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4" r:id="rId1"/>
    <p:sldMasterId id="2147483672" r:id="rId2"/>
    <p:sldMasterId id="2147483871" r:id="rId3"/>
  </p:sldMasterIdLst>
  <p:notesMasterIdLst>
    <p:notesMasterId r:id="rId35"/>
  </p:notesMasterIdLst>
  <p:sldIdLst>
    <p:sldId id="308" r:id="rId4"/>
    <p:sldId id="307" r:id="rId5"/>
    <p:sldId id="280" r:id="rId6"/>
    <p:sldId id="258" r:id="rId7"/>
    <p:sldId id="289" r:id="rId8"/>
    <p:sldId id="269" r:id="rId9"/>
    <p:sldId id="260" r:id="rId10"/>
    <p:sldId id="270" r:id="rId11"/>
    <p:sldId id="261" r:id="rId12"/>
    <p:sldId id="271" r:id="rId13"/>
    <p:sldId id="262" r:id="rId14"/>
    <p:sldId id="274" r:id="rId15"/>
    <p:sldId id="263" r:id="rId16"/>
    <p:sldId id="276" r:id="rId17"/>
    <p:sldId id="291" r:id="rId18"/>
    <p:sldId id="290" r:id="rId19"/>
    <p:sldId id="292" r:id="rId20"/>
    <p:sldId id="293" r:id="rId21"/>
    <p:sldId id="294" r:id="rId22"/>
    <p:sldId id="296" r:id="rId23"/>
    <p:sldId id="295" r:id="rId24"/>
    <p:sldId id="297" r:id="rId25"/>
    <p:sldId id="298" r:id="rId26"/>
    <p:sldId id="299" r:id="rId27"/>
    <p:sldId id="305" r:id="rId28"/>
    <p:sldId id="300" r:id="rId29"/>
    <p:sldId id="301" r:id="rId30"/>
    <p:sldId id="302" r:id="rId31"/>
    <p:sldId id="286" r:id="rId32"/>
    <p:sldId id="304" r:id="rId33"/>
    <p:sldId id="306" r:id="rId34"/>
  </p:sldIdLst>
  <p:sldSz cx="13439775" cy="7559675"/>
  <p:notesSz cx="7559675" cy="10691813"/>
  <p:defaultTextStyle>
    <a:defPPr>
      <a:defRPr lang="en-GB"/>
    </a:defPPr>
    <a:lvl1pPr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1pPr>
    <a:lvl2pPr marL="741363" indent="-284163"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2pPr>
    <a:lvl3pPr marL="1141413" indent="-227013"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3pPr>
    <a:lvl4pPr marL="1598613" indent="-227013"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4pPr>
    <a:lvl5pPr marL="2055813" indent="-227013" algn="l" defTabSz="447675" rtl="0" eaLnBrk="0" fontAlgn="base" hangingPunct="0">
      <a:spcBef>
        <a:spcPct val="0"/>
      </a:spcBef>
      <a:spcAft>
        <a:spcPct val="0"/>
      </a:spcAft>
      <a:defRPr kern="1200">
        <a:solidFill>
          <a:schemeClr val="tx1"/>
        </a:solidFill>
        <a:latin typeface="Arial" panose="020B0604020202020204" pitchFamily="34" charset="0"/>
        <a:ea typeface="+mn-ea"/>
        <a:cs typeface="DejaVu Sans" panose="020B0603030804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DejaVu Sans" panose="020B0603030804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DejaVu Sans" panose="020B0603030804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DejaVu Sans" panose="020B0603030804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DejaVu Sans" panose="020B0603030804020204" pitchFamily="34" charset="0"/>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5" autoAdjust="0"/>
  </p:normalViewPr>
  <p:slideViewPr>
    <p:cSldViewPr>
      <p:cViewPr varScale="1">
        <p:scale>
          <a:sx n="75" d="100"/>
          <a:sy n="75" d="100"/>
        </p:scale>
        <p:origin x="653" y="67"/>
      </p:cViewPr>
      <p:guideLst>
        <p:guide orient="horz" pos="2161"/>
        <p:guide pos="384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E4821F-C192-4662-8944-A2A7D5E0D824}" type="doc">
      <dgm:prSet loTypeId="urn:microsoft.com/office/officeart/2005/8/layout/cycle6" loCatId="cycle" qsTypeId="urn:microsoft.com/office/officeart/2005/8/quickstyle/simple1" qsCatId="simple" csTypeId="urn:microsoft.com/office/officeart/2005/8/colors/colorful2" csCatId="colorful" phldr="1"/>
      <dgm:spPr/>
      <dgm:t>
        <a:bodyPr/>
        <a:lstStyle/>
        <a:p>
          <a:endParaRPr lang="es-ES"/>
        </a:p>
      </dgm:t>
    </dgm:pt>
    <dgm:pt modelId="{5B5134C5-AF68-4923-BDF7-EA1629F55572}">
      <dgm:prSet phldrT="[Texto]" custT="1"/>
      <dgm:spPr/>
      <dgm:t>
        <a:bodyPr/>
        <a:lstStyle/>
        <a:p>
          <a:r>
            <a:rPr lang="es-ES" sz="2000" dirty="0">
              <a:latin typeface="Arial" panose="020B0604020202020204" pitchFamily="34" charset="0"/>
              <a:cs typeface="Arial" panose="020B0604020202020204" pitchFamily="34" charset="0"/>
            </a:rPr>
            <a:t>Guía de Observación</a:t>
          </a:r>
        </a:p>
      </dgm:t>
    </dgm:pt>
    <dgm:pt modelId="{4F9B4D17-C84A-4E65-900C-C9A791C9115B}" type="parTrans" cxnId="{BC14D979-4AF9-4F08-BEF1-8C7C3FD4D514}">
      <dgm:prSet/>
      <dgm:spPr/>
      <dgm:t>
        <a:bodyPr/>
        <a:lstStyle/>
        <a:p>
          <a:endParaRPr lang="es-ES" sz="1800">
            <a:latin typeface="Arial" panose="020B0604020202020204" pitchFamily="34" charset="0"/>
            <a:cs typeface="Arial" panose="020B0604020202020204" pitchFamily="34" charset="0"/>
          </a:endParaRPr>
        </a:p>
      </dgm:t>
    </dgm:pt>
    <dgm:pt modelId="{6DA6CA2D-7A3D-4416-AC90-F5960085583A}" type="sibTrans" cxnId="{BC14D979-4AF9-4F08-BEF1-8C7C3FD4D514}">
      <dgm:prSet/>
      <dgm:spPr/>
      <dgm:t>
        <a:bodyPr/>
        <a:lstStyle/>
        <a:p>
          <a:endParaRPr lang="es-ES" sz="1800">
            <a:latin typeface="Arial" panose="020B0604020202020204" pitchFamily="34" charset="0"/>
            <a:cs typeface="Arial" panose="020B0604020202020204" pitchFamily="34" charset="0"/>
          </a:endParaRPr>
        </a:p>
      </dgm:t>
    </dgm:pt>
    <dgm:pt modelId="{57052A12-4F94-4D6D-928D-04A6DE5FCFB0}">
      <dgm:prSet phldrT="[Texto]" custT="1"/>
      <dgm:spPr/>
      <dgm:t>
        <a:bodyPr/>
        <a:lstStyle/>
        <a:p>
          <a:r>
            <a:rPr lang="es-ES" sz="2000" dirty="0">
              <a:solidFill>
                <a:schemeClr val="tx1"/>
              </a:solidFill>
              <a:latin typeface="Arial" panose="020B0604020202020204" pitchFamily="34" charset="0"/>
              <a:cs typeface="Arial" panose="020B0604020202020204" pitchFamily="34" charset="0"/>
            </a:rPr>
            <a:t>Cuestionario</a:t>
          </a:r>
        </a:p>
      </dgm:t>
    </dgm:pt>
    <dgm:pt modelId="{20E234A2-0156-4252-930A-C54D2906672B}" type="parTrans" cxnId="{076F9272-FC53-407B-9EC7-8257CF438E0D}">
      <dgm:prSet/>
      <dgm:spPr/>
      <dgm:t>
        <a:bodyPr/>
        <a:lstStyle/>
        <a:p>
          <a:endParaRPr lang="es-ES" sz="1800">
            <a:latin typeface="Arial" panose="020B0604020202020204" pitchFamily="34" charset="0"/>
            <a:cs typeface="Arial" panose="020B0604020202020204" pitchFamily="34" charset="0"/>
          </a:endParaRPr>
        </a:p>
      </dgm:t>
    </dgm:pt>
    <dgm:pt modelId="{3CE63B17-865D-4682-BA9E-01DC73E65C92}" type="sibTrans" cxnId="{076F9272-FC53-407B-9EC7-8257CF438E0D}">
      <dgm:prSet/>
      <dgm:spPr/>
      <dgm:t>
        <a:bodyPr/>
        <a:lstStyle/>
        <a:p>
          <a:endParaRPr lang="es-ES" sz="1800">
            <a:latin typeface="Arial" panose="020B0604020202020204" pitchFamily="34" charset="0"/>
            <a:cs typeface="Arial" panose="020B0604020202020204" pitchFamily="34" charset="0"/>
          </a:endParaRPr>
        </a:p>
      </dgm:t>
    </dgm:pt>
    <dgm:pt modelId="{CDB47061-1E80-409F-BC56-5E708767580A}">
      <dgm:prSet phldrT="[Texto]" custT="1"/>
      <dgm:spPr/>
      <dgm:t>
        <a:bodyPr/>
        <a:lstStyle/>
        <a:p>
          <a:r>
            <a:rPr lang="es-ES" sz="2000" dirty="0">
              <a:solidFill>
                <a:schemeClr val="tx1"/>
              </a:solidFill>
              <a:latin typeface="Arial" panose="020B0604020202020204" pitchFamily="34" charset="0"/>
              <a:cs typeface="Arial" panose="020B0604020202020204" pitchFamily="34" charset="0"/>
            </a:rPr>
            <a:t>Técnicas participativas</a:t>
          </a:r>
        </a:p>
      </dgm:t>
    </dgm:pt>
    <dgm:pt modelId="{10E3BB7B-2E84-4EA9-B4D9-4D1C3ED6DD74}" type="parTrans" cxnId="{0EFF6453-9324-4541-A7AD-E1849A4245DE}">
      <dgm:prSet/>
      <dgm:spPr/>
      <dgm:t>
        <a:bodyPr/>
        <a:lstStyle/>
        <a:p>
          <a:endParaRPr lang="es-ES" sz="1800">
            <a:latin typeface="Arial" panose="020B0604020202020204" pitchFamily="34" charset="0"/>
            <a:cs typeface="Arial" panose="020B0604020202020204" pitchFamily="34" charset="0"/>
          </a:endParaRPr>
        </a:p>
      </dgm:t>
    </dgm:pt>
    <dgm:pt modelId="{A275E35F-4085-405C-98A2-7B68CE32AB24}" type="sibTrans" cxnId="{0EFF6453-9324-4541-A7AD-E1849A4245DE}">
      <dgm:prSet/>
      <dgm:spPr/>
      <dgm:t>
        <a:bodyPr/>
        <a:lstStyle/>
        <a:p>
          <a:endParaRPr lang="es-ES" sz="1800">
            <a:latin typeface="Arial" panose="020B0604020202020204" pitchFamily="34" charset="0"/>
            <a:cs typeface="Arial" panose="020B0604020202020204" pitchFamily="34" charset="0"/>
          </a:endParaRPr>
        </a:p>
      </dgm:t>
    </dgm:pt>
    <dgm:pt modelId="{634770CA-845A-47A6-AE5D-7388435990E9}">
      <dgm:prSet phldrT="[Texto]" custT="1"/>
      <dgm:spPr/>
      <dgm:t>
        <a:bodyPr/>
        <a:lstStyle/>
        <a:p>
          <a:r>
            <a:rPr lang="es-ES" sz="2000" dirty="0">
              <a:solidFill>
                <a:schemeClr val="tx1"/>
              </a:solidFill>
              <a:latin typeface="Arial" panose="020B0604020202020204" pitchFamily="34" charset="0"/>
              <a:cs typeface="Arial" panose="020B0604020202020204" pitchFamily="34" charset="0"/>
            </a:rPr>
            <a:t>Entrevista</a:t>
          </a:r>
        </a:p>
      </dgm:t>
    </dgm:pt>
    <dgm:pt modelId="{739682AF-37E1-44AE-9A83-0916A1E671BF}" type="parTrans" cxnId="{723C80C4-5920-471B-905F-F47F60A7717E}">
      <dgm:prSet/>
      <dgm:spPr/>
      <dgm:t>
        <a:bodyPr/>
        <a:lstStyle/>
        <a:p>
          <a:endParaRPr lang="es-ES" sz="1800">
            <a:latin typeface="Arial" panose="020B0604020202020204" pitchFamily="34" charset="0"/>
            <a:cs typeface="Arial" panose="020B0604020202020204" pitchFamily="34" charset="0"/>
          </a:endParaRPr>
        </a:p>
      </dgm:t>
    </dgm:pt>
    <dgm:pt modelId="{6CBD8AEE-D960-45DC-A202-BE8D642A50BE}" type="sibTrans" cxnId="{723C80C4-5920-471B-905F-F47F60A7717E}">
      <dgm:prSet/>
      <dgm:spPr/>
      <dgm:t>
        <a:bodyPr/>
        <a:lstStyle/>
        <a:p>
          <a:endParaRPr lang="es-ES" sz="1800">
            <a:latin typeface="Arial" panose="020B0604020202020204" pitchFamily="34" charset="0"/>
            <a:cs typeface="Arial" panose="020B0604020202020204" pitchFamily="34" charset="0"/>
          </a:endParaRPr>
        </a:p>
      </dgm:t>
    </dgm:pt>
    <dgm:pt modelId="{21222707-77E8-48E1-B162-F524CC3F1D2C}">
      <dgm:prSet phldrT="[Texto]" custT="1"/>
      <dgm:spPr/>
      <dgm:t>
        <a:bodyPr/>
        <a:lstStyle/>
        <a:p>
          <a:pPr algn="l"/>
          <a:r>
            <a:rPr lang="es-ES" sz="2000" dirty="0">
              <a:solidFill>
                <a:schemeClr val="tx1"/>
              </a:solidFill>
              <a:latin typeface="Arial" panose="020B0604020202020204" pitchFamily="34" charset="0"/>
              <a:cs typeface="Arial" panose="020B0604020202020204" pitchFamily="34" charset="0"/>
            </a:rPr>
            <a:t>Guía de análisis de documento</a:t>
          </a:r>
        </a:p>
      </dgm:t>
    </dgm:pt>
    <dgm:pt modelId="{E721FF6A-6464-43C6-A1A7-D1A8C244B360}" type="parTrans" cxnId="{B2EAEDDF-4A80-4B53-B713-554A13E71F9E}">
      <dgm:prSet/>
      <dgm:spPr/>
      <dgm:t>
        <a:bodyPr/>
        <a:lstStyle/>
        <a:p>
          <a:endParaRPr lang="es-ES" sz="1800">
            <a:latin typeface="Arial" panose="020B0604020202020204" pitchFamily="34" charset="0"/>
            <a:cs typeface="Arial" panose="020B0604020202020204" pitchFamily="34" charset="0"/>
          </a:endParaRPr>
        </a:p>
      </dgm:t>
    </dgm:pt>
    <dgm:pt modelId="{64929472-CC83-4F23-B37B-5ED52CEA9B6F}" type="sibTrans" cxnId="{B2EAEDDF-4A80-4B53-B713-554A13E71F9E}">
      <dgm:prSet/>
      <dgm:spPr/>
      <dgm:t>
        <a:bodyPr/>
        <a:lstStyle/>
        <a:p>
          <a:endParaRPr lang="es-ES" sz="1800">
            <a:latin typeface="Arial" panose="020B0604020202020204" pitchFamily="34" charset="0"/>
            <a:cs typeface="Arial" panose="020B0604020202020204" pitchFamily="34" charset="0"/>
          </a:endParaRPr>
        </a:p>
      </dgm:t>
    </dgm:pt>
    <dgm:pt modelId="{617D9063-D29D-4D18-A569-BA9AD463D080}" type="pres">
      <dgm:prSet presAssocID="{F7E4821F-C192-4662-8944-A2A7D5E0D824}" presName="cycle" presStyleCnt="0">
        <dgm:presLayoutVars>
          <dgm:dir/>
          <dgm:resizeHandles val="exact"/>
        </dgm:presLayoutVars>
      </dgm:prSet>
      <dgm:spPr/>
    </dgm:pt>
    <dgm:pt modelId="{FFF5C06D-3579-4AC0-8CFA-0326EEF21302}" type="pres">
      <dgm:prSet presAssocID="{5B5134C5-AF68-4923-BDF7-EA1629F55572}" presName="node" presStyleLbl="node1" presStyleIdx="0" presStyleCnt="5" custScaleX="120737" custRadScaleRad="100134" custRadScaleInc="-2133">
        <dgm:presLayoutVars>
          <dgm:bulletEnabled val="1"/>
        </dgm:presLayoutVars>
      </dgm:prSet>
      <dgm:spPr/>
    </dgm:pt>
    <dgm:pt modelId="{E333C7DA-CC6F-4E24-9DBF-CBBABD833295}" type="pres">
      <dgm:prSet presAssocID="{5B5134C5-AF68-4923-BDF7-EA1629F55572}" presName="spNode" presStyleCnt="0"/>
      <dgm:spPr/>
    </dgm:pt>
    <dgm:pt modelId="{6D765F3B-B239-4AD5-9BF0-84595703F099}" type="pres">
      <dgm:prSet presAssocID="{6DA6CA2D-7A3D-4416-AC90-F5960085583A}" presName="sibTrans" presStyleLbl="sibTrans1D1" presStyleIdx="0" presStyleCnt="5"/>
      <dgm:spPr/>
    </dgm:pt>
    <dgm:pt modelId="{E598206A-1F63-414B-8EB3-9A1735772AFF}" type="pres">
      <dgm:prSet presAssocID="{57052A12-4F94-4D6D-928D-04A6DE5FCFB0}" presName="node" presStyleLbl="node1" presStyleIdx="1" presStyleCnt="5" custScaleX="127329" custRadScaleRad="102014" custRadScaleInc="3461">
        <dgm:presLayoutVars>
          <dgm:bulletEnabled val="1"/>
        </dgm:presLayoutVars>
      </dgm:prSet>
      <dgm:spPr/>
    </dgm:pt>
    <dgm:pt modelId="{4CD945A8-4037-4CCC-86BB-6A34F36C82F8}" type="pres">
      <dgm:prSet presAssocID="{57052A12-4F94-4D6D-928D-04A6DE5FCFB0}" presName="spNode" presStyleCnt="0"/>
      <dgm:spPr/>
    </dgm:pt>
    <dgm:pt modelId="{42624998-4AA7-4F50-9414-DFB63C5DF0E3}" type="pres">
      <dgm:prSet presAssocID="{3CE63B17-865D-4682-BA9E-01DC73E65C92}" presName="sibTrans" presStyleLbl="sibTrans1D1" presStyleIdx="1" presStyleCnt="5"/>
      <dgm:spPr/>
    </dgm:pt>
    <dgm:pt modelId="{4BDF0FF7-6FBB-4DAA-A5EC-07ACAA44B118}" type="pres">
      <dgm:prSet presAssocID="{CDB47061-1E80-409F-BC56-5E708767580A}" presName="node" presStyleLbl="node1" presStyleIdx="2" presStyleCnt="5" custScaleX="120789">
        <dgm:presLayoutVars>
          <dgm:bulletEnabled val="1"/>
        </dgm:presLayoutVars>
      </dgm:prSet>
      <dgm:spPr/>
    </dgm:pt>
    <dgm:pt modelId="{E125E644-709B-4BB0-A5AB-225893459ED4}" type="pres">
      <dgm:prSet presAssocID="{CDB47061-1E80-409F-BC56-5E708767580A}" presName="spNode" presStyleCnt="0"/>
      <dgm:spPr/>
    </dgm:pt>
    <dgm:pt modelId="{5E4BB59C-4E62-4393-B25A-4A13D2C9B52D}" type="pres">
      <dgm:prSet presAssocID="{A275E35F-4085-405C-98A2-7B68CE32AB24}" presName="sibTrans" presStyleLbl="sibTrans1D1" presStyleIdx="2" presStyleCnt="5"/>
      <dgm:spPr/>
    </dgm:pt>
    <dgm:pt modelId="{8F1079CB-48A0-4476-8B15-66016A5D447F}" type="pres">
      <dgm:prSet presAssocID="{634770CA-845A-47A6-AE5D-7388435990E9}" presName="node" presStyleLbl="node1" presStyleIdx="3" presStyleCnt="5">
        <dgm:presLayoutVars>
          <dgm:bulletEnabled val="1"/>
        </dgm:presLayoutVars>
      </dgm:prSet>
      <dgm:spPr/>
    </dgm:pt>
    <dgm:pt modelId="{4F2BDDAA-B5C1-4076-A6C4-BBC6792425FB}" type="pres">
      <dgm:prSet presAssocID="{634770CA-845A-47A6-AE5D-7388435990E9}" presName="spNode" presStyleCnt="0"/>
      <dgm:spPr/>
    </dgm:pt>
    <dgm:pt modelId="{98534619-3BB4-4A00-8AC8-7A435F57D672}" type="pres">
      <dgm:prSet presAssocID="{6CBD8AEE-D960-45DC-A202-BE8D642A50BE}" presName="sibTrans" presStyleLbl="sibTrans1D1" presStyleIdx="3" presStyleCnt="5"/>
      <dgm:spPr/>
    </dgm:pt>
    <dgm:pt modelId="{F9A3E436-F8A4-4170-8AC5-D3F0D2AC7492}" type="pres">
      <dgm:prSet presAssocID="{21222707-77E8-48E1-B162-F524CC3F1D2C}" presName="node" presStyleLbl="node1" presStyleIdx="4" presStyleCnt="5" custScaleX="148623">
        <dgm:presLayoutVars>
          <dgm:bulletEnabled val="1"/>
        </dgm:presLayoutVars>
      </dgm:prSet>
      <dgm:spPr/>
    </dgm:pt>
    <dgm:pt modelId="{A0E6AF1A-8079-40D6-93D5-5457D44572EC}" type="pres">
      <dgm:prSet presAssocID="{21222707-77E8-48E1-B162-F524CC3F1D2C}" presName="spNode" presStyleCnt="0"/>
      <dgm:spPr/>
    </dgm:pt>
    <dgm:pt modelId="{FE2D9265-43D6-49B2-B122-452BECDB2787}" type="pres">
      <dgm:prSet presAssocID="{64929472-CC83-4F23-B37B-5ED52CEA9B6F}" presName="sibTrans" presStyleLbl="sibTrans1D1" presStyleIdx="4" presStyleCnt="5"/>
      <dgm:spPr/>
    </dgm:pt>
  </dgm:ptLst>
  <dgm:cxnLst>
    <dgm:cxn modelId="{B8906B07-A7CE-4FD7-85F9-033F6D6380ED}" type="presOf" srcId="{CDB47061-1E80-409F-BC56-5E708767580A}" destId="{4BDF0FF7-6FBB-4DAA-A5EC-07ACAA44B118}" srcOrd="0" destOrd="0" presId="urn:microsoft.com/office/officeart/2005/8/layout/cycle6"/>
    <dgm:cxn modelId="{90AC5524-F602-4CE5-BF47-50B43E88D2C3}" type="presOf" srcId="{6DA6CA2D-7A3D-4416-AC90-F5960085583A}" destId="{6D765F3B-B239-4AD5-9BF0-84595703F099}" srcOrd="0" destOrd="0" presId="urn:microsoft.com/office/officeart/2005/8/layout/cycle6"/>
    <dgm:cxn modelId="{3E16676C-6FD6-4ADD-B8A2-E17C9843316D}" type="presOf" srcId="{3CE63B17-865D-4682-BA9E-01DC73E65C92}" destId="{42624998-4AA7-4F50-9414-DFB63C5DF0E3}" srcOrd="0" destOrd="0" presId="urn:microsoft.com/office/officeart/2005/8/layout/cycle6"/>
    <dgm:cxn modelId="{0B627F6C-50DC-423D-AB47-D57BC6BBCAE2}" type="presOf" srcId="{F7E4821F-C192-4662-8944-A2A7D5E0D824}" destId="{617D9063-D29D-4D18-A569-BA9AD463D080}" srcOrd="0" destOrd="0" presId="urn:microsoft.com/office/officeart/2005/8/layout/cycle6"/>
    <dgm:cxn modelId="{C38CF44D-2A58-4E76-921C-1D5750DDFE2D}" type="presOf" srcId="{5B5134C5-AF68-4923-BDF7-EA1629F55572}" destId="{FFF5C06D-3579-4AC0-8CFA-0326EEF21302}" srcOrd="0" destOrd="0" presId="urn:microsoft.com/office/officeart/2005/8/layout/cycle6"/>
    <dgm:cxn modelId="{076F9272-FC53-407B-9EC7-8257CF438E0D}" srcId="{F7E4821F-C192-4662-8944-A2A7D5E0D824}" destId="{57052A12-4F94-4D6D-928D-04A6DE5FCFB0}" srcOrd="1" destOrd="0" parTransId="{20E234A2-0156-4252-930A-C54D2906672B}" sibTransId="{3CE63B17-865D-4682-BA9E-01DC73E65C92}"/>
    <dgm:cxn modelId="{0EFF6453-9324-4541-A7AD-E1849A4245DE}" srcId="{F7E4821F-C192-4662-8944-A2A7D5E0D824}" destId="{CDB47061-1E80-409F-BC56-5E708767580A}" srcOrd="2" destOrd="0" parTransId="{10E3BB7B-2E84-4EA9-B4D9-4D1C3ED6DD74}" sibTransId="{A275E35F-4085-405C-98A2-7B68CE32AB24}"/>
    <dgm:cxn modelId="{BC14D979-4AF9-4F08-BEF1-8C7C3FD4D514}" srcId="{F7E4821F-C192-4662-8944-A2A7D5E0D824}" destId="{5B5134C5-AF68-4923-BDF7-EA1629F55572}" srcOrd="0" destOrd="0" parTransId="{4F9B4D17-C84A-4E65-900C-C9A791C9115B}" sibTransId="{6DA6CA2D-7A3D-4416-AC90-F5960085583A}"/>
    <dgm:cxn modelId="{24557A85-E979-43E8-9473-D055479C0798}" type="presOf" srcId="{6CBD8AEE-D960-45DC-A202-BE8D642A50BE}" destId="{98534619-3BB4-4A00-8AC8-7A435F57D672}" srcOrd="0" destOrd="0" presId="urn:microsoft.com/office/officeart/2005/8/layout/cycle6"/>
    <dgm:cxn modelId="{6F93E688-C55E-4EC2-A6EF-FAE6E51C20AA}" type="presOf" srcId="{21222707-77E8-48E1-B162-F524CC3F1D2C}" destId="{F9A3E436-F8A4-4170-8AC5-D3F0D2AC7492}" srcOrd="0" destOrd="0" presId="urn:microsoft.com/office/officeart/2005/8/layout/cycle6"/>
    <dgm:cxn modelId="{8E279ABA-F3A2-4FA0-97DE-9DF496F5BC31}" type="presOf" srcId="{A275E35F-4085-405C-98A2-7B68CE32AB24}" destId="{5E4BB59C-4E62-4393-B25A-4A13D2C9B52D}" srcOrd="0" destOrd="0" presId="urn:microsoft.com/office/officeart/2005/8/layout/cycle6"/>
    <dgm:cxn modelId="{723C80C4-5920-471B-905F-F47F60A7717E}" srcId="{F7E4821F-C192-4662-8944-A2A7D5E0D824}" destId="{634770CA-845A-47A6-AE5D-7388435990E9}" srcOrd="3" destOrd="0" parTransId="{739682AF-37E1-44AE-9A83-0916A1E671BF}" sibTransId="{6CBD8AEE-D960-45DC-A202-BE8D642A50BE}"/>
    <dgm:cxn modelId="{AA3F7BDD-0A6D-4484-9430-CB48EB4D4CFD}" type="presOf" srcId="{64929472-CC83-4F23-B37B-5ED52CEA9B6F}" destId="{FE2D9265-43D6-49B2-B122-452BECDB2787}" srcOrd="0" destOrd="0" presId="urn:microsoft.com/office/officeart/2005/8/layout/cycle6"/>
    <dgm:cxn modelId="{B2EAEDDF-4A80-4B53-B713-554A13E71F9E}" srcId="{F7E4821F-C192-4662-8944-A2A7D5E0D824}" destId="{21222707-77E8-48E1-B162-F524CC3F1D2C}" srcOrd="4" destOrd="0" parTransId="{E721FF6A-6464-43C6-A1A7-D1A8C244B360}" sibTransId="{64929472-CC83-4F23-B37B-5ED52CEA9B6F}"/>
    <dgm:cxn modelId="{C59722E3-6469-41C9-A1D4-6A0DF57CBE38}" type="presOf" srcId="{57052A12-4F94-4D6D-928D-04A6DE5FCFB0}" destId="{E598206A-1F63-414B-8EB3-9A1735772AFF}" srcOrd="0" destOrd="0" presId="urn:microsoft.com/office/officeart/2005/8/layout/cycle6"/>
    <dgm:cxn modelId="{D583CCF2-11DE-4457-A8A9-991E7C68557B}" type="presOf" srcId="{634770CA-845A-47A6-AE5D-7388435990E9}" destId="{8F1079CB-48A0-4476-8B15-66016A5D447F}" srcOrd="0" destOrd="0" presId="urn:microsoft.com/office/officeart/2005/8/layout/cycle6"/>
    <dgm:cxn modelId="{3244D66D-9387-45E0-AA0F-2D096A114E0F}" type="presParOf" srcId="{617D9063-D29D-4D18-A569-BA9AD463D080}" destId="{FFF5C06D-3579-4AC0-8CFA-0326EEF21302}" srcOrd="0" destOrd="0" presId="urn:microsoft.com/office/officeart/2005/8/layout/cycle6"/>
    <dgm:cxn modelId="{5613494D-2E4B-475C-865A-E32A929D2DAA}" type="presParOf" srcId="{617D9063-D29D-4D18-A569-BA9AD463D080}" destId="{E333C7DA-CC6F-4E24-9DBF-CBBABD833295}" srcOrd="1" destOrd="0" presId="urn:microsoft.com/office/officeart/2005/8/layout/cycle6"/>
    <dgm:cxn modelId="{77A47E5A-3143-4655-BC30-C0A04031F778}" type="presParOf" srcId="{617D9063-D29D-4D18-A569-BA9AD463D080}" destId="{6D765F3B-B239-4AD5-9BF0-84595703F099}" srcOrd="2" destOrd="0" presId="urn:microsoft.com/office/officeart/2005/8/layout/cycle6"/>
    <dgm:cxn modelId="{5683AA91-0D7E-434B-8AF3-1CA746A950B5}" type="presParOf" srcId="{617D9063-D29D-4D18-A569-BA9AD463D080}" destId="{E598206A-1F63-414B-8EB3-9A1735772AFF}" srcOrd="3" destOrd="0" presId="urn:microsoft.com/office/officeart/2005/8/layout/cycle6"/>
    <dgm:cxn modelId="{EE7405CE-B842-4E0D-8A17-EC13E56AD0D3}" type="presParOf" srcId="{617D9063-D29D-4D18-A569-BA9AD463D080}" destId="{4CD945A8-4037-4CCC-86BB-6A34F36C82F8}" srcOrd="4" destOrd="0" presId="urn:microsoft.com/office/officeart/2005/8/layout/cycle6"/>
    <dgm:cxn modelId="{830FC975-452E-43E4-86A4-1033EF4A16ED}" type="presParOf" srcId="{617D9063-D29D-4D18-A569-BA9AD463D080}" destId="{42624998-4AA7-4F50-9414-DFB63C5DF0E3}" srcOrd="5" destOrd="0" presId="urn:microsoft.com/office/officeart/2005/8/layout/cycle6"/>
    <dgm:cxn modelId="{A99226F8-2325-488B-861E-CCC83421EF6E}" type="presParOf" srcId="{617D9063-D29D-4D18-A569-BA9AD463D080}" destId="{4BDF0FF7-6FBB-4DAA-A5EC-07ACAA44B118}" srcOrd="6" destOrd="0" presId="urn:microsoft.com/office/officeart/2005/8/layout/cycle6"/>
    <dgm:cxn modelId="{55E43B14-97D4-451B-B701-1CB01380927C}" type="presParOf" srcId="{617D9063-D29D-4D18-A569-BA9AD463D080}" destId="{E125E644-709B-4BB0-A5AB-225893459ED4}" srcOrd="7" destOrd="0" presId="urn:microsoft.com/office/officeart/2005/8/layout/cycle6"/>
    <dgm:cxn modelId="{2BEB96B4-C9A0-4142-9AC7-85B6D716C6DD}" type="presParOf" srcId="{617D9063-D29D-4D18-A569-BA9AD463D080}" destId="{5E4BB59C-4E62-4393-B25A-4A13D2C9B52D}" srcOrd="8" destOrd="0" presId="urn:microsoft.com/office/officeart/2005/8/layout/cycle6"/>
    <dgm:cxn modelId="{EDEDF0E8-EE26-4408-8080-85A89CD4D5A3}" type="presParOf" srcId="{617D9063-D29D-4D18-A569-BA9AD463D080}" destId="{8F1079CB-48A0-4476-8B15-66016A5D447F}" srcOrd="9" destOrd="0" presId="urn:microsoft.com/office/officeart/2005/8/layout/cycle6"/>
    <dgm:cxn modelId="{7A830F85-8EE9-409F-B613-D609DED6FE9C}" type="presParOf" srcId="{617D9063-D29D-4D18-A569-BA9AD463D080}" destId="{4F2BDDAA-B5C1-4076-A6C4-BBC6792425FB}" srcOrd="10" destOrd="0" presId="urn:microsoft.com/office/officeart/2005/8/layout/cycle6"/>
    <dgm:cxn modelId="{48889EB9-5B14-4B8E-A324-16A9A7F1A5B0}" type="presParOf" srcId="{617D9063-D29D-4D18-A569-BA9AD463D080}" destId="{98534619-3BB4-4A00-8AC8-7A435F57D672}" srcOrd="11" destOrd="0" presId="urn:microsoft.com/office/officeart/2005/8/layout/cycle6"/>
    <dgm:cxn modelId="{5CF874FB-CBFD-4DA0-AF9D-63F67DB2755E}" type="presParOf" srcId="{617D9063-D29D-4D18-A569-BA9AD463D080}" destId="{F9A3E436-F8A4-4170-8AC5-D3F0D2AC7492}" srcOrd="12" destOrd="0" presId="urn:microsoft.com/office/officeart/2005/8/layout/cycle6"/>
    <dgm:cxn modelId="{8BD4F88D-8802-41BE-8887-BF81E875EFD0}" type="presParOf" srcId="{617D9063-D29D-4D18-A569-BA9AD463D080}" destId="{A0E6AF1A-8079-40D6-93D5-5457D44572EC}" srcOrd="13" destOrd="0" presId="urn:microsoft.com/office/officeart/2005/8/layout/cycle6"/>
    <dgm:cxn modelId="{3AB4905B-BEE2-4E70-83F7-A8B682152792}" type="presParOf" srcId="{617D9063-D29D-4D18-A569-BA9AD463D080}" destId="{FE2D9265-43D6-49B2-B122-452BECDB2787}"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5C06D-3579-4AC0-8CFA-0326EEF21302}">
      <dsp:nvSpPr>
        <dsp:cNvPr id="0" name=""/>
        <dsp:cNvSpPr/>
      </dsp:nvSpPr>
      <dsp:spPr>
        <a:xfrm>
          <a:off x="3346740" y="0"/>
          <a:ext cx="1776550" cy="9564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Guía de Observación</a:t>
          </a:r>
        </a:p>
      </dsp:txBody>
      <dsp:txXfrm>
        <a:off x="3393429" y="46689"/>
        <a:ext cx="1683172" cy="863046"/>
      </dsp:txXfrm>
    </dsp:sp>
    <dsp:sp modelId="{6D765F3B-B239-4AD5-9BF0-84595703F099}">
      <dsp:nvSpPr>
        <dsp:cNvPr id="0" name=""/>
        <dsp:cNvSpPr/>
      </dsp:nvSpPr>
      <dsp:spPr>
        <a:xfrm>
          <a:off x="2407818" y="510559"/>
          <a:ext cx="3822265" cy="3822265"/>
        </a:xfrm>
        <a:custGeom>
          <a:avLst/>
          <a:gdLst/>
          <a:ahLst/>
          <a:cxnLst/>
          <a:rect l="0" t="0" r="0" b="0"/>
          <a:pathLst>
            <a:path>
              <a:moveTo>
                <a:pt x="2724589" y="181764"/>
              </a:moveTo>
              <a:arcTo wR="1911132" hR="1911132" stAng="17711476" swAng="1795583"/>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598206A-1F63-414B-8EB3-9A1735772AFF}">
      <dsp:nvSpPr>
        <dsp:cNvPr id="0" name=""/>
        <dsp:cNvSpPr/>
      </dsp:nvSpPr>
      <dsp:spPr>
        <a:xfrm>
          <a:off x="5178081" y="1336999"/>
          <a:ext cx="1873546" cy="956424"/>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chemeClr val="tx1"/>
              </a:solidFill>
              <a:latin typeface="Arial" panose="020B0604020202020204" pitchFamily="34" charset="0"/>
              <a:cs typeface="Arial" panose="020B0604020202020204" pitchFamily="34" charset="0"/>
            </a:rPr>
            <a:t>Cuestionario</a:t>
          </a:r>
        </a:p>
      </dsp:txBody>
      <dsp:txXfrm>
        <a:off x="5224770" y="1383688"/>
        <a:ext cx="1780168" cy="863046"/>
      </dsp:txXfrm>
    </dsp:sp>
    <dsp:sp modelId="{42624998-4AA7-4F50-9414-DFB63C5DF0E3}">
      <dsp:nvSpPr>
        <dsp:cNvPr id="0" name=""/>
        <dsp:cNvSpPr/>
      </dsp:nvSpPr>
      <dsp:spPr>
        <a:xfrm>
          <a:off x="2377569" y="427212"/>
          <a:ext cx="3822265" cy="3822265"/>
        </a:xfrm>
        <a:custGeom>
          <a:avLst/>
          <a:gdLst/>
          <a:ahLst/>
          <a:cxnLst/>
          <a:rect l="0" t="0" r="0" b="0"/>
          <a:pathLst>
            <a:path>
              <a:moveTo>
                <a:pt x="3821985" y="1878410"/>
              </a:moveTo>
              <a:arcTo wR="1911132" hR="1911132" stAng="21541136" swAng="2190204"/>
            </a:path>
          </a:pathLst>
        </a:custGeom>
        <a:noFill/>
        <a:ln w="6350" cap="flat" cmpd="sng" algn="ctr">
          <a:solidFill>
            <a:schemeClr val="accent2">
              <a:hueOff val="-363841"/>
              <a:satOff val="-20982"/>
              <a:lumOff val="2157"/>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DF0FF7-6FBB-4DAA-A5EC-07ACAA44B118}">
      <dsp:nvSpPr>
        <dsp:cNvPr id="0" name=""/>
        <dsp:cNvSpPr/>
      </dsp:nvSpPr>
      <dsp:spPr>
        <a:xfrm>
          <a:off x="4486792" y="3458661"/>
          <a:ext cx="1777315" cy="95642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chemeClr val="tx1"/>
              </a:solidFill>
              <a:latin typeface="Arial" panose="020B0604020202020204" pitchFamily="34" charset="0"/>
              <a:cs typeface="Arial" panose="020B0604020202020204" pitchFamily="34" charset="0"/>
            </a:rPr>
            <a:t>Técnicas participativas</a:t>
          </a:r>
        </a:p>
      </dsp:txBody>
      <dsp:txXfrm>
        <a:off x="4533481" y="3505350"/>
        <a:ext cx="1683937" cy="863046"/>
      </dsp:txXfrm>
    </dsp:sp>
    <dsp:sp modelId="{5E4BB59C-4E62-4393-B25A-4A13D2C9B52D}">
      <dsp:nvSpPr>
        <dsp:cNvPr id="0" name=""/>
        <dsp:cNvSpPr/>
      </dsp:nvSpPr>
      <dsp:spPr>
        <a:xfrm>
          <a:off x="2340981" y="479601"/>
          <a:ext cx="3822265" cy="3822265"/>
        </a:xfrm>
        <a:custGeom>
          <a:avLst/>
          <a:gdLst/>
          <a:ahLst/>
          <a:cxnLst/>
          <a:rect l="0" t="0" r="0" b="0"/>
          <a:pathLst>
            <a:path>
              <a:moveTo>
                <a:pt x="2139628" y="3808556"/>
              </a:moveTo>
              <a:arcTo wR="1911132" hR="1911132" stAng="4987996" swAng="1102932"/>
            </a:path>
          </a:pathLst>
        </a:custGeom>
        <a:noFill/>
        <a:ln w="6350" cap="flat" cmpd="sng" algn="ctr">
          <a:solidFill>
            <a:schemeClr val="accent2">
              <a:hueOff val="-727682"/>
              <a:satOff val="-41964"/>
              <a:lumOff val="4314"/>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1079CB-48A0-4476-8B15-66016A5D447F}">
      <dsp:nvSpPr>
        <dsp:cNvPr id="0" name=""/>
        <dsp:cNvSpPr/>
      </dsp:nvSpPr>
      <dsp:spPr>
        <a:xfrm>
          <a:off x="2393067" y="3458661"/>
          <a:ext cx="1471421" cy="956424"/>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solidFill>
                <a:schemeClr val="tx1"/>
              </a:solidFill>
              <a:latin typeface="Arial" panose="020B0604020202020204" pitchFamily="34" charset="0"/>
              <a:cs typeface="Arial" panose="020B0604020202020204" pitchFamily="34" charset="0"/>
            </a:rPr>
            <a:t>Entrevista</a:t>
          </a:r>
        </a:p>
      </dsp:txBody>
      <dsp:txXfrm>
        <a:off x="2439756" y="3505350"/>
        <a:ext cx="1378043" cy="863046"/>
      </dsp:txXfrm>
    </dsp:sp>
    <dsp:sp modelId="{98534619-3BB4-4A00-8AC8-7A435F57D672}">
      <dsp:nvSpPr>
        <dsp:cNvPr id="0" name=""/>
        <dsp:cNvSpPr/>
      </dsp:nvSpPr>
      <dsp:spPr>
        <a:xfrm>
          <a:off x="2340981" y="479601"/>
          <a:ext cx="3822265" cy="3822265"/>
        </a:xfrm>
        <a:custGeom>
          <a:avLst/>
          <a:gdLst/>
          <a:ahLst/>
          <a:cxnLst/>
          <a:rect l="0" t="0" r="0" b="0"/>
          <a:pathLst>
            <a:path>
              <a:moveTo>
                <a:pt x="319410" y="2968889"/>
              </a:moveTo>
              <a:arcTo wR="1911132" hR="1911132" stAng="8783671" swAng="2196549"/>
            </a:path>
          </a:pathLst>
        </a:custGeom>
        <a:noFill/>
        <a:ln w="6350" cap="flat" cmpd="sng" algn="ctr">
          <a:solidFill>
            <a:schemeClr val="accent2">
              <a:hueOff val="-1091522"/>
              <a:satOff val="-62946"/>
              <a:lumOff val="6471"/>
              <a:alphaOff val="0"/>
            </a:schemeClr>
          </a:solidFill>
          <a:prstDash val="solid"/>
          <a:miter lim="800000"/>
        </a:ln>
        <a:effectLst/>
      </dsp:spPr>
      <dsp:style>
        <a:lnRef idx="1">
          <a:scrgbClr r="0" g="0" b="0"/>
        </a:lnRef>
        <a:fillRef idx="0">
          <a:scrgbClr r="0" g="0" b="0"/>
        </a:fillRef>
        <a:effectRef idx="0">
          <a:scrgbClr r="0" g="0" b="0"/>
        </a:effectRef>
        <a:fontRef idx="minor"/>
      </dsp:style>
    </dsp:sp>
    <dsp:sp modelId="{F9A3E436-F8A4-4170-8AC5-D3F0D2AC7492}">
      <dsp:nvSpPr>
        <dsp:cNvPr id="0" name=""/>
        <dsp:cNvSpPr/>
      </dsp:nvSpPr>
      <dsp:spPr>
        <a:xfrm>
          <a:off x="1341083" y="1321949"/>
          <a:ext cx="2186870" cy="95642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solidFill>
                <a:schemeClr val="tx1"/>
              </a:solidFill>
              <a:latin typeface="Arial" panose="020B0604020202020204" pitchFamily="34" charset="0"/>
              <a:cs typeface="Arial" panose="020B0604020202020204" pitchFamily="34" charset="0"/>
            </a:rPr>
            <a:t>Guía de análisis de documento</a:t>
          </a:r>
        </a:p>
      </dsp:txBody>
      <dsp:txXfrm>
        <a:off x="1387772" y="1368638"/>
        <a:ext cx="2093492" cy="863046"/>
      </dsp:txXfrm>
    </dsp:sp>
    <dsp:sp modelId="{FE2D9265-43D6-49B2-B122-452BECDB2787}">
      <dsp:nvSpPr>
        <dsp:cNvPr id="0" name=""/>
        <dsp:cNvSpPr/>
      </dsp:nvSpPr>
      <dsp:spPr>
        <a:xfrm>
          <a:off x="2342739" y="476989"/>
          <a:ext cx="3822265" cy="3822265"/>
        </a:xfrm>
        <a:custGeom>
          <a:avLst/>
          <a:gdLst/>
          <a:ahLst/>
          <a:cxnLst/>
          <a:rect l="0" t="0" r="0" b="0"/>
          <a:pathLst>
            <a:path>
              <a:moveTo>
                <a:pt x="330168" y="837363"/>
              </a:moveTo>
              <a:arcTo wR="1911132" hR="1911132" stAng="12851028" swAng="1632263"/>
            </a:path>
          </a:pathLst>
        </a:custGeom>
        <a:noFill/>
        <a:ln w="6350" cap="flat" cmpd="sng" algn="ctr">
          <a:solidFill>
            <a:schemeClr val="accent2">
              <a:hueOff val="-1455363"/>
              <a:satOff val="-83928"/>
              <a:lumOff val="8628"/>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noChangeArrowheads="1"/>
          </p:cNvSpPr>
          <p:nvPr>
            <p:ph type="sldImg"/>
          </p:nvPr>
        </p:nvSpPr>
        <p:spPr bwMode="auto">
          <a:xfrm>
            <a:off x="217488" y="812800"/>
            <a:ext cx="71215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s-VE" noProof="0"/>
          </a:p>
        </p:txBody>
      </p:sp>
      <p:sp>
        <p:nvSpPr>
          <p:cNvPr id="2051" name="Rectangle 3"/>
          <p:cNvSpPr>
            <a:spLocks noGrp="1" noChangeArrowheads="1"/>
          </p:cNvSpPr>
          <p:nvPr>
            <p:ph type="hdr"/>
          </p:nvPr>
        </p:nvSpPr>
        <p:spPr bwMode="auto">
          <a:xfrm>
            <a:off x="0"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defTabSz="449123" eaLnBrk="1">
              <a:lnSpc>
                <a:spcPct val="93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s-ES"/>
          </a:p>
        </p:txBody>
      </p:sp>
      <p:sp>
        <p:nvSpPr>
          <p:cNvPr id="2052" name="Rectangle 4"/>
          <p:cNvSpPr>
            <a:spLocks noGrp="1" noChangeArrowheads="1"/>
          </p:cNvSpPr>
          <p:nvPr>
            <p:ph type="dt"/>
          </p:nvPr>
        </p:nvSpPr>
        <p:spPr bwMode="auto">
          <a:xfrm>
            <a:off x="4279900" y="0"/>
            <a:ext cx="3278188"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defTabSz="449123" eaLnBrk="1">
              <a:lnSpc>
                <a:spcPct val="93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s-ES"/>
          </a:p>
        </p:txBody>
      </p:sp>
      <p:sp>
        <p:nvSpPr>
          <p:cNvPr id="2053" name="Rectangle 5"/>
          <p:cNvSpPr>
            <a:spLocks noGrp="1" noChangeArrowheads="1"/>
          </p:cNvSpPr>
          <p:nvPr>
            <p:ph type="ftr"/>
          </p:nvPr>
        </p:nvSpPr>
        <p:spPr bwMode="auto">
          <a:xfrm>
            <a:off x="0" y="10156825"/>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defTabSz="449123" eaLnBrk="1">
              <a:lnSpc>
                <a:spcPct val="93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pPr>
              <a:defRPr/>
            </a:pPr>
            <a:endParaRPr lang="es-ES"/>
          </a:p>
        </p:txBody>
      </p:sp>
      <p:sp>
        <p:nvSpPr>
          <p:cNvPr id="2054" name="Rectangle 6"/>
          <p:cNvSpPr>
            <a:spLocks noGrp="1" noChangeArrowheads="1"/>
          </p:cNvSpPr>
          <p:nvPr>
            <p:ph type="sldNum"/>
          </p:nvPr>
        </p:nvSpPr>
        <p:spPr bwMode="auto">
          <a:xfrm>
            <a:off x="4279900" y="10156825"/>
            <a:ext cx="3278188"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ea typeface="+mn-ea"/>
              </a:defRPr>
            </a:lvl1pPr>
          </a:lstStyle>
          <a:p>
            <a:pPr>
              <a:defRPr/>
            </a:pPr>
            <a:fld id="{BE789440-E846-4448-90F8-71D1875B7E74}" type="slidenum">
              <a:rPr lang="es-ES"/>
              <a:pPr>
                <a:defRPr/>
              </a:pPr>
              <a:t>‹Nº›</a:t>
            </a:fld>
            <a:endParaRPr lang="es-ES"/>
          </a:p>
        </p:txBody>
      </p:sp>
    </p:spTree>
    <p:extLst>
      <p:ext uri="{BB962C8B-B14F-4D97-AF65-F5344CB8AC3E}">
        <p14:creationId xmlns:p14="http://schemas.microsoft.com/office/powerpoint/2010/main" val="2264270928"/>
      </p:ext>
    </p:extLst>
  </p:cSld>
  <p:clrMap bg1="lt1" tx1="dk1" bg2="lt2" tx2="dk2" accent1="accent1" accent2="accent2" accent3="accent3" accent4="accent4" accent5="accent5" accent6="accent6" hlink="hlink" folHlink="folHlink"/>
  <p:notesStyle>
    <a:lvl1pPr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1363" indent="-284163"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1413" indent="-227013"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598613" indent="-227013"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5813" indent="-227013" algn="l" defTabSz="447675"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5289" algn="l" defTabSz="914115" rtl="0" eaLnBrk="1" latinLnBrk="0" hangingPunct="1">
      <a:defRPr sz="1200" kern="1200">
        <a:solidFill>
          <a:schemeClr val="tx1"/>
        </a:solidFill>
        <a:latin typeface="+mn-lt"/>
        <a:ea typeface="+mn-ea"/>
        <a:cs typeface="+mn-cs"/>
      </a:defRPr>
    </a:lvl6pPr>
    <a:lvl7pPr marL="2742347" algn="l" defTabSz="914115" rtl="0" eaLnBrk="1" latinLnBrk="0" hangingPunct="1">
      <a:defRPr sz="1200" kern="1200">
        <a:solidFill>
          <a:schemeClr val="tx1"/>
        </a:solidFill>
        <a:latin typeface="+mn-lt"/>
        <a:ea typeface="+mn-ea"/>
        <a:cs typeface="+mn-cs"/>
      </a:defRPr>
    </a:lvl7pPr>
    <a:lvl8pPr marL="3199405" algn="l" defTabSz="914115" rtl="0" eaLnBrk="1" latinLnBrk="0" hangingPunct="1">
      <a:defRPr sz="1200" kern="1200">
        <a:solidFill>
          <a:schemeClr val="tx1"/>
        </a:solidFill>
        <a:latin typeface="+mn-lt"/>
        <a:ea typeface="+mn-ea"/>
        <a:cs typeface="+mn-cs"/>
      </a:defRPr>
    </a:lvl8pPr>
    <a:lvl9pPr marL="3656462" algn="l" defTabSz="91411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Rot="1" noChangeAspect="1" noChangeArrowheads="1" noTextEdit="1"/>
          </p:cNvSpPr>
          <p:nvPr>
            <p:ph type="sldImg"/>
          </p:nvPr>
        </p:nvSpPr>
        <p:spPr>
          <a:xfrm>
            <a:off x="490538" y="1027113"/>
            <a:ext cx="6577012"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9" name="Rectangle 2"/>
          <p:cNvSpPr>
            <a:spLocks noGrp="1" noChangeArrowheads="1"/>
          </p:cNvSpPr>
          <p:nvPr>
            <p:ph type="body" idx="1"/>
          </p:nvPr>
        </p:nvSpPr>
        <p:spPr>
          <a:xfrm>
            <a:off x="1168400" y="5086350"/>
            <a:ext cx="5224463" cy="4105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201981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D5F85A3-3973-40B3-953E-B0FCE31A9100}" type="slidenum">
              <a:rPr lang="es-ES" altLang="pt-BR" sz="1400" smtClean="0"/>
              <a:pPr>
                <a:spcBef>
                  <a:spcPct val="0"/>
                </a:spcBef>
              </a:pPr>
              <a:t>12</a:t>
            </a:fld>
            <a:endParaRPr lang="es-ES" altLang="pt-BR" sz="1400"/>
          </a:p>
        </p:txBody>
      </p:sp>
      <p:sp>
        <p:nvSpPr>
          <p:cNvPr id="48131"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48132"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3378006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1459751D-C235-4E37-8D27-A1E31E0191E8}" type="slidenum">
              <a:rPr lang="es-ES" altLang="pt-BR" sz="1400" smtClean="0"/>
              <a:pPr>
                <a:spcBef>
                  <a:spcPct val="0"/>
                </a:spcBef>
              </a:pPr>
              <a:t>13</a:t>
            </a:fld>
            <a:endParaRPr lang="es-ES" altLang="pt-BR" sz="1400"/>
          </a:p>
        </p:txBody>
      </p:sp>
      <p:sp>
        <p:nvSpPr>
          <p:cNvPr id="50179"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50180"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1262464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AEF61CB6-7C56-492F-8100-AD8BDEA8817D}" type="slidenum">
              <a:rPr lang="es-ES" altLang="pt-BR" sz="1400" smtClean="0"/>
              <a:pPr>
                <a:spcBef>
                  <a:spcPct val="0"/>
                </a:spcBef>
              </a:pPr>
              <a:t>14</a:t>
            </a:fld>
            <a:endParaRPr lang="es-ES" altLang="pt-BR" sz="1400"/>
          </a:p>
        </p:txBody>
      </p:sp>
      <p:sp>
        <p:nvSpPr>
          <p:cNvPr id="52227"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52228"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303163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Marcador de imagen de diapositiva 1"/>
          <p:cNvSpPr>
            <a:spLocks noGrp="1" noRot="1" noChangeAspect="1" noTextEdit="1"/>
          </p:cNvSpPr>
          <p:nvPr>
            <p:ph type="sldImg"/>
          </p:nvPr>
        </p:nvSpPr>
        <p:spPr/>
      </p:sp>
      <p:sp>
        <p:nvSpPr>
          <p:cNvPr id="59395"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latin typeface="Times New Roman" panose="02020603050405020304" pitchFamily="18" charset="0"/>
              </a:rPr>
              <a:t>Variable</a:t>
            </a:r>
            <a:endParaRPr lang="es-ES">
              <a:latin typeface="Times New Roman" panose="02020603050405020304" pitchFamily="18" charset="0"/>
            </a:endParaRPr>
          </a:p>
          <a:p>
            <a:r>
              <a:rPr lang="es-ES">
                <a:latin typeface="Times New Roman" panose="02020603050405020304" pitchFamily="18" charset="0"/>
              </a:rPr>
              <a:t>Cualquier característica de la población que puede asumir diferentes comportamientos, valores, o grados de intensidad entre los diferentes elementos, individuos o unidades de análisis que la conforman. </a:t>
            </a:r>
          </a:p>
          <a:p>
            <a:r>
              <a:rPr lang="es-ES">
                <a:latin typeface="Times New Roman" panose="02020603050405020304" pitchFamily="18" charset="0"/>
              </a:rPr>
              <a:t>Las variables son atributos o características que se miden en los sujetos de estudio, y se clasifican en: Cuantitativas y Cualitativas.</a:t>
            </a:r>
          </a:p>
          <a:p>
            <a:r>
              <a:rPr lang="es-MX">
                <a:latin typeface="Times New Roman" panose="02020603050405020304" pitchFamily="18" charset="0"/>
              </a:rPr>
              <a:t> </a:t>
            </a:r>
            <a:endParaRPr lang="es-ES">
              <a:latin typeface="Times New Roman" panose="02020603050405020304" pitchFamily="18" charset="0"/>
            </a:endParaRPr>
          </a:p>
          <a:p>
            <a:r>
              <a:rPr lang="es-MX" b="1">
                <a:latin typeface="Times New Roman" panose="02020603050405020304" pitchFamily="18" charset="0"/>
              </a:rPr>
              <a:t>Cualitativas: </a:t>
            </a:r>
            <a:r>
              <a:rPr lang="es-MX">
                <a:latin typeface="Times New Roman" panose="02020603050405020304" pitchFamily="18" charset="0"/>
              </a:rPr>
              <a:t>aquellas en que las diferencias entre un elemento y otro son atributos, cualidades no medibles en términos numéricos. Ejemplo: el sexo, nacionalidad, causas de defunción. Los valores posibles de estas variables se denominan categorías, así la variable sexo tiene 2 categorías femenino y masculino, mientras el color de piel puede ser blanca, negra, mestiza, amarilla.</a:t>
            </a:r>
            <a:endParaRPr lang="es-ES">
              <a:latin typeface="Times New Roman" panose="02020603050405020304" pitchFamily="18" charset="0"/>
            </a:endParaRPr>
          </a:p>
          <a:p>
            <a:r>
              <a:rPr lang="es-MX" b="1">
                <a:latin typeface="Times New Roman" panose="02020603050405020304" pitchFamily="18" charset="0"/>
              </a:rPr>
              <a:t>Cuantitativas:</a:t>
            </a:r>
            <a:r>
              <a:rPr lang="es-MX">
                <a:latin typeface="Times New Roman" panose="02020603050405020304" pitchFamily="18" charset="0"/>
              </a:rPr>
              <a:t> las diferencias existentes entre los diferentes elementos de la población  son medibles numéricamente. Ejemplo: edad, talla, peso, número de camas de un hospital, número de hijos de una familia.</a:t>
            </a:r>
            <a:endParaRPr lang="es-ES">
              <a:latin typeface="Times New Roman" panose="02020603050405020304" pitchFamily="18" charset="0"/>
            </a:endParaRPr>
          </a:p>
          <a:p>
            <a:r>
              <a:rPr lang="es-MX">
                <a:latin typeface="Times New Roman" panose="02020603050405020304" pitchFamily="18" charset="0"/>
              </a:rPr>
              <a:t>Las variables cualitativas a su vez se clasifican en nominales u ordinales.</a:t>
            </a:r>
            <a:endParaRPr lang="es-ES">
              <a:latin typeface="Times New Roman" panose="02020603050405020304" pitchFamily="18" charset="0"/>
            </a:endParaRPr>
          </a:p>
          <a:p>
            <a:r>
              <a:rPr lang="es-ES" b="1">
                <a:latin typeface="Times New Roman" panose="02020603050405020304" pitchFamily="18" charset="0"/>
              </a:rPr>
              <a:t>Nominal:</a:t>
            </a:r>
            <a:r>
              <a:rPr lang="es-ES">
                <a:latin typeface="Times New Roman" panose="02020603050405020304" pitchFamily="18" charset="0"/>
              </a:rPr>
              <a:t> cuando las diferencias entre los elementos son cualidades, atributos que además de no ser medibles, no traducen diferencias de magnitud o intensidad  (estado civil, sexo) </a:t>
            </a:r>
          </a:p>
          <a:p>
            <a:r>
              <a:rPr lang="es-ES" b="1">
                <a:latin typeface="Times New Roman" panose="02020603050405020304" pitchFamily="18" charset="0"/>
              </a:rPr>
              <a:t>Ordinal:</a:t>
            </a:r>
            <a:r>
              <a:rPr lang="es-ES">
                <a:latin typeface="Times New Roman" panose="02020603050405020304" pitchFamily="18" charset="0"/>
              </a:rPr>
              <a:t> aquellas en que las diferencias si bien no son cuantificables si tienen implícito diferencias de magnitud o intensidad y dan una idea de ordenamiento. </a:t>
            </a:r>
            <a:br>
              <a:rPr lang="es-ES">
                <a:latin typeface="Times New Roman" panose="02020603050405020304" pitchFamily="18" charset="0"/>
              </a:rPr>
            </a:br>
            <a:r>
              <a:rPr lang="es-ES">
                <a:latin typeface="Times New Roman" panose="02020603050405020304" pitchFamily="18" charset="0"/>
              </a:rPr>
              <a:t>Ejemplo: estado de un paciente (grave, de cuidado, mejorado) estado técnico de una vivienda (buena, regular, mal) estadio de una enfermedad (leve, moderada, grave)</a:t>
            </a:r>
          </a:p>
          <a:p>
            <a:r>
              <a:rPr lang="es-MX">
                <a:latin typeface="Times New Roman" panose="02020603050405020304" pitchFamily="18" charset="0"/>
              </a:rPr>
              <a:t>Las variables cuantitativas a su vez se clasifican en discretas o continuas.</a:t>
            </a:r>
            <a:endParaRPr lang="es-ES">
              <a:latin typeface="Times New Roman" panose="02020603050405020304" pitchFamily="18" charset="0"/>
            </a:endParaRPr>
          </a:p>
          <a:p>
            <a:r>
              <a:rPr lang="es-ES" b="1">
                <a:latin typeface="Times New Roman" panose="02020603050405020304" pitchFamily="18" charset="0"/>
              </a:rPr>
              <a:t>Discretas:</a:t>
            </a:r>
            <a:r>
              <a:rPr lang="es-ES">
                <a:latin typeface="Times New Roman" panose="02020603050405020304" pitchFamily="18" charset="0"/>
              </a:rPr>
              <a:t> sólo asumen valores enteros y por lo general resultan del conteo. Ejemplo: Número de hijos de una pareja puede ser 0, 1, 2, 3, etc, pero no podrá tener 1,6 hijos</a:t>
            </a:r>
          </a:p>
          <a:p>
            <a:r>
              <a:rPr lang="es-ES" b="1">
                <a:latin typeface="Times New Roman" panose="02020603050405020304" pitchFamily="18" charset="0"/>
              </a:rPr>
              <a:t>Continuas:</a:t>
            </a:r>
            <a:r>
              <a:rPr lang="es-ES">
                <a:latin typeface="Times New Roman" panose="02020603050405020304" pitchFamily="18" charset="0"/>
              </a:rPr>
              <a:t> Si pueden asumir valores fraccionarios, ejemplo: peso, talla, edad. Por lo general se utilizan instrumentos de medición.</a:t>
            </a:r>
          </a:p>
          <a:p>
            <a:endParaRPr lang="es-ES">
              <a:latin typeface="Times New Roman" panose="02020603050405020304" pitchFamily="18" charset="0"/>
            </a:endParaRPr>
          </a:p>
        </p:txBody>
      </p:sp>
      <p:sp>
        <p:nvSpPr>
          <p:cNvPr id="59396"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EE8D4FCB-FDC5-4D15-9B56-461FE49B53DD}" type="slidenum">
              <a:rPr lang="es-ES" sz="1400" smtClean="0"/>
              <a:pPr>
                <a:spcBef>
                  <a:spcPct val="0"/>
                </a:spcBef>
              </a:pPr>
              <a:t>20</a:t>
            </a:fld>
            <a:endParaRPr lang="es-ES" sz="1400"/>
          </a:p>
        </p:txBody>
      </p:sp>
    </p:spTree>
    <p:extLst>
      <p:ext uri="{BB962C8B-B14F-4D97-AF65-F5344CB8AC3E}">
        <p14:creationId xmlns:p14="http://schemas.microsoft.com/office/powerpoint/2010/main" val="3340622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Marcador de imagen de diapositiva 1"/>
          <p:cNvSpPr>
            <a:spLocks noGrp="1" noRot="1" noChangeAspect="1" noTextEdit="1"/>
          </p:cNvSpPr>
          <p:nvPr>
            <p:ph type="sldImg"/>
          </p:nvPr>
        </p:nvSpPr>
        <p:spPr/>
      </p:sp>
      <p:sp>
        <p:nvSpPr>
          <p:cNvPr id="61443"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latin typeface="Times New Roman" panose="02020603050405020304" pitchFamily="18" charset="0"/>
              </a:rPr>
              <a:t>Variable</a:t>
            </a:r>
            <a:endParaRPr lang="es-ES">
              <a:latin typeface="Times New Roman" panose="02020603050405020304" pitchFamily="18" charset="0"/>
            </a:endParaRPr>
          </a:p>
          <a:p>
            <a:r>
              <a:rPr lang="es-ES">
                <a:latin typeface="Times New Roman" panose="02020603050405020304" pitchFamily="18" charset="0"/>
              </a:rPr>
              <a:t>Cualquier característica de la población que puede asumir diferentes comportamientos, valores, o grados de intensidad entre los diferentes elementos, individuos o unidades de análisis que la conforman. </a:t>
            </a:r>
          </a:p>
          <a:p>
            <a:r>
              <a:rPr lang="es-ES">
                <a:latin typeface="Times New Roman" panose="02020603050405020304" pitchFamily="18" charset="0"/>
              </a:rPr>
              <a:t>Las variables son atributos o características que se miden en los sujetos de estudio, y se clasifican en: Cuantitativas y Cualitativas.</a:t>
            </a:r>
          </a:p>
          <a:p>
            <a:r>
              <a:rPr lang="es-MX">
                <a:latin typeface="Times New Roman" panose="02020603050405020304" pitchFamily="18" charset="0"/>
              </a:rPr>
              <a:t> </a:t>
            </a:r>
            <a:endParaRPr lang="es-ES">
              <a:latin typeface="Times New Roman" panose="02020603050405020304" pitchFamily="18" charset="0"/>
            </a:endParaRPr>
          </a:p>
          <a:p>
            <a:r>
              <a:rPr lang="es-MX" b="1">
                <a:latin typeface="Times New Roman" panose="02020603050405020304" pitchFamily="18" charset="0"/>
              </a:rPr>
              <a:t>Cualitativas: </a:t>
            </a:r>
            <a:r>
              <a:rPr lang="es-MX">
                <a:latin typeface="Times New Roman" panose="02020603050405020304" pitchFamily="18" charset="0"/>
              </a:rPr>
              <a:t>aquellas en que las diferencias entre un elemento y otro son atributos, cualidades no medibles en términos numéricos. Ejemplo: el sexo, nacionalidad, causas de defunción. Los valores posibles de estas variables se denominan categorías, así la variable sexo tiene 2 categorías femenino y masculino, mientras el color de piel puede ser blanca, negra, mestiza, amarilla.</a:t>
            </a:r>
            <a:endParaRPr lang="es-ES">
              <a:latin typeface="Times New Roman" panose="02020603050405020304" pitchFamily="18" charset="0"/>
            </a:endParaRPr>
          </a:p>
          <a:p>
            <a:r>
              <a:rPr lang="es-MX" b="1">
                <a:latin typeface="Times New Roman" panose="02020603050405020304" pitchFamily="18" charset="0"/>
              </a:rPr>
              <a:t>Cuantitativas:</a:t>
            </a:r>
            <a:r>
              <a:rPr lang="es-MX">
                <a:latin typeface="Times New Roman" panose="02020603050405020304" pitchFamily="18" charset="0"/>
              </a:rPr>
              <a:t> las diferencias existentes entre los diferentes elementos de la población  son medibles numéricamente. Ejemplo: edad, talla, peso, número de camas de un hospital, número de hijos de una familia.</a:t>
            </a:r>
            <a:endParaRPr lang="es-ES">
              <a:latin typeface="Times New Roman" panose="02020603050405020304" pitchFamily="18" charset="0"/>
            </a:endParaRPr>
          </a:p>
          <a:p>
            <a:r>
              <a:rPr lang="es-MX">
                <a:latin typeface="Times New Roman" panose="02020603050405020304" pitchFamily="18" charset="0"/>
              </a:rPr>
              <a:t>Las variables cualitativas a su vez se clasifican en nominales u ordinales.</a:t>
            </a:r>
            <a:endParaRPr lang="es-ES">
              <a:latin typeface="Times New Roman" panose="02020603050405020304" pitchFamily="18" charset="0"/>
            </a:endParaRPr>
          </a:p>
          <a:p>
            <a:r>
              <a:rPr lang="es-ES" b="1">
                <a:latin typeface="Times New Roman" panose="02020603050405020304" pitchFamily="18" charset="0"/>
              </a:rPr>
              <a:t>Nominal:</a:t>
            </a:r>
            <a:r>
              <a:rPr lang="es-ES">
                <a:latin typeface="Times New Roman" panose="02020603050405020304" pitchFamily="18" charset="0"/>
              </a:rPr>
              <a:t> cuando las diferencias entre los elementos son cualidades, atributos que además de no ser medibles, no traducen diferencias de magnitud o intensidad  (estado civil, sexo) </a:t>
            </a:r>
          </a:p>
          <a:p>
            <a:r>
              <a:rPr lang="es-ES" b="1">
                <a:latin typeface="Times New Roman" panose="02020603050405020304" pitchFamily="18" charset="0"/>
              </a:rPr>
              <a:t>Ordinal:</a:t>
            </a:r>
            <a:r>
              <a:rPr lang="es-ES">
                <a:latin typeface="Times New Roman" panose="02020603050405020304" pitchFamily="18" charset="0"/>
              </a:rPr>
              <a:t> aquellas en que las diferencias si bien no son cuantificables si tienen implícito diferencias de magnitud o intensidad y dan una idea de ordenamiento. </a:t>
            </a:r>
            <a:br>
              <a:rPr lang="es-ES">
                <a:latin typeface="Times New Roman" panose="02020603050405020304" pitchFamily="18" charset="0"/>
              </a:rPr>
            </a:br>
            <a:r>
              <a:rPr lang="es-ES">
                <a:latin typeface="Times New Roman" panose="02020603050405020304" pitchFamily="18" charset="0"/>
              </a:rPr>
              <a:t>Ejemplo: estado de un paciente (grave, de cuidado, mejorado) estado técnico de una vivienda (buena, regular, mal) estadio de una enfermedad (leve, moderada, grave)</a:t>
            </a:r>
          </a:p>
          <a:p>
            <a:r>
              <a:rPr lang="es-MX">
                <a:latin typeface="Times New Roman" panose="02020603050405020304" pitchFamily="18" charset="0"/>
              </a:rPr>
              <a:t>Las variables cuantitativas a su vez se clasifican en discretas o continuas.</a:t>
            </a:r>
            <a:endParaRPr lang="es-ES">
              <a:latin typeface="Times New Roman" panose="02020603050405020304" pitchFamily="18" charset="0"/>
            </a:endParaRPr>
          </a:p>
          <a:p>
            <a:r>
              <a:rPr lang="es-ES" b="1">
                <a:latin typeface="Times New Roman" panose="02020603050405020304" pitchFamily="18" charset="0"/>
              </a:rPr>
              <a:t>Discretas:</a:t>
            </a:r>
            <a:r>
              <a:rPr lang="es-ES">
                <a:latin typeface="Times New Roman" panose="02020603050405020304" pitchFamily="18" charset="0"/>
              </a:rPr>
              <a:t> sólo asumen valores enteros y por lo general resultan del conteo. Ejemplo: Número de hijos de una pareja puede ser 0, 1, 2, 3, etc, pero no podrá tener 1,6 hijos</a:t>
            </a:r>
          </a:p>
          <a:p>
            <a:r>
              <a:rPr lang="es-ES" b="1">
                <a:latin typeface="Times New Roman" panose="02020603050405020304" pitchFamily="18" charset="0"/>
              </a:rPr>
              <a:t>Continuas:</a:t>
            </a:r>
            <a:r>
              <a:rPr lang="es-ES">
                <a:latin typeface="Times New Roman" panose="02020603050405020304" pitchFamily="18" charset="0"/>
              </a:rPr>
              <a:t> Si pueden asumir valores fraccionarios, ejemplo: peso, talla, edad. Por lo general se utilizan instrumentos de medición.</a:t>
            </a:r>
          </a:p>
          <a:p>
            <a:endParaRPr lang="es-ES">
              <a:latin typeface="Times New Roman" panose="02020603050405020304" pitchFamily="18" charset="0"/>
            </a:endParaRPr>
          </a:p>
        </p:txBody>
      </p:sp>
      <p:sp>
        <p:nvSpPr>
          <p:cNvPr id="61444"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141D7094-D29E-490F-8A97-1D5E6548FE31}" type="slidenum">
              <a:rPr lang="es-ES" sz="1400" smtClean="0"/>
              <a:pPr>
                <a:spcBef>
                  <a:spcPct val="0"/>
                </a:spcBef>
              </a:pPr>
              <a:t>21</a:t>
            </a:fld>
            <a:endParaRPr lang="es-ES" sz="1400"/>
          </a:p>
        </p:txBody>
      </p:sp>
    </p:spTree>
    <p:extLst>
      <p:ext uri="{BB962C8B-B14F-4D97-AF65-F5344CB8AC3E}">
        <p14:creationId xmlns:p14="http://schemas.microsoft.com/office/powerpoint/2010/main" val="2393187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Marcador de imagen de diapositiva 1"/>
          <p:cNvSpPr>
            <a:spLocks noGrp="1" noRot="1" noChangeAspect="1" noTextEdit="1"/>
          </p:cNvSpPr>
          <p:nvPr>
            <p:ph type="sldImg"/>
          </p:nvPr>
        </p:nvSpPr>
        <p:spPr/>
      </p:sp>
      <p:sp>
        <p:nvSpPr>
          <p:cNvPr id="6349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latin typeface="Times New Roman" panose="02020603050405020304" pitchFamily="18" charset="0"/>
              </a:rPr>
              <a:t>Variable</a:t>
            </a:r>
            <a:endParaRPr lang="es-ES">
              <a:latin typeface="Times New Roman" panose="02020603050405020304" pitchFamily="18" charset="0"/>
            </a:endParaRPr>
          </a:p>
          <a:p>
            <a:r>
              <a:rPr lang="es-ES">
                <a:latin typeface="Times New Roman" panose="02020603050405020304" pitchFamily="18" charset="0"/>
              </a:rPr>
              <a:t>Cualquier característica de la población que puede asumir diferentes comportamientos, valores, o grados de intensidad entre los diferentes elementos, individuos o unidades de análisis que la conforman. </a:t>
            </a:r>
          </a:p>
          <a:p>
            <a:r>
              <a:rPr lang="es-ES">
                <a:latin typeface="Times New Roman" panose="02020603050405020304" pitchFamily="18" charset="0"/>
              </a:rPr>
              <a:t>Las variables son atributos o características que se miden en los sujetos de estudio, y se clasifican en: Cuantitativas y Cualitativas.</a:t>
            </a:r>
          </a:p>
          <a:p>
            <a:r>
              <a:rPr lang="es-MX">
                <a:latin typeface="Times New Roman" panose="02020603050405020304" pitchFamily="18" charset="0"/>
              </a:rPr>
              <a:t> </a:t>
            </a:r>
            <a:endParaRPr lang="es-ES">
              <a:latin typeface="Times New Roman" panose="02020603050405020304" pitchFamily="18" charset="0"/>
            </a:endParaRPr>
          </a:p>
          <a:p>
            <a:r>
              <a:rPr lang="es-MX" b="1">
                <a:latin typeface="Times New Roman" panose="02020603050405020304" pitchFamily="18" charset="0"/>
              </a:rPr>
              <a:t>Cualitativas: </a:t>
            </a:r>
            <a:r>
              <a:rPr lang="es-MX">
                <a:latin typeface="Times New Roman" panose="02020603050405020304" pitchFamily="18" charset="0"/>
              </a:rPr>
              <a:t>aquellas en que las diferencias entre un elemento y otro son atributos, cualidades no medibles en términos numéricos. Ejemplo: el sexo, nacionalidad, causas de defunción. Los valores posibles de estas variables se denominan categorías, así la variable sexo tiene 2 categorías femenino y masculino, mientras el color de piel puede ser blanca, negra, mestiza, amarilla.</a:t>
            </a:r>
            <a:endParaRPr lang="es-ES">
              <a:latin typeface="Times New Roman" panose="02020603050405020304" pitchFamily="18" charset="0"/>
            </a:endParaRPr>
          </a:p>
          <a:p>
            <a:r>
              <a:rPr lang="es-MX" b="1">
                <a:latin typeface="Times New Roman" panose="02020603050405020304" pitchFamily="18" charset="0"/>
              </a:rPr>
              <a:t>Cuantitativas:</a:t>
            </a:r>
            <a:r>
              <a:rPr lang="es-MX">
                <a:latin typeface="Times New Roman" panose="02020603050405020304" pitchFamily="18" charset="0"/>
              </a:rPr>
              <a:t> las diferencias existentes entre los diferentes elementos de la población  son medibles numéricamente. Ejemplo: edad, talla, peso, número de camas de un hospital, número de hijos de una familia.</a:t>
            </a:r>
            <a:endParaRPr lang="es-ES">
              <a:latin typeface="Times New Roman" panose="02020603050405020304" pitchFamily="18" charset="0"/>
            </a:endParaRPr>
          </a:p>
          <a:p>
            <a:r>
              <a:rPr lang="es-MX">
                <a:latin typeface="Times New Roman" panose="02020603050405020304" pitchFamily="18" charset="0"/>
              </a:rPr>
              <a:t>Las variables cualitativas a su vez se clasifican en nominales u ordinales.</a:t>
            </a:r>
            <a:endParaRPr lang="es-ES">
              <a:latin typeface="Times New Roman" panose="02020603050405020304" pitchFamily="18" charset="0"/>
            </a:endParaRPr>
          </a:p>
          <a:p>
            <a:r>
              <a:rPr lang="es-ES" b="1">
                <a:latin typeface="Times New Roman" panose="02020603050405020304" pitchFamily="18" charset="0"/>
              </a:rPr>
              <a:t>Nominal:</a:t>
            </a:r>
            <a:r>
              <a:rPr lang="es-ES">
                <a:latin typeface="Times New Roman" panose="02020603050405020304" pitchFamily="18" charset="0"/>
              </a:rPr>
              <a:t> cuando las diferencias entre los elementos son cualidades, atributos que además de no ser medibles, no traducen diferencias de magnitud o intensidad  (estado civil, sexo) </a:t>
            </a:r>
          </a:p>
          <a:p>
            <a:r>
              <a:rPr lang="es-ES" b="1">
                <a:latin typeface="Times New Roman" panose="02020603050405020304" pitchFamily="18" charset="0"/>
              </a:rPr>
              <a:t>Ordinal:</a:t>
            </a:r>
            <a:r>
              <a:rPr lang="es-ES">
                <a:latin typeface="Times New Roman" panose="02020603050405020304" pitchFamily="18" charset="0"/>
              </a:rPr>
              <a:t> aquellas en que las diferencias si bien no son cuantificables si tienen implícito diferencias de magnitud o intensidad y dan una idea de ordenamiento. </a:t>
            </a:r>
            <a:br>
              <a:rPr lang="es-ES">
                <a:latin typeface="Times New Roman" panose="02020603050405020304" pitchFamily="18" charset="0"/>
              </a:rPr>
            </a:br>
            <a:r>
              <a:rPr lang="es-ES">
                <a:latin typeface="Times New Roman" panose="02020603050405020304" pitchFamily="18" charset="0"/>
              </a:rPr>
              <a:t>Ejemplo: estado de un paciente (grave, de cuidado, mejorado) estado técnico de una vivienda (buena, regular, mal) estadio de una enfermedad (leve, moderada, grave)</a:t>
            </a:r>
          </a:p>
          <a:p>
            <a:r>
              <a:rPr lang="es-MX">
                <a:latin typeface="Times New Roman" panose="02020603050405020304" pitchFamily="18" charset="0"/>
              </a:rPr>
              <a:t>Las variables cuantitativas a su vez se clasifican en discretas o continuas.</a:t>
            </a:r>
            <a:endParaRPr lang="es-ES">
              <a:latin typeface="Times New Roman" panose="02020603050405020304" pitchFamily="18" charset="0"/>
            </a:endParaRPr>
          </a:p>
          <a:p>
            <a:r>
              <a:rPr lang="es-ES" b="1">
                <a:latin typeface="Times New Roman" panose="02020603050405020304" pitchFamily="18" charset="0"/>
              </a:rPr>
              <a:t>Discretas:</a:t>
            </a:r>
            <a:r>
              <a:rPr lang="es-ES">
                <a:latin typeface="Times New Roman" panose="02020603050405020304" pitchFamily="18" charset="0"/>
              </a:rPr>
              <a:t> sólo asumen valores enteros y por lo general resultan del conteo. Ejemplo: Número de hijos de una pareja puede ser 0, 1, 2, 3, etc, pero no podrá tener 1,6 hijos</a:t>
            </a:r>
          </a:p>
          <a:p>
            <a:r>
              <a:rPr lang="es-ES" b="1">
                <a:latin typeface="Times New Roman" panose="02020603050405020304" pitchFamily="18" charset="0"/>
              </a:rPr>
              <a:t>Continuas:</a:t>
            </a:r>
            <a:r>
              <a:rPr lang="es-ES">
                <a:latin typeface="Times New Roman" panose="02020603050405020304" pitchFamily="18" charset="0"/>
              </a:rPr>
              <a:t> Si pueden asumir valores fraccionarios, ejemplo: peso, talla, edad. Por lo general se utilizan instrumentos de medición.</a:t>
            </a:r>
          </a:p>
          <a:p>
            <a:endParaRPr lang="es-ES">
              <a:latin typeface="Times New Roman" panose="02020603050405020304" pitchFamily="18" charset="0"/>
            </a:endParaRPr>
          </a:p>
        </p:txBody>
      </p:sp>
      <p:sp>
        <p:nvSpPr>
          <p:cNvPr id="63492"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F250E4F-C38A-4991-A239-CCA1DAE02B48}" type="slidenum">
              <a:rPr lang="es-ES" sz="1400" smtClean="0"/>
              <a:pPr>
                <a:spcBef>
                  <a:spcPct val="0"/>
                </a:spcBef>
              </a:pPr>
              <a:t>22</a:t>
            </a:fld>
            <a:endParaRPr lang="es-ES" sz="1400"/>
          </a:p>
        </p:txBody>
      </p:sp>
    </p:spTree>
    <p:extLst>
      <p:ext uri="{BB962C8B-B14F-4D97-AF65-F5344CB8AC3E}">
        <p14:creationId xmlns:p14="http://schemas.microsoft.com/office/powerpoint/2010/main" val="301203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Marcador de imagen de diapositiva 1"/>
          <p:cNvSpPr>
            <a:spLocks noGrp="1" noRot="1" noChangeAspect="1" noTextEdit="1"/>
          </p:cNvSpPr>
          <p:nvPr>
            <p:ph type="sldImg"/>
          </p:nvPr>
        </p:nvSpPr>
        <p:spPr/>
      </p:sp>
      <p:sp>
        <p:nvSpPr>
          <p:cNvPr id="65539"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1">
                <a:latin typeface="Times New Roman" panose="02020603050405020304" pitchFamily="18" charset="0"/>
              </a:rPr>
              <a:t>Variable</a:t>
            </a:r>
            <a:endParaRPr lang="es-ES">
              <a:latin typeface="Times New Roman" panose="02020603050405020304" pitchFamily="18" charset="0"/>
            </a:endParaRPr>
          </a:p>
          <a:p>
            <a:r>
              <a:rPr lang="es-ES">
                <a:latin typeface="Times New Roman" panose="02020603050405020304" pitchFamily="18" charset="0"/>
              </a:rPr>
              <a:t>Cualquier característica de la población que puede asumir diferentes comportamientos, valores, o grados de intensidad entre los diferentes elementos, individuos o unidades de análisis que la conforman. </a:t>
            </a:r>
          </a:p>
          <a:p>
            <a:r>
              <a:rPr lang="es-ES">
                <a:latin typeface="Times New Roman" panose="02020603050405020304" pitchFamily="18" charset="0"/>
              </a:rPr>
              <a:t>Las variables son atributos o características que se miden en los sujetos de estudio, y se clasifican en: Cuantitativas y Cualitativas.</a:t>
            </a:r>
          </a:p>
          <a:p>
            <a:r>
              <a:rPr lang="es-MX">
                <a:latin typeface="Times New Roman" panose="02020603050405020304" pitchFamily="18" charset="0"/>
              </a:rPr>
              <a:t> </a:t>
            </a:r>
            <a:endParaRPr lang="es-ES">
              <a:latin typeface="Times New Roman" panose="02020603050405020304" pitchFamily="18" charset="0"/>
            </a:endParaRPr>
          </a:p>
          <a:p>
            <a:r>
              <a:rPr lang="es-MX" b="1">
                <a:latin typeface="Times New Roman" panose="02020603050405020304" pitchFamily="18" charset="0"/>
              </a:rPr>
              <a:t>Cualitativas: </a:t>
            </a:r>
            <a:r>
              <a:rPr lang="es-MX">
                <a:latin typeface="Times New Roman" panose="02020603050405020304" pitchFamily="18" charset="0"/>
              </a:rPr>
              <a:t>aquellas en que las diferencias entre un elemento y otro son atributos, cualidades no medibles en términos numéricos. Ejemplo: el sexo, nacionalidad, causas de defunción. Los valores posibles de estas variables se denominan categorías, así la variable sexo tiene 2 categorías femenino y masculino, mientras el color de piel puede ser blanca, negra, mestiza, amarilla.</a:t>
            </a:r>
            <a:endParaRPr lang="es-ES">
              <a:latin typeface="Times New Roman" panose="02020603050405020304" pitchFamily="18" charset="0"/>
            </a:endParaRPr>
          </a:p>
          <a:p>
            <a:r>
              <a:rPr lang="es-MX" b="1">
                <a:latin typeface="Times New Roman" panose="02020603050405020304" pitchFamily="18" charset="0"/>
              </a:rPr>
              <a:t>Cuantitativas:</a:t>
            </a:r>
            <a:r>
              <a:rPr lang="es-MX">
                <a:latin typeface="Times New Roman" panose="02020603050405020304" pitchFamily="18" charset="0"/>
              </a:rPr>
              <a:t> las diferencias existentes entre los diferentes elementos de la población  son medibles numéricamente. Ejemplo: edad, talla, peso, número de camas de un hospital, número de hijos de una familia.</a:t>
            </a:r>
            <a:endParaRPr lang="es-ES">
              <a:latin typeface="Times New Roman" panose="02020603050405020304" pitchFamily="18" charset="0"/>
            </a:endParaRPr>
          </a:p>
          <a:p>
            <a:r>
              <a:rPr lang="es-MX">
                <a:latin typeface="Times New Roman" panose="02020603050405020304" pitchFamily="18" charset="0"/>
              </a:rPr>
              <a:t>Las variables cualitativas a su vez se clasifican en nominales u ordinales.</a:t>
            </a:r>
            <a:endParaRPr lang="es-ES">
              <a:latin typeface="Times New Roman" panose="02020603050405020304" pitchFamily="18" charset="0"/>
            </a:endParaRPr>
          </a:p>
          <a:p>
            <a:r>
              <a:rPr lang="es-ES" b="1">
                <a:latin typeface="Times New Roman" panose="02020603050405020304" pitchFamily="18" charset="0"/>
              </a:rPr>
              <a:t>Nominal:</a:t>
            </a:r>
            <a:r>
              <a:rPr lang="es-ES">
                <a:latin typeface="Times New Roman" panose="02020603050405020304" pitchFamily="18" charset="0"/>
              </a:rPr>
              <a:t> cuando las diferencias entre los elementos son cualidades, atributos que además de no ser medibles, no traducen diferencias de magnitud o intensidad  (estado civil, sexo) </a:t>
            </a:r>
          </a:p>
          <a:p>
            <a:r>
              <a:rPr lang="es-ES" b="1">
                <a:latin typeface="Times New Roman" panose="02020603050405020304" pitchFamily="18" charset="0"/>
              </a:rPr>
              <a:t>Ordinal:</a:t>
            </a:r>
            <a:r>
              <a:rPr lang="es-ES">
                <a:latin typeface="Times New Roman" panose="02020603050405020304" pitchFamily="18" charset="0"/>
              </a:rPr>
              <a:t> aquellas en que las diferencias si bien no son cuantificables si tienen implícito diferencias de magnitud o intensidad y dan una idea de ordenamiento. </a:t>
            </a:r>
            <a:br>
              <a:rPr lang="es-ES">
                <a:latin typeface="Times New Roman" panose="02020603050405020304" pitchFamily="18" charset="0"/>
              </a:rPr>
            </a:br>
            <a:r>
              <a:rPr lang="es-ES">
                <a:latin typeface="Times New Roman" panose="02020603050405020304" pitchFamily="18" charset="0"/>
              </a:rPr>
              <a:t>Ejemplo: estado de un paciente (grave, de cuidado, mejorado) estado técnico de una vivienda (buena, regular, mal) estadio de una enfermedad (leve, moderada, grave)</a:t>
            </a:r>
          </a:p>
          <a:p>
            <a:r>
              <a:rPr lang="es-MX">
                <a:latin typeface="Times New Roman" panose="02020603050405020304" pitchFamily="18" charset="0"/>
              </a:rPr>
              <a:t>Las variables cuantitativas a su vez se clasifican en discretas o continuas.</a:t>
            </a:r>
            <a:endParaRPr lang="es-ES">
              <a:latin typeface="Times New Roman" panose="02020603050405020304" pitchFamily="18" charset="0"/>
            </a:endParaRPr>
          </a:p>
          <a:p>
            <a:r>
              <a:rPr lang="es-ES" b="1">
                <a:latin typeface="Times New Roman" panose="02020603050405020304" pitchFamily="18" charset="0"/>
              </a:rPr>
              <a:t>Discretas:</a:t>
            </a:r>
            <a:r>
              <a:rPr lang="es-ES">
                <a:latin typeface="Times New Roman" panose="02020603050405020304" pitchFamily="18" charset="0"/>
              </a:rPr>
              <a:t> sólo asumen valores enteros y por lo general resultan del conteo. Ejemplo: Número de hijos de una pareja puede ser 0, 1, 2, 3, etc, pero no podrá tener 1,6 hijos</a:t>
            </a:r>
          </a:p>
          <a:p>
            <a:r>
              <a:rPr lang="es-ES" b="1">
                <a:latin typeface="Times New Roman" panose="02020603050405020304" pitchFamily="18" charset="0"/>
              </a:rPr>
              <a:t>Continuas:</a:t>
            </a:r>
            <a:r>
              <a:rPr lang="es-ES">
                <a:latin typeface="Times New Roman" panose="02020603050405020304" pitchFamily="18" charset="0"/>
              </a:rPr>
              <a:t> Si pueden asumir valores fraccionarios, ejemplo: peso, talla, edad. Por lo general se utilizan instrumentos de medición.</a:t>
            </a:r>
          </a:p>
          <a:p>
            <a:endParaRPr lang="es-ES">
              <a:latin typeface="Times New Roman" panose="02020603050405020304" pitchFamily="18" charset="0"/>
            </a:endParaRPr>
          </a:p>
        </p:txBody>
      </p:sp>
      <p:sp>
        <p:nvSpPr>
          <p:cNvPr id="65540"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95077150-BC4B-4604-8F2D-D86ACBD7167C}" type="slidenum">
              <a:rPr lang="es-ES" sz="1400" smtClean="0"/>
              <a:pPr>
                <a:spcBef>
                  <a:spcPct val="0"/>
                </a:spcBef>
              </a:pPr>
              <a:t>23</a:t>
            </a:fld>
            <a:endParaRPr lang="es-ES" sz="1400"/>
          </a:p>
        </p:txBody>
      </p:sp>
    </p:spTree>
    <p:extLst>
      <p:ext uri="{BB962C8B-B14F-4D97-AF65-F5344CB8AC3E}">
        <p14:creationId xmlns:p14="http://schemas.microsoft.com/office/powerpoint/2010/main" val="2168426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Marcador de imagen de diapositiva 1"/>
          <p:cNvSpPr>
            <a:spLocks noGrp="1" noRot="1" noChangeAspect="1" noTextEdit="1"/>
          </p:cNvSpPr>
          <p:nvPr>
            <p:ph type="sldImg"/>
          </p:nvPr>
        </p:nvSpPr>
        <p:spPr/>
      </p:sp>
      <p:sp>
        <p:nvSpPr>
          <p:cNvPr id="68611"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atin typeface="Times New Roman" panose="02020603050405020304" pitchFamily="18" charset="0"/>
            </a:endParaRPr>
          </a:p>
        </p:txBody>
      </p:sp>
      <p:sp>
        <p:nvSpPr>
          <p:cNvPr id="68612" name="Marcador de número de diapositiva 3"/>
          <p:cNvSpPr>
            <a:spLocks noGrp="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1pPr>
            <a:lvl2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2pPr>
            <a:lvl3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3pPr>
            <a:lvl4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4pPr>
            <a:lvl5pPr>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5pPr>
            <a:lvl6pPr marL="2513013" indent="-227013" defTabSz="447675"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6pPr>
            <a:lvl7pPr marL="2970213" indent="-227013" defTabSz="447675"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7pPr>
            <a:lvl8pPr marL="3427413" indent="-227013" defTabSz="447675"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8pPr>
            <a:lvl9pPr marL="3884613" indent="-227013" defTabSz="447675"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cs typeface="DejaVu Sans" panose="020B0603030804020204" pitchFamily="34" charset="0"/>
              </a:defRPr>
            </a:lvl9pPr>
          </a:lstStyle>
          <a:p>
            <a:fld id="{309351D4-E169-41FF-92CF-0CB930A0A7A0}" type="slidenum">
              <a:rPr lang="es-ES" smtClean="0">
                <a:solidFill>
                  <a:srgbClr val="000000"/>
                </a:solidFill>
                <a:latin typeface="Times New Roman" panose="02020603050405020304" pitchFamily="18" charset="0"/>
              </a:rPr>
              <a:pPr/>
              <a:t>25</a:t>
            </a:fld>
            <a:endParaRPr lang="es-E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61174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a:xfrm>
            <a:off x="490538" y="1027113"/>
            <a:ext cx="6577012"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Rectangle 2"/>
          <p:cNvSpPr>
            <a:spLocks noGrp="1" noChangeArrowheads="1"/>
          </p:cNvSpPr>
          <p:nvPr>
            <p:ph type="body" idx="1"/>
          </p:nvPr>
        </p:nvSpPr>
        <p:spPr>
          <a:xfrm>
            <a:off x="1168400" y="5086350"/>
            <a:ext cx="5224463" cy="4105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latin typeface="Times New Roman" panose="02020603050405020304" pitchFamily="18" charset="0"/>
            </a:endParaRPr>
          </a:p>
        </p:txBody>
      </p:sp>
    </p:spTree>
    <p:extLst>
      <p:ext uri="{BB962C8B-B14F-4D97-AF65-F5344CB8AC3E}">
        <p14:creationId xmlns:p14="http://schemas.microsoft.com/office/powerpoint/2010/main" val="3781925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F09BAA40-36D2-4915-BDC8-7CBB1C0A5FF8}" type="slidenum">
              <a:rPr lang="es-ES" altLang="pt-BR" sz="1400" smtClean="0"/>
              <a:pPr>
                <a:spcBef>
                  <a:spcPct val="0"/>
                </a:spcBef>
              </a:pPr>
              <a:t>4</a:t>
            </a:fld>
            <a:endParaRPr lang="es-ES" altLang="pt-BR" sz="1400"/>
          </a:p>
        </p:txBody>
      </p:sp>
      <p:sp>
        <p:nvSpPr>
          <p:cNvPr id="31747"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31748"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1669810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44B4F931-FF25-439B-BFD4-6BD18B73C2ED}" type="slidenum">
              <a:rPr lang="es-ES" altLang="pt-BR" sz="1400" smtClean="0"/>
              <a:pPr>
                <a:spcBef>
                  <a:spcPct val="0"/>
                </a:spcBef>
              </a:pPr>
              <a:t>5</a:t>
            </a:fld>
            <a:endParaRPr lang="es-ES" altLang="pt-BR" sz="1400"/>
          </a:p>
        </p:txBody>
      </p:sp>
      <p:sp>
        <p:nvSpPr>
          <p:cNvPr id="33795"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33796"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32808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7785B497-4D80-42B6-B3AB-46C185EA878D}" type="slidenum">
              <a:rPr lang="es-ES" altLang="pt-BR" sz="1400" smtClean="0"/>
              <a:pPr>
                <a:spcBef>
                  <a:spcPct val="0"/>
                </a:spcBef>
              </a:pPr>
              <a:t>6</a:t>
            </a:fld>
            <a:endParaRPr lang="es-ES" altLang="pt-BR" sz="1400"/>
          </a:p>
        </p:txBody>
      </p:sp>
      <p:sp>
        <p:nvSpPr>
          <p:cNvPr id="35843"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3937886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39A4C067-D2C6-45B0-A09C-F64DFE18FD7E}" type="slidenum">
              <a:rPr lang="es-ES" altLang="pt-BR" sz="1400" smtClean="0"/>
              <a:pPr>
                <a:spcBef>
                  <a:spcPct val="0"/>
                </a:spcBef>
              </a:pPr>
              <a:t>7</a:t>
            </a:fld>
            <a:endParaRPr lang="es-ES" altLang="pt-BR" sz="1400"/>
          </a:p>
        </p:txBody>
      </p:sp>
      <p:sp>
        <p:nvSpPr>
          <p:cNvPr id="37891"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37892"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3293651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90904F4-57D8-4E79-89E0-51C30704789A}" type="slidenum">
              <a:rPr lang="es-ES" altLang="pt-BR" sz="1400" smtClean="0"/>
              <a:pPr>
                <a:spcBef>
                  <a:spcPct val="0"/>
                </a:spcBef>
              </a:pPr>
              <a:t>8</a:t>
            </a:fld>
            <a:endParaRPr lang="es-ES" altLang="pt-BR" sz="1400"/>
          </a:p>
        </p:txBody>
      </p:sp>
      <p:sp>
        <p:nvSpPr>
          <p:cNvPr id="39939"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39940"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21661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C3C26C0F-8626-478B-99F0-25B361F1516D}" type="slidenum">
              <a:rPr lang="es-ES" altLang="pt-BR" sz="1400" smtClean="0"/>
              <a:pPr>
                <a:spcBef>
                  <a:spcPct val="0"/>
                </a:spcBef>
              </a:pPr>
              <a:t>9</a:t>
            </a:fld>
            <a:endParaRPr lang="es-ES" altLang="pt-BR" sz="1400"/>
          </a:p>
        </p:txBody>
      </p:sp>
      <p:sp>
        <p:nvSpPr>
          <p:cNvPr id="41987"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41988"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70038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BB1FDA6D-49A7-4F5B-92D7-8A51807F8416}" type="slidenum">
              <a:rPr lang="es-ES" altLang="pt-BR" sz="1400" smtClean="0"/>
              <a:pPr>
                <a:spcBef>
                  <a:spcPct val="0"/>
                </a:spcBef>
              </a:pPr>
              <a:t>10</a:t>
            </a:fld>
            <a:endParaRPr lang="es-ES" altLang="pt-BR" sz="1400"/>
          </a:p>
        </p:txBody>
      </p:sp>
      <p:sp>
        <p:nvSpPr>
          <p:cNvPr id="44035"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44036"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48752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30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02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74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4613" indent="-227013" defTabSz="447675"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5D3F0479-1418-422C-A3E6-0F7D404CE7B2}" type="slidenum">
              <a:rPr lang="es-ES" altLang="pt-BR" sz="1400" smtClean="0"/>
              <a:pPr>
                <a:spcBef>
                  <a:spcPct val="0"/>
                </a:spcBef>
              </a:pPr>
              <a:t>11</a:t>
            </a:fld>
            <a:endParaRPr lang="es-ES" altLang="pt-BR" sz="1400"/>
          </a:p>
        </p:txBody>
      </p:sp>
      <p:sp>
        <p:nvSpPr>
          <p:cNvPr id="46083" name="Rectangle 1"/>
          <p:cNvSpPr>
            <a:spLocks noGrp="1" noRot="1" noChangeAspect="1" noChangeArrowheads="1" noTextEdit="1"/>
          </p:cNvSpPr>
          <p:nvPr>
            <p:ph type="sldImg"/>
          </p:nvPr>
        </p:nvSpPr>
        <p:spPr>
          <a:xfrm>
            <a:off x="215900" y="812800"/>
            <a:ext cx="7126288" cy="4008438"/>
          </a:xfrm>
          <a:solidFill>
            <a:srgbClr val="FFFFFF"/>
          </a:solidFill>
          <a:ln>
            <a:solidFill>
              <a:srgbClr val="000000"/>
            </a:solidFill>
            <a:miter lim="800000"/>
            <a:headEnd/>
            <a:tailEnd/>
          </a:ln>
        </p:spPr>
      </p:sp>
      <p:sp>
        <p:nvSpPr>
          <p:cNvPr id="46084" name="Rectangle 2"/>
          <p:cNvSpPr>
            <a:spLocks noGrp="1" noChangeArrowheads="1"/>
          </p:cNvSpPr>
          <p:nvPr>
            <p:ph type="body" idx="1"/>
          </p:nvPr>
        </p:nvSpPr>
        <p:spPr>
          <a:xfrm>
            <a:off x="755650" y="5078413"/>
            <a:ext cx="6048375" cy="4721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VE" altLang="pt-BR">
              <a:latin typeface="Times New Roman" panose="02020603050405020304" pitchFamily="18" charset="0"/>
            </a:endParaRPr>
          </a:p>
        </p:txBody>
      </p:sp>
    </p:spTree>
    <p:extLst>
      <p:ext uri="{BB962C8B-B14F-4D97-AF65-F5344CB8AC3E}">
        <p14:creationId xmlns:p14="http://schemas.microsoft.com/office/powerpoint/2010/main" val="122950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3DAC4-FC34-FF31-F727-D340D706AB59}"/>
              </a:ext>
            </a:extLst>
          </p:cNvPr>
          <p:cNvSpPr>
            <a:spLocks noGrp="1"/>
          </p:cNvSpPr>
          <p:nvPr>
            <p:ph type="ctrTitle"/>
          </p:nvPr>
        </p:nvSpPr>
        <p:spPr>
          <a:xfrm>
            <a:off x="1679972" y="1237197"/>
            <a:ext cx="10079831" cy="2631887"/>
          </a:xfrm>
        </p:spPr>
        <p:txBody>
          <a:bodyPr anchor="b"/>
          <a:lstStyle>
            <a:lvl1pPr algn="ctr">
              <a:defRPr sz="6614"/>
            </a:lvl1pPr>
          </a:lstStyle>
          <a:p>
            <a:r>
              <a:rPr lang="es-ES"/>
              <a:t>Haga clic para modificar el estilo de título del patrón</a:t>
            </a:r>
          </a:p>
        </p:txBody>
      </p:sp>
      <p:sp>
        <p:nvSpPr>
          <p:cNvPr id="3" name="Subtítulo 2">
            <a:extLst>
              <a:ext uri="{FF2B5EF4-FFF2-40B4-BE49-F238E27FC236}">
                <a16:creationId xmlns:a16="http://schemas.microsoft.com/office/drawing/2014/main" id="{909D7096-6BE3-95C6-F797-C502641F34E3}"/>
              </a:ext>
            </a:extLst>
          </p:cNvPr>
          <p:cNvSpPr>
            <a:spLocks noGrp="1"/>
          </p:cNvSpPr>
          <p:nvPr>
            <p:ph type="subTitle" idx="1"/>
          </p:nvPr>
        </p:nvSpPr>
        <p:spPr>
          <a:xfrm>
            <a:off x="1679972" y="3970580"/>
            <a:ext cx="10079831"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665A7C1-1A2F-000D-3A41-11E54D384F92}"/>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25412A34-1D0F-CA61-DC32-2D4C9818F0A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F6C3FF4-C686-71E2-4267-00BE057F14DB}"/>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02187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3CAB7-1353-40EE-090B-DAD0A172062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AFB3708-8EF3-8722-11F7-B5D3EEC33D8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85F117-5538-8EFD-84D2-B189F4F248D9}"/>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0AEF09D3-4F0F-DD7A-AAF2-26FE7D3FD0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80DA6B-EBE0-2BF9-2C87-FBAA71132B05}"/>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41402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E0A34DD-FB2D-844A-9C3A-1ABB2342ADA2}"/>
              </a:ext>
            </a:extLst>
          </p:cNvPr>
          <p:cNvSpPr>
            <a:spLocks noGrp="1"/>
          </p:cNvSpPr>
          <p:nvPr>
            <p:ph type="title" orient="vert"/>
          </p:nvPr>
        </p:nvSpPr>
        <p:spPr>
          <a:xfrm>
            <a:off x="9617839" y="402483"/>
            <a:ext cx="2897951" cy="6406475"/>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ADDD4F7-E619-5828-EE4C-3D08F72D3B34}"/>
              </a:ext>
            </a:extLst>
          </p:cNvPr>
          <p:cNvSpPr>
            <a:spLocks noGrp="1"/>
          </p:cNvSpPr>
          <p:nvPr>
            <p:ph type="body" orient="vert" idx="1"/>
          </p:nvPr>
        </p:nvSpPr>
        <p:spPr>
          <a:xfrm>
            <a:off x="923985" y="402483"/>
            <a:ext cx="8525857" cy="64064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CDD61D-6740-32F5-E7D1-7387BEEBBD10}"/>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89350D90-605F-E810-F956-0CC2D32FC0E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3602D5-C3FA-BDDF-22FD-180E7D585021}"/>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37379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D4630D1D-EC81-4D12-BBAE-7AD5C46FE905}" type="datetimeFigureOut">
              <a:rPr lang="en-US" dirty="0"/>
              <a:t>9/24/2025</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E1CC4C9C-B29E-4E68-9F89-CA7A1621DE94}" type="slidenum">
              <a:rPr lang="en-US" dirty="0"/>
              <a:t>‹Nº›</a:t>
            </a:fld>
            <a:endParaRPr lang="en-US" dirty="0"/>
          </a:p>
        </p:txBody>
      </p:sp>
    </p:spTree>
    <p:extLst>
      <p:ext uri="{BB962C8B-B14F-4D97-AF65-F5344CB8AC3E}">
        <p14:creationId xmlns:p14="http://schemas.microsoft.com/office/powerpoint/2010/main" val="160034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007984" y="2348400"/>
            <a:ext cx="11423808" cy="1620430"/>
          </a:xfrm>
        </p:spPr>
        <p:txBody>
          <a:bodyPr/>
          <a:lstStyle/>
          <a:p>
            <a:r>
              <a:rPr lang="es-ES"/>
              <a:t>Haga clic para modificar el estilo de título del patrón</a:t>
            </a:r>
            <a:endParaRPr lang="pt-BR"/>
          </a:p>
        </p:txBody>
      </p:sp>
      <p:sp>
        <p:nvSpPr>
          <p:cNvPr id="3" name="2 Subtítulo"/>
          <p:cNvSpPr>
            <a:spLocks noGrp="1"/>
          </p:cNvSpPr>
          <p:nvPr>
            <p:ph type="subTitle" idx="1"/>
          </p:nvPr>
        </p:nvSpPr>
        <p:spPr>
          <a:xfrm>
            <a:off x="2015968" y="4283819"/>
            <a:ext cx="9407843" cy="1931917"/>
          </a:xfrm>
        </p:spPr>
        <p:txBody>
          <a:bodyPr/>
          <a:lstStyle>
            <a:lvl1pPr marL="0" indent="0" algn="ctr">
              <a:buNone/>
              <a:defRPr/>
            </a:lvl1pPr>
            <a:lvl2pPr marL="671895" indent="0" algn="ctr">
              <a:buNone/>
              <a:defRPr/>
            </a:lvl2pPr>
            <a:lvl3pPr marL="1343790" indent="0" algn="ctr">
              <a:buNone/>
              <a:defRPr/>
            </a:lvl3pPr>
            <a:lvl4pPr marL="2015685" indent="0" algn="ctr">
              <a:buNone/>
              <a:defRPr/>
            </a:lvl4pPr>
            <a:lvl5pPr marL="2687579" indent="0" algn="ctr">
              <a:buNone/>
              <a:defRPr/>
            </a:lvl5pPr>
            <a:lvl6pPr marL="3359475" indent="0" algn="ctr">
              <a:buNone/>
              <a:defRPr/>
            </a:lvl6pPr>
            <a:lvl7pPr marL="4031369" indent="0" algn="ctr">
              <a:buNone/>
              <a:defRPr/>
            </a:lvl7pPr>
            <a:lvl8pPr marL="4703264" indent="0" algn="ctr">
              <a:buNone/>
              <a:defRPr/>
            </a:lvl8pPr>
            <a:lvl9pPr marL="5375158" indent="0" algn="ctr">
              <a:buNone/>
              <a:defRPr/>
            </a:lvl9pPr>
          </a:lstStyle>
          <a:p>
            <a:r>
              <a:rPr lang="es-ES"/>
              <a:t>Haga clic para modificar el estilo de subtítulo del patrón</a:t>
            </a:r>
            <a:endParaRPr lang="pt-BR"/>
          </a:p>
        </p:txBody>
      </p:sp>
    </p:spTree>
    <p:extLst>
      <p:ext uri="{BB962C8B-B14F-4D97-AF65-F5344CB8AC3E}">
        <p14:creationId xmlns:p14="http://schemas.microsoft.com/office/powerpoint/2010/main" val="2887445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pt-B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pt-BR"/>
          </a:p>
        </p:txBody>
      </p:sp>
    </p:spTree>
    <p:extLst>
      <p:ext uri="{BB962C8B-B14F-4D97-AF65-F5344CB8AC3E}">
        <p14:creationId xmlns:p14="http://schemas.microsoft.com/office/powerpoint/2010/main" val="3513872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61652" y="4857795"/>
            <a:ext cx="11423808" cy="1501435"/>
          </a:xfrm>
        </p:spPr>
        <p:txBody>
          <a:bodyPr anchor="t"/>
          <a:lstStyle>
            <a:lvl1pPr algn="l">
              <a:defRPr sz="5866" b="1" cap="all"/>
            </a:lvl1pPr>
          </a:lstStyle>
          <a:p>
            <a:r>
              <a:rPr lang="es-ES"/>
              <a:t>Haga clic para modificar el estilo de título del patrón</a:t>
            </a:r>
            <a:endParaRPr lang="pt-BR"/>
          </a:p>
        </p:txBody>
      </p:sp>
      <p:sp>
        <p:nvSpPr>
          <p:cNvPr id="3" name="2 Marcador de texto"/>
          <p:cNvSpPr>
            <a:spLocks noGrp="1"/>
          </p:cNvSpPr>
          <p:nvPr>
            <p:ph type="body" idx="1"/>
          </p:nvPr>
        </p:nvSpPr>
        <p:spPr>
          <a:xfrm>
            <a:off x="1061652" y="3204114"/>
            <a:ext cx="11423808" cy="1653678"/>
          </a:xfrm>
        </p:spPr>
        <p:txBody>
          <a:bodyPr anchor="b"/>
          <a:lstStyle>
            <a:lvl1pPr marL="0" indent="0">
              <a:buNone/>
              <a:defRPr sz="2933"/>
            </a:lvl1pPr>
            <a:lvl2pPr marL="671895" indent="0">
              <a:buNone/>
              <a:defRPr sz="2666"/>
            </a:lvl2pPr>
            <a:lvl3pPr marL="1343790" indent="0">
              <a:buNone/>
              <a:defRPr sz="2400"/>
            </a:lvl3pPr>
            <a:lvl4pPr marL="2015685" indent="0">
              <a:buNone/>
              <a:defRPr sz="2000"/>
            </a:lvl4pPr>
            <a:lvl5pPr marL="2687579" indent="0">
              <a:buNone/>
              <a:defRPr sz="2000"/>
            </a:lvl5pPr>
            <a:lvl6pPr marL="3359475" indent="0">
              <a:buNone/>
              <a:defRPr sz="2000"/>
            </a:lvl6pPr>
            <a:lvl7pPr marL="4031369" indent="0">
              <a:buNone/>
              <a:defRPr sz="2000"/>
            </a:lvl7pPr>
            <a:lvl8pPr marL="4703264" indent="0">
              <a:buNone/>
              <a:defRPr sz="2000"/>
            </a:lvl8pPr>
            <a:lvl9pPr marL="5375158" indent="0">
              <a:buNone/>
              <a:defRPr sz="2000"/>
            </a:lvl9pPr>
          </a:lstStyle>
          <a:p>
            <a:pPr lvl="0"/>
            <a:r>
              <a:rPr lang="es-ES"/>
              <a:t>Haga clic para modificar el estilo de texto del patrón</a:t>
            </a:r>
          </a:p>
        </p:txBody>
      </p:sp>
    </p:spTree>
    <p:extLst>
      <p:ext uri="{BB962C8B-B14F-4D97-AF65-F5344CB8AC3E}">
        <p14:creationId xmlns:p14="http://schemas.microsoft.com/office/powerpoint/2010/main" val="3543676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pt-BR"/>
          </a:p>
        </p:txBody>
      </p:sp>
      <p:sp>
        <p:nvSpPr>
          <p:cNvPr id="3" name="2 Marcador de contenido"/>
          <p:cNvSpPr>
            <a:spLocks noGrp="1"/>
          </p:cNvSpPr>
          <p:nvPr>
            <p:ph sz="half" idx="1"/>
          </p:nvPr>
        </p:nvSpPr>
        <p:spPr>
          <a:xfrm>
            <a:off x="1451310" y="2224159"/>
            <a:ext cx="5536908" cy="4985535"/>
          </a:xfrm>
        </p:spPr>
        <p:txBody>
          <a:bodyPr/>
          <a:lstStyle>
            <a:lvl1pPr>
              <a:defRPr sz="4133"/>
            </a:lvl1pPr>
            <a:lvl2pPr>
              <a:defRPr sz="3466"/>
            </a:lvl2pPr>
            <a:lvl3pPr>
              <a:defRPr sz="2933"/>
            </a:lvl3pPr>
            <a:lvl4pPr>
              <a:defRPr sz="2666"/>
            </a:lvl4pPr>
            <a:lvl5pPr>
              <a:defRPr sz="2666"/>
            </a:lvl5pPr>
            <a:lvl6pPr>
              <a:defRPr sz="2666"/>
            </a:lvl6pPr>
            <a:lvl7pPr>
              <a:defRPr sz="2666"/>
            </a:lvl7pPr>
            <a:lvl8pPr>
              <a:defRPr sz="2666"/>
            </a:lvl8pPr>
            <a:lvl9pPr>
              <a:defRPr sz="2666"/>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pt-BR"/>
          </a:p>
        </p:txBody>
      </p:sp>
      <p:sp>
        <p:nvSpPr>
          <p:cNvPr id="4" name="3 Marcador de contenido"/>
          <p:cNvSpPr>
            <a:spLocks noGrp="1"/>
          </p:cNvSpPr>
          <p:nvPr>
            <p:ph sz="half" idx="2"/>
          </p:nvPr>
        </p:nvSpPr>
        <p:spPr>
          <a:xfrm>
            <a:off x="7212215" y="2224159"/>
            <a:ext cx="5536907" cy="4985535"/>
          </a:xfrm>
        </p:spPr>
        <p:txBody>
          <a:bodyPr/>
          <a:lstStyle>
            <a:lvl1pPr>
              <a:defRPr sz="4133"/>
            </a:lvl1pPr>
            <a:lvl2pPr>
              <a:defRPr sz="3466"/>
            </a:lvl2pPr>
            <a:lvl3pPr>
              <a:defRPr sz="2933"/>
            </a:lvl3pPr>
            <a:lvl4pPr>
              <a:defRPr sz="2666"/>
            </a:lvl4pPr>
            <a:lvl5pPr>
              <a:defRPr sz="2666"/>
            </a:lvl5pPr>
            <a:lvl6pPr>
              <a:defRPr sz="2666"/>
            </a:lvl6pPr>
            <a:lvl7pPr>
              <a:defRPr sz="2666"/>
            </a:lvl7pPr>
            <a:lvl8pPr>
              <a:defRPr sz="2666"/>
            </a:lvl8pPr>
            <a:lvl9pPr>
              <a:defRPr sz="2666"/>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pt-BR"/>
          </a:p>
        </p:txBody>
      </p:sp>
    </p:spTree>
    <p:extLst>
      <p:ext uri="{BB962C8B-B14F-4D97-AF65-F5344CB8AC3E}">
        <p14:creationId xmlns:p14="http://schemas.microsoft.com/office/powerpoint/2010/main" val="1828438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71989" y="302737"/>
            <a:ext cx="12095798" cy="1259946"/>
          </a:xfrm>
        </p:spPr>
        <p:txBody>
          <a:bodyPr/>
          <a:lstStyle>
            <a:lvl1pPr>
              <a:defRPr/>
            </a:lvl1pPr>
          </a:lstStyle>
          <a:p>
            <a:r>
              <a:rPr lang="es-ES"/>
              <a:t>Haga clic para modificar el estilo de título del patrón</a:t>
            </a:r>
            <a:endParaRPr lang="pt-BR"/>
          </a:p>
        </p:txBody>
      </p:sp>
      <p:sp>
        <p:nvSpPr>
          <p:cNvPr id="3" name="2 Marcador de texto"/>
          <p:cNvSpPr>
            <a:spLocks noGrp="1"/>
          </p:cNvSpPr>
          <p:nvPr>
            <p:ph type="body" idx="1"/>
          </p:nvPr>
        </p:nvSpPr>
        <p:spPr>
          <a:xfrm>
            <a:off x="671990" y="1692179"/>
            <a:ext cx="5938235" cy="705219"/>
          </a:xfrm>
        </p:spPr>
        <p:txBody>
          <a:bodyPr anchor="b"/>
          <a:lstStyle>
            <a:lvl1pPr marL="0" indent="0">
              <a:buNone/>
              <a:defRPr sz="3466" b="1"/>
            </a:lvl1pPr>
            <a:lvl2pPr marL="671895" indent="0">
              <a:buNone/>
              <a:defRPr sz="2933" b="1"/>
            </a:lvl2pPr>
            <a:lvl3pPr marL="1343790" indent="0">
              <a:buNone/>
              <a:defRPr sz="2666" b="1"/>
            </a:lvl3pPr>
            <a:lvl4pPr marL="2015685" indent="0">
              <a:buNone/>
              <a:defRPr sz="2400" b="1"/>
            </a:lvl4pPr>
            <a:lvl5pPr marL="2687579" indent="0">
              <a:buNone/>
              <a:defRPr sz="2400" b="1"/>
            </a:lvl5pPr>
            <a:lvl6pPr marL="3359475" indent="0">
              <a:buNone/>
              <a:defRPr sz="2400" b="1"/>
            </a:lvl6pPr>
            <a:lvl7pPr marL="4031369" indent="0">
              <a:buNone/>
              <a:defRPr sz="2400" b="1"/>
            </a:lvl7pPr>
            <a:lvl8pPr marL="4703264" indent="0">
              <a:buNone/>
              <a:defRPr sz="2400" b="1"/>
            </a:lvl8pPr>
            <a:lvl9pPr marL="5375158" indent="0">
              <a:buNone/>
              <a:defRPr sz="2400" b="1"/>
            </a:lvl9pPr>
          </a:lstStyle>
          <a:p>
            <a:pPr lvl="0"/>
            <a:r>
              <a:rPr lang="es-ES"/>
              <a:t>Haga clic para modificar el estilo de texto del patrón</a:t>
            </a:r>
          </a:p>
        </p:txBody>
      </p:sp>
      <p:sp>
        <p:nvSpPr>
          <p:cNvPr id="4" name="3 Marcador de contenido"/>
          <p:cNvSpPr>
            <a:spLocks noGrp="1"/>
          </p:cNvSpPr>
          <p:nvPr>
            <p:ph sz="half" idx="2"/>
          </p:nvPr>
        </p:nvSpPr>
        <p:spPr>
          <a:xfrm>
            <a:off x="671990" y="2397400"/>
            <a:ext cx="5938235" cy="4355563"/>
          </a:xfrm>
        </p:spPr>
        <p:txBody>
          <a:bodyPr/>
          <a:lstStyle>
            <a:lvl1pPr>
              <a:defRPr sz="3466"/>
            </a:lvl1pPr>
            <a:lvl2pPr>
              <a:defRPr sz="2933"/>
            </a:lvl2pPr>
            <a:lvl3pPr>
              <a:defRPr sz="2666"/>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pt-BR"/>
          </a:p>
        </p:txBody>
      </p:sp>
      <p:sp>
        <p:nvSpPr>
          <p:cNvPr id="5" name="4 Marcador de texto"/>
          <p:cNvSpPr>
            <a:spLocks noGrp="1"/>
          </p:cNvSpPr>
          <p:nvPr>
            <p:ph type="body" sz="quarter" idx="3"/>
          </p:nvPr>
        </p:nvSpPr>
        <p:spPr>
          <a:xfrm>
            <a:off x="6827221" y="1692179"/>
            <a:ext cx="5940567" cy="705219"/>
          </a:xfrm>
        </p:spPr>
        <p:txBody>
          <a:bodyPr anchor="b"/>
          <a:lstStyle>
            <a:lvl1pPr marL="0" indent="0">
              <a:buNone/>
              <a:defRPr sz="3466" b="1"/>
            </a:lvl1pPr>
            <a:lvl2pPr marL="671895" indent="0">
              <a:buNone/>
              <a:defRPr sz="2933" b="1"/>
            </a:lvl2pPr>
            <a:lvl3pPr marL="1343790" indent="0">
              <a:buNone/>
              <a:defRPr sz="2666" b="1"/>
            </a:lvl3pPr>
            <a:lvl4pPr marL="2015685" indent="0">
              <a:buNone/>
              <a:defRPr sz="2400" b="1"/>
            </a:lvl4pPr>
            <a:lvl5pPr marL="2687579" indent="0">
              <a:buNone/>
              <a:defRPr sz="2400" b="1"/>
            </a:lvl5pPr>
            <a:lvl6pPr marL="3359475" indent="0">
              <a:buNone/>
              <a:defRPr sz="2400" b="1"/>
            </a:lvl6pPr>
            <a:lvl7pPr marL="4031369" indent="0">
              <a:buNone/>
              <a:defRPr sz="2400" b="1"/>
            </a:lvl7pPr>
            <a:lvl8pPr marL="4703264" indent="0">
              <a:buNone/>
              <a:defRPr sz="2400" b="1"/>
            </a:lvl8pPr>
            <a:lvl9pPr marL="5375158" indent="0">
              <a:buNone/>
              <a:defRPr sz="2400" b="1"/>
            </a:lvl9pPr>
          </a:lstStyle>
          <a:p>
            <a:pPr lvl="0"/>
            <a:r>
              <a:rPr lang="es-ES"/>
              <a:t>Haga clic para modificar el estilo de texto del patrón</a:t>
            </a:r>
          </a:p>
        </p:txBody>
      </p:sp>
      <p:sp>
        <p:nvSpPr>
          <p:cNvPr id="6" name="5 Marcador de contenido"/>
          <p:cNvSpPr>
            <a:spLocks noGrp="1"/>
          </p:cNvSpPr>
          <p:nvPr>
            <p:ph sz="quarter" idx="4"/>
          </p:nvPr>
        </p:nvSpPr>
        <p:spPr>
          <a:xfrm>
            <a:off x="6827221" y="2397400"/>
            <a:ext cx="5940567" cy="4355563"/>
          </a:xfrm>
        </p:spPr>
        <p:txBody>
          <a:bodyPr/>
          <a:lstStyle>
            <a:lvl1pPr>
              <a:defRPr sz="3466"/>
            </a:lvl1pPr>
            <a:lvl2pPr>
              <a:defRPr sz="2933"/>
            </a:lvl2pPr>
            <a:lvl3pPr>
              <a:defRPr sz="2666"/>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pt-BR"/>
          </a:p>
        </p:txBody>
      </p:sp>
    </p:spTree>
    <p:extLst>
      <p:ext uri="{BB962C8B-B14F-4D97-AF65-F5344CB8AC3E}">
        <p14:creationId xmlns:p14="http://schemas.microsoft.com/office/powerpoint/2010/main" val="3575480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pt-BR"/>
          </a:p>
        </p:txBody>
      </p:sp>
    </p:spTree>
    <p:extLst>
      <p:ext uri="{BB962C8B-B14F-4D97-AF65-F5344CB8AC3E}">
        <p14:creationId xmlns:p14="http://schemas.microsoft.com/office/powerpoint/2010/main" val="1468306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89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53D13-A198-45FC-88F6-2562F21CD9D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7C044AF-47D3-8993-E063-B6168530E13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D7DEC93-9F6D-4A5C-D8F2-627236F0961B}"/>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1378517D-55B6-0870-4BAD-BC49489ED7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6E7F7C-08F5-22B9-0BCD-F6E8D97D1711}"/>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844939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71991" y="300990"/>
            <a:ext cx="4421593" cy="1280945"/>
          </a:xfrm>
        </p:spPr>
        <p:txBody>
          <a:bodyPr anchor="b"/>
          <a:lstStyle>
            <a:lvl1pPr algn="l">
              <a:defRPr sz="2933" b="1"/>
            </a:lvl1pPr>
          </a:lstStyle>
          <a:p>
            <a:r>
              <a:rPr lang="es-ES"/>
              <a:t>Haga clic para modificar el estilo de título del patrón</a:t>
            </a:r>
            <a:endParaRPr lang="pt-BR"/>
          </a:p>
        </p:txBody>
      </p:sp>
      <p:sp>
        <p:nvSpPr>
          <p:cNvPr id="3" name="2 Marcador de contenido"/>
          <p:cNvSpPr>
            <a:spLocks noGrp="1"/>
          </p:cNvSpPr>
          <p:nvPr>
            <p:ph idx="1"/>
          </p:nvPr>
        </p:nvSpPr>
        <p:spPr>
          <a:xfrm>
            <a:off x="5254582" y="300991"/>
            <a:ext cx="7513207" cy="6451973"/>
          </a:xfrm>
        </p:spPr>
        <p:txBody>
          <a:bodyPr/>
          <a:lstStyle>
            <a:lvl1pPr>
              <a:defRPr sz="4666"/>
            </a:lvl1pPr>
            <a:lvl2pPr>
              <a:defRPr sz="4133"/>
            </a:lvl2pPr>
            <a:lvl3pPr>
              <a:defRPr sz="3466"/>
            </a:lvl3pPr>
            <a:lvl4pPr>
              <a:defRPr sz="2933"/>
            </a:lvl4pPr>
            <a:lvl5pPr>
              <a:defRPr sz="2933"/>
            </a:lvl5pPr>
            <a:lvl6pPr>
              <a:defRPr sz="2933"/>
            </a:lvl6pPr>
            <a:lvl7pPr>
              <a:defRPr sz="2933"/>
            </a:lvl7pPr>
            <a:lvl8pPr>
              <a:defRPr sz="2933"/>
            </a:lvl8pPr>
            <a:lvl9pPr>
              <a:defRPr sz="29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pt-BR"/>
          </a:p>
        </p:txBody>
      </p:sp>
      <p:sp>
        <p:nvSpPr>
          <p:cNvPr id="4" name="3 Marcador de texto"/>
          <p:cNvSpPr>
            <a:spLocks noGrp="1"/>
          </p:cNvSpPr>
          <p:nvPr>
            <p:ph type="body" sz="half" idx="2"/>
          </p:nvPr>
        </p:nvSpPr>
        <p:spPr>
          <a:xfrm>
            <a:off x="671991" y="1581933"/>
            <a:ext cx="4421593" cy="5171028"/>
          </a:xfrm>
        </p:spPr>
        <p:txBody>
          <a:bodyPr/>
          <a:lstStyle>
            <a:lvl1pPr marL="0" indent="0">
              <a:buNone/>
              <a:defRPr sz="2000"/>
            </a:lvl1pPr>
            <a:lvl2pPr marL="671895" indent="0">
              <a:buNone/>
              <a:defRPr sz="1733"/>
            </a:lvl2pPr>
            <a:lvl3pPr marL="1343790" indent="0">
              <a:buNone/>
              <a:defRPr sz="1467"/>
            </a:lvl3pPr>
            <a:lvl4pPr marL="2015685" indent="0">
              <a:buNone/>
              <a:defRPr sz="1333"/>
            </a:lvl4pPr>
            <a:lvl5pPr marL="2687579" indent="0">
              <a:buNone/>
              <a:defRPr sz="1333"/>
            </a:lvl5pPr>
            <a:lvl6pPr marL="3359475" indent="0">
              <a:buNone/>
              <a:defRPr sz="1333"/>
            </a:lvl6pPr>
            <a:lvl7pPr marL="4031369" indent="0">
              <a:buNone/>
              <a:defRPr sz="1333"/>
            </a:lvl7pPr>
            <a:lvl8pPr marL="4703264" indent="0">
              <a:buNone/>
              <a:defRPr sz="1333"/>
            </a:lvl8pPr>
            <a:lvl9pPr marL="5375158" indent="0">
              <a:buNone/>
              <a:defRPr sz="1333"/>
            </a:lvl9pPr>
          </a:lstStyle>
          <a:p>
            <a:pPr lvl="0"/>
            <a:r>
              <a:rPr lang="es-ES"/>
              <a:t>Haga clic para modificar el estilo de texto del patrón</a:t>
            </a:r>
          </a:p>
        </p:txBody>
      </p:sp>
    </p:spTree>
    <p:extLst>
      <p:ext uri="{BB962C8B-B14F-4D97-AF65-F5344CB8AC3E}">
        <p14:creationId xmlns:p14="http://schemas.microsoft.com/office/powerpoint/2010/main" val="3358426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34292" y="5291772"/>
            <a:ext cx="8063865" cy="624724"/>
          </a:xfrm>
        </p:spPr>
        <p:txBody>
          <a:bodyPr anchor="b"/>
          <a:lstStyle>
            <a:lvl1pPr algn="l">
              <a:defRPr sz="2933" b="1"/>
            </a:lvl1pPr>
          </a:lstStyle>
          <a:p>
            <a:r>
              <a:rPr lang="es-ES"/>
              <a:t>Haga clic para modificar el estilo de título del patrón</a:t>
            </a:r>
            <a:endParaRPr lang="pt-BR"/>
          </a:p>
        </p:txBody>
      </p:sp>
      <p:sp>
        <p:nvSpPr>
          <p:cNvPr id="3" name="2 Marcador de posición de imagen"/>
          <p:cNvSpPr>
            <a:spLocks noGrp="1"/>
          </p:cNvSpPr>
          <p:nvPr>
            <p:ph type="pic" idx="1"/>
          </p:nvPr>
        </p:nvSpPr>
        <p:spPr>
          <a:xfrm>
            <a:off x="2634292" y="675474"/>
            <a:ext cx="8063865" cy="4535805"/>
          </a:xfrm>
        </p:spPr>
        <p:txBody>
          <a:bodyPr/>
          <a:lstStyle>
            <a:lvl1pPr marL="0" indent="0">
              <a:buNone/>
              <a:defRPr sz="4666"/>
            </a:lvl1pPr>
            <a:lvl2pPr marL="671895" indent="0">
              <a:buNone/>
              <a:defRPr sz="4133"/>
            </a:lvl2pPr>
            <a:lvl3pPr marL="1343790" indent="0">
              <a:buNone/>
              <a:defRPr sz="3466"/>
            </a:lvl3pPr>
            <a:lvl4pPr marL="2015685" indent="0">
              <a:buNone/>
              <a:defRPr sz="2933"/>
            </a:lvl4pPr>
            <a:lvl5pPr marL="2687579" indent="0">
              <a:buNone/>
              <a:defRPr sz="2933"/>
            </a:lvl5pPr>
            <a:lvl6pPr marL="3359475" indent="0">
              <a:buNone/>
              <a:defRPr sz="2933"/>
            </a:lvl6pPr>
            <a:lvl7pPr marL="4031369" indent="0">
              <a:buNone/>
              <a:defRPr sz="2933"/>
            </a:lvl7pPr>
            <a:lvl8pPr marL="4703264" indent="0">
              <a:buNone/>
              <a:defRPr sz="2933"/>
            </a:lvl8pPr>
            <a:lvl9pPr marL="5375158" indent="0">
              <a:buNone/>
              <a:defRPr sz="2933"/>
            </a:lvl9pPr>
          </a:lstStyle>
          <a:p>
            <a:pPr lvl="0"/>
            <a:endParaRPr lang="pt-BR" noProof="0"/>
          </a:p>
        </p:txBody>
      </p:sp>
      <p:sp>
        <p:nvSpPr>
          <p:cNvPr id="4" name="3 Marcador de texto"/>
          <p:cNvSpPr>
            <a:spLocks noGrp="1"/>
          </p:cNvSpPr>
          <p:nvPr>
            <p:ph type="body" sz="half" idx="2"/>
          </p:nvPr>
        </p:nvSpPr>
        <p:spPr>
          <a:xfrm>
            <a:off x="2634292" y="5916499"/>
            <a:ext cx="8063865" cy="887211"/>
          </a:xfrm>
        </p:spPr>
        <p:txBody>
          <a:bodyPr/>
          <a:lstStyle>
            <a:lvl1pPr marL="0" indent="0">
              <a:buNone/>
              <a:defRPr sz="2000"/>
            </a:lvl1pPr>
            <a:lvl2pPr marL="671895" indent="0">
              <a:buNone/>
              <a:defRPr sz="1733"/>
            </a:lvl2pPr>
            <a:lvl3pPr marL="1343790" indent="0">
              <a:buNone/>
              <a:defRPr sz="1467"/>
            </a:lvl3pPr>
            <a:lvl4pPr marL="2015685" indent="0">
              <a:buNone/>
              <a:defRPr sz="1333"/>
            </a:lvl4pPr>
            <a:lvl5pPr marL="2687579" indent="0">
              <a:buNone/>
              <a:defRPr sz="1333"/>
            </a:lvl5pPr>
            <a:lvl6pPr marL="3359475" indent="0">
              <a:buNone/>
              <a:defRPr sz="1333"/>
            </a:lvl6pPr>
            <a:lvl7pPr marL="4031369" indent="0">
              <a:buNone/>
              <a:defRPr sz="1333"/>
            </a:lvl7pPr>
            <a:lvl8pPr marL="4703264" indent="0">
              <a:buNone/>
              <a:defRPr sz="1333"/>
            </a:lvl8pPr>
            <a:lvl9pPr marL="5375158" indent="0">
              <a:buNone/>
              <a:defRPr sz="1333"/>
            </a:lvl9pPr>
          </a:lstStyle>
          <a:p>
            <a:pPr lvl="0"/>
            <a:r>
              <a:rPr lang="es-ES"/>
              <a:t>Haga clic para modificar el estilo de texto del patrón</a:t>
            </a:r>
          </a:p>
        </p:txBody>
      </p:sp>
    </p:spTree>
    <p:extLst>
      <p:ext uri="{BB962C8B-B14F-4D97-AF65-F5344CB8AC3E}">
        <p14:creationId xmlns:p14="http://schemas.microsoft.com/office/powerpoint/2010/main" val="27983092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pt-B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pt-BR"/>
          </a:p>
        </p:txBody>
      </p:sp>
    </p:spTree>
    <p:extLst>
      <p:ext uri="{BB962C8B-B14F-4D97-AF65-F5344CB8AC3E}">
        <p14:creationId xmlns:p14="http://schemas.microsoft.com/office/powerpoint/2010/main" val="346838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9809171" y="117249"/>
            <a:ext cx="2939951" cy="7092445"/>
          </a:xfrm>
        </p:spPr>
        <p:txBody>
          <a:bodyPr vert="eaVert"/>
          <a:lstStyle/>
          <a:p>
            <a:r>
              <a:rPr lang="es-ES"/>
              <a:t>Haga clic para modificar el estilo de título del patrón</a:t>
            </a:r>
            <a:endParaRPr lang="pt-BR"/>
          </a:p>
        </p:txBody>
      </p:sp>
      <p:sp>
        <p:nvSpPr>
          <p:cNvPr id="3" name="2 Marcador de texto vertical"/>
          <p:cNvSpPr>
            <a:spLocks noGrp="1"/>
          </p:cNvSpPr>
          <p:nvPr>
            <p:ph type="body" orient="vert" idx="1"/>
          </p:nvPr>
        </p:nvSpPr>
        <p:spPr>
          <a:xfrm>
            <a:off x="986987" y="117249"/>
            <a:ext cx="8598188" cy="709244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pt-BR"/>
          </a:p>
        </p:txBody>
      </p:sp>
    </p:spTree>
    <p:extLst>
      <p:ext uri="{BB962C8B-B14F-4D97-AF65-F5344CB8AC3E}">
        <p14:creationId xmlns:p14="http://schemas.microsoft.com/office/powerpoint/2010/main" val="740502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D3DAC4-FC34-FF31-F727-D340D706AB59}"/>
              </a:ext>
            </a:extLst>
          </p:cNvPr>
          <p:cNvSpPr>
            <a:spLocks noGrp="1"/>
          </p:cNvSpPr>
          <p:nvPr>
            <p:ph type="ctrTitle"/>
          </p:nvPr>
        </p:nvSpPr>
        <p:spPr>
          <a:xfrm>
            <a:off x="1679972" y="1237197"/>
            <a:ext cx="10079831" cy="2631887"/>
          </a:xfrm>
        </p:spPr>
        <p:txBody>
          <a:bodyPr anchor="b"/>
          <a:lstStyle>
            <a:lvl1pPr algn="ctr">
              <a:defRPr sz="6614"/>
            </a:lvl1pPr>
          </a:lstStyle>
          <a:p>
            <a:r>
              <a:rPr lang="es-ES"/>
              <a:t>Haga clic para modificar el estilo de título del patrón</a:t>
            </a:r>
          </a:p>
        </p:txBody>
      </p:sp>
      <p:sp>
        <p:nvSpPr>
          <p:cNvPr id="3" name="Subtítulo 2">
            <a:extLst>
              <a:ext uri="{FF2B5EF4-FFF2-40B4-BE49-F238E27FC236}">
                <a16:creationId xmlns:a16="http://schemas.microsoft.com/office/drawing/2014/main" id="{909D7096-6BE3-95C6-F797-C502641F34E3}"/>
              </a:ext>
            </a:extLst>
          </p:cNvPr>
          <p:cNvSpPr>
            <a:spLocks noGrp="1"/>
          </p:cNvSpPr>
          <p:nvPr>
            <p:ph type="subTitle" idx="1"/>
          </p:nvPr>
        </p:nvSpPr>
        <p:spPr>
          <a:xfrm>
            <a:off x="1679972" y="3970580"/>
            <a:ext cx="10079831"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C665A7C1-1A2F-000D-3A41-11E54D384F92}"/>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25412A34-1D0F-CA61-DC32-2D4C9818F0A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F6C3FF4-C686-71E2-4267-00BE057F14DB}"/>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191757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53D13-A198-45FC-88F6-2562F21CD9D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7C044AF-47D3-8993-E063-B6168530E13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D7DEC93-9F6D-4A5C-D8F2-627236F0961B}"/>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1378517D-55B6-0870-4BAD-BC49489ED7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6E7F7C-08F5-22B9-0BCD-F6E8D97D1711}"/>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5589328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8094E-FD25-AD79-F61D-5FFCEBFB1462}"/>
              </a:ext>
            </a:extLst>
          </p:cNvPr>
          <p:cNvSpPr>
            <a:spLocks noGrp="1"/>
          </p:cNvSpPr>
          <p:nvPr>
            <p:ph type="title"/>
          </p:nvPr>
        </p:nvSpPr>
        <p:spPr>
          <a:xfrm>
            <a:off x="916985" y="1884670"/>
            <a:ext cx="11591806" cy="3144614"/>
          </a:xfrm>
        </p:spPr>
        <p:txBody>
          <a:bodyPr anchor="b"/>
          <a:lstStyle>
            <a:lvl1pPr>
              <a:defRPr sz="6614"/>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39FED5C-4CEA-7F52-FE88-C99F40F57A64}"/>
              </a:ext>
            </a:extLst>
          </p:cNvPr>
          <p:cNvSpPr>
            <a:spLocks noGrp="1"/>
          </p:cNvSpPr>
          <p:nvPr>
            <p:ph type="body" idx="1"/>
          </p:nvPr>
        </p:nvSpPr>
        <p:spPr>
          <a:xfrm>
            <a:off x="916985" y="5059034"/>
            <a:ext cx="11591806" cy="1653678"/>
          </a:xfrm>
        </p:spPr>
        <p:txBody>
          <a:bodyPr/>
          <a:lstStyle>
            <a:lvl1pPr marL="0" indent="0">
              <a:buNone/>
              <a:defRPr sz="2646">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DCCAB40-48CE-1908-36EE-4AAE95036A5B}"/>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CA11DE0E-F8FF-B785-E4B6-6235586F7E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FC632A-9BF7-2842-AA38-36CF8659D33C}"/>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9994937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17E00-5202-9C86-0AA1-171C2846739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4A9F2FF-59CF-5A35-27A4-AC997A99E0E1}"/>
              </a:ext>
            </a:extLst>
          </p:cNvPr>
          <p:cNvSpPr>
            <a:spLocks noGrp="1"/>
          </p:cNvSpPr>
          <p:nvPr>
            <p:ph sz="half" idx="1"/>
          </p:nvPr>
        </p:nvSpPr>
        <p:spPr>
          <a:xfrm>
            <a:off x="923985"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3741172-6B2E-BAAC-9337-316EDE5FCFFA}"/>
              </a:ext>
            </a:extLst>
          </p:cNvPr>
          <p:cNvSpPr>
            <a:spLocks noGrp="1"/>
          </p:cNvSpPr>
          <p:nvPr>
            <p:ph sz="half" idx="2"/>
          </p:nvPr>
        </p:nvSpPr>
        <p:spPr>
          <a:xfrm>
            <a:off x="6803886"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2F65DD4-05DC-BE0E-4CA8-E5CDF111C77F}"/>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6" name="Marcador de pie de página 5">
            <a:extLst>
              <a:ext uri="{FF2B5EF4-FFF2-40B4-BE49-F238E27FC236}">
                <a16:creationId xmlns:a16="http://schemas.microsoft.com/office/drawing/2014/main" id="{73D8B650-C4D3-3CC7-13D4-3CF7FDA6217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AD349A3-19A2-1EE3-A3D0-4C9374BDB79C}"/>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725432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FD7B9-2D2D-26FD-4DA8-47D472E1DA69}"/>
              </a:ext>
            </a:extLst>
          </p:cNvPr>
          <p:cNvSpPr>
            <a:spLocks noGrp="1"/>
          </p:cNvSpPr>
          <p:nvPr>
            <p:ph type="title"/>
          </p:nvPr>
        </p:nvSpPr>
        <p:spPr>
          <a:xfrm>
            <a:off x="925735" y="402483"/>
            <a:ext cx="11591806" cy="1461188"/>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1A13E8B-25F2-B7A0-9CF2-C6192524F5AC}"/>
              </a:ext>
            </a:extLst>
          </p:cNvPr>
          <p:cNvSpPr>
            <a:spLocks noGrp="1"/>
          </p:cNvSpPr>
          <p:nvPr>
            <p:ph type="body" idx="1"/>
          </p:nvPr>
        </p:nvSpPr>
        <p:spPr>
          <a:xfrm>
            <a:off x="925736" y="1853171"/>
            <a:ext cx="568565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5A279D1-2964-29A7-9F1E-4DFD46E2D64B}"/>
              </a:ext>
            </a:extLst>
          </p:cNvPr>
          <p:cNvSpPr>
            <a:spLocks noGrp="1"/>
          </p:cNvSpPr>
          <p:nvPr>
            <p:ph sz="half" idx="2"/>
          </p:nvPr>
        </p:nvSpPr>
        <p:spPr>
          <a:xfrm>
            <a:off x="925736" y="2761381"/>
            <a:ext cx="5685654"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EC7ED65-0B82-0AE0-CA18-9F2F717BF776}"/>
              </a:ext>
            </a:extLst>
          </p:cNvPr>
          <p:cNvSpPr>
            <a:spLocks noGrp="1"/>
          </p:cNvSpPr>
          <p:nvPr>
            <p:ph type="body" sz="quarter" idx="3"/>
          </p:nvPr>
        </p:nvSpPr>
        <p:spPr>
          <a:xfrm>
            <a:off x="6803886" y="1853171"/>
            <a:ext cx="571365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12A3F05-9713-F246-2994-5DCD7CC7B7AC}"/>
              </a:ext>
            </a:extLst>
          </p:cNvPr>
          <p:cNvSpPr>
            <a:spLocks noGrp="1"/>
          </p:cNvSpPr>
          <p:nvPr>
            <p:ph sz="quarter" idx="4"/>
          </p:nvPr>
        </p:nvSpPr>
        <p:spPr>
          <a:xfrm>
            <a:off x="6803886" y="2761381"/>
            <a:ext cx="5713655"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8282E86-A68A-8522-987C-6D6775D356A5}"/>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8" name="Marcador de pie de página 7">
            <a:extLst>
              <a:ext uri="{FF2B5EF4-FFF2-40B4-BE49-F238E27FC236}">
                <a16:creationId xmlns:a16="http://schemas.microsoft.com/office/drawing/2014/main" id="{C16C620B-6F69-87E7-DEDB-F37C270BC80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C1A4E77-BF14-C3B4-F6E1-B35D4B1C87F3}"/>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742167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1E654-F897-F0FD-A081-99A2AF60FE8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52FAFDB-BFFC-CD73-9DE4-AFD6FC058D7C}"/>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4" name="Marcador de pie de página 3">
            <a:extLst>
              <a:ext uri="{FF2B5EF4-FFF2-40B4-BE49-F238E27FC236}">
                <a16:creationId xmlns:a16="http://schemas.microsoft.com/office/drawing/2014/main" id="{45D2154F-510A-7FD1-1ADB-FCC55E73526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7DE3ECD-1313-BA17-D53C-76943CEFE9C9}"/>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9777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8094E-FD25-AD79-F61D-5FFCEBFB1462}"/>
              </a:ext>
            </a:extLst>
          </p:cNvPr>
          <p:cNvSpPr>
            <a:spLocks noGrp="1"/>
          </p:cNvSpPr>
          <p:nvPr>
            <p:ph type="title"/>
          </p:nvPr>
        </p:nvSpPr>
        <p:spPr>
          <a:xfrm>
            <a:off x="916985" y="1884670"/>
            <a:ext cx="11591806" cy="3144614"/>
          </a:xfrm>
        </p:spPr>
        <p:txBody>
          <a:bodyPr anchor="b"/>
          <a:lstStyle>
            <a:lvl1pPr>
              <a:defRPr sz="6614"/>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39FED5C-4CEA-7F52-FE88-C99F40F57A64}"/>
              </a:ext>
            </a:extLst>
          </p:cNvPr>
          <p:cNvSpPr>
            <a:spLocks noGrp="1"/>
          </p:cNvSpPr>
          <p:nvPr>
            <p:ph type="body" idx="1"/>
          </p:nvPr>
        </p:nvSpPr>
        <p:spPr>
          <a:xfrm>
            <a:off x="916985" y="5059034"/>
            <a:ext cx="11591806" cy="1653678"/>
          </a:xfrm>
        </p:spPr>
        <p:txBody>
          <a:bodyPr/>
          <a:lstStyle>
            <a:lvl1pPr marL="0" indent="0">
              <a:buNone/>
              <a:defRPr sz="2646">
                <a:solidFill>
                  <a:schemeClr val="tx1">
                    <a:tint val="75000"/>
                  </a:schemeClr>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DCCAB40-48CE-1908-36EE-4AAE95036A5B}"/>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CA11DE0E-F8FF-B785-E4B6-6235586F7E7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FFC632A-9BF7-2842-AA38-36CF8659D33C}"/>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6681661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D53F1DB-0A11-2B3B-118D-6AB13DABE2AE}"/>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3" name="Marcador de pie de página 2">
            <a:extLst>
              <a:ext uri="{FF2B5EF4-FFF2-40B4-BE49-F238E27FC236}">
                <a16:creationId xmlns:a16="http://schemas.microsoft.com/office/drawing/2014/main" id="{91C7B59B-4300-0724-2DFB-73E940B8E90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0DD975A-C149-D5BC-644A-53AA0BAB0A0A}"/>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105361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9B123-3AEC-9DC5-5A12-7F363DC6E000}"/>
              </a:ext>
            </a:extLst>
          </p:cNvPr>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B7C4201-F4BA-43F2-91CA-B56147278211}"/>
              </a:ext>
            </a:extLst>
          </p:cNvPr>
          <p:cNvSpPr>
            <a:spLocks noGrp="1"/>
          </p:cNvSpPr>
          <p:nvPr>
            <p:ph idx="1"/>
          </p:nvPr>
        </p:nvSpPr>
        <p:spPr>
          <a:xfrm>
            <a:off x="5713655" y="1088454"/>
            <a:ext cx="680388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9DA2EB8-5F34-2FF4-9704-E929F5B1265B}"/>
              </a:ext>
            </a:extLst>
          </p:cNvPr>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D4B72BF-0A0A-A3B8-E76F-3CF4F7B3E74A}"/>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6" name="Marcador de pie de página 5">
            <a:extLst>
              <a:ext uri="{FF2B5EF4-FFF2-40B4-BE49-F238E27FC236}">
                <a16:creationId xmlns:a16="http://schemas.microsoft.com/office/drawing/2014/main" id="{04F10C98-85FD-751A-C58B-E6B500B3088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3C24F7E-8713-8BEF-3353-D6C1EF0A0186}"/>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002164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74340-9D8C-149F-EBD6-011AA8E4154B}"/>
              </a:ext>
            </a:extLst>
          </p:cNvPr>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9B5E017-E27F-2928-B244-2824B1766C91}"/>
              </a:ext>
            </a:extLst>
          </p:cNvPr>
          <p:cNvSpPr>
            <a:spLocks noGrp="1"/>
          </p:cNvSpPr>
          <p:nvPr>
            <p:ph type="pic" idx="1"/>
          </p:nvPr>
        </p:nvSpPr>
        <p:spPr>
          <a:xfrm>
            <a:off x="5713655" y="1088454"/>
            <a:ext cx="6803886" cy="5372269"/>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s-ES"/>
          </a:p>
        </p:txBody>
      </p:sp>
      <p:sp>
        <p:nvSpPr>
          <p:cNvPr id="4" name="Marcador de texto 3">
            <a:extLst>
              <a:ext uri="{FF2B5EF4-FFF2-40B4-BE49-F238E27FC236}">
                <a16:creationId xmlns:a16="http://schemas.microsoft.com/office/drawing/2014/main" id="{C16C3AA8-53B1-8ED7-349E-BFD7EA1B17C5}"/>
              </a:ext>
            </a:extLst>
          </p:cNvPr>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0874113-4978-30EE-30E3-4A44B47CACE2}"/>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6" name="Marcador de pie de página 5">
            <a:extLst>
              <a:ext uri="{FF2B5EF4-FFF2-40B4-BE49-F238E27FC236}">
                <a16:creationId xmlns:a16="http://schemas.microsoft.com/office/drawing/2014/main" id="{4030718E-8BF0-458D-B54F-D7E958C888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422367-72D8-5A57-89D6-813F37B70DA2}"/>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0083001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3CAB7-1353-40EE-090B-DAD0A172062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AFB3708-8EF3-8722-11F7-B5D3EEC33D8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85F117-5538-8EFD-84D2-B189F4F248D9}"/>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0AEF09D3-4F0F-DD7A-AAF2-26FE7D3FD0F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080DA6B-EBE0-2BF9-2C87-FBAA71132B05}"/>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6642627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E0A34DD-FB2D-844A-9C3A-1ABB2342ADA2}"/>
              </a:ext>
            </a:extLst>
          </p:cNvPr>
          <p:cNvSpPr>
            <a:spLocks noGrp="1"/>
          </p:cNvSpPr>
          <p:nvPr>
            <p:ph type="title" orient="vert"/>
          </p:nvPr>
        </p:nvSpPr>
        <p:spPr>
          <a:xfrm>
            <a:off x="9617839" y="402483"/>
            <a:ext cx="2897951" cy="6406475"/>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ADDD4F7-E619-5828-EE4C-3D08F72D3B34}"/>
              </a:ext>
            </a:extLst>
          </p:cNvPr>
          <p:cNvSpPr>
            <a:spLocks noGrp="1"/>
          </p:cNvSpPr>
          <p:nvPr>
            <p:ph type="body" orient="vert" idx="1"/>
          </p:nvPr>
        </p:nvSpPr>
        <p:spPr>
          <a:xfrm>
            <a:off x="923985" y="402483"/>
            <a:ext cx="8525857" cy="64064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CDD61D-6740-32F5-E7D1-7387BEEBBD10}"/>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89350D90-605F-E810-F956-0CC2D32FC0E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13602D5-C3FA-BDDF-22FD-180E7D585021}"/>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4137543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D4630D1D-EC81-4D12-BBAE-7AD5C46FE905}" type="datetimeFigureOut">
              <a:rPr lang="en-US" dirty="0"/>
              <a:t>9/24/2025</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E1CC4C9C-B29E-4E68-9F89-CA7A1621DE94}" type="slidenum">
              <a:rPr lang="en-US" dirty="0"/>
              <a:t>‹Nº›</a:t>
            </a:fld>
            <a:endParaRPr lang="en-US" dirty="0"/>
          </a:p>
        </p:txBody>
      </p:sp>
    </p:spTree>
    <p:extLst>
      <p:ext uri="{BB962C8B-B14F-4D97-AF65-F5344CB8AC3E}">
        <p14:creationId xmlns:p14="http://schemas.microsoft.com/office/powerpoint/2010/main" val="3800651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E17E00-5202-9C86-0AA1-171C2846739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4A9F2FF-59CF-5A35-27A4-AC997A99E0E1}"/>
              </a:ext>
            </a:extLst>
          </p:cNvPr>
          <p:cNvSpPr>
            <a:spLocks noGrp="1"/>
          </p:cNvSpPr>
          <p:nvPr>
            <p:ph sz="half" idx="1"/>
          </p:nvPr>
        </p:nvSpPr>
        <p:spPr>
          <a:xfrm>
            <a:off x="923985"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A3741172-6B2E-BAAC-9337-316EDE5FCFFA}"/>
              </a:ext>
            </a:extLst>
          </p:cNvPr>
          <p:cNvSpPr>
            <a:spLocks noGrp="1"/>
          </p:cNvSpPr>
          <p:nvPr>
            <p:ph sz="half" idx="2"/>
          </p:nvPr>
        </p:nvSpPr>
        <p:spPr>
          <a:xfrm>
            <a:off x="6803886" y="2012414"/>
            <a:ext cx="5711904" cy="479654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2F65DD4-05DC-BE0E-4CA8-E5CDF111C77F}"/>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6" name="Marcador de pie de página 5">
            <a:extLst>
              <a:ext uri="{FF2B5EF4-FFF2-40B4-BE49-F238E27FC236}">
                <a16:creationId xmlns:a16="http://schemas.microsoft.com/office/drawing/2014/main" id="{73D8B650-C4D3-3CC7-13D4-3CF7FDA6217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AD349A3-19A2-1EE3-A3D0-4C9374BDB79C}"/>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36331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CFD7B9-2D2D-26FD-4DA8-47D472E1DA69}"/>
              </a:ext>
            </a:extLst>
          </p:cNvPr>
          <p:cNvSpPr>
            <a:spLocks noGrp="1"/>
          </p:cNvSpPr>
          <p:nvPr>
            <p:ph type="title"/>
          </p:nvPr>
        </p:nvSpPr>
        <p:spPr>
          <a:xfrm>
            <a:off x="925735" y="402483"/>
            <a:ext cx="11591806" cy="1461188"/>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1A13E8B-25F2-B7A0-9CF2-C6192524F5AC}"/>
              </a:ext>
            </a:extLst>
          </p:cNvPr>
          <p:cNvSpPr>
            <a:spLocks noGrp="1"/>
          </p:cNvSpPr>
          <p:nvPr>
            <p:ph type="body" idx="1"/>
          </p:nvPr>
        </p:nvSpPr>
        <p:spPr>
          <a:xfrm>
            <a:off x="925736" y="1853171"/>
            <a:ext cx="5685654"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5A279D1-2964-29A7-9F1E-4DFD46E2D64B}"/>
              </a:ext>
            </a:extLst>
          </p:cNvPr>
          <p:cNvSpPr>
            <a:spLocks noGrp="1"/>
          </p:cNvSpPr>
          <p:nvPr>
            <p:ph sz="half" idx="2"/>
          </p:nvPr>
        </p:nvSpPr>
        <p:spPr>
          <a:xfrm>
            <a:off x="925736" y="2761381"/>
            <a:ext cx="5685654"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EC7ED65-0B82-0AE0-CA18-9F2F717BF776}"/>
              </a:ext>
            </a:extLst>
          </p:cNvPr>
          <p:cNvSpPr>
            <a:spLocks noGrp="1"/>
          </p:cNvSpPr>
          <p:nvPr>
            <p:ph type="body" sz="quarter" idx="3"/>
          </p:nvPr>
        </p:nvSpPr>
        <p:spPr>
          <a:xfrm>
            <a:off x="6803886" y="1853171"/>
            <a:ext cx="5713655"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12A3F05-9713-F246-2994-5DCD7CC7B7AC}"/>
              </a:ext>
            </a:extLst>
          </p:cNvPr>
          <p:cNvSpPr>
            <a:spLocks noGrp="1"/>
          </p:cNvSpPr>
          <p:nvPr>
            <p:ph sz="quarter" idx="4"/>
          </p:nvPr>
        </p:nvSpPr>
        <p:spPr>
          <a:xfrm>
            <a:off x="6803886" y="2761381"/>
            <a:ext cx="5713655" cy="40615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8282E86-A68A-8522-987C-6D6775D356A5}"/>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8" name="Marcador de pie de página 7">
            <a:extLst>
              <a:ext uri="{FF2B5EF4-FFF2-40B4-BE49-F238E27FC236}">
                <a16:creationId xmlns:a16="http://schemas.microsoft.com/office/drawing/2014/main" id="{C16C620B-6F69-87E7-DEDB-F37C270BC80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0C1A4E77-BF14-C3B4-F6E1-B35D4B1C87F3}"/>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67703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11E654-F897-F0FD-A081-99A2AF60FE8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E52FAFDB-BFFC-CD73-9DE4-AFD6FC058D7C}"/>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4" name="Marcador de pie de página 3">
            <a:extLst>
              <a:ext uri="{FF2B5EF4-FFF2-40B4-BE49-F238E27FC236}">
                <a16:creationId xmlns:a16="http://schemas.microsoft.com/office/drawing/2014/main" id="{45D2154F-510A-7FD1-1ADB-FCC55E73526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7DE3ECD-1313-BA17-D53C-76943CEFE9C9}"/>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951944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D53F1DB-0A11-2B3B-118D-6AB13DABE2AE}"/>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3" name="Marcador de pie de página 2">
            <a:extLst>
              <a:ext uri="{FF2B5EF4-FFF2-40B4-BE49-F238E27FC236}">
                <a16:creationId xmlns:a16="http://schemas.microsoft.com/office/drawing/2014/main" id="{91C7B59B-4300-0724-2DFB-73E940B8E90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90DD975A-C149-D5BC-644A-53AA0BAB0A0A}"/>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264932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9B123-3AEC-9DC5-5A12-7F363DC6E000}"/>
              </a:ext>
            </a:extLst>
          </p:cNvPr>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B7C4201-F4BA-43F2-91CA-B56147278211}"/>
              </a:ext>
            </a:extLst>
          </p:cNvPr>
          <p:cNvSpPr>
            <a:spLocks noGrp="1"/>
          </p:cNvSpPr>
          <p:nvPr>
            <p:ph idx="1"/>
          </p:nvPr>
        </p:nvSpPr>
        <p:spPr>
          <a:xfrm>
            <a:off x="5713655" y="1088454"/>
            <a:ext cx="6803886"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9DA2EB8-5F34-2FF4-9704-E929F5B1265B}"/>
              </a:ext>
            </a:extLst>
          </p:cNvPr>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D4B72BF-0A0A-A3B8-E76F-3CF4F7B3E74A}"/>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6" name="Marcador de pie de página 5">
            <a:extLst>
              <a:ext uri="{FF2B5EF4-FFF2-40B4-BE49-F238E27FC236}">
                <a16:creationId xmlns:a16="http://schemas.microsoft.com/office/drawing/2014/main" id="{04F10C98-85FD-751A-C58B-E6B500B3088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3C24F7E-8713-8BEF-3353-D6C1EF0A0186}"/>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66286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74340-9D8C-149F-EBD6-011AA8E4154B}"/>
              </a:ext>
            </a:extLst>
          </p:cNvPr>
          <p:cNvSpPr>
            <a:spLocks noGrp="1"/>
          </p:cNvSpPr>
          <p:nvPr>
            <p:ph type="title"/>
          </p:nvPr>
        </p:nvSpPr>
        <p:spPr>
          <a:xfrm>
            <a:off x="925736" y="503978"/>
            <a:ext cx="4334677" cy="1763924"/>
          </a:xfrm>
        </p:spPr>
        <p:txBody>
          <a:bodyPr anchor="b"/>
          <a:lstStyle>
            <a:lvl1pPr>
              <a:defRPr sz="3527"/>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9B5E017-E27F-2928-B244-2824B1766C91}"/>
              </a:ext>
            </a:extLst>
          </p:cNvPr>
          <p:cNvSpPr>
            <a:spLocks noGrp="1"/>
          </p:cNvSpPr>
          <p:nvPr>
            <p:ph type="pic" idx="1"/>
          </p:nvPr>
        </p:nvSpPr>
        <p:spPr>
          <a:xfrm>
            <a:off x="5713655" y="1088454"/>
            <a:ext cx="6803886" cy="5372269"/>
          </a:xfrm>
        </p:spPr>
        <p:txBody>
          <a:bodyPr/>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endParaRPr lang="es-ES"/>
          </a:p>
        </p:txBody>
      </p:sp>
      <p:sp>
        <p:nvSpPr>
          <p:cNvPr id="4" name="Marcador de texto 3">
            <a:extLst>
              <a:ext uri="{FF2B5EF4-FFF2-40B4-BE49-F238E27FC236}">
                <a16:creationId xmlns:a16="http://schemas.microsoft.com/office/drawing/2014/main" id="{C16C3AA8-53B1-8ED7-349E-BFD7EA1B17C5}"/>
              </a:ext>
            </a:extLst>
          </p:cNvPr>
          <p:cNvSpPr>
            <a:spLocks noGrp="1"/>
          </p:cNvSpPr>
          <p:nvPr>
            <p:ph type="body" sz="half" idx="2"/>
          </p:nvPr>
        </p:nvSpPr>
        <p:spPr>
          <a:xfrm>
            <a:off x="925736" y="2267902"/>
            <a:ext cx="4334677"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0874113-4978-30EE-30E3-4A44B47CACE2}"/>
              </a:ext>
            </a:extLst>
          </p:cNvPr>
          <p:cNvSpPr>
            <a:spLocks noGrp="1"/>
          </p:cNvSpPr>
          <p:nvPr>
            <p:ph type="dt" sz="half" idx="10"/>
          </p:nvPr>
        </p:nvSpPr>
        <p:spPr/>
        <p:txBody>
          <a:bodyPr/>
          <a:lstStyle/>
          <a:p>
            <a:fld id="{C04603D3-6E9E-49FA-90FA-6A64D45EEC35}" type="datetimeFigureOut">
              <a:rPr lang="es-ES" smtClean="0"/>
              <a:t>24/09/2025</a:t>
            </a:fld>
            <a:endParaRPr lang="es-ES"/>
          </a:p>
        </p:txBody>
      </p:sp>
      <p:sp>
        <p:nvSpPr>
          <p:cNvPr id="6" name="Marcador de pie de página 5">
            <a:extLst>
              <a:ext uri="{FF2B5EF4-FFF2-40B4-BE49-F238E27FC236}">
                <a16:creationId xmlns:a16="http://schemas.microsoft.com/office/drawing/2014/main" id="{4030718E-8BF0-458D-B54F-D7E958C888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7422367-72D8-5A57-89D6-813F37B70DA2}"/>
              </a:ext>
            </a:extLst>
          </p:cNvPr>
          <p:cNvSpPr>
            <a:spLocks noGrp="1"/>
          </p:cNvSpPr>
          <p:nvPr>
            <p:ph type="sldNum" sz="quarter" idx="12"/>
          </p:nvPr>
        </p:nvSpPr>
        <p:spPr/>
        <p:txBody>
          <a:bodyPr/>
          <a:lstStyle/>
          <a:p>
            <a:fld id="{F7333832-9493-48E0-A08F-6F7757B1EE9C}" type="slidenum">
              <a:rPr lang="es-ES" smtClean="0"/>
              <a:t>‹Nº›</a:t>
            </a:fld>
            <a:endParaRPr lang="es-ES"/>
          </a:p>
        </p:txBody>
      </p:sp>
    </p:spTree>
    <p:extLst>
      <p:ext uri="{BB962C8B-B14F-4D97-AF65-F5344CB8AC3E}">
        <p14:creationId xmlns:p14="http://schemas.microsoft.com/office/powerpoint/2010/main" val="111818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3.w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pn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CEE786-8EA8-1DC8-E099-EBD8700AF386}"/>
              </a:ext>
            </a:extLst>
          </p:cNvPr>
          <p:cNvSpPr>
            <a:spLocks noGrp="1"/>
          </p:cNvSpPr>
          <p:nvPr>
            <p:ph type="title"/>
          </p:nvPr>
        </p:nvSpPr>
        <p:spPr>
          <a:xfrm>
            <a:off x="923985" y="402483"/>
            <a:ext cx="11591806" cy="146118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8B562A-9185-7B4F-673B-B8DE5A01E8EB}"/>
              </a:ext>
            </a:extLst>
          </p:cNvPr>
          <p:cNvSpPr>
            <a:spLocks noGrp="1"/>
          </p:cNvSpPr>
          <p:nvPr>
            <p:ph type="body" idx="1"/>
          </p:nvPr>
        </p:nvSpPr>
        <p:spPr>
          <a:xfrm>
            <a:off x="923985" y="2012414"/>
            <a:ext cx="11591806" cy="479654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F0DD2FD-6124-0E16-477D-0D0555A53D83}"/>
              </a:ext>
            </a:extLst>
          </p:cNvPr>
          <p:cNvSpPr>
            <a:spLocks noGrp="1"/>
          </p:cNvSpPr>
          <p:nvPr>
            <p:ph type="dt" sz="half" idx="2"/>
          </p:nvPr>
        </p:nvSpPr>
        <p:spPr>
          <a:xfrm>
            <a:off x="923985" y="7006699"/>
            <a:ext cx="3023949"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4FC21D1B-2BEA-71F7-11C0-7C57D4221797}"/>
              </a:ext>
            </a:extLst>
          </p:cNvPr>
          <p:cNvSpPr>
            <a:spLocks noGrp="1"/>
          </p:cNvSpPr>
          <p:nvPr>
            <p:ph type="ftr" sz="quarter" idx="3"/>
          </p:nvPr>
        </p:nvSpPr>
        <p:spPr>
          <a:xfrm>
            <a:off x="4451926" y="7006699"/>
            <a:ext cx="4535924"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2212C29-BD37-2864-E7E1-EA85DAC3218D}"/>
              </a:ext>
            </a:extLst>
          </p:cNvPr>
          <p:cNvSpPr>
            <a:spLocks noGrp="1"/>
          </p:cNvSpPr>
          <p:nvPr>
            <p:ph type="sldNum" sz="quarter" idx="4"/>
          </p:nvPr>
        </p:nvSpPr>
        <p:spPr>
          <a:xfrm>
            <a:off x="9491841" y="7006699"/>
            <a:ext cx="3023949"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F7333832-9493-48E0-A08F-6F7757B1EE9C}" type="slidenum">
              <a:rPr lang="es-ES" smtClean="0"/>
              <a:t>‹Nº›</a:t>
            </a:fld>
            <a:endParaRPr lang="es-ES"/>
          </a:p>
        </p:txBody>
      </p:sp>
      <p:pic>
        <p:nvPicPr>
          <p:cNvPr id="8" name="Imagen 7">
            <a:extLst>
              <a:ext uri="{FF2B5EF4-FFF2-40B4-BE49-F238E27FC236}">
                <a16:creationId xmlns:a16="http://schemas.microsoft.com/office/drawing/2014/main" id="{B89F6E06-9A50-500C-5FAF-0F3C68AE8DE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473"/>
            <a:ext cx="13439775" cy="7558730"/>
          </a:xfrm>
          <a:prstGeom prst="rect">
            <a:avLst/>
          </a:prstGeom>
        </p:spPr>
      </p:pic>
      <p:sp>
        <p:nvSpPr>
          <p:cNvPr id="9" name="Rectángulo 8">
            <a:extLst>
              <a:ext uri="{FF2B5EF4-FFF2-40B4-BE49-F238E27FC236}">
                <a16:creationId xmlns:a16="http://schemas.microsoft.com/office/drawing/2014/main" id="{32BE5360-6CE0-A98D-434C-178E1AE4B928}"/>
              </a:ext>
            </a:extLst>
          </p:cNvPr>
          <p:cNvSpPr/>
          <p:nvPr userDrawn="1"/>
        </p:nvSpPr>
        <p:spPr>
          <a:xfrm>
            <a:off x="71273" y="0"/>
            <a:ext cx="13368503" cy="549795"/>
          </a:xfrm>
          <a:prstGeom prst="rect">
            <a:avLst/>
          </a:prstGeom>
          <a:gradFill>
            <a:gsLst>
              <a:gs pos="15000">
                <a:schemeClr val="tx1"/>
              </a:gs>
              <a:gs pos="56000">
                <a:srgbClr val="002060"/>
              </a:gs>
            </a:gsLst>
            <a:lin ang="2700000" scaled="1"/>
          </a:gra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7766E656-1921-6D95-C861-98E6DC5B3E37}"/>
              </a:ext>
            </a:extLst>
          </p:cNvPr>
          <p:cNvSpPr/>
          <p:nvPr userDrawn="1"/>
        </p:nvSpPr>
        <p:spPr>
          <a:xfrm>
            <a:off x="0" y="7276187"/>
            <a:ext cx="6719888" cy="28301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04848ED0-544F-B3AD-0E66-57BA38302D5B}"/>
              </a:ext>
            </a:extLst>
          </p:cNvPr>
          <p:cNvSpPr/>
          <p:nvPr userDrawn="1"/>
        </p:nvSpPr>
        <p:spPr>
          <a:xfrm>
            <a:off x="6719887" y="7276188"/>
            <a:ext cx="6719886" cy="283488"/>
          </a:xfrm>
          <a:prstGeom prst="rect">
            <a:avLst/>
          </a:prstGeom>
          <a:solidFill>
            <a:srgbClr val="0070C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123ABD5-5B2F-FE9D-6950-6A49B737F82A}"/>
              </a:ext>
            </a:extLst>
          </p:cNvPr>
          <p:cNvGrpSpPr/>
          <p:nvPr userDrawn="1"/>
        </p:nvGrpSpPr>
        <p:grpSpPr>
          <a:xfrm>
            <a:off x="11528129" y="819284"/>
            <a:ext cx="1582425" cy="1659111"/>
            <a:chOff x="9842243" y="1929343"/>
            <a:chExt cx="2143125" cy="2143125"/>
          </a:xfrm>
        </p:grpSpPr>
        <p:pic>
          <p:nvPicPr>
            <p:cNvPr id="12" name="Picture 3" descr="Metodología de la Investigación - Tesis">
              <a:extLst>
                <a:ext uri="{FF2B5EF4-FFF2-40B4-BE49-F238E27FC236}">
                  <a16:creationId xmlns:a16="http://schemas.microsoft.com/office/drawing/2014/main" id="{51FAE7FC-E179-522E-7AB1-64F6521B9C9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42243" y="192934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E9DF86B-B0A8-22A3-77CE-5F2E571B88D4}"/>
                </a:ext>
              </a:extLst>
            </p:cNvPr>
            <p:cNvSpPr/>
            <p:nvPr/>
          </p:nvSpPr>
          <p:spPr>
            <a:xfrm>
              <a:off x="10658168" y="3510116"/>
              <a:ext cx="511277" cy="2261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395622511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s-E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985838" y="117475"/>
            <a:ext cx="11474450" cy="1257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pt-BR"/>
              <a:t>Pulse para editar el formato del texto de título</a:t>
            </a:r>
          </a:p>
        </p:txBody>
      </p:sp>
      <p:sp>
        <p:nvSpPr>
          <p:cNvPr id="2051" name="Rectangle 2"/>
          <p:cNvSpPr>
            <a:spLocks noGrp="1" noChangeArrowheads="1"/>
          </p:cNvSpPr>
          <p:nvPr>
            <p:ph type="body" idx="1"/>
          </p:nvPr>
        </p:nvSpPr>
        <p:spPr bwMode="auto">
          <a:xfrm>
            <a:off x="1452563" y="2224088"/>
            <a:ext cx="11296650" cy="4986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53" rIns="0" bIns="0" numCol="1" anchor="t" anchorCtr="0" compatLnSpc="1">
            <a:prstTxWarp prst="textNoShape">
              <a:avLst/>
            </a:prstTxWarp>
          </a:bodyPr>
          <a:lstStyle/>
          <a:p>
            <a:pPr lvl="0"/>
            <a:r>
              <a:rPr lang="en-GB" altLang="pt-BR"/>
              <a:t>Pulse para editar los formatos del texto del esquema</a:t>
            </a:r>
          </a:p>
          <a:p>
            <a:pPr lvl="1"/>
            <a:r>
              <a:rPr lang="en-GB" altLang="pt-BR"/>
              <a:t>Segundo nivel del esquema</a:t>
            </a:r>
          </a:p>
          <a:p>
            <a:pPr lvl="2"/>
            <a:r>
              <a:rPr lang="en-GB" altLang="pt-BR"/>
              <a:t>Tercer nivel del esquema</a:t>
            </a:r>
          </a:p>
          <a:p>
            <a:pPr lvl="3"/>
            <a:r>
              <a:rPr lang="en-GB" altLang="pt-BR"/>
              <a:t>Cuarto nivel del esquema</a:t>
            </a:r>
          </a:p>
          <a:p>
            <a:pPr lvl="4"/>
            <a:r>
              <a:rPr lang="en-GB" altLang="pt-BR"/>
              <a:t>Quinto nivel del esquema</a:t>
            </a:r>
          </a:p>
          <a:p>
            <a:pPr lvl="4"/>
            <a:r>
              <a:rPr lang="en-GB" altLang="pt-BR"/>
              <a:t>Sexto nivel del esquema</a:t>
            </a:r>
          </a:p>
          <a:p>
            <a:pPr lvl="4"/>
            <a:r>
              <a:rPr lang="en-GB" altLang="pt-BR"/>
              <a:t>Séptimo nivel del esquema</a:t>
            </a:r>
          </a:p>
          <a:p>
            <a:pPr lvl="4"/>
            <a:r>
              <a:rPr lang="en-GB" altLang="pt-BR"/>
              <a:t>Octavo nivel del esquema</a:t>
            </a:r>
          </a:p>
          <a:p>
            <a:pPr lvl="4"/>
            <a:r>
              <a:rPr lang="en-GB" altLang="pt-BR"/>
              <a:t>Noveno nivel del esquema</a:t>
            </a:r>
          </a:p>
        </p:txBody>
      </p:sp>
      <p:pic>
        <p:nvPicPr>
          <p:cNvPr id="2052"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82275" y="6249988"/>
            <a:ext cx="2624138" cy="1057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ctr" defTabSz="657225" rtl="0" eaLnBrk="0" fontAlgn="base" hangingPunct="0">
        <a:lnSpc>
          <a:spcPct val="93000"/>
        </a:lnSpc>
        <a:spcBef>
          <a:spcPct val="0"/>
        </a:spcBef>
        <a:spcAft>
          <a:spcPct val="0"/>
        </a:spcAft>
        <a:buClr>
          <a:srgbClr val="000000"/>
        </a:buClr>
        <a:buSzPct val="100000"/>
        <a:buFont typeface="Times New Roman" pitchFamily="18" charset="0"/>
        <a:defRPr sz="5800" b="1" i="1">
          <a:solidFill>
            <a:srgbClr val="E6E6E6"/>
          </a:solidFill>
          <a:latin typeface="+mj-lt"/>
          <a:ea typeface="DejaVu Sans" pitchFamily="34" charset="0"/>
          <a:cs typeface="+mj-cs"/>
        </a:defRPr>
      </a:lvl1pPr>
      <a:lvl2pPr algn="ctr" defTabSz="657225" rtl="0" eaLnBrk="0" fontAlgn="base" hangingPunct="0">
        <a:lnSpc>
          <a:spcPct val="93000"/>
        </a:lnSpc>
        <a:spcBef>
          <a:spcPct val="0"/>
        </a:spcBef>
        <a:spcAft>
          <a:spcPct val="0"/>
        </a:spcAft>
        <a:buClr>
          <a:srgbClr val="000000"/>
        </a:buClr>
        <a:buSzPct val="100000"/>
        <a:buFont typeface="Times New Roman" pitchFamily="18" charset="0"/>
        <a:defRPr sz="5800" b="1" i="1">
          <a:solidFill>
            <a:srgbClr val="E6E6E6"/>
          </a:solidFill>
          <a:latin typeface="Arial" charset="0"/>
          <a:ea typeface="DejaVu Sans" pitchFamily="34" charset="0"/>
          <a:cs typeface="DejaVu Sans" pitchFamily="34" charset="0"/>
        </a:defRPr>
      </a:lvl2pPr>
      <a:lvl3pPr algn="ctr" defTabSz="657225" rtl="0" eaLnBrk="0" fontAlgn="base" hangingPunct="0">
        <a:lnSpc>
          <a:spcPct val="93000"/>
        </a:lnSpc>
        <a:spcBef>
          <a:spcPct val="0"/>
        </a:spcBef>
        <a:spcAft>
          <a:spcPct val="0"/>
        </a:spcAft>
        <a:buClr>
          <a:srgbClr val="000000"/>
        </a:buClr>
        <a:buSzPct val="100000"/>
        <a:buFont typeface="Times New Roman" pitchFamily="18" charset="0"/>
        <a:defRPr sz="5800" b="1" i="1">
          <a:solidFill>
            <a:srgbClr val="E6E6E6"/>
          </a:solidFill>
          <a:latin typeface="Arial" charset="0"/>
          <a:ea typeface="DejaVu Sans" pitchFamily="34" charset="0"/>
          <a:cs typeface="DejaVu Sans" pitchFamily="34" charset="0"/>
        </a:defRPr>
      </a:lvl3pPr>
      <a:lvl4pPr algn="ctr" defTabSz="657225" rtl="0" eaLnBrk="0" fontAlgn="base" hangingPunct="0">
        <a:lnSpc>
          <a:spcPct val="93000"/>
        </a:lnSpc>
        <a:spcBef>
          <a:spcPct val="0"/>
        </a:spcBef>
        <a:spcAft>
          <a:spcPct val="0"/>
        </a:spcAft>
        <a:buClr>
          <a:srgbClr val="000000"/>
        </a:buClr>
        <a:buSzPct val="100000"/>
        <a:buFont typeface="Times New Roman" pitchFamily="18" charset="0"/>
        <a:defRPr sz="5800" b="1" i="1">
          <a:solidFill>
            <a:srgbClr val="E6E6E6"/>
          </a:solidFill>
          <a:latin typeface="Arial" charset="0"/>
          <a:ea typeface="DejaVu Sans" pitchFamily="34" charset="0"/>
          <a:cs typeface="DejaVu Sans" pitchFamily="34" charset="0"/>
        </a:defRPr>
      </a:lvl4pPr>
      <a:lvl5pPr algn="ctr" defTabSz="657225" rtl="0" eaLnBrk="0" fontAlgn="base" hangingPunct="0">
        <a:lnSpc>
          <a:spcPct val="93000"/>
        </a:lnSpc>
        <a:spcBef>
          <a:spcPct val="0"/>
        </a:spcBef>
        <a:spcAft>
          <a:spcPct val="0"/>
        </a:spcAft>
        <a:buClr>
          <a:srgbClr val="000000"/>
        </a:buClr>
        <a:buSzPct val="100000"/>
        <a:buFont typeface="Times New Roman" pitchFamily="18" charset="0"/>
        <a:defRPr sz="5800" b="1" i="1">
          <a:solidFill>
            <a:srgbClr val="E6E6E6"/>
          </a:solidFill>
          <a:latin typeface="Arial" charset="0"/>
          <a:ea typeface="DejaVu Sans" pitchFamily="34" charset="0"/>
          <a:cs typeface="DejaVu Sans" pitchFamily="34" charset="0"/>
        </a:defRPr>
      </a:lvl5pPr>
      <a:lvl6pPr marL="3695422" indent="-335948" algn="ctr" defTabSz="660231" rtl="0" eaLnBrk="0" fontAlgn="base" hangingPunct="0">
        <a:lnSpc>
          <a:spcPct val="93000"/>
        </a:lnSpc>
        <a:spcBef>
          <a:spcPct val="0"/>
        </a:spcBef>
        <a:spcAft>
          <a:spcPct val="0"/>
        </a:spcAft>
        <a:buClr>
          <a:srgbClr val="000000"/>
        </a:buClr>
        <a:buSzPct val="100000"/>
        <a:buFont typeface="Times New Roman" pitchFamily="18" charset="0"/>
        <a:defRPr sz="5866" b="1" i="1">
          <a:solidFill>
            <a:srgbClr val="E6E6E6"/>
          </a:solidFill>
          <a:latin typeface="Arial" charset="0"/>
          <a:cs typeface="DejaVu Sans" pitchFamily="34" charset="0"/>
        </a:defRPr>
      </a:lvl6pPr>
      <a:lvl7pPr marL="4367317" indent="-335948" algn="ctr" defTabSz="660231" rtl="0" eaLnBrk="0" fontAlgn="base" hangingPunct="0">
        <a:lnSpc>
          <a:spcPct val="93000"/>
        </a:lnSpc>
        <a:spcBef>
          <a:spcPct val="0"/>
        </a:spcBef>
        <a:spcAft>
          <a:spcPct val="0"/>
        </a:spcAft>
        <a:buClr>
          <a:srgbClr val="000000"/>
        </a:buClr>
        <a:buSzPct val="100000"/>
        <a:buFont typeface="Times New Roman" pitchFamily="18" charset="0"/>
        <a:defRPr sz="5866" b="1" i="1">
          <a:solidFill>
            <a:srgbClr val="E6E6E6"/>
          </a:solidFill>
          <a:latin typeface="Arial" charset="0"/>
          <a:cs typeface="DejaVu Sans" pitchFamily="34" charset="0"/>
        </a:defRPr>
      </a:lvl7pPr>
      <a:lvl8pPr marL="5039212" indent="-335948" algn="ctr" defTabSz="660231" rtl="0" eaLnBrk="0" fontAlgn="base" hangingPunct="0">
        <a:lnSpc>
          <a:spcPct val="93000"/>
        </a:lnSpc>
        <a:spcBef>
          <a:spcPct val="0"/>
        </a:spcBef>
        <a:spcAft>
          <a:spcPct val="0"/>
        </a:spcAft>
        <a:buClr>
          <a:srgbClr val="000000"/>
        </a:buClr>
        <a:buSzPct val="100000"/>
        <a:buFont typeface="Times New Roman" pitchFamily="18" charset="0"/>
        <a:defRPr sz="5866" b="1" i="1">
          <a:solidFill>
            <a:srgbClr val="E6E6E6"/>
          </a:solidFill>
          <a:latin typeface="Arial" charset="0"/>
          <a:cs typeface="DejaVu Sans" pitchFamily="34" charset="0"/>
        </a:defRPr>
      </a:lvl8pPr>
      <a:lvl9pPr marL="5711106" indent="-335948" algn="ctr" defTabSz="660231" rtl="0" eaLnBrk="0" fontAlgn="base" hangingPunct="0">
        <a:lnSpc>
          <a:spcPct val="93000"/>
        </a:lnSpc>
        <a:spcBef>
          <a:spcPct val="0"/>
        </a:spcBef>
        <a:spcAft>
          <a:spcPct val="0"/>
        </a:spcAft>
        <a:buClr>
          <a:srgbClr val="000000"/>
        </a:buClr>
        <a:buSzPct val="100000"/>
        <a:buFont typeface="Times New Roman" pitchFamily="18" charset="0"/>
        <a:defRPr sz="5866" b="1" i="1">
          <a:solidFill>
            <a:srgbClr val="E6E6E6"/>
          </a:solidFill>
          <a:latin typeface="Arial" charset="0"/>
          <a:cs typeface="DejaVu Sans" pitchFamily="34" charset="0"/>
        </a:defRPr>
      </a:lvl9pPr>
    </p:titleStyle>
    <p:bodyStyle>
      <a:lvl1pPr marL="503238" indent="-503238" algn="l" defTabSz="657225" rtl="0" eaLnBrk="0" fontAlgn="base" hangingPunct="0">
        <a:lnSpc>
          <a:spcPct val="93000"/>
        </a:lnSpc>
        <a:spcBef>
          <a:spcPct val="0"/>
        </a:spcBef>
        <a:spcAft>
          <a:spcPct val="0"/>
        </a:spcAft>
        <a:buClr>
          <a:srgbClr val="000000"/>
        </a:buClr>
        <a:buSzPct val="100000"/>
        <a:buFont typeface="Times New Roman" pitchFamily="18" charset="0"/>
        <a:defRPr sz="4600">
          <a:solidFill>
            <a:srgbClr val="E6E6E6"/>
          </a:solidFill>
          <a:latin typeface="+mn-lt"/>
          <a:ea typeface="DejaVu Sans" pitchFamily="34" charset="0"/>
          <a:cs typeface="+mn-cs"/>
        </a:defRPr>
      </a:lvl1pPr>
      <a:lvl2pPr marL="1089025" indent="-417513" algn="l" defTabSz="657225" rtl="0" eaLnBrk="0" fontAlgn="base" hangingPunct="0">
        <a:lnSpc>
          <a:spcPct val="93000"/>
        </a:lnSpc>
        <a:spcBef>
          <a:spcPct val="0"/>
        </a:spcBef>
        <a:spcAft>
          <a:spcPct val="0"/>
        </a:spcAft>
        <a:buClr>
          <a:srgbClr val="000000"/>
        </a:buClr>
        <a:buSzPct val="100000"/>
        <a:buFont typeface="Times New Roman" pitchFamily="18" charset="0"/>
        <a:defRPr sz="4100">
          <a:solidFill>
            <a:srgbClr val="E6E6E6"/>
          </a:solidFill>
          <a:latin typeface="+mn-lt"/>
          <a:ea typeface="DejaVu Sans" pitchFamily="34" charset="0"/>
          <a:cs typeface="+mn-cs"/>
        </a:defRPr>
      </a:lvl2pPr>
      <a:lvl3pPr marL="1677988" indent="-333375" algn="l" defTabSz="657225" rtl="0" eaLnBrk="0" fontAlgn="base" hangingPunct="0">
        <a:lnSpc>
          <a:spcPct val="93000"/>
        </a:lnSpc>
        <a:spcBef>
          <a:spcPct val="0"/>
        </a:spcBef>
        <a:spcAft>
          <a:spcPct val="0"/>
        </a:spcAft>
        <a:buClr>
          <a:srgbClr val="000000"/>
        </a:buClr>
        <a:buSzPct val="100000"/>
        <a:buFont typeface="Times New Roman" pitchFamily="18" charset="0"/>
        <a:defRPr sz="3400">
          <a:solidFill>
            <a:srgbClr val="E6E6E6"/>
          </a:solidFill>
          <a:latin typeface="+mn-lt"/>
          <a:ea typeface="DejaVu Sans" pitchFamily="34" charset="0"/>
          <a:cs typeface="+mn-cs"/>
        </a:defRPr>
      </a:lvl3pPr>
      <a:lvl4pPr marL="2351088" indent="-333375" algn="l" defTabSz="657225" rtl="0" eaLnBrk="0" fontAlgn="base" hangingPunct="0">
        <a:lnSpc>
          <a:spcPct val="93000"/>
        </a:lnSpc>
        <a:spcBef>
          <a:spcPct val="0"/>
        </a:spcBef>
        <a:spcAft>
          <a:spcPct val="0"/>
        </a:spcAft>
        <a:buClr>
          <a:srgbClr val="000000"/>
        </a:buClr>
        <a:buSzPct val="100000"/>
        <a:buFont typeface="Times New Roman" pitchFamily="18" charset="0"/>
        <a:defRPr sz="2900">
          <a:solidFill>
            <a:srgbClr val="E6E6E6"/>
          </a:solidFill>
          <a:latin typeface="+mn-lt"/>
          <a:ea typeface="DejaVu Sans" pitchFamily="34" charset="0"/>
          <a:cs typeface="+mn-cs"/>
        </a:defRPr>
      </a:lvl4pPr>
      <a:lvl5pPr marL="3021013" indent="-333375" algn="l" defTabSz="657225" rtl="0" eaLnBrk="0" fontAlgn="base" hangingPunct="0">
        <a:lnSpc>
          <a:spcPct val="93000"/>
        </a:lnSpc>
        <a:spcBef>
          <a:spcPct val="0"/>
        </a:spcBef>
        <a:spcAft>
          <a:spcPct val="0"/>
        </a:spcAft>
        <a:buClr>
          <a:srgbClr val="000000"/>
        </a:buClr>
        <a:buSzPct val="100000"/>
        <a:buFont typeface="Times New Roman" pitchFamily="18" charset="0"/>
        <a:defRPr sz="2900">
          <a:solidFill>
            <a:srgbClr val="99CCFF"/>
          </a:solidFill>
          <a:latin typeface="+mn-lt"/>
          <a:ea typeface="DejaVu Sans" pitchFamily="34" charset="0"/>
          <a:cs typeface="+mn-cs"/>
        </a:defRPr>
      </a:lvl5pPr>
      <a:lvl6pPr marL="3695422" indent="-335948" algn="l" defTabSz="660231" rtl="0" eaLnBrk="0" fontAlgn="base" hangingPunct="0">
        <a:lnSpc>
          <a:spcPct val="93000"/>
        </a:lnSpc>
        <a:spcBef>
          <a:spcPct val="0"/>
        </a:spcBef>
        <a:spcAft>
          <a:spcPct val="0"/>
        </a:spcAft>
        <a:buClr>
          <a:srgbClr val="000000"/>
        </a:buClr>
        <a:buSzPct val="100000"/>
        <a:buFont typeface="Times New Roman" pitchFamily="18" charset="0"/>
        <a:defRPr sz="2933">
          <a:solidFill>
            <a:srgbClr val="99CCFF"/>
          </a:solidFill>
          <a:latin typeface="+mn-lt"/>
          <a:cs typeface="+mn-cs"/>
        </a:defRPr>
      </a:lvl6pPr>
      <a:lvl7pPr marL="4367317" indent="-335948" algn="l" defTabSz="660231" rtl="0" eaLnBrk="0" fontAlgn="base" hangingPunct="0">
        <a:lnSpc>
          <a:spcPct val="93000"/>
        </a:lnSpc>
        <a:spcBef>
          <a:spcPct val="0"/>
        </a:spcBef>
        <a:spcAft>
          <a:spcPct val="0"/>
        </a:spcAft>
        <a:buClr>
          <a:srgbClr val="000000"/>
        </a:buClr>
        <a:buSzPct val="100000"/>
        <a:buFont typeface="Times New Roman" pitchFamily="18" charset="0"/>
        <a:defRPr sz="2933">
          <a:solidFill>
            <a:srgbClr val="99CCFF"/>
          </a:solidFill>
          <a:latin typeface="+mn-lt"/>
          <a:cs typeface="+mn-cs"/>
        </a:defRPr>
      </a:lvl7pPr>
      <a:lvl8pPr marL="5039212" indent="-335948" algn="l" defTabSz="660231" rtl="0" eaLnBrk="0" fontAlgn="base" hangingPunct="0">
        <a:lnSpc>
          <a:spcPct val="93000"/>
        </a:lnSpc>
        <a:spcBef>
          <a:spcPct val="0"/>
        </a:spcBef>
        <a:spcAft>
          <a:spcPct val="0"/>
        </a:spcAft>
        <a:buClr>
          <a:srgbClr val="000000"/>
        </a:buClr>
        <a:buSzPct val="100000"/>
        <a:buFont typeface="Times New Roman" pitchFamily="18" charset="0"/>
        <a:defRPr sz="2933">
          <a:solidFill>
            <a:srgbClr val="99CCFF"/>
          </a:solidFill>
          <a:latin typeface="+mn-lt"/>
          <a:cs typeface="+mn-cs"/>
        </a:defRPr>
      </a:lvl8pPr>
      <a:lvl9pPr marL="5711106" indent="-335948" algn="l" defTabSz="660231" rtl="0" eaLnBrk="0" fontAlgn="base" hangingPunct="0">
        <a:lnSpc>
          <a:spcPct val="93000"/>
        </a:lnSpc>
        <a:spcBef>
          <a:spcPct val="0"/>
        </a:spcBef>
        <a:spcAft>
          <a:spcPct val="0"/>
        </a:spcAft>
        <a:buClr>
          <a:srgbClr val="000000"/>
        </a:buClr>
        <a:buSzPct val="100000"/>
        <a:buFont typeface="Times New Roman" pitchFamily="18" charset="0"/>
        <a:defRPr sz="2933">
          <a:solidFill>
            <a:srgbClr val="99CCFF"/>
          </a:solidFill>
          <a:latin typeface="+mn-lt"/>
          <a:cs typeface="+mn-cs"/>
        </a:defRPr>
      </a:lvl9pPr>
    </p:bodyStyle>
    <p:otherStyle>
      <a:defPPr>
        <a:defRPr lang="pt-BR"/>
      </a:defPPr>
      <a:lvl1pPr marL="0" algn="l" defTabSz="1343790" rtl="0" eaLnBrk="1" latinLnBrk="0" hangingPunct="1">
        <a:defRPr sz="2666" kern="1200">
          <a:solidFill>
            <a:schemeClr val="tx1"/>
          </a:solidFill>
          <a:latin typeface="+mn-lt"/>
          <a:ea typeface="+mn-ea"/>
          <a:cs typeface="+mn-cs"/>
        </a:defRPr>
      </a:lvl1pPr>
      <a:lvl2pPr marL="671895" algn="l" defTabSz="1343790" rtl="0" eaLnBrk="1" latinLnBrk="0" hangingPunct="1">
        <a:defRPr sz="2666" kern="1200">
          <a:solidFill>
            <a:schemeClr val="tx1"/>
          </a:solidFill>
          <a:latin typeface="+mn-lt"/>
          <a:ea typeface="+mn-ea"/>
          <a:cs typeface="+mn-cs"/>
        </a:defRPr>
      </a:lvl2pPr>
      <a:lvl3pPr marL="1343790" algn="l" defTabSz="1343790" rtl="0" eaLnBrk="1" latinLnBrk="0" hangingPunct="1">
        <a:defRPr sz="2666" kern="1200">
          <a:solidFill>
            <a:schemeClr val="tx1"/>
          </a:solidFill>
          <a:latin typeface="+mn-lt"/>
          <a:ea typeface="+mn-ea"/>
          <a:cs typeface="+mn-cs"/>
        </a:defRPr>
      </a:lvl3pPr>
      <a:lvl4pPr marL="2015685" algn="l" defTabSz="1343790" rtl="0" eaLnBrk="1" latinLnBrk="0" hangingPunct="1">
        <a:defRPr sz="2666" kern="1200">
          <a:solidFill>
            <a:schemeClr val="tx1"/>
          </a:solidFill>
          <a:latin typeface="+mn-lt"/>
          <a:ea typeface="+mn-ea"/>
          <a:cs typeface="+mn-cs"/>
        </a:defRPr>
      </a:lvl4pPr>
      <a:lvl5pPr marL="2687579" algn="l" defTabSz="1343790" rtl="0" eaLnBrk="1" latinLnBrk="0" hangingPunct="1">
        <a:defRPr sz="2666" kern="1200">
          <a:solidFill>
            <a:schemeClr val="tx1"/>
          </a:solidFill>
          <a:latin typeface="+mn-lt"/>
          <a:ea typeface="+mn-ea"/>
          <a:cs typeface="+mn-cs"/>
        </a:defRPr>
      </a:lvl5pPr>
      <a:lvl6pPr marL="3359475" algn="l" defTabSz="1343790" rtl="0" eaLnBrk="1" latinLnBrk="0" hangingPunct="1">
        <a:defRPr sz="2666" kern="1200">
          <a:solidFill>
            <a:schemeClr val="tx1"/>
          </a:solidFill>
          <a:latin typeface="+mn-lt"/>
          <a:ea typeface="+mn-ea"/>
          <a:cs typeface="+mn-cs"/>
        </a:defRPr>
      </a:lvl6pPr>
      <a:lvl7pPr marL="4031369" algn="l" defTabSz="1343790" rtl="0" eaLnBrk="1" latinLnBrk="0" hangingPunct="1">
        <a:defRPr sz="2666" kern="1200">
          <a:solidFill>
            <a:schemeClr val="tx1"/>
          </a:solidFill>
          <a:latin typeface="+mn-lt"/>
          <a:ea typeface="+mn-ea"/>
          <a:cs typeface="+mn-cs"/>
        </a:defRPr>
      </a:lvl7pPr>
      <a:lvl8pPr marL="4703264" algn="l" defTabSz="1343790" rtl="0" eaLnBrk="1" latinLnBrk="0" hangingPunct="1">
        <a:defRPr sz="2666" kern="1200">
          <a:solidFill>
            <a:schemeClr val="tx1"/>
          </a:solidFill>
          <a:latin typeface="+mn-lt"/>
          <a:ea typeface="+mn-ea"/>
          <a:cs typeface="+mn-cs"/>
        </a:defRPr>
      </a:lvl8pPr>
      <a:lvl9pPr marL="5375158" algn="l" defTabSz="1343790" rtl="0" eaLnBrk="1" latinLnBrk="0" hangingPunct="1">
        <a:defRPr sz="266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CEE786-8EA8-1DC8-E099-EBD8700AF386}"/>
              </a:ext>
            </a:extLst>
          </p:cNvPr>
          <p:cNvSpPr>
            <a:spLocks noGrp="1"/>
          </p:cNvSpPr>
          <p:nvPr>
            <p:ph type="title"/>
          </p:nvPr>
        </p:nvSpPr>
        <p:spPr>
          <a:xfrm>
            <a:off x="923985" y="402483"/>
            <a:ext cx="11591806" cy="1461188"/>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E58B562A-9185-7B4F-673B-B8DE5A01E8EB}"/>
              </a:ext>
            </a:extLst>
          </p:cNvPr>
          <p:cNvSpPr>
            <a:spLocks noGrp="1"/>
          </p:cNvSpPr>
          <p:nvPr>
            <p:ph type="body" idx="1"/>
          </p:nvPr>
        </p:nvSpPr>
        <p:spPr>
          <a:xfrm>
            <a:off x="923985" y="2012414"/>
            <a:ext cx="11591806" cy="479654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F0DD2FD-6124-0E16-477D-0D0555A53D83}"/>
              </a:ext>
            </a:extLst>
          </p:cNvPr>
          <p:cNvSpPr>
            <a:spLocks noGrp="1"/>
          </p:cNvSpPr>
          <p:nvPr>
            <p:ph type="dt" sz="half" idx="2"/>
          </p:nvPr>
        </p:nvSpPr>
        <p:spPr>
          <a:xfrm>
            <a:off x="923985" y="7006699"/>
            <a:ext cx="3023949"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C04603D3-6E9E-49FA-90FA-6A64D45EEC35}" type="datetimeFigureOut">
              <a:rPr lang="es-ES" smtClean="0"/>
              <a:t>24/09/2025</a:t>
            </a:fld>
            <a:endParaRPr lang="es-ES"/>
          </a:p>
        </p:txBody>
      </p:sp>
      <p:sp>
        <p:nvSpPr>
          <p:cNvPr id="5" name="Marcador de pie de página 4">
            <a:extLst>
              <a:ext uri="{FF2B5EF4-FFF2-40B4-BE49-F238E27FC236}">
                <a16:creationId xmlns:a16="http://schemas.microsoft.com/office/drawing/2014/main" id="{4FC21D1B-2BEA-71F7-11C0-7C57D4221797}"/>
              </a:ext>
            </a:extLst>
          </p:cNvPr>
          <p:cNvSpPr>
            <a:spLocks noGrp="1"/>
          </p:cNvSpPr>
          <p:nvPr>
            <p:ph type="ftr" sz="quarter" idx="3"/>
          </p:nvPr>
        </p:nvSpPr>
        <p:spPr>
          <a:xfrm>
            <a:off x="4451926" y="7006699"/>
            <a:ext cx="4535924"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2212C29-BD37-2864-E7E1-EA85DAC3218D}"/>
              </a:ext>
            </a:extLst>
          </p:cNvPr>
          <p:cNvSpPr>
            <a:spLocks noGrp="1"/>
          </p:cNvSpPr>
          <p:nvPr>
            <p:ph type="sldNum" sz="quarter" idx="4"/>
          </p:nvPr>
        </p:nvSpPr>
        <p:spPr>
          <a:xfrm>
            <a:off x="9491841" y="7006699"/>
            <a:ext cx="3023949"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F7333832-9493-48E0-A08F-6F7757B1EE9C}" type="slidenum">
              <a:rPr lang="es-ES" smtClean="0"/>
              <a:t>‹Nº›</a:t>
            </a:fld>
            <a:endParaRPr lang="es-ES"/>
          </a:p>
        </p:txBody>
      </p:sp>
      <p:pic>
        <p:nvPicPr>
          <p:cNvPr id="8" name="Imagen 7">
            <a:extLst>
              <a:ext uri="{FF2B5EF4-FFF2-40B4-BE49-F238E27FC236}">
                <a16:creationId xmlns:a16="http://schemas.microsoft.com/office/drawing/2014/main" id="{B89F6E06-9A50-500C-5FAF-0F3C68AE8DE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473"/>
            <a:ext cx="13439775" cy="7558730"/>
          </a:xfrm>
          <a:prstGeom prst="rect">
            <a:avLst/>
          </a:prstGeom>
        </p:spPr>
      </p:pic>
      <p:sp>
        <p:nvSpPr>
          <p:cNvPr id="9" name="Rectángulo 8">
            <a:extLst>
              <a:ext uri="{FF2B5EF4-FFF2-40B4-BE49-F238E27FC236}">
                <a16:creationId xmlns:a16="http://schemas.microsoft.com/office/drawing/2014/main" id="{32BE5360-6CE0-A98D-434C-178E1AE4B928}"/>
              </a:ext>
            </a:extLst>
          </p:cNvPr>
          <p:cNvSpPr/>
          <p:nvPr userDrawn="1"/>
        </p:nvSpPr>
        <p:spPr>
          <a:xfrm>
            <a:off x="71273" y="0"/>
            <a:ext cx="13368503" cy="549795"/>
          </a:xfrm>
          <a:prstGeom prst="rect">
            <a:avLst/>
          </a:prstGeom>
          <a:gradFill>
            <a:gsLst>
              <a:gs pos="15000">
                <a:schemeClr val="tx1"/>
              </a:gs>
              <a:gs pos="56000">
                <a:srgbClr val="002060"/>
              </a:gs>
            </a:gsLst>
            <a:lin ang="2700000" scaled="1"/>
          </a:gra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7766E656-1921-6D95-C861-98E6DC5B3E37}"/>
              </a:ext>
            </a:extLst>
          </p:cNvPr>
          <p:cNvSpPr/>
          <p:nvPr userDrawn="1"/>
        </p:nvSpPr>
        <p:spPr>
          <a:xfrm>
            <a:off x="0" y="7276187"/>
            <a:ext cx="6719888" cy="28301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04848ED0-544F-B3AD-0E66-57BA38302D5B}"/>
              </a:ext>
            </a:extLst>
          </p:cNvPr>
          <p:cNvSpPr/>
          <p:nvPr userDrawn="1"/>
        </p:nvSpPr>
        <p:spPr>
          <a:xfrm>
            <a:off x="6719887" y="7276188"/>
            <a:ext cx="6719886" cy="283488"/>
          </a:xfrm>
          <a:prstGeom prst="rect">
            <a:avLst/>
          </a:prstGeom>
          <a:solidFill>
            <a:srgbClr val="0070C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
          </a:p>
        </p:txBody>
      </p:sp>
      <p:grpSp>
        <p:nvGrpSpPr>
          <p:cNvPr id="7" name="Grupo 6">
            <a:extLst>
              <a:ext uri="{FF2B5EF4-FFF2-40B4-BE49-F238E27FC236}">
                <a16:creationId xmlns:a16="http://schemas.microsoft.com/office/drawing/2014/main" id="{7123ABD5-5B2F-FE9D-6950-6A49B737F82A}"/>
              </a:ext>
            </a:extLst>
          </p:cNvPr>
          <p:cNvGrpSpPr/>
          <p:nvPr userDrawn="1"/>
        </p:nvGrpSpPr>
        <p:grpSpPr>
          <a:xfrm>
            <a:off x="11528129" y="819284"/>
            <a:ext cx="1582425" cy="1659111"/>
            <a:chOff x="9842243" y="1929343"/>
            <a:chExt cx="2143125" cy="2143125"/>
          </a:xfrm>
        </p:grpSpPr>
        <p:pic>
          <p:nvPicPr>
            <p:cNvPr id="12" name="Picture 3" descr="Metodología de la Investigación - Tesis">
              <a:extLst>
                <a:ext uri="{FF2B5EF4-FFF2-40B4-BE49-F238E27FC236}">
                  <a16:creationId xmlns:a16="http://schemas.microsoft.com/office/drawing/2014/main" id="{51FAE7FC-E179-522E-7AB1-64F6521B9C9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842243" y="192934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E9DF86B-B0A8-22A3-77CE-5F2E571B88D4}"/>
                </a:ext>
              </a:extLst>
            </p:cNvPr>
            <p:cNvSpPr/>
            <p:nvPr/>
          </p:nvSpPr>
          <p:spPr>
            <a:xfrm>
              <a:off x="10658168" y="3510116"/>
              <a:ext cx="511277" cy="22614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extLst>
      <p:ext uri="{BB962C8B-B14F-4D97-AF65-F5344CB8AC3E}">
        <p14:creationId xmlns:p14="http://schemas.microsoft.com/office/powerpoint/2010/main" val="104460964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Lst>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s-E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undoso.vcl.sld.cu/ebooks/40.pdf"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5954C-C04C-E466-3B83-DD3D29DC87AA}"/>
              </a:ext>
            </a:extLst>
          </p:cNvPr>
          <p:cNvSpPr>
            <a:spLocks noGrp="1"/>
          </p:cNvSpPr>
          <p:nvPr>
            <p:ph type="ctrTitle"/>
          </p:nvPr>
        </p:nvSpPr>
        <p:spPr>
          <a:xfrm>
            <a:off x="282404" y="459708"/>
            <a:ext cx="12874966" cy="1020626"/>
          </a:xfrm>
        </p:spPr>
        <p:txBody>
          <a:bodyPr>
            <a:normAutofit/>
          </a:bodyPr>
          <a:lstStyle/>
          <a:p>
            <a:r>
              <a:rPr lang="es-ES" sz="3527" b="1" u="sng" dirty="0">
                <a:latin typeface="Arial" panose="020B0604020202020204" pitchFamily="34" charset="0"/>
                <a:cs typeface="Arial" panose="020B0604020202020204" pitchFamily="34" charset="0"/>
              </a:rPr>
              <a:t>Curso Metodología de la Investigación </a:t>
            </a:r>
          </a:p>
        </p:txBody>
      </p:sp>
      <p:sp>
        <p:nvSpPr>
          <p:cNvPr id="3" name="Subtítulo 2">
            <a:extLst>
              <a:ext uri="{FF2B5EF4-FFF2-40B4-BE49-F238E27FC236}">
                <a16:creationId xmlns:a16="http://schemas.microsoft.com/office/drawing/2014/main" id="{23A60A85-83D3-2532-A960-13E77908F856}"/>
              </a:ext>
            </a:extLst>
          </p:cNvPr>
          <p:cNvSpPr>
            <a:spLocks noGrp="1"/>
          </p:cNvSpPr>
          <p:nvPr>
            <p:ph type="subTitle" idx="1"/>
          </p:nvPr>
        </p:nvSpPr>
        <p:spPr>
          <a:xfrm>
            <a:off x="-465868" y="1918368"/>
            <a:ext cx="12377275" cy="4855533"/>
          </a:xfrm>
        </p:spPr>
        <p:txBody>
          <a:bodyPr>
            <a:normAutofit/>
          </a:bodyPr>
          <a:lstStyle/>
          <a:p>
            <a:r>
              <a:rPr lang="es-ES" sz="2976" b="1" dirty="0">
                <a:latin typeface="Arial" panose="020B0604020202020204" pitchFamily="34" charset="0"/>
                <a:cs typeface="Arial" panose="020B0604020202020204" pitchFamily="34" charset="0"/>
              </a:rPr>
              <a:t>Título del curso:</a:t>
            </a:r>
            <a:r>
              <a:rPr lang="es-ES" sz="2976" dirty="0">
                <a:latin typeface="Arial" panose="020B0604020202020204" pitchFamily="34" charset="0"/>
                <a:cs typeface="Arial" panose="020B0604020202020204" pitchFamily="34" charset="0"/>
              </a:rPr>
              <a:t> Metodología de la Investigación Científica </a:t>
            </a:r>
          </a:p>
          <a:p>
            <a:r>
              <a:rPr lang="es-ES" sz="2976" b="1" dirty="0">
                <a:latin typeface="Arial" panose="020B0604020202020204" pitchFamily="34" charset="0"/>
                <a:cs typeface="Arial" panose="020B0604020202020204" pitchFamily="34" charset="0"/>
              </a:rPr>
              <a:t>Nivel:</a:t>
            </a:r>
            <a:r>
              <a:rPr lang="es-ES" sz="2976" dirty="0">
                <a:latin typeface="Arial" panose="020B0604020202020204" pitchFamily="34" charset="0"/>
                <a:cs typeface="Arial" panose="020B0604020202020204" pitchFamily="34" charset="0"/>
              </a:rPr>
              <a:t> ( Postgrado Residentes)</a:t>
            </a:r>
          </a:p>
          <a:p>
            <a:endParaRPr lang="es-ES" sz="2976" dirty="0">
              <a:latin typeface="Arial" panose="020B0604020202020204" pitchFamily="34" charset="0"/>
              <a:cs typeface="Arial" panose="020B0604020202020204" pitchFamily="34" charset="0"/>
            </a:endParaRPr>
          </a:p>
          <a:p>
            <a:r>
              <a:rPr lang="es-ES" sz="2976" b="1" dirty="0">
                <a:latin typeface="Arial" panose="020B0604020202020204" pitchFamily="34" charset="0"/>
                <a:cs typeface="Arial" panose="020B0604020202020204" pitchFamily="34" charset="0"/>
              </a:rPr>
              <a:t>El marco teórico</a:t>
            </a:r>
          </a:p>
          <a:p>
            <a:endParaRPr lang="es-ES" sz="2976"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Dr. C René Borges Sandrino </a:t>
            </a:r>
          </a:p>
          <a:p>
            <a:pPr algn="r"/>
            <a:endParaRPr lang="es-ES" sz="2976" b="1" dirty="0">
              <a:latin typeface="Arial" panose="020B0604020202020204" pitchFamily="34" charset="0"/>
              <a:cs typeface="Arial" panose="020B0604020202020204" pitchFamily="34" charset="0"/>
            </a:endParaRPr>
          </a:p>
          <a:p>
            <a:r>
              <a:rPr lang="es-ES" sz="2976" b="1" dirty="0">
                <a:latin typeface="Arial" panose="020B0604020202020204" pitchFamily="34" charset="0"/>
                <a:cs typeface="Arial" panose="020B0604020202020204" pitchFamily="34" charset="0"/>
              </a:rPr>
              <a:t>Plataforma virtual </a:t>
            </a:r>
          </a:p>
          <a:p>
            <a:endParaRPr lang="es-ES" dirty="0"/>
          </a:p>
        </p:txBody>
      </p:sp>
      <p:pic>
        <p:nvPicPr>
          <p:cNvPr id="2050" name="Picture 2" descr="conceptos metodologia de la investigación | Flashcards">
            <a:extLst>
              <a:ext uri="{FF2B5EF4-FFF2-40B4-BE49-F238E27FC236}">
                <a16:creationId xmlns:a16="http://schemas.microsoft.com/office/drawing/2014/main" id="{1636E8C4-77FF-9397-100B-2677AFC8A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5481" y="2494319"/>
            <a:ext cx="4013417" cy="2729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42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ext Box 1"/>
          <p:cNvSpPr txBox="1">
            <a:spLocks noChangeArrowheads="1"/>
          </p:cNvSpPr>
          <p:nvPr/>
        </p:nvSpPr>
        <p:spPr bwMode="auto">
          <a:xfrm>
            <a:off x="192088" y="388938"/>
            <a:ext cx="13057187"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9955" tIns="85837" rIns="119955" bIns="59977"/>
          <a:lstStyle/>
          <a:p>
            <a:pPr algn="just" eaLnBrk="1">
              <a:lnSpc>
                <a:spcPct val="93000"/>
              </a:lnSpc>
              <a:buClr>
                <a:srgbClr val="000000"/>
              </a:buClr>
              <a:buSzPct val="100000"/>
              <a:buFont typeface="Times New Roman" panose="02020603050405020304" pitchFamily="18" charset="0"/>
              <a:buNone/>
              <a:defRPr/>
            </a:pPr>
            <a:r>
              <a:rPr lang="es-ES_tradnl" altLang="pt-BR" sz="3200" b="1">
                <a:ea typeface="DejaVu Sans" pitchFamily="34" charset="0"/>
              </a:rPr>
              <a:t>b) </a:t>
            </a:r>
            <a:r>
              <a:rPr lang="es-ES_tradnl" altLang="pt-BR" sz="3200" b="1" u="sng">
                <a:ea typeface="DejaVu Sans" pitchFamily="34" charset="0"/>
              </a:rPr>
              <a:t>Experimental</a:t>
            </a:r>
            <a:r>
              <a:rPr lang="es-ES_tradnl" altLang="pt-BR" sz="3200" b="1">
                <a:ea typeface="DejaVu Sans" pitchFamily="34" charset="0"/>
              </a:rPr>
              <a:t>:</a:t>
            </a:r>
            <a:r>
              <a:rPr lang="es-ES_tradnl" altLang="pt-BR" sz="3200">
                <a:ea typeface="DejaVu Sans" pitchFamily="34" charset="0"/>
              </a:rPr>
              <a:t> Hay manipulación del factor, el cual es asignado aleatoriamente a los grupos que se estudien.</a:t>
            </a:r>
            <a:endParaRPr lang="es-VE" altLang="pt-BR" sz="3200" i="1">
              <a:ea typeface="DejaVu Sans" pitchFamily="34" charset="0"/>
            </a:endParaRPr>
          </a:p>
          <a:p>
            <a:pPr eaLnBrk="1">
              <a:lnSpc>
                <a:spcPct val="93000"/>
              </a:lnSpc>
              <a:buClr>
                <a:srgbClr val="000000"/>
              </a:buClr>
              <a:buSzPct val="100000"/>
              <a:buFont typeface="Times New Roman" panose="02020603050405020304" pitchFamily="18" charset="0"/>
              <a:buNone/>
              <a:defRPr/>
            </a:pPr>
            <a:r>
              <a:rPr lang="es-ES_tradnl" altLang="pt-BR" sz="3200">
                <a:ea typeface="DejaVu Sans" pitchFamily="34" charset="0"/>
              </a:rPr>
              <a:t> </a:t>
            </a:r>
            <a:endParaRPr lang="es-VE" altLang="pt-BR" sz="3200">
              <a:ea typeface="DejaVu Sans" pitchFamily="34" charset="0"/>
            </a:endParaRPr>
          </a:p>
          <a:p>
            <a:pPr algn="just" eaLnBrk="1">
              <a:lnSpc>
                <a:spcPct val="93000"/>
              </a:lnSpc>
              <a:buClr>
                <a:srgbClr val="000000"/>
              </a:buClr>
              <a:buSzPct val="100000"/>
              <a:buFont typeface="Times New Roman" panose="02020603050405020304" pitchFamily="18" charset="0"/>
              <a:buNone/>
              <a:defRPr/>
            </a:pPr>
            <a:r>
              <a:rPr lang="es-ES_tradnl" altLang="pt-BR" sz="3200" u="sng">
                <a:ea typeface="DejaVu Sans" pitchFamily="34" charset="0"/>
              </a:rPr>
              <a:t>Ej</a:t>
            </a:r>
            <a:r>
              <a:rPr lang="es-ES_tradnl" altLang="pt-BR" sz="3200">
                <a:ea typeface="DejaVu Sans" pitchFamily="34" charset="0"/>
              </a:rPr>
              <a:t>: Estudiar la efectividad de un  nuevo tratamiento para disminuir las cifras de tensión arterial, en la cual se seleccionan dos grupos de hipertensos y se elige al azar a cual de ellos se les aplicará el nuevo tratamiento y a cual el tratamiento convencional.</a:t>
            </a:r>
            <a:endParaRPr lang="es-VE" altLang="pt-BR" sz="3200">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n-US" altLang="pt-BR" sz="2933">
              <a:ea typeface="DejaVu Sans" pitchFamily="34" charset="0"/>
            </a:endParaRPr>
          </a:p>
        </p:txBody>
      </p:sp>
      <p:sp>
        <p:nvSpPr>
          <p:cNvPr id="44035" name="Text Box 2"/>
          <p:cNvSpPr txBox="1">
            <a:spLocks noChangeArrowheads="1"/>
          </p:cNvSpPr>
          <p:nvPr/>
        </p:nvSpPr>
        <p:spPr bwMode="auto">
          <a:xfrm>
            <a:off x="239713" y="4260850"/>
            <a:ext cx="12717462"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9955" tIns="85837" rIns="119955" bIns="59977"/>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9pPr>
          </a:lstStyle>
          <a:p>
            <a:pPr algn="just" eaLnBrk="1">
              <a:defRPr/>
            </a:pPr>
            <a:endParaRPr lang="es-ES" altLang="pt-BR" sz="2933">
              <a:solidFill>
                <a:srgbClr val="000000"/>
              </a:solidFill>
            </a:endParaRPr>
          </a:p>
        </p:txBody>
      </p:sp>
      <p:sp>
        <p:nvSpPr>
          <p:cNvPr id="44036" name="Text Box 1"/>
          <p:cNvSpPr txBox="1">
            <a:spLocks noChangeArrowheads="1"/>
          </p:cNvSpPr>
          <p:nvPr/>
        </p:nvSpPr>
        <p:spPr bwMode="auto">
          <a:xfrm>
            <a:off x="239713" y="4013200"/>
            <a:ext cx="12717462"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9955" tIns="85837" rIns="119955" bIns="59977"/>
          <a:lstStyle/>
          <a:p>
            <a:pPr algn="just" eaLnBrk="1">
              <a:lnSpc>
                <a:spcPct val="93000"/>
              </a:lnSpc>
              <a:buClr>
                <a:srgbClr val="000000"/>
              </a:buClr>
              <a:buSzPct val="100000"/>
              <a:buFont typeface="Times New Roman" panose="02020603050405020304" pitchFamily="18" charset="0"/>
              <a:buNone/>
              <a:defRPr/>
            </a:pPr>
            <a:r>
              <a:rPr lang="es-ES_tradnl" altLang="pt-BR" sz="3200" b="1" dirty="0">
                <a:ea typeface="DejaVu Sans" pitchFamily="34" charset="0"/>
              </a:rPr>
              <a:t>c) </a:t>
            </a:r>
            <a:r>
              <a:rPr lang="es-ES_tradnl" altLang="pt-BR" sz="3200" b="1" u="sng" dirty="0" err="1">
                <a:ea typeface="DejaVu Sans" pitchFamily="34" charset="0"/>
              </a:rPr>
              <a:t>Cuasiexperimental</a:t>
            </a:r>
            <a:r>
              <a:rPr lang="es-ES_tradnl" altLang="pt-BR" sz="3200" b="1" dirty="0">
                <a:ea typeface="DejaVu Sans" pitchFamily="34" charset="0"/>
              </a:rPr>
              <a:t>:</a:t>
            </a:r>
            <a:r>
              <a:rPr lang="es-ES_tradnl" altLang="pt-BR" sz="3200" dirty="0">
                <a:ea typeface="DejaVu Sans" pitchFamily="34" charset="0"/>
              </a:rPr>
              <a:t> Se trabaja con un solo grupo, o la asignación del factor a los grupos no se hace al azar.</a:t>
            </a:r>
          </a:p>
          <a:p>
            <a:pPr algn="just" eaLnBrk="1">
              <a:lnSpc>
                <a:spcPct val="93000"/>
              </a:lnSpc>
              <a:buClr>
                <a:srgbClr val="000000"/>
              </a:buClr>
              <a:buSzPct val="100000"/>
              <a:buFont typeface="Times New Roman" panose="02020603050405020304" pitchFamily="18" charset="0"/>
              <a:buNone/>
              <a:defRPr/>
            </a:pPr>
            <a:endParaRPr lang="es-VE" altLang="pt-BR" sz="3200" i="1"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r>
              <a:rPr lang="es-ES_tradnl" altLang="pt-BR" sz="3200" dirty="0" err="1">
                <a:ea typeface="DejaVu Sans" pitchFamily="34" charset="0"/>
              </a:rPr>
              <a:t>Ej</a:t>
            </a:r>
            <a:r>
              <a:rPr lang="es-ES_tradnl" altLang="pt-BR" sz="3200" dirty="0">
                <a:ea typeface="DejaVu Sans" pitchFamily="34" charset="0"/>
              </a:rPr>
              <a:t>: Si en el ejemplo anterior el nuevo tratamiento se asigna a un grupo sin que medie un mecanismo aleatorio, ya se convierte en un </a:t>
            </a:r>
            <a:r>
              <a:rPr lang="es-ES_tradnl" altLang="pt-BR" sz="3200" dirty="0" err="1">
                <a:ea typeface="DejaVu Sans" pitchFamily="34" charset="0"/>
              </a:rPr>
              <a:t>cuasiexperimento</a:t>
            </a:r>
            <a:r>
              <a:rPr lang="es-ES_tradnl" altLang="pt-BR" sz="3200" dirty="0">
                <a:ea typeface="DejaVu Sans" pitchFamily="34" charset="0"/>
              </a:rPr>
              <a:t>. </a:t>
            </a:r>
            <a:endParaRPr lang="es-VE" altLang="pt-BR" sz="3200"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n-US" altLang="pt-BR" sz="2933" dirty="0">
              <a:ea typeface="DejaVu Sans" pitchFamily="34" charset="0"/>
            </a:endParaRPr>
          </a:p>
        </p:txBody>
      </p:sp>
      <p:sp>
        <p:nvSpPr>
          <p:cNvPr id="44037" name="Rectangle 2"/>
          <p:cNvSpPr>
            <a:spLocks noChangeArrowheads="1"/>
          </p:cNvSpPr>
          <p:nvPr/>
        </p:nvSpPr>
        <p:spPr bwMode="auto">
          <a:xfrm>
            <a:off x="1595438" y="-1058863"/>
            <a:ext cx="892810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Clasificación de las investigaciones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0" y="-1260475"/>
            <a:ext cx="3159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70" tIns="60937" rIns="121870" bIns="60937" anchor="ctr">
            <a:spAutoFit/>
          </a:bodyPr>
          <a:lstStyle/>
          <a:p>
            <a:pPr algn="just" eaLnBrk="1">
              <a:lnSpc>
                <a:spcPct val="93000"/>
              </a:lnSpc>
              <a:buClr>
                <a:srgbClr val="000000"/>
              </a:buClr>
              <a:buSzPct val="100000"/>
              <a:buFont typeface="Times New Roman" panose="02020603050405020304" pitchFamily="18" charset="0"/>
              <a:buNone/>
            </a:pPr>
            <a:r>
              <a:rPr lang="es-ES_tradnl" altLang="pt-BR" sz="1600" b="1">
                <a:solidFill>
                  <a:srgbClr val="000000"/>
                </a:solidFill>
                <a:ea typeface="Times New Roman" panose="02020603050405020304" pitchFamily="18" charset="0"/>
                <a:cs typeface="Arial" panose="020B0604020202020204" pitchFamily="34" charset="0"/>
              </a:rPr>
              <a:t>-</a:t>
            </a:r>
            <a:endParaRPr lang="es-ES_tradnl" altLang="pt-BR">
              <a:solidFill>
                <a:srgbClr val="000000"/>
              </a:solidFill>
              <a:ea typeface="Times New Roman" panose="02020603050405020304" pitchFamily="18" charset="0"/>
              <a:cs typeface="Arial" panose="020B0604020202020204" pitchFamily="34" charset="0"/>
            </a:endParaRPr>
          </a:p>
        </p:txBody>
      </p:sp>
      <p:sp>
        <p:nvSpPr>
          <p:cNvPr id="46083" name="Text Box 2"/>
          <p:cNvSpPr txBox="1">
            <a:spLocks noChangeArrowheads="1"/>
          </p:cNvSpPr>
          <p:nvPr/>
        </p:nvSpPr>
        <p:spPr bwMode="auto">
          <a:xfrm>
            <a:off x="236538" y="42863"/>
            <a:ext cx="12960350" cy="954087"/>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9pPr>
          </a:lstStyle>
          <a:p>
            <a:pPr algn="just" eaLnBrk="1">
              <a:defRPr/>
            </a:pPr>
            <a:r>
              <a:rPr lang="es-ES_tradnl" altLang="pt-BR" sz="3200" b="1">
                <a:solidFill>
                  <a:schemeClr val="tx1"/>
                </a:solidFill>
                <a:ea typeface="Times New Roman" panose="02020603050405020304" pitchFamily="18" charset="0"/>
                <a:cs typeface="Arial" panose="020B0604020202020204" pitchFamily="34" charset="0"/>
              </a:rPr>
              <a:t>Según el alcance de los resultados se clasifican en los tipos siguientes:</a:t>
            </a:r>
            <a:endParaRPr lang="es-ES_tradnl" altLang="pt-BR" sz="4800">
              <a:solidFill>
                <a:schemeClr val="tx1"/>
              </a:solidFill>
              <a:ea typeface="Times New Roman" panose="02020603050405020304" pitchFamily="18" charset="0"/>
              <a:cs typeface="Arial" panose="020B0604020202020204" pitchFamily="34" charset="0"/>
            </a:endParaRPr>
          </a:p>
          <a:p>
            <a:pPr algn="just" eaLnBrk="1">
              <a:defRPr/>
            </a:pPr>
            <a:endParaRPr lang="es-ES" altLang="pt-BR" sz="2933" b="1">
              <a:solidFill>
                <a:schemeClr val="tx1"/>
              </a:solidFill>
              <a:ea typeface="Times New Roman" panose="02020603050405020304" pitchFamily="18" charset="0"/>
              <a:cs typeface="Arial" panose="020B0604020202020204" pitchFamily="34" charset="0"/>
            </a:endParaRPr>
          </a:p>
        </p:txBody>
      </p:sp>
      <p:sp>
        <p:nvSpPr>
          <p:cNvPr id="46084" name="Text Box 2"/>
          <p:cNvSpPr txBox="1">
            <a:spLocks noChangeArrowheads="1"/>
          </p:cNvSpPr>
          <p:nvPr/>
        </p:nvSpPr>
        <p:spPr bwMode="auto">
          <a:xfrm>
            <a:off x="242888" y="1116013"/>
            <a:ext cx="12960350" cy="3024187"/>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p>
            <a:pPr algn="just" eaLnBrk="1">
              <a:lnSpc>
                <a:spcPct val="93000"/>
              </a:lnSpc>
              <a:buClr>
                <a:srgbClr val="000000"/>
              </a:buClr>
              <a:buSzPct val="100000"/>
              <a:buFont typeface="Times New Roman" panose="02020603050405020304" pitchFamily="18" charset="0"/>
              <a:buNone/>
              <a:defRPr/>
            </a:pPr>
            <a:r>
              <a:rPr lang="es-ES_tradnl" altLang="pt-BR" sz="3200" b="1" dirty="0">
                <a:ea typeface="DejaVu Sans" pitchFamily="34" charset="0"/>
              </a:rPr>
              <a:t>a) </a:t>
            </a:r>
            <a:r>
              <a:rPr lang="es-ES_tradnl" altLang="pt-BR" sz="3200" b="1" u="sng" dirty="0">
                <a:ea typeface="DejaVu Sans" pitchFamily="34" charset="0"/>
              </a:rPr>
              <a:t>Investigación fundamental:</a:t>
            </a:r>
            <a:r>
              <a:rPr lang="es-ES_tradnl" altLang="pt-BR" sz="3200" b="1" dirty="0">
                <a:ea typeface="DejaVu Sans" pitchFamily="34" charset="0"/>
              </a:rPr>
              <a:t> </a:t>
            </a:r>
            <a:r>
              <a:rPr lang="es-ES_tradnl" altLang="pt-BR" sz="3200" dirty="0">
                <a:ea typeface="DejaVu Sans" pitchFamily="34" charset="0"/>
              </a:rPr>
              <a:t>Se define como aquella actividad orientada a la búsqueda de conocimientos nuevos y de nuevos campos de investigación sin un fin práctico específico mediato ni inmediato.</a:t>
            </a:r>
          </a:p>
          <a:p>
            <a:pPr algn="just" eaLnBrk="1">
              <a:lnSpc>
                <a:spcPct val="93000"/>
              </a:lnSpc>
              <a:buClr>
                <a:srgbClr val="000000"/>
              </a:buClr>
              <a:buSzPct val="100000"/>
              <a:buFont typeface="Times New Roman" panose="02020603050405020304" pitchFamily="18" charset="0"/>
              <a:buNone/>
              <a:defRPr/>
            </a:pPr>
            <a:r>
              <a:rPr lang="es-ES_tradnl" altLang="pt-BR" sz="3200" i="1" u="sng" dirty="0" err="1">
                <a:ea typeface="DejaVu Sans" pitchFamily="34" charset="0"/>
              </a:rPr>
              <a:t>Ej</a:t>
            </a:r>
            <a:r>
              <a:rPr lang="es-ES_tradnl" altLang="pt-BR" sz="3200" i="1" u="sng" dirty="0">
                <a:ea typeface="DejaVu Sans" pitchFamily="34" charset="0"/>
              </a:rPr>
              <a:t>:</a:t>
            </a:r>
            <a:r>
              <a:rPr lang="es-ES_tradnl" altLang="pt-BR" sz="3200" i="1" dirty="0">
                <a:ea typeface="DejaVu Sans" pitchFamily="34" charset="0"/>
              </a:rPr>
              <a:t> Investigaciones en el campo de las matemáticas (sobre todo en Algebra)</a:t>
            </a:r>
            <a:endParaRPr lang="es-VE" altLang="pt-BR" sz="3200" i="1"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ES" altLang="pt-BR" sz="2933" b="1" dirty="0">
              <a:ea typeface="DejaVu Sans" pitchFamily="34" charset="0"/>
            </a:endParaRPr>
          </a:p>
        </p:txBody>
      </p:sp>
      <p:sp>
        <p:nvSpPr>
          <p:cNvPr id="46085" name="Text Box 2"/>
          <p:cNvSpPr txBox="1">
            <a:spLocks noChangeArrowheads="1"/>
          </p:cNvSpPr>
          <p:nvPr/>
        </p:nvSpPr>
        <p:spPr bwMode="auto">
          <a:xfrm>
            <a:off x="295275" y="4327525"/>
            <a:ext cx="12852400" cy="2981325"/>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p>
            <a:pPr algn="just" eaLnBrk="1">
              <a:lnSpc>
                <a:spcPct val="93000"/>
              </a:lnSpc>
              <a:buClr>
                <a:srgbClr val="000000"/>
              </a:buClr>
              <a:buSzPct val="100000"/>
              <a:buFont typeface="Times New Roman" panose="02020603050405020304" pitchFamily="18" charset="0"/>
              <a:buNone/>
              <a:defRPr/>
            </a:pPr>
            <a:r>
              <a:rPr lang="es-ES_tradnl" altLang="pt-BR" sz="3200" b="1">
                <a:ea typeface="DejaVu Sans" pitchFamily="34" charset="0"/>
              </a:rPr>
              <a:t>b)</a:t>
            </a:r>
            <a:r>
              <a:rPr lang="es-ES_tradnl" altLang="pt-BR" sz="3200" b="1" u="sng">
                <a:ea typeface="DejaVu Sans" pitchFamily="34" charset="0"/>
              </a:rPr>
              <a:t> Fundamental orientada</a:t>
            </a:r>
            <a:r>
              <a:rPr lang="es-ES_tradnl" altLang="pt-BR" sz="3200" b="1">
                <a:ea typeface="DejaVu Sans" pitchFamily="34" charset="0"/>
              </a:rPr>
              <a:t>: </a:t>
            </a:r>
            <a:r>
              <a:rPr lang="pt-BR" altLang="pt-BR" sz="3200">
                <a:ea typeface="DejaVu Sans" pitchFamily="34" charset="0"/>
              </a:rPr>
              <a:t>S</a:t>
            </a:r>
            <a:r>
              <a:rPr lang="es-ES_tradnl" altLang="pt-BR" sz="3200">
                <a:ea typeface="DejaVu Sans" pitchFamily="34" charset="0"/>
              </a:rPr>
              <a:t>u vínculo con la práctica social es indirecto y mediato.  Sus resultados no tienen una aplicación inmediata.</a:t>
            </a:r>
            <a:endParaRPr lang="es-VE" altLang="pt-BR" sz="3200" i="1">
              <a:ea typeface="DejaVu Sans" pitchFamily="34" charset="0"/>
            </a:endParaRPr>
          </a:p>
          <a:p>
            <a:pPr algn="just" eaLnBrk="1">
              <a:lnSpc>
                <a:spcPct val="93000"/>
              </a:lnSpc>
              <a:buClr>
                <a:srgbClr val="000000"/>
              </a:buClr>
              <a:buSzPct val="100000"/>
              <a:buFont typeface="Times New Roman" panose="02020603050405020304" pitchFamily="18" charset="0"/>
              <a:buNone/>
              <a:defRPr/>
            </a:pPr>
            <a:r>
              <a:rPr lang="es-ES_tradnl" altLang="pt-BR" sz="3200" i="1" u="sng">
                <a:ea typeface="DejaVu Sans" pitchFamily="34" charset="0"/>
              </a:rPr>
              <a:t>Ej:</a:t>
            </a:r>
            <a:r>
              <a:rPr lang="es-ES_tradnl" altLang="pt-BR" sz="3200" i="1">
                <a:ea typeface="DejaVu Sans" pitchFamily="34" charset="0"/>
              </a:rPr>
              <a:t> Estudio de la composición química de aceites esenciales de algunas plantas con el objetivo de futuros ensayos clínicos para la obtención y aplicación de nuevos medicamentos</a:t>
            </a:r>
            <a:endParaRPr lang="es-VE" altLang="pt-BR" sz="3200" i="1">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ES" altLang="pt-BR" sz="2933" b="1">
              <a:ea typeface="DejaVu Sans" pitchFamily="34" charset="0"/>
            </a:endParaRPr>
          </a:p>
        </p:txBody>
      </p:sp>
      <p:sp>
        <p:nvSpPr>
          <p:cNvPr id="46086" name="Rectangle 2"/>
          <p:cNvSpPr>
            <a:spLocks noChangeArrowheads="1"/>
          </p:cNvSpPr>
          <p:nvPr/>
        </p:nvSpPr>
        <p:spPr bwMode="auto">
          <a:xfrm>
            <a:off x="1595438" y="-1112838"/>
            <a:ext cx="8928100" cy="827088"/>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Clasificación de las investigaciones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0" y="-1260475"/>
            <a:ext cx="3159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70" tIns="60937" rIns="121870" bIns="60937" anchor="ctr">
            <a:spAutoFit/>
          </a:bodyPr>
          <a:lstStyle/>
          <a:p>
            <a:pPr algn="just" eaLnBrk="1">
              <a:lnSpc>
                <a:spcPct val="93000"/>
              </a:lnSpc>
              <a:buClr>
                <a:srgbClr val="000000"/>
              </a:buClr>
              <a:buSzPct val="100000"/>
              <a:buFont typeface="Times New Roman" panose="02020603050405020304" pitchFamily="18" charset="0"/>
              <a:buNone/>
            </a:pPr>
            <a:r>
              <a:rPr lang="es-ES_tradnl" altLang="pt-BR" sz="1600" b="1">
                <a:solidFill>
                  <a:srgbClr val="000000"/>
                </a:solidFill>
                <a:ea typeface="Times New Roman" panose="02020603050405020304" pitchFamily="18" charset="0"/>
                <a:cs typeface="Arial" panose="020B0604020202020204" pitchFamily="34" charset="0"/>
              </a:rPr>
              <a:t>-</a:t>
            </a:r>
            <a:endParaRPr lang="es-ES_tradnl" altLang="pt-BR">
              <a:solidFill>
                <a:srgbClr val="000000"/>
              </a:solidFill>
              <a:ea typeface="Times New Roman" panose="02020603050405020304" pitchFamily="18" charset="0"/>
              <a:cs typeface="Arial" panose="020B0604020202020204" pitchFamily="34" charset="0"/>
            </a:endParaRPr>
          </a:p>
        </p:txBody>
      </p:sp>
      <p:sp>
        <p:nvSpPr>
          <p:cNvPr id="48131" name="Text Box 2"/>
          <p:cNvSpPr txBox="1">
            <a:spLocks noChangeArrowheads="1"/>
          </p:cNvSpPr>
          <p:nvPr/>
        </p:nvSpPr>
        <p:spPr bwMode="auto">
          <a:xfrm>
            <a:off x="130175" y="36513"/>
            <a:ext cx="13131800" cy="2974975"/>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p>
            <a:pPr algn="just" eaLnBrk="1">
              <a:lnSpc>
                <a:spcPct val="93000"/>
              </a:lnSpc>
              <a:buClr>
                <a:srgbClr val="000000"/>
              </a:buClr>
              <a:buSzPct val="100000"/>
              <a:buFont typeface="Times New Roman" panose="02020603050405020304" pitchFamily="18" charset="0"/>
              <a:buNone/>
              <a:defRPr/>
            </a:pPr>
            <a:r>
              <a:rPr lang="es-ES_tradnl" altLang="pt-BR" sz="3200" b="1" dirty="0">
                <a:ea typeface="DejaVu Sans" pitchFamily="34" charset="0"/>
              </a:rPr>
              <a:t>c)</a:t>
            </a:r>
            <a:r>
              <a:rPr lang="es-ES_tradnl" altLang="pt-BR" sz="3200" dirty="0">
                <a:ea typeface="DejaVu Sans" pitchFamily="34" charset="0"/>
              </a:rPr>
              <a:t> </a:t>
            </a:r>
            <a:r>
              <a:rPr lang="es-ES_tradnl" altLang="pt-BR" sz="3200" b="1" u="sng" dirty="0">
                <a:ea typeface="DejaVu Sans" pitchFamily="34" charset="0"/>
              </a:rPr>
              <a:t>Investigación Aplicada</a:t>
            </a:r>
            <a:r>
              <a:rPr lang="es-ES_tradnl" altLang="pt-BR" sz="3200" dirty="0">
                <a:ea typeface="DejaVu Sans" pitchFamily="34" charset="0"/>
              </a:rPr>
              <a:t>:  El problema objeto de la investigación surge directamente de la práctica social y genera resultados que son aplicables de manera inmediata.</a:t>
            </a:r>
          </a:p>
          <a:p>
            <a:pPr algn="just" eaLnBrk="1">
              <a:lnSpc>
                <a:spcPct val="93000"/>
              </a:lnSpc>
              <a:buClr>
                <a:srgbClr val="000000"/>
              </a:buClr>
              <a:buSzPct val="100000"/>
              <a:buFont typeface="Times New Roman" panose="02020603050405020304" pitchFamily="18" charset="0"/>
              <a:buNone/>
              <a:defRPr/>
            </a:pPr>
            <a:endParaRPr lang="es-VE" altLang="pt-BR" sz="3200" i="1"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r>
              <a:rPr lang="es-ES_tradnl" altLang="pt-BR" sz="3200" i="1" u="sng" dirty="0" err="1">
                <a:ea typeface="DejaVu Sans" pitchFamily="34" charset="0"/>
              </a:rPr>
              <a:t>Ej</a:t>
            </a:r>
            <a:r>
              <a:rPr lang="es-ES_tradnl" altLang="pt-BR" sz="3200" i="1" dirty="0">
                <a:ea typeface="DejaVu Sans" pitchFamily="34" charset="0"/>
              </a:rPr>
              <a:t>: </a:t>
            </a:r>
            <a:r>
              <a:rPr lang="es-ES_tradnl" altLang="pt-BR" sz="3200" dirty="0">
                <a:ea typeface="DejaVu Sans" pitchFamily="34" charset="0"/>
              </a:rPr>
              <a:t>Identificar los factores de riesgo de una enfermedad u otro problema de salud.	</a:t>
            </a:r>
            <a:endParaRPr lang="es-VE" altLang="pt-BR" sz="3200"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ES" altLang="pt-BR" sz="2933" b="1" dirty="0">
              <a:ea typeface="DejaVu Sans" pitchFamily="34" charset="0"/>
            </a:endParaRPr>
          </a:p>
        </p:txBody>
      </p:sp>
      <p:sp>
        <p:nvSpPr>
          <p:cNvPr id="47108" name="Text Box 2"/>
          <p:cNvSpPr txBox="1">
            <a:spLocks noChangeArrowheads="1"/>
          </p:cNvSpPr>
          <p:nvPr/>
        </p:nvSpPr>
        <p:spPr bwMode="auto">
          <a:xfrm>
            <a:off x="130175" y="3203575"/>
            <a:ext cx="13131800" cy="4176713"/>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p>
            <a:pPr algn="just" eaLnBrk="1">
              <a:lnSpc>
                <a:spcPct val="93000"/>
              </a:lnSpc>
              <a:buClr>
                <a:srgbClr val="000000"/>
              </a:buClr>
              <a:buSzPct val="100000"/>
              <a:buFont typeface="Times New Roman" panose="02020603050405020304" pitchFamily="18" charset="0"/>
              <a:buNone/>
            </a:pPr>
            <a:r>
              <a:rPr lang="es-ES_tradnl" altLang="pt-BR" sz="3200" b="1"/>
              <a:t>d)</a:t>
            </a:r>
            <a:r>
              <a:rPr lang="es-ES_tradnl" altLang="pt-BR" sz="3200"/>
              <a:t> </a:t>
            </a:r>
            <a:r>
              <a:rPr lang="es-ES_tradnl" altLang="pt-BR" sz="3200" b="1" u="sng"/>
              <a:t>De desarrollo</a:t>
            </a:r>
            <a:r>
              <a:rPr lang="es-ES_tradnl" altLang="pt-BR" sz="3200"/>
              <a:t>: Se dirige a completar, desarrollar,  perfeccionar y evaluar nuevos materiales, productos o procedimientos.</a:t>
            </a:r>
          </a:p>
          <a:p>
            <a:pPr algn="just" eaLnBrk="1">
              <a:lnSpc>
                <a:spcPct val="150000"/>
              </a:lnSpc>
              <a:buClr>
                <a:srgbClr val="000000"/>
              </a:buClr>
              <a:buSzPct val="100000"/>
              <a:buFont typeface="Times New Roman" panose="02020603050405020304" pitchFamily="18" charset="0"/>
              <a:buNone/>
            </a:pPr>
            <a:r>
              <a:rPr lang="es-ES_tradnl" altLang="pt-BR" sz="3200" u="sng"/>
              <a:t>Ej</a:t>
            </a:r>
            <a:r>
              <a:rPr lang="es-ES_tradnl" altLang="pt-BR" sz="3200"/>
              <a:t>: Evaluar la efectividad de nuevos métodos de diagnóstico y tratamiento.</a:t>
            </a:r>
            <a:endParaRPr lang="es-VE" altLang="pt-BR" sz="3200"/>
          </a:p>
          <a:p>
            <a:pPr algn="just" eaLnBrk="1">
              <a:lnSpc>
                <a:spcPct val="150000"/>
              </a:lnSpc>
              <a:buClr>
                <a:srgbClr val="000000"/>
              </a:buClr>
              <a:buSzPct val="100000"/>
              <a:buFont typeface="Times New Roman" panose="02020603050405020304" pitchFamily="18" charset="0"/>
              <a:buNone/>
            </a:pPr>
            <a:r>
              <a:rPr lang="es-ES_tradnl" altLang="pt-BR" sz="3200" u="sng"/>
              <a:t>Ej</a:t>
            </a:r>
            <a:r>
              <a:rPr lang="es-ES_tradnl" altLang="pt-BR" sz="3200"/>
              <a:t>:  Evaluar la efectividad de una nueva vacuna.</a:t>
            </a:r>
            <a:endParaRPr lang="es-VE" altLang="pt-BR" sz="3200"/>
          </a:p>
          <a:p>
            <a:pPr algn="just" eaLnBrk="1">
              <a:lnSpc>
                <a:spcPct val="150000"/>
              </a:lnSpc>
              <a:buClr>
                <a:srgbClr val="000000"/>
              </a:buClr>
              <a:buSzPct val="100000"/>
              <a:buFont typeface="Times New Roman" panose="02020603050405020304" pitchFamily="18" charset="0"/>
              <a:buNone/>
            </a:pPr>
            <a:r>
              <a:rPr lang="es-ES_tradnl" altLang="pt-BR" sz="3200" u="sng"/>
              <a:t>Ej</a:t>
            </a:r>
            <a:r>
              <a:rPr lang="es-ES_tradnl" altLang="pt-BR" sz="3200"/>
              <a:t>. Evaluación de técnicas sanitarias, et</a:t>
            </a:r>
            <a:endParaRPr lang="es-VE" altLang="pt-BR" sz="3200"/>
          </a:p>
        </p:txBody>
      </p:sp>
      <p:sp>
        <p:nvSpPr>
          <p:cNvPr id="48133" name="Rectangle 2"/>
          <p:cNvSpPr>
            <a:spLocks noChangeArrowheads="1"/>
          </p:cNvSpPr>
          <p:nvPr/>
        </p:nvSpPr>
        <p:spPr bwMode="auto">
          <a:xfrm>
            <a:off x="1595438" y="-1112838"/>
            <a:ext cx="8928100" cy="827088"/>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Clasificación de las investigaciones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41313" y="1508125"/>
            <a:ext cx="12725400" cy="1109663"/>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9pPr>
          </a:lstStyle>
          <a:p>
            <a:pPr algn="just" eaLnBrk="1">
              <a:defRPr/>
            </a:pPr>
            <a:r>
              <a:rPr lang="es-ES_tradnl" altLang="pt-BR" sz="3200" b="1" dirty="0">
                <a:solidFill>
                  <a:schemeClr val="tx1"/>
                </a:solidFill>
              </a:rPr>
              <a:t>Según el tiempo de ocurrencia de los hechos y registro de la información:</a:t>
            </a:r>
            <a:endParaRPr lang="es-VE" altLang="pt-BR" sz="3200" i="1" dirty="0">
              <a:solidFill>
                <a:schemeClr val="tx1"/>
              </a:solidFill>
            </a:endParaRPr>
          </a:p>
          <a:p>
            <a:pPr algn="just" eaLnBrk="1">
              <a:defRPr/>
            </a:pPr>
            <a:endParaRPr lang="es-ES" altLang="pt-BR" sz="2933" b="1" dirty="0">
              <a:solidFill>
                <a:schemeClr val="tx1"/>
              </a:solidFill>
            </a:endParaRPr>
          </a:p>
        </p:txBody>
      </p:sp>
      <p:sp>
        <p:nvSpPr>
          <p:cNvPr id="50179" name="Text Box 2"/>
          <p:cNvSpPr txBox="1">
            <a:spLocks noChangeArrowheads="1"/>
          </p:cNvSpPr>
          <p:nvPr/>
        </p:nvSpPr>
        <p:spPr bwMode="auto">
          <a:xfrm>
            <a:off x="382588" y="3298825"/>
            <a:ext cx="12674600" cy="3554413"/>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p>
            <a:pPr algn="just" eaLnBrk="1">
              <a:lnSpc>
                <a:spcPct val="93000"/>
              </a:lnSpc>
              <a:buClr>
                <a:srgbClr val="000000"/>
              </a:buClr>
              <a:buSzPct val="100000"/>
              <a:buFont typeface="Times New Roman" panose="02020603050405020304" pitchFamily="18" charset="0"/>
              <a:buNone/>
              <a:defRPr/>
            </a:pPr>
            <a:endParaRPr lang="es-ES_tradnl" sz="3200" b="1">
              <a:ea typeface="DejaVu Sans" pitchFamily="34" charset="0"/>
            </a:endParaRPr>
          </a:p>
          <a:p>
            <a:pPr algn="just" eaLnBrk="1">
              <a:lnSpc>
                <a:spcPct val="93000"/>
              </a:lnSpc>
              <a:buClr>
                <a:srgbClr val="000000"/>
              </a:buClr>
              <a:buSzPct val="100000"/>
              <a:buFont typeface="Times New Roman" panose="02020603050405020304" pitchFamily="18" charset="0"/>
              <a:buNone/>
              <a:defRPr/>
            </a:pPr>
            <a:r>
              <a:rPr lang="es-ES_tradnl" sz="3200" b="1">
                <a:ea typeface="DejaVu Sans" pitchFamily="34" charset="0"/>
              </a:rPr>
              <a:t>a) </a:t>
            </a:r>
            <a:r>
              <a:rPr lang="es-ES_tradnl" sz="3200" b="1" u="sng">
                <a:ea typeface="DejaVu Sans" pitchFamily="34" charset="0"/>
              </a:rPr>
              <a:t>Retrospectiva</a:t>
            </a:r>
            <a:r>
              <a:rPr lang="es-ES_tradnl" sz="3200" b="1">
                <a:ea typeface="DejaVu Sans" pitchFamily="34" charset="0"/>
              </a:rPr>
              <a:t>:</a:t>
            </a:r>
            <a:r>
              <a:rPr lang="es-ES_tradnl" sz="3200">
                <a:ea typeface="DejaVu Sans" pitchFamily="34" charset="0"/>
              </a:rPr>
              <a:t>  Se indaga sobre hechos que ya han ocurrido.</a:t>
            </a:r>
            <a:endParaRPr lang="es-ES_tradnl" sz="3200" i="1">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VE" sz="3200" i="1">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VE" sz="3200" i="1">
              <a:ea typeface="DejaVu Sans" pitchFamily="34" charset="0"/>
            </a:endParaRPr>
          </a:p>
          <a:p>
            <a:pPr algn="just" eaLnBrk="1">
              <a:lnSpc>
                <a:spcPct val="93000"/>
              </a:lnSpc>
              <a:buClr>
                <a:srgbClr val="000000"/>
              </a:buClr>
              <a:buSzPct val="100000"/>
              <a:buFont typeface="Times New Roman" panose="02020603050405020304" pitchFamily="18" charset="0"/>
              <a:buNone/>
              <a:defRPr/>
            </a:pPr>
            <a:r>
              <a:rPr lang="es-ES_tradnl" sz="3200" b="1">
                <a:ea typeface="DejaVu Sans" pitchFamily="34" charset="0"/>
              </a:rPr>
              <a:t>b) </a:t>
            </a:r>
            <a:r>
              <a:rPr lang="es-ES_tradnl" sz="3200" b="1" u="sng">
                <a:ea typeface="DejaVu Sans" pitchFamily="34" charset="0"/>
              </a:rPr>
              <a:t>Prospectiva</a:t>
            </a:r>
            <a:r>
              <a:rPr lang="es-ES_tradnl" sz="3200">
                <a:ea typeface="DejaVu Sans" pitchFamily="34" charset="0"/>
              </a:rPr>
              <a:t>:  Se registra la información en la medida en que van ocurriendo los hechos.</a:t>
            </a:r>
            <a:endParaRPr lang="es-VE" sz="3200" i="1">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ES" sz="2933" b="1">
              <a:ea typeface="DejaVu Sans" pitchFamily="34" charset="0"/>
            </a:endParaRPr>
          </a:p>
        </p:txBody>
      </p:sp>
      <p:sp>
        <p:nvSpPr>
          <p:cNvPr id="50180" name="Rectangle 2"/>
          <p:cNvSpPr>
            <a:spLocks noChangeArrowheads="1"/>
          </p:cNvSpPr>
          <p:nvPr/>
        </p:nvSpPr>
        <p:spPr bwMode="auto">
          <a:xfrm>
            <a:off x="1606550" y="179388"/>
            <a:ext cx="9061450" cy="827087"/>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Clasificación de las investigaciones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38138" y="515938"/>
            <a:ext cx="12668250" cy="857250"/>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a:defRPr/>
            </a:pPr>
            <a:r>
              <a:rPr lang="es-ES_tradnl" altLang="pt-BR" sz="3200" b="1" dirty="0">
                <a:solidFill>
                  <a:schemeClr val="tx1"/>
                </a:solidFill>
              </a:rPr>
              <a:t>Según el período y secuencia del estudio:</a:t>
            </a:r>
            <a:endParaRPr lang="es-ES" altLang="pt-BR" sz="2933" b="1" dirty="0">
              <a:solidFill>
                <a:schemeClr val="tx1"/>
              </a:solidFill>
            </a:endParaRPr>
          </a:p>
        </p:txBody>
      </p:sp>
      <p:sp>
        <p:nvSpPr>
          <p:cNvPr id="52227" name="Text Box 2"/>
          <p:cNvSpPr txBox="1">
            <a:spLocks noChangeArrowheads="1"/>
          </p:cNvSpPr>
          <p:nvPr/>
        </p:nvSpPr>
        <p:spPr bwMode="auto">
          <a:xfrm>
            <a:off x="331788" y="1762125"/>
            <a:ext cx="12868275" cy="1619250"/>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p>
            <a:pPr algn="just" eaLnBrk="1">
              <a:lnSpc>
                <a:spcPct val="93000"/>
              </a:lnSpc>
              <a:buClr>
                <a:srgbClr val="000000"/>
              </a:buClr>
              <a:buSzPct val="100000"/>
              <a:buFont typeface="Times New Roman" panose="02020603050405020304" pitchFamily="18" charset="0"/>
              <a:buNone/>
              <a:defRPr/>
            </a:pPr>
            <a:r>
              <a:rPr lang="es-ES_tradnl" altLang="pt-BR" sz="3200" b="1" dirty="0">
                <a:ea typeface="DejaVu Sans" pitchFamily="34" charset="0"/>
              </a:rPr>
              <a:t>a) </a:t>
            </a:r>
            <a:r>
              <a:rPr lang="es-ES_tradnl" altLang="pt-BR" sz="3200" b="1" u="sng" dirty="0">
                <a:ea typeface="DejaVu Sans" pitchFamily="34" charset="0"/>
              </a:rPr>
              <a:t>Transversal</a:t>
            </a:r>
            <a:r>
              <a:rPr lang="es-ES_tradnl" altLang="pt-BR" sz="3200" b="1" dirty="0">
                <a:ea typeface="DejaVu Sans" pitchFamily="34" charset="0"/>
              </a:rPr>
              <a:t>: </a:t>
            </a:r>
            <a:r>
              <a:rPr lang="es-ES_tradnl" altLang="pt-BR" sz="3200" dirty="0">
                <a:ea typeface="DejaVu Sans" pitchFamily="34" charset="0"/>
              </a:rPr>
              <a:t>Se hace un corte en el tiempo y se estudian las variables simultáneamente.  El tiempo no es importante en relación a como se dan los hechos.</a:t>
            </a:r>
            <a:endParaRPr lang="es-VE" altLang="pt-BR" sz="3200" i="1"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ES" altLang="pt-BR" sz="2933" b="1" dirty="0">
              <a:ea typeface="DejaVu Sans" pitchFamily="34" charset="0"/>
            </a:endParaRPr>
          </a:p>
        </p:txBody>
      </p:sp>
      <p:sp>
        <p:nvSpPr>
          <p:cNvPr id="52228" name="Text Box 2"/>
          <p:cNvSpPr txBox="1">
            <a:spLocks noChangeArrowheads="1"/>
          </p:cNvSpPr>
          <p:nvPr/>
        </p:nvSpPr>
        <p:spPr bwMode="auto">
          <a:xfrm>
            <a:off x="331788" y="3635375"/>
            <a:ext cx="12868275" cy="3529013"/>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p>
            <a:pPr algn="just" eaLnBrk="1">
              <a:lnSpc>
                <a:spcPct val="93000"/>
              </a:lnSpc>
              <a:buClr>
                <a:srgbClr val="000000"/>
              </a:buClr>
              <a:buSzPct val="100000"/>
              <a:buFont typeface="Times New Roman" panose="02020603050405020304" pitchFamily="18" charset="0"/>
              <a:buNone/>
              <a:defRPr/>
            </a:pPr>
            <a:r>
              <a:rPr lang="es-ES_tradnl" altLang="pt-BR" sz="3200" b="1" dirty="0">
                <a:ea typeface="DejaVu Sans" pitchFamily="34" charset="0"/>
              </a:rPr>
              <a:t>b) </a:t>
            </a:r>
            <a:r>
              <a:rPr lang="es-ES_tradnl" altLang="pt-BR" sz="3200" b="1" u="sng" dirty="0">
                <a:ea typeface="DejaVu Sans" pitchFamily="34" charset="0"/>
              </a:rPr>
              <a:t>Longitudinal</a:t>
            </a:r>
            <a:r>
              <a:rPr lang="es-ES_tradnl" altLang="pt-BR" sz="3200" u="sng" dirty="0">
                <a:ea typeface="DejaVu Sans" pitchFamily="34" charset="0"/>
              </a:rPr>
              <a:t>: </a:t>
            </a:r>
            <a:r>
              <a:rPr lang="es-ES_tradnl" altLang="pt-BR" sz="3200" dirty="0">
                <a:ea typeface="DejaVu Sans" pitchFamily="34" charset="0"/>
              </a:rPr>
              <a:t>Estudia una o más variables a lo largo de un período que varía según el problema de investigación. Por lo general se miden las variables más de una vez.</a:t>
            </a:r>
            <a:r>
              <a:rPr lang="es-ES_tradnl" altLang="pt-BR" sz="3200" i="1" u="sng" dirty="0">
                <a:ea typeface="DejaVu Sans" pitchFamily="34" charset="0"/>
              </a:rPr>
              <a:t> </a:t>
            </a:r>
          </a:p>
          <a:p>
            <a:pPr algn="just" eaLnBrk="1">
              <a:lnSpc>
                <a:spcPct val="93000"/>
              </a:lnSpc>
              <a:buClr>
                <a:srgbClr val="000000"/>
              </a:buClr>
              <a:buSzPct val="100000"/>
              <a:buFont typeface="Times New Roman" panose="02020603050405020304" pitchFamily="18" charset="0"/>
              <a:buNone/>
              <a:defRPr/>
            </a:pPr>
            <a:endParaRPr lang="es-ES_tradnl" altLang="pt-BR" sz="3200" i="1" u="sng"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r>
              <a:rPr lang="es-ES_tradnl" altLang="pt-BR" sz="3200" i="1" u="sng" dirty="0">
                <a:ea typeface="DejaVu Sans" pitchFamily="34" charset="0"/>
              </a:rPr>
              <a:t>Ej</a:t>
            </a:r>
            <a:r>
              <a:rPr lang="es-ES_tradnl" altLang="pt-BR" sz="3200" i="1" dirty="0">
                <a:ea typeface="DejaVu Sans" pitchFamily="34" charset="0"/>
              </a:rPr>
              <a:t>. Una investigación que evalúe el tratamiento quirúrgico de la catarata donde se mida la agudeza visual en el preoperatorio, a las 24 horas, a los 5 día</a:t>
            </a:r>
            <a:r>
              <a:rPr lang="pt-BR" altLang="pt-BR" sz="3200" i="1" dirty="0">
                <a:ea typeface="DejaVu Sans" pitchFamily="34" charset="0"/>
              </a:rPr>
              <a:t>s.</a:t>
            </a:r>
            <a:endParaRPr lang="es-VE" altLang="pt-BR" sz="3200" i="1"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ES_tradnl" altLang="pt-BR" sz="3200"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ES_tradnl" altLang="pt-BR" sz="3200"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VE" altLang="pt-BR" sz="3200" i="1" dirty="0">
              <a:ea typeface="DejaVu Sans" pitchFamily="34" charset="0"/>
            </a:endParaRPr>
          </a:p>
          <a:p>
            <a:pPr algn="just" eaLnBrk="1">
              <a:lnSpc>
                <a:spcPct val="93000"/>
              </a:lnSpc>
              <a:buClr>
                <a:srgbClr val="000000"/>
              </a:buClr>
              <a:buSzPct val="100000"/>
              <a:buFont typeface="Times New Roman" panose="02020603050405020304" pitchFamily="18" charset="0"/>
              <a:buNone/>
              <a:defRPr/>
            </a:pPr>
            <a:endParaRPr lang="es-ES" altLang="pt-BR" sz="2933" b="1" dirty="0">
              <a:ea typeface="DejaVu Sans" pitchFamily="34" charset="0"/>
            </a:endParaRPr>
          </a:p>
        </p:txBody>
      </p:sp>
      <p:sp>
        <p:nvSpPr>
          <p:cNvPr id="52229" name="Rectangle 2"/>
          <p:cNvSpPr>
            <a:spLocks noChangeArrowheads="1"/>
          </p:cNvSpPr>
          <p:nvPr/>
        </p:nvSpPr>
        <p:spPr bwMode="auto">
          <a:xfrm>
            <a:off x="1595438" y="-1020763"/>
            <a:ext cx="906145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Clasificación de las investigaciones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116013" y="84138"/>
            <a:ext cx="10979150" cy="827087"/>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Población y Muestra</a:t>
            </a:r>
          </a:p>
        </p:txBody>
      </p:sp>
      <p:sp>
        <p:nvSpPr>
          <p:cNvPr id="53251" name="Elipse 1"/>
          <p:cNvSpPr>
            <a:spLocks noChangeArrowheads="1"/>
          </p:cNvSpPr>
          <p:nvPr/>
        </p:nvSpPr>
        <p:spPr bwMode="auto">
          <a:xfrm>
            <a:off x="1116013" y="1989138"/>
            <a:ext cx="4835525" cy="2832100"/>
          </a:xfrm>
          <a:prstGeom prst="ellipse">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3252" name="Elipse 3"/>
          <p:cNvSpPr>
            <a:spLocks noChangeArrowheads="1"/>
          </p:cNvSpPr>
          <p:nvPr/>
        </p:nvSpPr>
        <p:spPr bwMode="auto">
          <a:xfrm>
            <a:off x="3427413" y="3033713"/>
            <a:ext cx="1727200" cy="1344612"/>
          </a:xfrm>
          <a:prstGeom prst="ellipse">
            <a:avLst/>
          </a:prstGeom>
          <a:solidFill>
            <a:srgbClr val="00B8FF"/>
          </a:solidFill>
          <a:ln w="38100" algn="ctr">
            <a:solidFill>
              <a:srgbClr val="C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 name="Rectángulo 4"/>
          <p:cNvSpPr/>
          <p:nvPr/>
        </p:nvSpPr>
        <p:spPr>
          <a:xfrm>
            <a:off x="1806575" y="2843213"/>
            <a:ext cx="800100" cy="1123950"/>
          </a:xfrm>
          <a:prstGeom prst="rect">
            <a:avLst/>
          </a:prstGeom>
          <a:noFill/>
        </p:spPr>
        <p:txBody>
          <a:bodyPr wrap="none">
            <a:spAutoFit/>
          </a:bodyPr>
          <a:lstStyle/>
          <a:p>
            <a:pPr algn="ctr" eaLnBrk="1">
              <a:lnSpc>
                <a:spcPct val="93000"/>
              </a:lnSpc>
              <a:buClr>
                <a:srgbClr val="000000"/>
              </a:buClr>
              <a:buSzPct val="100000"/>
              <a:buFont typeface="Times New Roman" panose="02020603050405020304" pitchFamily="18" charset="0"/>
              <a:buNone/>
              <a:defRPr/>
            </a:pPr>
            <a:r>
              <a:rPr lang="es-ES" sz="7199" dirty="0">
                <a:ln w="0"/>
                <a:effectLst>
                  <a:outerShdw blurRad="38100" dist="19050" dir="2700000" algn="tl" rotWithShape="0">
                    <a:schemeClr val="dk1">
                      <a:alpha val="40000"/>
                    </a:schemeClr>
                  </a:outerShdw>
                </a:effectLst>
              </a:rPr>
              <a:t>P</a:t>
            </a:r>
          </a:p>
        </p:txBody>
      </p:sp>
      <p:sp>
        <p:nvSpPr>
          <p:cNvPr id="7" name="Rectángulo 6"/>
          <p:cNvSpPr/>
          <p:nvPr/>
        </p:nvSpPr>
        <p:spPr>
          <a:xfrm>
            <a:off x="3941763" y="3316288"/>
            <a:ext cx="698500" cy="779462"/>
          </a:xfrm>
          <a:prstGeom prst="rect">
            <a:avLst/>
          </a:prstGeom>
          <a:noFill/>
        </p:spPr>
        <p:txBody>
          <a:bodyPr wrap="none">
            <a:spAutoFit/>
          </a:bodyPr>
          <a:lstStyle/>
          <a:p>
            <a:pPr algn="ctr" eaLnBrk="1">
              <a:lnSpc>
                <a:spcPct val="93000"/>
              </a:lnSpc>
              <a:buClr>
                <a:srgbClr val="000000"/>
              </a:buClr>
              <a:buSzPct val="100000"/>
              <a:buFont typeface="Times New Roman" panose="02020603050405020304" pitchFamily="18" charset="0"/>
              <a:buNone/>
              <a:defRPr/>
            </a:pPr>
            <a:r>
              <a:rPr lang="es-ES" sz="4800" dirty="0">
                <a:ln w="0"/>
                <a:effectLst>
                  <a:outerShdw blurRad="38100" dist="19050" dir="2700000" algn="tl" rotWithShape="0">
                    <a:schemeClr val="dk1">
                      <a:alpha val="40000"/>
                    </a:schemeClr>
                  </a:outerShdw>
                </a:effectLst>
              </a:rPr>
              <a:t>M</a:t>
            </a:r>
          </a:p>
        </p:txBody>
      </p:sp>
      <p:sp>
        <p:nvSpPr>
          <p:cNvPr id="53255" name="CuadroTexto 7"/>
          <p:cNvSpPr txBox="1">
            <a:spLocks noChangeArrowheads="1"/>
          </p:cNvSpPr>
          <p:nvPr/>
        </p:nvSpPr>
        <p:spPr bwMode="auto">
          <a:xfrm>
            <a:off x="6419850" y="1193800"/>
            <a:ext cx="6356350" cy="4244975"/>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000000"/>
              </a:buClr>
              <a:buSzPct val="100000"/>
              <a:buFont typeface="Times New Roman" panose="02020603050405020304" pitchFamily="18" charset="0"/>
              <a:buNone/>
            </a:pPr>
            <a:r>
              <a:rPr lang="es-ES" sz="3200" b="1">
                <a:solidFill>
                  <a:srgbClr val="C00000"/>
                </a:solidFill>
              </a:rPr>
              <a:t>Población</a:t>
            </a:r>
            <a:r>
              <a:rPr lang="es-ES" sz="3200"/>
              <a:t>: La totalidad de individuos o elementos en los cuales puede presentarse determinada característica susceptible a ser estudiada.</a:t>
            </a:r>
            <a:r>
              <a:rPr lang="es-ES" sz="3200" b="1"/>
              <a:t> </a:t>
            </a:r>
            <a:endParaRPr lang="es-ES" sz="3200"/>
          </a:p>
          <a:p>
            <a:pPr eaLnBrk="1">
              <a:lnSpc>
                <a:spcPct val="93000"/>
              </a:lnSpc>
              <a:buClr>
                <a:srgbClr val="000000"/>
              </a:buClr>
              <a:buSzPct val="100000"/>
              <a:buFont typeface="Times New Roman" panose="02020603050405020304" pitchFamily="18" charset="0"/>
              <a:buNone/>
            </a:pPr>
            <a:endParaRPr lang="es-ES" sz="3200"/>
          </a:p>
        </p:txBody>
      </p:sp>
      <p:sp>
        <p:nvSpPr>
          <p:cNvPr id="53256" name="CuadroTexto 9"/>
          <p:cNvSpPr txBox="1">
            <a:spLocks noChangeArrowheads="1"/>
          </p:cNvSpPr>
          <p:nvPr/>
        </p:nvSpPr>
        <p:spPr bwMode="auto">
          <a:xfrm>
            <a:off x="815975" y="5654675"/>
            <a:ext cx="11960225" cy="1570038"/>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a:lnSpc>
                <a:spcPct val="150000"/>
              </a:lnSpc>
              <a:buClr>
                <a:srgbClr val="000000"/>
              </a:buClr>
              <a:buSzPct val="100000"/>
              <a:buFont typeface="Times New Roman" panose="02020603050405020304" pitchFamily="18" charset="0"/>
              <a:buNone/>
            </a:pPr>
            <a:r>
              <a:rPr lang="es-ES" sz="3200" b="1">
                <a:solidFill>
                  <a:srgbClr val="C00000"/>
                </a:solidFill>
              </a:rPr>
              <a:t>Muestra</a:t>
            </a:r>
            <a:r>
              <a:rPr lang="es-ES" sz="3200"/>
              <a:t>: Esa parte o subconjunto de la población se denomina muestra o población muestral.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2014538" y="612775"/>
            <a:ext cx="185737" cy="3492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a:lnSpc>
                <a:spcPct val="93000"/>
              </a:lnSpc>
              <a:buClr>
                <a:srgbClr val="000000"/>
              </a:buClr>
              <a:buSzPct val="100000"/>
              <a:buFont typeface="Times New Roman" panose="02020603050405020304" pitchFamily="18" charset="0"/>
              <a:buNone/>
            </a:pPr>
            <a:endParaRPr lang="es-ES"/>
          </a:p>
        </p:txBody>
      </p:sp>
      <p:pic>
        <p:nvPicPr>
          <p:cNvPr id="54275" name="Imagen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513" y="228600"/>
            <a:ext cx="11328400" cy="681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2"/>
          <p:cNvSpPr>
            <a:spLocks noChangeArrowheads="1"/>
          </p:cNvSpPr>
          <p:nvPr/>
        </p:nvSpPr>
        <p:spPr bwMode="auto">
          <a:xfrm>
            <a:off x="1020763" y="-1047750"/>
            <a:ext cx="1097915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Tipos de muestreo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CuadroTexto 1"/>
          <p:cNvSpPr txBox="1">
            <a:spLocks noChangeArrowheads="1"/>
          </p:cNvSpPr>
          <p:nvPr/>
        </p:nvSpPr>
        <p:spPr bwMode="auto">
          <a:xfrm>
            <a:off x="1452563" y="1666875"/>
            <a:ext cx="10306050" cy="4524375"/>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algn="just" eaLnBrk="1">
              <a:lnSpc>
                <a:spcPct val="150000"/>
              </a:lnSpc>
              <a:buClr>
                <a:srgbClr val="C00000"/>
              </a:buClr>
              <a:buFont typeface="Wingdings" panose="05000000000000000000" pitchFamily="2" charset="2"/>
              <a:buChar char="§"/>
            </a:pPr>
            <a:r>
              <a:rPr lang="es-MX" sz="3200">
                <a:solidFill>
                  <a:schemeClr val="tx1"/>
                </a:solidFill>
              </a:rPr>
              <a:t>Permite que el estudio se realice en menor tiempo. </a:t>
            </a:r>
            <a:endParaRPr lang="es-ES" sz="3200">
              <a:solidFill>
                <a:schemeClr val="tx1"/>
              </a:solidFill>
            </a:endParaRPr>
          </a:p>
          <a:p>
            <a:pPr algn="just" eaLnBrk="1">
              <a:lnSpc>
                <a:spcPct val="150000"/>
              </a:lnSpc>
              <a:buClr>
                <a:srgbClr val="C00000"/>
              </a:buClr>
              <a:buFont typeface="Wingdings" panose="05000000000000000000" pitchFamily="2" charset="2"/>
              <a:buChar char="§"/>
            </a:pPr>
            <a:r>
              <a:rPr lang="es-MX" sz="3200">
                <a:solidFill>
                  <a:schemeClr val="tx1"/>
                </a:solidFill>
              </a:rPr>
              <a:t>Se incurren en menores gastos. </a:t>
            </a:r>
            <a:endParaRPr lang="es-ES" sz="3200">
              <a:solidFill>
                <a:schemeClr val="tx1"/>
              </a:solidFill>
            </a:endParaRPr>
          </a:p>
          <a:p>
            <a:pPr algn="just" eaLnBrk="1">
              <a:lnSpc>
                <a:spcPct val="150000"/>
              </a:lnSpc>
              <a:buClr>
                <a:srgbClr val="C00000"/>
              </a:buClr>
              <a:buFont typeface="Wingdings" panose="05000000000000000000" pitchFamily="2" charset="2"/>
              <a:buChar char="§"/>
            </a:pPr>
            <a:r>
              <a:rPr lang="es-MX" sz="3200">
                <a:solidFill>
                  <a:schemeClr val="tx1"/>
                </a:solidFill>
              </a:rPr>
              <a:t>Posibilita profundizar en las variables. </a:t>
            </a:r>
            <a:endParaRPr lang="es-ES" sz="3200">
              <a:solidFill>
                <a:schemeClr val="tx1"/>
              </a:solidFill>
            </a:endParaRPr>
          </a:p>
          <a:p>
            <a:pPr algn="just" eaLnBrk="1">
              <a:lnSpc>
                <a:spcPct val="150000"/>
              </a:lnSpc>
              <a:buClr>
                <a:srgbClr val="C00000"/>
              </a:buClr>
              <a:buFont typeface="Wingdings" panose="05000000000000000000" pitchFamily="2" charset="2"/>
              <a:buChar char="§"/>
            </a:pPr>
            <a:r>
              <a:rPr lang="es-MX" sz="3200">
                <a:solidFill>
                  <a:schemeClr val="tx1"/>
                </a:solidFill>
              </a:rPr>
              <a:t>Permite tener mayor control de las variables a estudiar.</a:t>
            </a:r>
          </a:p>
          <a:p>
            <a:pPr algn="just" eaLnBrk="1">
              <a:lnSpc>
                <a:spcPct val="150000"/>
              </a:lnSpc>
              <a:buClr>
                <a:srgbClr val="C00000"/>
              </a:buClr>
              <a:buFont typeface="Wingdings" panose="05000000000000000000" pitchFamily="2" charset="2"/>
              <a:buChar char="§"/>
            </a:pPr>
            <a:r>
              <a:rPr lang="es-MX" sz="3200">
                <a:solidFill>
                  <a:schemeClr val="tx1"/>
                </a:solidFill>
              </a:rPr>
              <a:t> No se destruye la población.</a:t>
            </a:r>
            <a:endParaRPr lang="es-ES" sz="3200">
              <a:solidFill>
                <a:schemeClr val="tx1"/>
              </a:solidFill>
            </a:endParaRPr>
          </a:p>
        </p:txBody>
      </p:sp>
      <p:sp>
        <p:nvSpPr>
          <p:cNvPr id="56323" name="Rectangle 2"/>
          <p:cNvSpPr>
            <a:spLocks noChangeArrowheads="1"/>
          </p:cNvSpPr>
          <p:nvPr/>
        </p:nvSpPr>
        <p:spPr bwMode="auto">
          <a:xfrm>
            <a:off x="1116013" y="107950"/>
            <a:ext cx="10979150" cy="827088"/>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dirty="0">
                <a:solidFill>
                  <a:srgbClr val="000000"/>
                </a:solidFill>
              </a:rPr>
              <a:t>Ventajas del muestreo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CuadroTexto 1"/>
          <p:cNvSpPr txBox="1">
            <a:spLocks noChangeArrowheads="1"/>
          </p:cNvSpPr>
          <p:nvPr/>
        </p:nvSpPr>
        <p:spPr bwMode="auto">
          <a:xfrm>
            <a:off x="255588" y="228600"/>
            <a:ext cx="12866687" cy="2308225"/>
          </a:xfrm>
          <a:prstGeom prst="rect">
            <a:avLst/>
          </a:prstGeom>
          <a:noFill/>
          <a:ln w="44450">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C00000"/>
              </a:buClr>
              <a:buSzPct val="100000"/>
              <a:buFont typeface="Times New Roman" panose="02020603050405020304" pitchFamily="18" charset="0"/>
              <a:buNone/>
              <a:defRPr/>
            </a:pPr>
            <a:r>
              <a:rPr lang="es-ES" sz="3200" b="1" dirty="0">
                <a:solidFill>
                  <a:srgbClr val="C00000"/>
                </a:solidFill>
                <a:ea typeface="DejaVu Sans" pitchFamily="34" charset="0"/>
              </a:rPr>
              <a:t>Criterios de Inclusión</a:t>
            </a:r>
            <a:r>
              <a:rPr lang="es-ES" sz="3200" dirty="0">
                <a:solidFill>
                  <a:srgbClr val="FFC000"/>
                </a:solidFill>
                <a:ea typeface="DejaVu Sans" pitchFamily="34" charset="0"/>
              </a:rPr>
              <a:t>: </a:t>
            </a:r>
          </a:p>
          <a:p>
            <a:pPr algn="just" eaLnBrk="1">
              <a:lnSpc>
                <a:spcPct val="150000"/>
              </a:lnSpc>
              <a:buClr>
                <a:srgbClr val="C00000"/>
              </a:buClr>
              <a:buSzPct val="100000"/>
              <a:buFont typeface="Times New Roman" panose="02020603050405020304" pitchFamily="18" charset="0"/>
              <a:buNone/>
              <a:defRPr/>
            </a:pPr>
            <a:r>
              <a:rPr lang="es-ES" sz="3200" dirty="0">
                <a:ea typeface="DejaVu Sans" pitchFamily="34" charset="0"/>
              </a:rPr>
              <a:t>Características que necesariamente deberán tener los elementos de la muestra, para ser incluidos en el estudio.</a:t>
            </a:r>
          </a:p>
        </p:txBody>
      </p:sp>
      <p:sp>
        <p:nvSpPr>
          <p:cNvPr id="57347" name="Rectangle 2"/>
          <p:cNvSpPr>
            <a:spLocks noChangeArrowheads="1"/>
          </p:cNvSpPr>
          <p:nvPr/>
        </p:nvSpPr>
        <p:spPr bwMode="auto">
          <a:xfrm>
            <a:off x="1116013" y="-925513"/>
            <a:ext cx="1097915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Criterios de Inclusión y exclusión</a:t>
            </a:r>
          </a:p>
        </p:txBody>
      </p:sp>
      <p:sp>
        <p:nvSpPr>
          <p:cNvPr id="35844" name="CuadroTexto 3"/>
          <p:cNvSpPr txBox="1">
            <a:spLocks noChangeArrowheads="1"/>
          </p:cNvSpPr>
          <p:nvPr/>
        </p:nvSpPr>
        <p:spPr bwMode="auto">
          <a:xfrm>
            <a:off x="255588" y="2628900"/>
            <a:ext cx="12866687" cy="4524375"/>
          </a:xfrm>
          <a:prstGeom prst="rect">
            <a:avLst/>
          </a:prstGeom>
          <a:noFill/>
          <a:ln w="44450">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000000"/>
              </a:buClr>
              <a:buSzPct val="100000"/>
              <a:buFont typeface="Times New Roman" panose="02020603050405020304" pitchFamily="18" charset="0"/>
              <a:buNone/>
              <a:defRPr/>
            </a:pPr>
            <a:r>
              <a:rPr lang="es-ES" sz="3200" dirty="0">
                <a:solidFill>
                  <a:srgbClr val="C00000"/>
                </a:solidFill>
                <a:ea typeface="DejaVu Sans" pitchFamily="34" charset="0"/>
              </a:rPr>
              <a:t>Ejemplo</a:t>
            </a:r>
            <a:r>
              <a:rPr lang="es-ES" sz="3200" dirty="0">
                <a:solidFill>
                  <a:srgbClr val="FFC000"/>
                </a:solidFill>
                <a:ea typeface="DejaVu Sans" pitchFamily="34" charset="0"/>
              </a:rPr>
              <a:t>: </a:t>
            </a:r>
          </a:p>
          <a:p>
            <a:pPr algn="just" eaLnBrk="1">
              <a:lnSpc>
                <a:spcPct val="150000"/>
              </a:lnSpc>
              <a:buClr>
                <a:srgbClr val="000000"/>
              </a:buClr>
              <a:buSzPct val="100000"/>
              <a:buFont typeface="Times New Roman" panose="02020603050405020304" pitchFamily="18" charset="0"/>
              <a:buNone/>
              <a:defRPr/>
            </a:pPr>
            <a:r>
              <a:rPr lang="es-ES" sz="3200" dirty="0">
                <a:ea typeface="DejaVu Sans" pitchFamily="34" charset="0"/>
              </a:rPr>
              <a:t>Las embarazadas que concurren a las consultas de control prenatal en el policlínico y serán elegibles si cumplen con los siguientes criterios:</a:t>
            </a:r>
          </a:p>
          <a:p>
            <a:pPr algn="just" eaLnBrk="1">
              <a:lnSpc>
                <a:spcPct val="150000"/>
              </a:lnSpc>
              <a:buClr>
                <a:srgbClr val="000000"/>
              </a:buClr>
              <a:buSzPct val="100000"/>
              <a:buFont typeface="Times New Roman" panose="02020603050405020304" pitchFamily="18" charset="0"/>
              <a:buNone/>
              <a:defRPr/>
            </a:pPr>
            <a:r>
              <a:rPr lang="es-ES" sz="3200" dirty="0">
                <a:ea typeface="DejaVu Sans" pitchFamily="34" charset="0"/>
              </a:rPr>
              <a:t>Edad gestacional &lt; 20 semanas, Nulíparas; y Dispuestas y capaces de dar su autorización por escrito. (Consentimiento informado).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CuadroTexto 1"/>
          <p:cNvSpPr txBox="1">
            <a:spLocks noChangeArrowheads="1"/>
          </p:cNvSpPr>
          <p:nvPr/>
        </p:nvSpPr>
        <p:spPr bwMode="auto">
          <a:xfrm>
            <a:off x="192088" y="179388"/>
            <a:ext cx="13081000" cy="1570037"/>
          </a:xfrm>
          <a:prstGeom prst="rect">
            <a:avLst/>
          </a:prstGeom>
          <a:noFill/>
          <a:ln w="44450">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C00000"/>
              </a:buClr>
              <a:buSzPct val="100000"/>
              <a:buFont typeface="Times New Roman" panose="02020603050405020304" pitchFamily="18" charset="0"/>
              <a:buNone/>
              <a:defRPr/>
            </a:pPr>
            <a:r>
              <a:rPr lang="es-ES" sz="3200" b="1" dirty="0">
                <a:solidFill>
                  <a:srgbClr val="C00000"/>
                </a:solidFill>
                <a:ea typeface="DejaVu Sans" pitchFamily="34" charset="0"/>
              </a:rPr>
              <a:t>Criterios de exclusión</a:t>
            </a:r>
            <a:r>
              <a:rPr lang="es-ES" sz="3200" dirty="0">
                <a:solidFill>
                  <a:srgbClr val="FFC000"/>
                </a:solidFill>
                <a:ea typeface="DejaVu Sans" pitchFamily="34" charset="0"/>
              </a:rPr>
              <a:t>: </a:t>
            </a:r>
          </a:p>
          <a:p>
            <a:pPr algn="just" eaLnBrk="1">
              <a:lnSpc>
                <a:spcPct val="150000"/>
              </a:lnSpc>
              <a:buClr>
                <a:srgbClr val="000000"/>
              </a:buClr>
              <a:buSzPct val="100000"/>
              <a:buFont typeface="Times New Roman" panose="02020603050405020304" pitchFamily="18" charset="0"/>
              <a:buNone/>
              <a:defRPr/>
            </a:pPr>
            <a:r>
              <a:rPr lang="es-ES" sz="3200" dirty="0">
                <a:ea typeface="DejaVu Sans" pitchFamily="34" charset="0"/>
              </a:rPr>
              <a:t>Características que impiden la participación en el estudio</a:t>
            </a:r>
          </a:p>
        </p:txBody>
      </p:sp>
      <p:sp>
        <p:nvSpPr>
          <p:cNvPr id="4" name="CuadroTexto 3"/>
          <p:cNvSpPr txBox="1"/>
          <p:nvPr/>
        </p:nvSpPr>
        <p:spPr>
          <a:xfrm>
            <a:off x="192088" y="1979613"/>
            <a:ext cx="12866687" cy="5159375"/>
          </a:xfrm>
          <a:prstGeom prst="rect">
            <a:avLst/>
          </a:prstGeom>
          <a:noFill/>
          <a:ln w="44450">
            <a:solidFill>
              <a:schemeClr val="accent6"/>
            </a:solidFill>
          </a:ln>
        </p:spPr>
        <p:txBody>
          <a:bodyPr>
            <a:spAutoFit/>
          </a:bodyPr>
          <a:lstStyle/>
          <a:p>
            <a:pPr algn="just" eaLnBrk="1">
              <a:lnSpc>
                <a:spcPct val="93000"/>
              </a:lnSpc>
              <a:buClr>
                <a:srgbClr val="000000"/>
              </a:buClr>
              <a:buSzPct val="100000"/>
              <a:buFont typeface="Times New Roman" panose="02020603050405020304" pitchFamily="18" charset="0"/>
              <a:buNone/>
              <a:defRPr/>
            </a:pPr>
            <a:endParaRPr lang="es-ES" sz="3200" dirty="0">
              <a:solidFill>
                <a:srgbClr val="FFC000"/>
              </a:solidFill>
            </a:endParaRPr>
          </a:p>
          <a:p>
            <a:pPr algn="just" eaLnBrk="1">
              <a:lnSpc>
                <a:spcPct val="93000"/>
              </a:lnSpc>
              <a:buClr>
                <a:srgbClr val="000000"/>
              </a:buClr>
              <a:buSzPct val="100000"/>
              <a:buFont typeface="Times New Roman" panose="02020603050405020304" pitchFamily="18" charset="0"/>
              <a:buNone/>
              <a:defRPr/>
            </a:pPr>
            <a:r>
              <a:rPr lang="es-ES" sz="3200" dirty="0">
                <a:solidFill>
                  <a:srgbClr val="C00000"/>
                </a:solidFill>
              </a:rPr>
              <a:t>Ejemplo</a:t>
            </a:r>
            <a:r>
              <a:rPr lang="es-ES" sz="3200" dirty="0"/>
              <a:t>: Se excluirá a las mujeres si:</a:t>
            </a:r>
          </a:p>
          <a:p>
            <a:pPr algn="just" eaLnBrk="1">
              <a:lnSpc>
                <a:spcPct val="93000"/>
              </a:lnSpc>
              <a:buClr>
                <a:srgbClr val="000000"/>
              </a:buClr>
              <a:buSzPct val="100000"/>
              <a:buFont typeface="Times New Roman" panose="02020603050405020304" pitchFamily="18" charset="0"/>
              <a:buNone/>
              <a:defRPr/>
            </a:pPr>
            <a:endParaRPr lang="es-ES" sz="3200" dirty="0"/>
          </a:p>
          <a:p>
            <a:pPr marL="457154" indent="-457154" eaLnBrk="1">
              <a:lnSpc>
                <a:spcPct val="150000"/>
              </a:lnSpc>
              <a:buClr>
                <a:srgbClr val="FF0000"/>
              </a:buClr>
              <a:buSzPct val="100000"/>
              <a:buFont typeface="Arial" panose="020B0604020202020204" pitchFamily="34" charset="0"/>
              <a:buChar char="•"/>
              <a:defRPr/>
            </a:pPr>
            <a:r>
              <a:rPr lang="es-ES" sz="3200" dirty="0"/>
              <a:t>Tienen antecedentes de </a:t>
            </a:r>
            <a:r>
              <a:rPr lang="es-ES" sz="3200" dirty="0" err="1"/>
              <a:t>urolitiasis</a:t>
            </a:r>
            <a:r>
              <a:rPr lang="es-ES" sz="3200" dirty="0"/>
              <a:t> o cualquier enfermedad renal como por ejemplo hematuria, dolor en fosa renal, etc.</a:t>
            </a:r>
          </a:p>
          <a:p>
            <a:pPr marL="457154" indent="-457154" eaLnBrk="1">
              <a:lnSpc>
                <a:spcPct val="150000"/>
              </a:lnSpc>
              <a:buClr>
                <a:srgbClr val="FF0000"/>
              </a:buClr>
              <a:buSzPct val="100000"/>
              <a:buFont typeface="Arial" panose="020B0604020202020204" pitchFamily="34" charset="0"/>
              <a:buChar char="•"/>
              <a:defRPr/>
            </a:pPr>
            <a:r>
              <a:rPr lang="es-ES" sz="3200" dirty="0"/>
              <a:t>Presentan enfermedad paratiroidea.</a:t>
            </a:r>
          </a:p>
          <a:p>
            <a:pPr marL="457154" indent="-457154" eaLnBrk="1">
              <a:lnSpc>
                <a:spcPct val="150000"/>
              </a:lnSpc>
              <a:buClr>
                <a:srgbClr val="FF0000"/>
              </a:buClr>
              <a:buSzPct val="100000"/>
              <a:buFont typeface="Arial" panose="020B0604020202020204" pitchFamily="34" charset="0"/>
              <a:buChar char="•"/>
              <a:defRPr/>
            </a:pPr>
            <a:r>
              <a:rPr lang="es-ES" sz="3200" dirty="0"/>
              <a:t>Su presión arterial sistólica = 140 </a:t>
            </a:r>
            <a:r>
              <a:rPr lang="es-ES" sz="3200" dirty="0" err="1"/>
              <a:t>mmHg</a:t>
            </a:r>
            <a:r>
              <a:rPr lang="es-ES" sz="3200" dirty="0"/>
              <a:t> o diastólica = 90 </a:t>
            </a:r>
            <a:r>
              <a:rPr lang="es-ES" sz="3200" dirty="0" err="1"/>
              <a:t>mmHg</a:t>
            </a:r>
            <a:r>
              <a:rPr lang="es-ES" sz="3200" dirty="0"/>
              <a:t>, están recibiendo tratamiento o tienen antecedente.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14385-537B-078B-076C-4971230804A8}"/>
              </a:ext>
            </a:extLst>
          </p:cNvPr>
          <p:cNvSpPr>
            <a:spLocks noGrp="1"/>
          </p:cNvSpPr>
          <p:nvPr>
            <p:ph type="ctrTitle"/>
          </p:nvPr>
        </p:nvSpPr>
        <p:spPr/>
        <p:txBody>
          <a:bodyPr/>
          <a:lstStyle/>
          <a:p>
            <a:endParaRPr lang="es-ES"/>
          </a:p>
        </p:txBody>
      </p:sp>
      <p:sp>
        <p:nvSpPr>
          <p:cNvPr id="3" name="Subtítulo 2">
            <a:extLst>
              <a:ext uri="{FF2B5EF4-FFF2-40B4-BE49-F238E27FC236}">
                <a16:creationId xmlns:a16="http://schemas.microsoft.com/office/drawing/2014/main" id="{1D7CCA30-1C27-2DAD-CC97-12694926EBA3}"/>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328095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CuadroTexto 1"/>
          <p:cNvSpPr txBox="1">
            <a:spLocks noChangeArrowheads="1"/>
          </p:cNvSpPr>
          <p:nvPr/>
        </p:nvSpPr>
        <p:spPr bwMode="auto">
          <a:xfrm>
            <a:off x="166688" y="1123950"/>
            <a:ext cx="13033375" cy="2308225"/>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C00000"/>
              </a:buClr>
              <a:buSzPct val="100000"/>
              <a:buFont typeface="Times New Roman" panose="02020603050405020304" pitchFamily="18" charset="0"/>
              <a:buNone/>
            </a:pPr>
            <a:r>
              <a:rPr lang="es-ES" sz="3200" b="1"/>
              <a:t>Variable: </a:t>
            </a:r>
            <a:r>
              <a:rPr lang="es-ES" sz="3200"/>
              <a:t>Cualquier característica de la población que puede asumir diferentes comportamientos, valores, o grados de intensidad entre los diferentes elementos, individuos o unidades de análisis que la</a:t>
            </a:r>
          </a:p>
        </p:txBody>
      </p:sp>
      <p:sp>
        <p:nvSpPr>
          <p:cNvPr id="59395" name="Rectangle 2"/>
          <p:cNvSpPr>
            <a:spLocks noChangeArrowheads="1"/>
          </p:cNvSpPr>
          <p:nvPr/>
        </p:nvSpPr>
        <p:spPr bwMode="auto">
          <a:xfrm>
            <a:off x="1068388" y="34925"/>
            <a:ext cx="10980737"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Variables. Operacionalización de la variable</a:t>
            </a:r>
          </a:p>
        </p:txBody>
      </p:sp>
      <p:sp>
        <p:nvSpPr>
          <p:cNvPr id="58372" name="CuadroTexto 3"/>
          <p:cNvSpPr txBox="1">
            <a:spLocks noChangeArrowheads="1"/>
          </p:cNvSpPr>
          <p:nvPr/>
        </p:nvSpPr>
        <p:spPr bwMode="auto">
          <a:xfrm>
            <a:off x="887413" y="5364163"/>
            <a:ext cx="5105400" cy="550862"/>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93000"/>
              </a:lnSpc>
              <a:buClr>
                <a:srgbClr val="000000"/>
              </a:buClr>
              <a:buSzPct val="100000"/>
              <a:buFont typeface="Times New Roman" panose="02020603050405020304" pitchFamily="18" charset="0"/>
              <a:buNone/>
            </a:pPr>
            <a:r>
              <a:rPr lang="es-CU" sz="3200"/>
              <a:t>Variable se clasifican en</a:t>
            </a:r>
            <a:endParaRPr lang="es-ES" sz="3200"/>
          </a:p>
        </p:txBody>
      </p:sp>
      <p:sp>
        <p:nvSpPr>
          <p:cNvPr id="58373" name="CuadroTexto 4"/>
          <p:cNvSpPr txBox="1">
            <a:spLocks noChangeArrowheads="1"/>
          </p:cNvSpPr>
          <p:nvPr/>
        </p:nvSpPr>
        <p:spPr bwMode="auto">
          <a:xfrm>
            <a:off x="6843713" y="4532313"/>
            <a:ext cx="2303462"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Cualitativa </a:t>
            </a:r>
            <a:endParaRPr lang="es-ES" sz="2400">
              <a:solidFill>
                <a:srgbClr val="FFC000"/>
              </a:solidFill>
            </a:endParaRPr>
          </a:p>
        </p:txBody>
      </p:sp>
      <p:sp>
        <p:nvSpPr>
          <p:cNvPr id="58374" name="CuadroTexto 5"/>
          <p:cNvSpPr txBox="1">
            <a:spLocks noChangeArrowheads="1"/>
          </p:cNvSpPr>
          <p:nvPr/>
        </p:nvSpPr>
        <p:spPr bwMode="auto">
          <a:xfrm>
            <a:off x="6915150" y="6415088"/>
            <a:ext cx="23018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Cuantitativa </a:t>
            </a:r>
            <a:endParaRPr lang="es-ES" sz="2400">
              <a:solidFill>
                <a:srgbClr val="FFC000"/>
              </a:solidFill>
            </a:endParaRPr>
          </a:p>
        </p:txBody>
      </p:sp>
      <p:sp>
        <p:nvSpPr>
          <p:cNvPr id="58375" name="Abrir llave 6"/>
          <p:cNvSpPr>
            <a:spLocks/>
          </p:cNvSpPr>
          <p:nvPr/>
        </p:nvSpPr>
        <p:spPr bwMode="auto">
          <a:xfrm>
            <a:off x="8880475" y="3851275"/>
            <a:ext cx="766763" cy="1487488"/>
          </a:xfrm>
          <a:prstGeom prst="leftBrace">
            <a:avLst>
              <a:gd name="adj1" fmla="val 8344"/>
              <a:gd name="adj2" fmla="val 50000"/>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8376" name="CuadroTexto 7"/>
          <p:cNvSpPr txBox="1">
            <a:spLocks noChangeArrowheads="1"/>
          </p:cNvSpPr>
          <p:nvPr/>
        </p:nvSpPr>
        <p:spPr bwMode="auto">
          <a:xfrm>
            <a:off x="9682163" y="4013200"/>
            <a:ext cx="23050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Nominal</a:t>
            </a:r>
            <a:endParaRPr lang="es-ES" sz="2400">
              <a:solidFill>
                <a:srgbClr val="FFC000"/>
              </a:solidFill>
            </a:endParaRPr>
          </a:p>
        </p:txBody>
      </p:sp>
      <p:sp>
        <p:nvSpPr>
          <p:cNvPr id="58377" name="Abrir llave 8"/>
          <p:cNvSpPr>
            <a:spLocks/>
          </p:cNvSpPr>
          <p:nvPr/>
        </p:nvSpPr>
        <p:spPr bwMode="auto">
          <a:xfrm>
            <a:off x="8843963" y="5899150"/>
            <a:ext cx="768350" cy="1449388"/>
          </a:xfrm>
          <a:prstGeom prst="leftBrace">
            <a:avLst>
              <a:gd name="adj1" fmla="val 8331"/>
              <a:gd name="adj2" fmla="val 50000"/>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defTabSz="449263">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defTabSz="449263">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defTabSz="449263">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defTabSz="449263">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defTabSz="449263">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9263"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eaLnBrk="1" hangingPunct="1">
              <a:lnSpc>
                <a:spcPct val="100000"/>
              </a:lnSpc>
            </a:pPr>
            <a:endParaRPr lang="es-ES" sz="3200" u="sng">
              <a:solidFill>
                <a:schemeClr val="bg1"/>
              </a:solidFill>
              <a:latin typeface="Times New Roman" panose="02020603050405020304" pitchFamily="18" charset="0"/>
            </a:endParaRPr>
          </a:p>
        </p:txBody>
      </p:sp>
      <p:sp>
        <p:nvSpPr>
          <p:cNvPr id="58378" name="CuadroTexto 9"/>
          <p:cNvSpPr txBox="1">
            <a:spLocks noChangeArrowheads="1"/>
          </p:cNvSpPr>
          <p:nvPr/>
        </p:nvSpPr>
        <p:spPr bwMode="auto">
          <a:xfrm>
            <a:off x="9666288" y="4699000"/>
            <a:ext cx="23050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Ordinal </a:t>
            </a:r>
            <a:endParaRPr lang="es-ES" sz="2400">
              <a:solidFill>
                <a:srgbClr val="FFC000"/>
              </a:solidFill>
            </a:endParaRPr>
          </a:p>
        </p:txBody>
      </p:sp>
      <p:sp>
        <p:nvSpPr>
          <p:cNvPr id="58379" name="CuadroTexto 10"/>
          <p:cNvSpPr txBox="1">
            <a:spLocks noChangeArrowheads="1"/>
          </p:cNvSpPr>
          <p:nvPr/>
        </p:nvSpPr>
        <p:spPr bwMode="auto">
          <a:xfrm>
            <a:off x="9744075" y="6083300"/>
            <a:ext cx="23050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Discreta</a:t>
            </a:r>
            <a:endParaRPr lang="es-ES" sz="2400">
              <a:solidFill>
                <a:srgbClr val="FFC000"/>
              </a:solidFill>
            </a:endParaRPr>
          </a:p>
        </p:txBody>
      </p:sp>
      <p:sp>
        <p:nvSpPr>
          <p:cNvPr id="58380" name="CuadroTexto 11"/>
          <p:cNvSpPr txBox="1">
            <a:spLocks noChangeArrowheads="1"/>
          </p:cNvSpPr>
          <p:nvPr/>
        </p:nvSpPr>
        <p:spPr bwMode="auto">
          <a:xfrm>
            <a:off x="9744075" y="6718300"/>
            <a:ext cx="23050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2400">
                <a:solidFill>
                  <a:srgbClr val="FFC000"/>
                </a:solidFill>
              </a:rPr>
              <a:t>Continua </a:t>
            </a:r>
            <a:endParaRPr lang="es-ES" sz="2400">
              <a:solidFill>
                <a:srgbClr val="FFC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CuadroTexto 1"/>
          <p:cNvSpPr txBox="1">
            <a:spLocks noChangeArrowheads="1"/>
          </p:cNvSpPr>
          <p:nvPr/>
        </p:nvSpPr>
        <p:spPr bwMode="auto">
          <a:xfrm>
            <a:off x="382588" y="1284288"/>
            <a:ext cx="12865100" cy="3786187"/>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C00000"/>
              </a:buClr>
              <a:buSzPct val="100000"/>
              <a:buFont typeface="Times New Roman" panose="02020603050405020304" pitchFamily="18" charset="0"/>
              <a:buNone/>
            </a:pPr>
            <a:r>
              <a:rPr lang="es-ES" sz="3200" b="1">
                <a:solidFill>
                  <a:srgbClr val="C00000"/>
                </a:solidFill>
              </a:rPr>
              <a:t>Operacionalización</a:t>
            </a:r>
            <a:r>
              <a:rPr lang="es-ES" sz="3200" b="1"/>
              <a:t>: P</a:t>
            </a:r>
            <a:r>
              <a:rPr lang="es-MX" sz="3200"/>
              <a:t>roceso donde el investigador define las categorías y variables del estudio, tipos de valores (cuantitativos o cualitativos) que pueden asumir estas. </a:t>
            </a:r>
            <a:endParaRPr lang="es-ES" sz="3200"/>
          </a:p>
          <a:p>
            <a:pPr algn="just" eaLnBrk="1">
              <a:lnSpc>
                <a:spcPct val="150000"/>
              </a:lnSpc>
              <a:buClr>
                <a:srgbClr val="C00000"/>
              </a:buClr>
              <a:buSzPct val="100000"/>
              <a:buFont typeface="Times New Roman" panose="02020603050405020304" pitchFamily="18" charset="0"/>
              <a:buNone/>
            </a:pPr>
            <a:r>
              <a:rPr lang="es-CU" sz="3200"/>
              <a:t>Se transforma la variables abstractas (no medibles) en variables más sencillas. </a:t>
            </a:r>
            <a:endParaRPr lang="es-ES" sz="3200"/>
          </a:p>
        </p:txBody>
      </p:sp>
      <p:sp>
        <p:nvSpPr>
          <p:cNvPr id="61443" name="Rectangle 2"/>
          <p:cNvSpPr>
            <a:spLocks noChangeArrowheads="1"/>
          </p:cNvSpPr>
          <p:nvPr/>
        </p:nvSpPr>
        <p:spPr bwMode="auto">
          <a:xfrm>
            <a:off x="1103313" y="30163"/>
            <a:ext cx="10980737" cy="827087"/>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Variables. Calsificación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1085850" y="-636588"/>
            <a:ext cx="10980738" cy="827088"/>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Variables. Operacionalización de la variable.</a:t>
            </a:r>
          </a:p>
        </p:txBody>
      </p:sp>
      <p:graphicFrame>
        <p:nvGraphicFramePr>
          <p:cNvPr id="5" name="Tabla 4"/>
          <p:cNvGraphicFramePr>
            <a:graphicFrameLocks noGrp="1"/>
          </p:cNvGraphicFramePr>
          <p:nvPr/>
        </p:nvGraphicFramePr>
        <p:xfrm>
          <a:off x="192088" y="1860550"/>
          <a:ext cx="12960350" cy="5135563"/>
        </p:xfrm>
        <a:graphic>
          <a:graphicData uri="http://schemas.openxmlformats.org/drawingml/2006/table">
            <a:tbl>
              <a:tblPr/>
              <a:tblGrid>
                <a:gridCol w="2405062">
                  <a:extLst>
                    <a:ext uri="{9D8B030D-6E8A-4147-A177-3AD203B41FA5}">
                      <a16:colId xmlns:a16="http://schemas.microsoft.com/office/drawing/2014/main" val="20000"/>
                    </a:ext>
                  </a:extLst>
                </a:gridCol>
                <a:gridCol w="3783013">
                  <a:extLst>
                    <a:ext uri="{9D8B030D-6E8A-4147-A177-3AD203B41FA5}">
                      <a16:colId xmlns:a16="http://schemas.microsoft.com/office/drawing/2014/main" val="20001"/>
                    </a:ext>
                  </a:extLst>
                </a:gridCol>
                <a:gridCol w="2190750">
                  <a:extLst>
                    <a:ext uri="{9D8B030D-6E8A-4147-A177-3AD203B41FA5}">
                      <a16:colId xmlns:a16="http://schemas.microsoft.com/office/drawing/2014/main" val="20002"/>
                    </a:ext>
                  </a:extLst>
                </a:gridCol>
                <a:gridCol w="269875">
                  <a:extLst>
                    <a:ext uri="{9D8B030D-6E8A-4147-A177-3AD203B41FA5}">
                      <a16:colId xmlns:a16="http://schemas.microsoft.com/office/drawing/2014/main" val="20003"/>
                    </a:ext>
                  </a:extLst>
                </a:gridCol>
                <a:gridCol w="2055812">
                  <a:extLst>
                    <a:ext uri="{9D8B030D-6E8A-4147-A177-3AD203B41FA5}">
                      <a16:colId xmlns:a16="http://schemas.microsoft.com/office/drawing/2014/main" val="20004"/>
                    </a:ext>
                  </a:extLst>
                </a:gridCol>
                <a:gridCol w="2255838">
                  <a:extLst>
                    <a:ext uri="{9D8B030D-6E8A-4147-A177-3AD203B41FA5}">
                      <a16:colId xmlns:a16="http://schemas.microsoft.com/office/drawing/2014/main" val="20005"/>
                    </a:ext>
                  </a:extLst>
                </a:gridCol>
              </a:tblGrid>
              <a:tr h="533359">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rPr>
                        <a:t>Variable</a:t>
                      </a:r>
                      <a:endParaRPr kumimoji="0" lang="es-ES"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rPr>
                        <a:t>Tipo de variable</a:t>
                      </a:r>
                      <a:endParaRPr kumimoji="0" lang="es-ES"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rPr>
                        <a:t>Operacionalización</a:t>
                      </a:r>
                      <a:endParaRPr kumimoji="0" lang="es-ES"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s-ES"/>
                    </a:p>
                  </a:txBody>
                  <a:tcPr/>
                </a:tc>
                <a:tc hMerge="1">
                  <a:txBody>
                    <a:bodyPr/>
                    <a:lstStyle/>
                    <a:p>
                      <a:endParaRPr lang="es-ES"/>
                    </a:p>
                  </a:txBody>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rPr>
                        <a:t>Indicador</a:t>
                      </a:r>
                      <a:endParaRPr kumimoji="0" lang="es-ES" sz="2700" b="1" i="0" u="none" strike="noStrike" cap="none" normalizeH="0" baseline="0">
                        <a:ln>
                          <a:noFill/>
                        </a:ln>
                        <a:solidFill>
                          <a:srgbClr val="FFFFFF"/>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3359">
                <a:tc vMerge="1">
                  <a:txBody>
                    <a:bodyPr/>
                    <a:lstStyle/>
                    <a:p>
                      <a:endParaRPr lang="es-ES"/>
                    </a:p>
                  </a:txBody>
                  <a:tcPr/>
                </a:tc>
                <a:tc vMerge="1">
                  <a:txBody>
                    <a:bodyPr/>
                    <a:lstStyle/>
                    <a:p>
                      <a:endParaRPr lang="es-ES"/>
                    </a:p>
                  </a:txBody>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Escala </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381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grid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Descripción </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hMerge="1">
                  <a:txBody>
                    <a:bodyPr/>
                    <a:lstStyle/>
                    <a:p>
                      <a:endParaRPr lang="es-ES"/>
                    </a:p>
                  </a:txBody>
                  <a:tcPr/>
                </a:tc>
                <a:tc rowSpan="3">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ctr"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Tasa de discapacidad</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533359">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Sexo</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Cualitativa niminal</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grid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Mas</a:t>
                      </a: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hMerge="1">
                  <a:txBody>
                    <a:bodyPr/>
                    <a:lstStyle/>
                    <a:p>
                      <a:endParaRPr lang="es-ES"/>
                    </a:p>
                  </a:txBody>
                  <a:tcPr/>
                </a:tc>
                <a:tc row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Según sexo biológico</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vMerge="1">
                  <a:txBody>
                    <a:bodyPr/>
                    <a:lstStyle/>
                    <a:p>
                      <a:endParaRPr lang="es-ES"/>
                    </a:p>
                  </a:txBody>
                  <a:tcPr/>
                </a:tc>
                <a:extLst>
                  <a:ext uri="{0D108BD9-81ED-4DB2-BD59-A6C34878D82A}">
                    <a16:rowId xmlns:a16="http://schemas.microsoft.com/office/drawing/2014/main" val="10002"/>
                  </a:ext>
                </a:extLst>
              </a:tr>
              <a:tr h="944820">
                <a:tc vMerge="1">
                  <a:txBody>
                    <a:bodyPr/>
                    <a:lstStyle/>
                    <a:p>
                      <a:endParaRPr lang="es-ES"/>
                    </a:p>
                  </a:txBody>
                  <a:tcPr/>
                </a:tc>
                <a:tc vMerge="1">
                  <a:txBody>
                    <a:bodyPr/>
                    <a:lstStyle/>
                    <a:p>
                      <a:endParaRPr lang="es-ES"/>
                    </a:p>
                  </a:txBody>
                  <a:tcPr/>
                </a:tc>
                <a:tc gridSpan="2">
                  <a:txBody>
                    <a:bodyPr/>
                    <a:lstStyle>
                      <a:lvl1pPr defTabSz="100647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00647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00647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00647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00647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00647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00647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Fem</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p>
                      <a:pPr marL="0" marR="0" lvl="0" indent="0" algn="l" defTabSz="1006475" rtl="0" eaLnBrk="1" fontAlgn="base" latinLnBrk="0" hangingPunct="1">
                        <a:lnSpc>
                          <a:spcPct val="100000"/>
                        </a:lnSpc>
                        <a:spcBef>
                          <a:spcPct val="0"/>
                        </a:spcBef>
                        <a:spcAft>
                          <a:spcPct val="0"/>
                        </a:spcAft>
                        <a:buClrTx/>
                        <a:buSzTx/>
                        <a:buFontTx/>
                        <a:buNone/>
                        <a:tabLst/>
                      </a:pP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hMerge="1">
                  <a:txBody>
                    <a:bodyPr/>
                    <a:lstStyle/>
                    <a:p>
                      <a:endParaRPr lang="es-ES"/>
                    </a:p>
                  </a:txBody>
                  <a:tcPr/>
                </a:tc>
                <a:tc vMerge="1">
                  <a:txBody>
                    <a:bodyPr/>
                    <a:lstStyle/>
                    <a:p>
                      <a:endParaRPr lang="es-ES"/>
                    </a:p>
                  </a:txBody>
                  <a:tcPr/>
                </a:tc>
                <a:tc vMerge="1">
                  <a:txBody>
                    <a:bodyPr/>
                    <a:lstStyle/>
                    <a:p>
                      <a:endParaRPr lang="es-ES"/>
                    </a:p>
                  </a:txBody>
                  <a:tcPr/>
                </a:tc>
                <a:extLst>
                  <a:ext uri="{0D108BD9-81ED-4DB2-BD59-A6C34878D82A}">
                    <a16:rowId xmlns:a16="http://schemas.microsoft.com/office/drawing/2014/main" val="10003"/>
                  </a:ext>
                </a:extLst>
              </a:tr>
              <a:tr h="2590664">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Escolaridad</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Cualitativa ordinal</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gridSpan="2">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PNT</a:t>
                      </a:r>
                    </a:p>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PT</a:t>
                      </a:r>
                      <a:b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b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SNT</a:t>
                      </a:r>
                    </a:p>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ST</a:t>
                      </a:r>
                    </a:p>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UST</a:t>
                      </a:r>
                    </a:p>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UT</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hMerge="1">
                  <a:txBody>
                    <a:bodyPr/>
                    <a:lstStyle/>
                    <a:p>
                      <a:endParaRPr lang="es-ES"/>
                    </a:p>
                  </a:txBody>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Según el último año vencido</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defTabSz="1343025">
                        <a:lnSpc>
                          <a:spcPct val="93000"/>
                        </a:lnSpc>
                        <a:buClr>
                          <a:srgbClr val="000000"/>
                        </a:buClr>
                        <a:buSzPct val="100000"/>
                        <a:buFont typeface="Times New Roman" panose="02020603050405020304" pitchFamily="18" charset="0"/>
                        <a:defRPr sz="4200">
                          <a:solidFill>
                            <a:srgbClr val="E6E6E6"/>
                          </a:solidFill>
                          <a:latin typeface="Arial" panose="020B0604020202020204" pitchFamily="34" charset="0"/>
                          <a:ea typeface="DejaVu Sans" pitchFamily="34" charset="0"/>
                          <a:cs typeface="DejaVu Sans" pitchFamily="34" charset="0"/>
                        </a:defRPr>
                      </a:lvl1pPr>
                      <a:lvl2pPr marL="671513" defTabSz="1343025">
                        <a:lnSpc>
                          <a:spcPct val="93000"/>
                        </a:lnSpc>
                        <a:buClr>
                          <a:srgbClr val="000000"/>
                        </a:buClr>
                        <a:buSzPct val="100000"/>
                        <a:buFont typeface="Times New Roman" panose="02020603050405020304" pitchFamily="18" charset="0"/>
                        <a:defRPr sz="3700">
                          <a:solidFill>
                            <a:srgbClr val="E6E6E6"/>
                          </a:solidFill>
                          <a:latin typeface="Arial" panose="020B0604020202020204" pitchFamily="34" charset="0"/>
                          <a:ea typeface="DejaVu Sans" pitchFamily="34" charset="0"/>
                          <a:cs typeface="DejaVu Sans" pitchFamily="34" charset="0"/>
                        </a:defRPr>
                      </a:lvl2pPr>
                      <a:lvl3pPr marL="1343025" defTabSz="1343025">
                        <a:lnSpc>
                          <a:spcPct val="93000"/>
                        </a:lnSpc>
                        <a:buClr>
                          <a:srgbClr val="000000"/>
                        </a:buClr>
                        <a:buSzPct val="100000"/>
                        <a:buFont typeface="Times New Roman" panose="02020603050405020304" pitchFamily="18" charset="0"/>
                        <a:defRPr sz="3000">
                          <a:solidFill>
                            <a:srgbClr val="E6E6E6"/>
                          </a:solidFill>
                          <a:latin typeface="Arial" panose="020B0604020202020204" pitchFamily="34" charset="0"/>
                          <a:ea typeface="DejaVu Sans" pitchFamily="34" charset="0"/>
                          <a:cs typeface="DejaVu Sans" pitchFamily="34" charset="0"/>
                        </a:defRPr>
                      </a:lvl3pPr>
                      <a:lvl4pPr marL="2014538" defTabSz="1343025">
                        <a:lnSpc>
                          <a:spcPct val="93000"/>
                        </a:lnSpc>
                        <a:buClr>
                          <a:srgbClr val="000000"/>
                        </a:buClr>
                        <a:buSzPct val="100000"/>
                        <a:buFont typeface="Times New Roman" panose="02020603050405020304" pitchFamily="18" charset="0"/>
                        <a:defRPr sz="2500">
                          <a:solidFill>
                            <a:srgbClr val="E6E6E6"/>
                          </a:solidFill>
                          <a:latin typeface="Arial" panose="020B0604020202020204" pitchFamily="34" charset="0"/>
                          <a:ea typeface="DejaVu Sans" pitchFamily="34" charset="0"/>
                          <a:cs typeface="DejaVu Sans" pitchFamily="34" charset="0"/>
                        </a:defRPr>
                      </a:lvl4pPr>
                      <a:lvl5pPr marL="2686050" defTabSz="1343025">
                        <a:lnSpc>
                          <a:spcPct val="93000"/>
                        </a:lnSpc>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5pPr>
                      <a:lvl6pPr marL="31432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6pPr>
                      <a:lvl7pPr marL="36004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7pPr>
                      <a:lvl8pPr marL="40576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8pPr>
                      <a:lvl9pPr marL="4514850" indent="-227013" defTabSz="1343025" eaLnBrk="0" fontAlgn="base" hangingPunct="0">
                        <a:lnSpc>
                          <a:spcPct val="93000"/>
                        </a:lnSpc>
                        <a:spcBef>
                          <a:spcPct val="0"/>
                        </a:spcBef>
                        <a:spcAft>
                          <a:spcPct val="0"/>
                        </a:spcAft>
                        <a:buClr>
                          <a:srgbClr val="000000"/>
                        </a:buClr>
                        <a:buSzPct val="100000"/>
                        <a:buFont typeface="Times New Roman" panose="02020603050405020304" pitchFamily="18" charset="0"/>
                        <a:defRPr sz="2500">
                          <a:solidFill>
                            <a:srgbClr val="99CCFF"/>
                          </a:solidFill>
                          <a:latin typeface="Arial" panose="020B0604020202020204" pitchFamily="34" charset="0"/>
                          <a:ea typeface="DejaVu Sans" pitchFamily="34" charset="0"/>
                          <a:cs typeface="DejaVu Sans" pitchFamily="34" charset="0"/>
                        </a:defRPr>
                      </a:lvl9pPr>
                    </a:lstStyle>
                    <a:p>
                      <a:pPr marL="0" marR="0" lvl="0" indent="0" algn="l" defTabSz="1343025" rtl="0" eaLnBrk="1" fontAlgn="base" latinLnBrk="0" hangingPunct="1">
                        <a:lnSpc>
                          <a:spcPct val="100000"/>
                        </a:lnSpc>
                        <a:spcBef>
                          <a:spcPct val="0"/>
                        </a:spcBef>
                        <a:spcAft>
                          <a:spcPct val="0"/>
                        </a:spcAft>
                        <a:buClrTx/>
                        <a:buSzTx/>
                        <a:buFontTx/>
                        <a:buNone/>
                        <a:tabLst/>
                      </a:pPr>
                      <a:r>
                        <a:rPr kumimoji="0" lang="es-CU"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rPr>
                        <a:t>Tasa de discapacidad por nivel de escolaridad</a:t>
                      </a:r>
                      <a:endParaRPr kumimoji="0" lang="es-ES" sz="2700" b="0" i="0" u="none" strike="noStrike" cap="none" normalizeH="0" baseline="0">
                        <a:ln>
                          <a:noFill/>
                        </a:ln>
                        <a:solidFill>
                          <a:srgbClr val="000000"/>
                        </a:solidFill>
                        <a:effectLst/>
                        <a:latin typeface="Arial" panose="020B0604020202020204" pitchFamily="34" charset="0"/>
                        <a:ea typeface="DejaVu Sans" pitchFamily="34" charset="0"/>
                        <a:cs typeface="DejaVu Sans" pitchFamily="34" charset="0"/>
                      </a:endParaRPr>
                    </a:p>
                  </a:txBody>
                  <a:tcPr marL="121900" marR="121900" marT="60949" marB="609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bl>
          </a:graphicData>
        </a:graphic>
      </p:graphicFrame>
      <p:sp>
        <p:nvSpPr>
          <p:cNvPr id="62501" name="CuadroTexto 5"/>
          <p:cNvSpPr txBox="1">
            <a:spLocks noChangeArrowheads="1"/>
          </p:cNvSpPr>
          <p:nvPr/>
        </p:nvSpPr>
        <p:spPr bwMode="auto">
          <a:xfrm>
            <a:off x="192088" y="611188"/>
            <a:ext cx="1276667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3200">
                <a:solidFill>
                  <a:srgbClr val="FFC000"/>
                </a:solidFill>
              </a:rPr>
              <a:t>Ejemplo: Estudio de la discapacidad en un grupo de ancianos  de ….</a:t>
            </a:r>
            <a:endParaRPr lang="es-ES" sz="3200">
              <a:solidFill>
                <a:srgbClr val="FFC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CuadroTexto 5"/>
          <p:cNvSpPr txBox="1">
            <a:spLocks noChangeArrowheads="1"/>
          </p:cNvSpPr>
          <p:nvPr/>
        </p:nvSpPr>
        <p:spPr bwMode="auto">
          <a:xfrm>
            <a:off x="192088" y="1403350"/>
            <a:ext cx="127666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r>
              <a:rPr lang="es-CU" sz="3200">
                <a:solidFill>
                  <a:srgbClr val="FFC000"/>
                </a:solidFill>
              </a:rPr>
              <a:t>Variables más complejas: </a:t>
            </a:r>
          </a:p>
          <a:p>
            <a:pPr eaLnBrk="1">
              <a:lnSpc>
                <a:spcPct val="93000"/>
              </a:lnSpc>
              <a:buClr>
                <a:srgbClr val="000000"/>
              </a:buClr>
              <a:buSzPct val="100000"/>
              <a:buFont typeface="Times New Roman" panose="02020603050405020304" pitchFamily="18" charset="0"/>
              <a:buNone/>
            </a:pPr>
            <a:r>
              <a:rPr lang="es-CU" sz="3200">
                <a:solidFill>
                  <a:srgbClr val="FF0000"/>
                </a:solidFill>
              </a:rPr>
              <a:t>Ejemplo</a:t>
            </a:r>
            <a:r>
              <a:rPr lang="es-CU" sz="3200">
                <a:solidFill>
                  <a:srgbClr val="FFC000"/>
                </a:solidFill>
              </a:rPr>
              <a:t>: Condiciones de vida. Proceso que caractriza y reproduce la forma particular  de cada grupo de la población en el funcionamiento cunjunto de la sociedad.</a:t>
            </a:r>
          </a:p>
        </p:txBody>
      </p:sp>
      <p:sp>
        <p:nvSpPr>
          <p:cNvPr id="65539" name="Rectangle 2"/>
          <p:cNvSpPr>
            <a:spLocks noChangeArrowheads="1"/>
          </p:cNvSpPr>
          <p:nvPr/>
        </p:nvSpPr>
        <p:spPr bwMode="auto">
          <a:xfrm>
            <a:off x="1247775" y="250825"/>
            <a:ext cx="1097915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Variables. Operacionalización de la variable.</a:t>
            </a:r>
          </a:p>
        </p:txBody>
      </p:sp>
      <p:graphicFrame>
        <p:nvGraphicFramePr>
          <p:cNvPr id="2" name="Tabla 1"/>
          <p:cNvGraphicFramePr>
            <a:graphicFrameLocks noGrp="1"/>
          </p:cNvGraphicFramePr>
          <p:nvPr/>
        </p:nvGraphicFramePr>
        <p:xfrm>
          <a:off x="190500" y="3492500"/>
          <a:ext cx="13082588" cy="3917950"/>
        </p:xfrm>
        <a:graphic>
          <a:graphicData uri="http://schemas.openxmlformats.org/drawingml/2006/table">
            <a:tbl>
              <a:tblPr firstRow="1" bandRow="1">
                <a:tableStyleId>{5C22544A-7EE6-4342-B048-85BDC9FD1C3A}</a:tableStyleId>
              </a:tblPr>
              <a:tblGrid>
                <a:gridCol w="4360863">
                  <a:extLst>
                    <a:ext uri="{9D8B030D-6E8A-4147-A177-3AD203B41FA5}">
                      <a16:colId xmlns:a16="http://schemas.microsoft.com/office/drawing/2014/main" val="20000"/>
                    </a:ext>
                  </a:extLst>
                </a:gridCol>
                <a:gridCol w="4360863">
                  <a:extLst>
                    <a:ext uri="{9D8B030D-6E8A-4147-A177-3AD203B41FA5}">
                      <a16:colId xmlns:a16="http://schemas.microsoft.com/office/drawing/2014/main" val="20001"/>
                    </a:ext>
                  </a:extLst>
                </a:gridCol>
                <a:gridCol w="4360863">
                  <a:extLst>
                    <a:ext uri="{9D8B030D-6E8A-4147-A177-3AD203B41FA5}">
                      <a16:colId xmlns:a16="http://schemas.microsoft.com/office/drawing/2014/main" val="20002"/>
                    </a:ext>
                  </a:extLst>
                </a:gridCol>
              </a:tblGrid>
              <a:tr h="487680">
                <a:tc>
                  <a:txBody>
                    <a:bodyPr/>
                    <a:lstStyle/>
                    <a:p>
                      <a:r>
                        <a:rPr lang="es-CU" sz="2400" dirty="0"/>
                        <a:t>DIMENSIÓN </a:t>
                      </a:r>
                      <a:endParaRPr lang="es-ES" sz="2400" dirty="0"/>
                    </a:p>
                  </a:txBody>
                  <a:tcPr marL="121918" marR="121918" marT="60960" marB="60960"/>
                </a:tc>
                <a:tc>
                  <a:txBody>
                    <a:bodyPr/>
                    <a:lstStyle/>
                    <a:p>
                      <a:r>
                        <a:rPr lang="es-CU" sz="2400" dirty="0"/>
                        <a:t>VARIABLE</a:t>
                      </a:r>
                      <a:r>
                        <a:rPr lang="es-CU" sz="2400" baseline="0" dirty="0"/>
                        <a:t> </a:t>
                      </a:r>
                      <a:endParaRPr lang="es-ES" sz="2400" dirty="0"/>
                    </a:p>
                  </a:txBody>
                  <a:tcPr marL="121918" marR="121918" marT="60960" marB="60960"/>
                </a:tc>
                <a:tc>
                  <a:txBody>
                    <a:bodyPr/>
                    <a:lstStyle/>
                    <a:p>
                      <a:r>
                        <a:rPr lang="es-CU" sz="2400" dirty="0"/>
                        <a:t>INDICADOR</a:t>
                      </a:r>
                      <a:endParaRPr lang="es-ES" sz="2400" dirty="0"/>
                    </a:p>
                  </a:txBody>
                  <a:tcPr marL="121918" marR="121918" marT="60960" marB="60960"/>
                </a:tc>
                <a:extLst>
                  <a:ext uri="{0D108BD9-81ED-4DB2-BD59-A6C34878D82A}">
                    <a16:rowId xmlns:a16="http://schemas.microsoft.com/office/drawing/2014/main" val="10000"/>
                  </a:ext>
                </a:extLst>
              </a:tr>
              <a:tr h="3430270">
                <a:tc>
                  <a:txBody>
                    <a:bodyPr/>
                    <a:lstStyle/>
                    <a:p>
                      <a:r>
                        <a:rPr lang="es-CU" sz="2400" dirty="0"/>
                        <a:t>Proceso</a:t>
                      </a:r>
                      <a:r>
                        <a:rPr lang="es-CU" sz="2400" baseline="0" dirty="0"/>
                        <a:t> biológico</a:t>
                      </a:r>
                      <a:endParaRPr lang="es-ES" sz="2400" dirty="0"/>
                    </a:p>
                  </a:txBody>
                  <a:tcPr marL="121918" marR="121918" marT="60960" marB="60960"/>
                </a:tc>
                <a:tc>
                  <a:txBody>
                    <a:bodyPr/>
                    <a:lstStyle/>
                    <a:p>
                      <a:pPr marL="342900" indent="-342900">
                        <a:buFont typeface="Arial" panose="020B0604020202020204" pitchFamily="34" charset="0"/>
                        <a:buChar char="•"/>
                      </a:pPr>
                      <a:r>
                        <a:rPr lang="es-CU" sz="2400" dirty="0"/>
                        <a:t>Bajo peso al nacer.</a:t>
                      </a:r>
                    </a:p>
                    <a:p>
                      <a:pPr marL="342900" indent="-342900">
                        <a:buFont typeface="Arial" panose="020B0604020202020204" pitchFamily="34" charset="0"/>
                        <a:buChar char="•"/>
                      </a:pPr>
                      <a:r>
                        <a:rPr lang="es-CU" sz="2400" dirty="0"/>
                        <a:t>Bajo</a:t>
                      </a:r>
                      <a:r>
                        <a:rPr lang="es-CU" sz="2400" baseline="0" dirty="0"/>
                        <a:t> peso al inicio de embarazo.</a:t>
                      </a:r>
                    </a:p>
                    <a:p>
                      <a:pPr marL="342900" indent="-342900">
                        <a:buFont typeface="Arial" panose="020B0604020202020204" pitchFamily="34" charset="0"/>
                        <a:buChar char="•"/>
                      </a:pPr>
                      <a:r>
                        <a:rPr lang="es-CU" sz="2400" baseline="0" dirty="0"/>
                        <a:t>Baja Hb.</a:t>
                      </a:r>
                    </a:p>
                    <a:p>
                      <a:pPr marL="342900" indent="-342900">
                        <a:buFont typeface="Arial" panose="020B0604020202020204" pitchFamily="34" charset="0"/>
                        <a:buChar char="•"/>
                      </a:pPr>
                      <a:r>
                        <a:rPr lang="es-ES" sz="2400" baseline="0" dirty="0"/>
                        <a:t>G</a:t>
                      </a:r>
                      <a:r>
                        <a:rPr lang="es-CU" sz="2400" baseline="0" dirty="0"/>
                        <a:t>anancia de peso</a:t>
                      </a:r>
                      <a:endParaRPr lang="es-ES" sz="2400" dirty="0"/>
                    </a:p>
                  </a:txBody>
                  <a:tcPr marL="121918" marR="121918" marT="60960" marB="60960"/>
                </a:tc>
                <a:tc>
                  <a:txBody>
                    <a:bodyPr/>
                    <a:lstStyle/>
                    <a:p>
                      <a:pPr marL="342900" indent="-342900">
                        <a:buFont typeface="Arial" panose="020B0604020202020204" pitchFamily="34" charset="0"/>
                        <a:buChar char="•"/>
                      </a:pPr>
                      <a:r>
                        <a:rPr lang="es-CU" sz="2400" dirty="0"/>
                        <a:t>% de niños co peso menor a 2500 g.</a:t>
                      </a:r>
                    </a:p>
                    <a:p>
                      <a:pPr marL="342900" indent="-342900">
                        <a:buFont typeface="Arial" panose="020B0604020202020204" pitchFamily="34" charset="0"/>
                        <a:buChar char="•"/>
                      </a:pPr>
                      <a:r>
                        <a:rPr lang="es-CU" sz="2400" dirty="0"/>
                        <a:t> % de embarazada con riesgo nutricional.</a:t>
                      </a:r>
                    </a:p>
                    <a:p>
                      <a:pPr marL="342900" indent="-342900">
                        <a:buFont typeface="Arial" panose="020B0604020202020204" pitchFamily="34" charset="0"/>
                        <a:buChar char="•"/>
                      </a:pPr>
                      <a:r>
                        <a:rPr lang="es-CU" sz="2400" dirty="0"/>
                        <a:t> % de emabarazadas con HB menor a 110</a:t>
                      </a:r>
                      <a:r>
                        <a:rPr lang="es-CU" sz="2400" baseline="0" dirty="0"/>
                        <a:t> g/l</a:t>
                      </a:r>
                    </a:p>
                    <a:p>
                      <a:pPr marL="342900" indent="-342900">
                        <a:buFont typeface="Arial" panose="020B0604020202020204" pitchFamily="34" charset="0"/>
                        <a:buChar char="•"/>
                      </a:pPr>
                      <a:r>
                        <a:rPr lang="es-CU" sz="2400" baseline="0" dirty="0"/>
                        <a:t>% de embarazadas con ganancia inferior a 8 kg.</a:t>
                      </a:r>
                      <a:endParaRPr lang="es-ES" sz="2400" dirty="0"/>
                    </a:p>
                  </a:txBody>
                  <a:tcPr marL="121918" marR="121918" marT="60960" marB="60960"/>
                </a:tc>
                <a:extLst>
                  <a:ext uri="{0D108BD9-81ED-4DB2-BD59-A6C34878D82A}">
                    <a16:rowId xmlns:a16="http://schemas.microsoft.com/office/drawing/2014/main" val="10001"/>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1103313" y="142875"/>
            <a:ext cx="10980737"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dirty="0">
                <a:solidFill>
                  <a:srgbClr val="000000"/>
                </a:solidFill>
              </a:rPr>
              <a:t>Técnicas y Procedimientos</a:t>
            </a:r>
          </a:p>
        </p:txBody>
      </p:sp>
      <p:sp>
        <p:nvSpPr>
          <p:cNvPr id="3" name="CuadroTexto 2"/>
          <p:cNvSpPr txBox="1"/>
          <p:nvPr/>
        </p:nvSpPr>
        <p:spPr>
          <a:xfrm>
            <a:off x="0" y="1162050"/>
            <a:ext cx="13439775" cy="6002338"/>
          </a:xfrm>
          <a:prstGeom prst="rect">
            <a:avLst/>
          </a:prstGeom>
          <a:noFill/>
          <a:ln w="28575">
            <a:solidFill>
              <a:srgbClr val="C00000"/>
            </a:solidFill>
          </a:ln>
        </p:spPr>
        <p:txBody>
          <a:bodyPr>
            <a:spAutoFit/>
          </a:bodyPr>
          <a:lstStyle/>
          <a:p>
            <a:pPr eaLnBrk="1">
              <a:lnSpc>
                <a:spcPct val="150000"/>
              </a:lnSpc>
              <a:buClr>
                <a:srgbClr val="000000"/>
              </a:buClr>
              <a:buSzPct val="100000"/>
              <a:buFont typeface="Times New Roman" panose="02020603050405020304" pitchFamily="18" charset="0"/>
              <a:buNone/>
              <a:defRPr/>
            </a:pPr>
            <a:r>
              <a:rPr lang="es-CU" sz="3200" dirty="0"/>
              <a:t>Pueden ser:</a:t>
            </a:r>
            <a:endParaRPr lang="es-ES" sz="3200" dirty="0"/>
          </a:p>
          <a:p>
            <a:pPr marL="609539" indent="-609539" algn="just" eaLnBrk="1">
              <a:lnSpc>
                <a:spcPct val="150000"/>
              </a:lnSpc>
              <a:buClr>
                <a:srgbClr val="FF0000"/>
              </a:buClr>
              <a:buSzPct val="100000"/>
              <a:buFont typeface="+mj-lt"/>
              <a:buAutoNum type="arabicParenR"/>
              <a:defRPr/>
            </a:pPr>
            <a:r>
              <a:rPr lang="es-CU" sz="3200" dirty="0"/>
              <a:t> De obtención de la información o recolección de datos: cuestionario, entrevista, revisión bibiográfica, documental, consultas, entre otras.</a:t>
            </a:r>
          </a:p>
          <a:p>
            <a:pPr marL="609539" indent="-609539" algn="just" eaLnBrk="1">
              <a:lnSpc>
                <a:spcPct val="150000"/>
              </a:lnSpc>
              <a:buClr>
                <a:srgbClr val="FF0000"/>
              </a:buClr>
              <a:buSzPct val="100000"/>
              <a:buFont typeface="+mj-lt"/>
              <a:buAutoNum type="arabicParenR"/>
              <a:defRPr/>
            </a:pPr>
            <a:r>
              <a:rPr lang="es-CU" sz="3200" dirty="0"/>
              <a:t>De análisis y elaboración representadas  por las formas de presentación de los resultados: gráficas, y  técnicas estadísticas utilizadas.</a:t>
            </a:r>
          </a:p>
          <a:p>
            <a:pPr marL="609539" indent="-609539" algn="just" eaLnBrk="1">
              <a:lnSpc>
                <a:spcPct val="150000"/>
              </a:lnSpc>
              <a:buClr>
                <a:srgbClr val="FF0000"/>
              </a:buClr>
              <a:buSzPct val="100000"/>
              <a:buFont typeface="+mj-lt"/>
              <a:buAutoNum type="arabicParenR"/>
              <a:defRPr/>
            </a:pPr>
            <a:r>
              <a:rPr lang="es-CU" sz="3200" dirty="0"/>
              <a:t> De discusión y síntesis: Facilitan arribar a conclusiones y marco de referencias de las mismas.</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7586" name="Grupo 8"/>
          <p:cNvGrpSpPr>
            <a:grpSpLocks/>
          </p:cNvGrpSpPr>
          <p:nvPr/>
        </p:nvGrpSpPr>
        <p:grpSpPr bwMode="auto">
          <a:xfrm>
            <a:off x="4127500" y="684213"/>
            <a:ext cx="8772525" cy="5356225"/>
            <a:chOff x="422275" y="717541"/>
            <a:chExt cx="8285163" cy="4859049"/>
          </a:xfrm>
        </p:grpSpPr>
        <p:cxnSp>
          <p:nvCxnSpPr>
            <p:cNvPr id="3" name="Conector recto 2"/>
            <p:cNvCxnSpPr/>
            <p:nvPr/>
          </p:nvCxnSpPr>
          <p:spPr bwMode="auto">
            <a:xfrm flipV="1">
              <a:off x="422275" y="717541"/>
              <a:ext cx="8285163" cy="1440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CuadroTexto 3"/>
            <p:cNvSpPr txBox="1"/>
            <p:nvPr/>
          </p:nvSpPr>
          <p:spPr>
            <a:xfrm>
              <a:off x="545724" y="964168"/>
              <a:ext cx="8161714" cy="335051"/>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spAutoFit/>
            </a:bodyPr>
            <a:lstStyle/>
            <a:p>
              <a:pPr algn="ctr">
                <a:defRPr/>
              </a:pPr>
              <a:r>
                <a:rPr lang="es-ES" dirty="0">
                  <a:solidFill>
                    <a:prstClr val="black"/>
                  </a:solidFill>
                  <a:cs typeface="Arial" panose="020B0604020202020204" pitchFamily="34" charset="0"/>
                </a:rPr>
                <a:t>TÉCNICAS E INSTRUMENTOS PARA LA RECOGIDA DE LA INFORMACIÓN</a:t>
              </a:r>
            </a:p>
          </p:txBody>
        </p:sp>
        <p:graphicFrame>
          <p:nvGraphicFramePr>
            <p:cNvPr id="7" name="Diagrama 6"/>
            <p:cNvGraphicFramePr/>
            <p:nvPr/>
          </p:nvGraphicFramePr>
          <p:xfrm>
            <a:off x="545724" y="1512590"/>
            <a:ext cx="7883813"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
        <p:nvSpPr>
          <p:cNvPr id="2" name="CuadroTexto 1"/>
          <p:cNvSpPr txBox="1"/>
          <p:nvPr/>
        </p:nvSpPr>
        <p:spPr>
          <a:xfrm>
            <a:off x="239713" y="1763713"/>
            <a:ext cx="3600450" cy="3786187"/>
          </a:xfrm>
          <a:prstGeom prst="rect">
            <a:avLst/>
          </a:prstGeom>
          <a:noFill/>
          <a:ln w="25400">
            <a:solidFill>
              <a:schemeClr val="accent6"/>
            </a:solidFill>
          </a:ln>
        </p:spPr>
        <p:txBody>
          <a:bodyPr>
            <a:spAutoFit/>
          </a:bodyPr>
          <a:lstStyle/>
          <a:p>
            <a:pPr algn="just">
              <a:defRPr/>
            </a:pPr>
            <a:r>
              <a:rPr lang="es-ES" sz="2400" b="1" dirty="0">
                <a:solidFill>
                  <a:srgbClr val="FF0000"/>
                </a:solidFill>
              </a:rPr>
              <a:t>Recolección de datos</a:t>
            </a:r>
            <a:r>
              <a:rPr lang="es-ES" sz="2400" dirty="0"/>
              <a:t>: Estrategia para obtener los datos de las variables, atributos, conceptos, casos,  sucesos, </a:t>
            </a:r>
            <a:r>
              <a:rPr lang="es-ES" sz="2400" dirty="0" err="1"/>
              <a:t>etc</a:t>
            </a:r>
            <a:r>
              <a:rPr lang="es-ES" sz="2400" dirty="0"/>
              <a:t>, involucrados en la investigación y involucra una variedad de técnicas e instrumentos.</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103313" y="179388"/>
            <a:ext cx="10980737" cy="827087"/>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Consideraciones Éticas</a:t>
            </a:r>
          </a:p>
        </p:txBody>
      </p:sp>
      <p:sp>
        <p:nvSpPr>
          <p:cNvPr id="69635" name="CuadroTexto 2"/>
          <p:cNvSpPr txBox="1">
            <a:spLocks noChangeArrowheads="1"/>
          </p:cNvSpPr>
          <p:nvPr/>
        </p:nvSpPr>
        <p:spPr bwMode="auto">
          <a:xfrm>
            <a:off x="174625" y="1258888"/>
            <a:ext cx="13265150" cy="6002337"/>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lnSpc>
                <a:spcPct val="93000"/>
              </a:lnSpc>
              <a:buClr>
                <a:srgbClr val="000000"/>
              </a:buClr>
              <a:buSzPct val="100000"/>
              <a:buFont typeface="Times New Roman" panose="02020603050405020304" pitchFamily="18" charset="0"/>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900">
                <a:solidFill>
                  <a:srgbClr val="99CCFF"/>
                </a:solidFill>
                <a:latin typeface="Arial" panose="020B0604020202020204" pitchFamily="34" charset="0"/>
                <a:cs typeface="DejaVu Sans" panose="020B0603030804020204" pitchFamily="34" charset="0"/>
              </a:defRPr>
            </a:lvl9pPr>
          </a:lstStyle>
          <a:p>
            <a:pPr algn="just" eaLnBrk="1">
              <a:lnSpc>
                <a:spcPct val="150000"/>
              </a:lnSpc>
              <a:buClr>
                <a:srgbClr val="FF0000"/>
              </a:buClr>
              <a:buFont typeface="Wingdings" panose="05000000000000000000" pitchFamily="2" charset="2"/>
              <a:buChar char="ü"/>
            </a:pPr>
            <a:r>
              <a:rPr lang="es-ES" sz="3200">
                <a:solidFill>
                  <a:schemeClr val="tx1"/>
                </a:solidFill>
              </a:rPr>
              <a:t>Deben estar bien claros y definidos  en la  investigación que se pretende realizar. Estos aspectos pueden estar relacionados con animales, el medio ambiente o los seres humanos. </a:t>
            </a:r>
          </a:p>
          <a:p>
            <a:pPr algn="just" eaLnBrk="1">
              <a:lnSpc>
                <a:spcPct val="150000"/>
              </a:lnSpc>
              <a:buClr>
                <a:srgbClr val="FF0000"/>
              </a:buClr>
              <a:buFont typeface="Wingdings" panose="05000000000000000000" pitchFamily="2" charset="2"/>
              <a:buChar char="ü"/>
            </a:pPr>
            <a:r>
              <a:rPr lang="es-ES" sz="3200">
                <a:solidFill>
                  <a:schemeClr val="tx1"/>
                </a:solidFill>
              </a:rPr>
              <a:t> Brindarle a los  posibles participantes,  información detallada de su participación en el estudio y obtener el consentimiento informado de los mismos, de lo contrario estarán incurriendo en una de las violaciones más graves de la ética médica y de los principios éticos de las investigaciones en el campo de las ciencias de la salud. </a:t>
            </a: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1098550" y="-36513"/>
            <a:ext cx="10980738" cy="673101"/>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a:defRPr/>
            </a:pPr>
            <a:r>
              <a:rPr lang="es-ES" sz="3733" b="1">
                <a:solidFill>
                  <a:schemeClr val="tx1"/>
                </a:solidFill>
              </a:rPr>
              <a:t>La ética en la investigación</a:t>
            </a:r>
            <a:endParaRPr lang="es-ES" sz="3733">
              <a:solidFill>
                <a:schemeClr val="tx1"/>
              </a:solidFill>
            </a:endParaRPr>
          </a:p>
        </p:txBody>
      </p:sp>
      <p:sp>
        <p:nvSpPr>
          <p:cNvPr id="70659" name="CuadroTexto 2"/>
          <p:cNvSpPr txBox="1">
            <a:spLocks noChangeArrowheads="1"/>
          </p:cNvSpPr>
          <p:nvPr/>
        </p:nvSpPr>
        <p:spPr bwMode="auto">
          <a:xfrm>
            <a:off x="301625" y="755650"/>
            <a:ext cx="12576175" cy="6002338"/>
          </a:xfrm>
          <a:prstGeom prst="rect">
            <a:avLst/>
          </a:prstGeom>
          <a:noFill/>
          <a:ln w="444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1">
              <a:lnSpc>
                <a:spcPct val="150000"/>
              </a:lnSpc>
              <a:buClr>
                <a:srgbClr val="FF0000"/>
              </a:buClr>
              <a:buSzPct val="100000"/>
              <a:buFont typeface="Times New Roman" panose="02020603050405020304" pitchFamily="18" charset="0"/>
              <a:buNone/>
            </a:pPr>
            <a:r>
              <a:rPr lang="es-ES" sz="3200"/>
              <a:t>“Sistema de conceptos que valora la política científica en su totalidad, no sólo la conducta de los trabajadores científicos respecto a la vida social en particular, y a la naturaleza en general, en la medida en que su acción puede afectar a ambas, sino que incluye a la sociedad en su conjunto: las ramas económicas, las clases sociales y grupos afectados, las tradiciones y aspiraciones, la naturaleza implicada y por supuesto, las responsabilidades gubernamentales y empresariales”</a:t>
            </a:r>
          </a:p>
        </p:txBody>
      </p:sp>
      <p:sp>
        <p:nvSpPr>
          <p:cNvPr id="70660" name="CuadroTexto 4"/>
          <p:cNvSpPr txBox="1">
            <a:spLocks noChangeArrowheads="1"/>
          </p:cNvSpPr>
          <p:nvPr/>
        </p:nvSpPr>
        <p:spPr bwMode="auto">
          <a:xfrm>
            <a:off x="12700" y="6875463"/>
            <a:ext cx="13152438" cy="549275"/>
          </a:xfrm>
          <a:prstGeom prst="rect">
            <a:avLst/>
          </a:prstGeom>
          <a:noFill/>
          <a:ln w="444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eaLnBrk="1">
              <a:lnSpc>
                <a:spcPct val="93000"/>
              </a:lnSpc>
              <a:buClr>
                <a:srgbClr val="FF0000"/>
              </a:buClr>
              <a:buSzPct val="100000"/>
              <a:buFont typeface="Times New Roman" panose="02020603050405020304" pitchFamily="18" charset="0"/>
              <a:buNone/>
            </a:pPr>
            <a:r>
              <a:rPr lang="es-ES" sz="3200" b="1">
                <a:solidFill>
                  <a:srgbClr val="002060"/>
                </a:solidFill>
              </a:rPr>
              <a:t>Plagio – Fraude - Exclusión dolosa -  Exclusión dolosa - Cohecho</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1150938" y="-1212850"/>
            <a:ext cx="10980737" cy="673100"/>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a:defRPr/>
            </a:pPr>
            <a:r>
              <a:rPr lang="es-ES" sz="3733" b="1">
                <a:solidFill>
                  <a:schemeClr val="tx1"/>
                </a:solidFill>
              </a:rPr>
              <a:t>La ética en la investigación</a:t>
            </a:r>
            <a:endParaRPr lang="es-ES" sz="3733">
              <a:solidFill>
                <a:schemeClr val="tx1"/>
              </a:solidFill>
            </a:endParaRPr>
          </a:p>
        </p:txBody>
      </p:sp>
      <p:sp>
        <p:nvSpPr>
          <p:cNvPr id="49155" name="CuadroTexto 3"/>
          <p:cNvSpPr txBox="1">
            <a:spLocks noChangeArrowheads="1"/>
          </p:cNvSpPr>
          <p:nvPr/>
        </p:nvSpPr>
        <p:spPr bwMode="auto">
          <a:xfrm>
            <a:off x="0" y="-385763"/>
            <a:ext cx="14281150" cy="4524376"/>
          </a:xfrm>
          <a:prstGeom prst="rect">
            <a:avLst/>
          </a:prstGeom>
          <a:solidFill>
            <a:schemeClr val="accent1"/>
          </a:solidFill>
          <a:ln w="44450">
            <a:solidFill>
              <a:schemeClr val="accent6"/>
            </a:solidFill>
            <a:miter lim="800000"/>
            <a:headEnd/>
            <a:tailEnd/>
          </a:ln>
        </p:spPr>
        <p:txBody>
          <a:bodyPr>
            <a:spAutoFit/>
          </a:bodyPr>
          <a:lstStyle/>
          <a:p>
            <a:pPr algn="just" eaLnBrk="1">
              <a:lnSpc>
                <a:spcPct val="150000"/>
              </a:lnSpc>
              <a:buClr>
                <a:srgbClr val="000000"/>
              </a:buClr>
              <a:buSzPct val="100000"/>
              <a:buFont typeface="Times New Roman" panose="02020603050405020304" pitchFamily="18" charset="0"/>
              <a:buNone/>
              <a:defRPr/>
            </a:pPr>
            <a:r>
              <a:rPr lang="es-ES" sz="3200" b="1" dirty="0">
                <a:solidFill>
                  <a:srgbClr val="C00000"/>
                </a:solidFill>
                <a:ea typeface="DejaVu Sans" pitchFamily="34" charset="0"/>
              </a:rPr>
              <a:t>Consentimiento informado: </a:t>
            </a:r>
            <a:r>
              <a:rPr lang="es-ES" sz="3200" dirty="0">
                <a:solidFill>
                  <a:srgbClr val="002060"/>
                </a:solidFill>
                <a:ea typeface="DejaVu Sans" pitchFamily="34" charset="0"/>
              </a:rPr>
              <a:t>Se define como el proceso mediante el cual un sujeto confirma voluntariamente su disposición a participar en un estudio clínico, después de haber sido informado de todos los aspectos que son relevantes para que tome la decisión de participar. </a:t>
            </a:r>
          </a:p>
          <a:p>
            <a:pPr algn="just" eaLnBrk="1">
              <a:lnSpc>
                <a:spcPct val="150000"/>
              </a:lnSpc>
              <a:buClr>
                <a:srgbClr val="000000"/>
              </a:buClr>
              <a:buSzPct val="100000"/>
              <a:buFont typeface="Times New Roman" panose="02020603050405020304" pitchFamily="18" charset="0"/>
              <a:buNone/>
              <a:defRPr/>
            </a:pPr>
            <a:r>
              <a:rPr lang="es-ES" sz="3200" dirty="0">
                <a:solidFill>
                  <a:srgbClr val="002060"/>
                </a:solidFill>
                <a:ea typeface="DejaVu Sans" pitchFamily="34" charset="0"/>
              </a:rPr>
              <a:t>El consentimiento será documentado por medio de un formulario escrito firmado y fechado. Consta de dos partes:</a:t>
            </a:r>
          </a:p>
        </p:txBody>
      </p:sp>
      <p:sp>
        <p:nvSpPr>
          <p:cNvPr id="49156" name="CuadroTexto 4"/>
          <p:cNvSpPr txBox="1">
            <a:spLocks noChangeArrowheads="1"/>
          </p:cNvSpPr>
          <p:nvPr/>
        </p:nvSpPr>
        <p:spPr bwMode="auto">
          <a:xfrm>
            <a:off x="0" y="4356100"/>
            <a:ext cx="14281150" cy="3048000"/>
          </a:xfrm>
          <a:prstGeom prst="rect">
            <a:avLst/>
          </a:prstGeom>
          <a:solidFill>
            <a:schemeClr val="accent1"/>
          </a:solidFill>
          <a:ln w="44450">
            <a:solidFill>
              <a:schemeClr val="accent6"/>
            </a:solidFill>
            <a:miter lim="800000"/>
            <a:headEnd/>
            <a:tailEnd/>
          </a:ln>
        </p:spPr>
        <p:txBody>
          <a:bodyPr>
            <a:spAutoFit/>
          </a:bodyPr>
          <a:lstStyle>
            <a:lvl1pPr marL="342900" indent="-342900">
              <a:lnSpc>
                <a:spcPct val="93000"/>
              </a:lnSpc>
              <a:buClr>
                <a:srgbClr val="000000"/>
              </a:buClr>
              <a:buSzPct val="100000"/>
              <a:buFont typeface="Times New Roman" panose="02020603050405020304" pitchFamily="18" charset="0"/>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9pPr>
          </a:lstStyle>
          <a:p>
            <a:pPr eaLnBrk="1">
              <a:lnSpc>
                <a:spcPct val="150000"/>
              </a:lnSpc>
              <a:buClr>
                <a:srgbClr val="FF0000"/>
              </a:buClr>
              <a:buFont typeface="Wingdings" panose="05000000000000000000" pitchFamily="2" charset="2"/>
              <a:buChar char="ü"/>
              <a:defRPr/>
            </a:pPr>
            <a:r>
              <a:rPr lang="es-ES" sz="3200" dirty="0">
                <a:solidFill>
                  <a:srgbClr val="002060"/>
                </a:solidFill>
              </a:rPr>
              <a:t>Una parte de información</a:t>
            </a:r>
            <a:r>
              <a:rPr lang="es-ES" sz="3200" b="1" dirty="0">
                <a:solidFill>
                  <a:srgbClr val="002060"/>
                </a:solidFill>
              </a:rPr>
              <a:t> </a:t>
            </a:r>
            <a:r>
              <a:rPr lang="es-ES" sz="3200" dirty="0">
                <a:solidFill>
                  <a:srgbClr val="002060"/>
                </a:solidFill>
              </a:rPr>
              <a:t>donde se implicarían los principios de cantidad y calidad de información.</a:t>
            </a:r>
          </a:p>
          <a:p>
            <a:pPr eaLnBrk="1">
              <a:lnSpc>
                <a:spcPct val="150000"/>
              </a:lnSpc>
              <a:buClr>
                <a:srgbClr val="FF0000"/>
              </a:buClr>
              <a:buFont typeface="Wingdings" panose="05000000000000000000" pitchFamily="2" charset="2"/>
              <a:buChar char="ü"/>
              <a:defRPr/>
            </a:pPr>
            <a:r>
              <a:rPr lang="es-ES" sz="3200" dirty="0">
                <a:solidFill>
                  <a:srgbClr val="002060"/>
                </a:solidFill>
              </a:rPr>
              <a:t>Una segunda parte de declaraciones y firmas donde deberían reflejarse los principios de voluntariedad y competencia. </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1 Rectángulo"/>
          <p:cNvSpPr>
            <a:spLocks noChangeArrowheads="1"/>
          </p:cNvSpPr>
          <p:nvPr/>
        </p:nvSpPr>
        <p:spPr bwMode="auto">
          <a:xfrm>
            <a:off x="0" y="-30163"/>
            <a:ext cx="13439775" cy="8359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4381" tIns="67191" rIns="134381" bIns="67191">
            <a:spAutoFit/>
          </a:bodyPr>
          <a:lstStyle>
            <a:lvl1pPr marL="342900" indent="-342900">
              <a:lnSpc>
                <a:spcPct val="93000"/>
              </a:lnSpc>
              <a:buClr>
                <a:srgbClr val="000000"/>
              </a:buClr>
              <a:buSzPct val="100000"/>
              <a:buFont typeface="Times New Roman" panose="02020603050405020304" pitchFamily="18" charset="0"/>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defRPr sz="2200">
                <a:solidFill>
                  <a:srgbClr val="99CCFF"/>
                </a:solidFill>
                <a:latin typeface="Arial" panose="020B0604020202020204" pitchFamily="34" charset="0"/>
                <a:ea typeface="DejaVu Sans" pitchFamily="34" charset="0"/>
                <a:cs typeface="DejaVu Sans" pitchFamily="34" charset="0"/>
              </a:defRPr>
            </a:lvl9pPr>
          </a:lstStyle>
          <a:p>
            <a:pPr algn="just" eaLnBrk="1" hangingPunct="1">
              <a:lnSpc>
                <a:spcPct val="120000"/>
              </a:lnSpc>
              <a:buClr>
                <a:schemeClr val="bg1"/>
              </a:buClr>
              <a:buFont typeface="Wingdings" panose="05000000000000000000" pitchFamily="2" charset="2"/>
              <a:buChar char=""/>
              <a:defRPr/>
            </a:pPr>
            <a:r>
              <a:rPr lang="es-ES" altLang="pt-BR" sz="3200">
                <a:solidFill>
                  <a:schemeClr val="tx1"/>
                </a:solidFill>
              </a:rPr>
              <a:t> </a:t>
            </a:r>
            <a:r>
              <a:rPr lang="es-ES_tradnl" altLang="pt-BR" sz="3200">
                <a:solidFill>
                  <a:schemeClr val="tx1"/>
                </a:solidFill>
              </a:rPr>
              <a:t>Libro de Texto. Informática Médica II. Capítulo 7. pág 187 – 206</a:t>
            </a:r>
            <a:endParaRPr lang="es-ES" altLang="pt-BR" sz="3200">
              <a:solidFill>
                <a:schemeClr val="tx1"/>
              </a:solidFill>
            </a:endParaRPr>
          </a:p>
          <a:p>
            <a:pPr algn="just" eaLnBrk="1" hangingPunct="1">
              <a:lnSpc>
                <a:spcPct val="120000"/>
              </a:lnSpc>
              <a:buClr>
                <a:schemeClr val="bg1"/>
              </a:buClr>
              <a:buFont typeface="Wingdings" panose="05000000000000000000" pitchFamily="2" charset="2"/>
              <a:buChar char=""/>
              <a:defRPr/>
            </a:pPr>
            <a:r>
              <a:rPr lang="es-ES" altLang="pt-BR" sz="3200">
                <a:solidFill>
                  <a:schemeClr val="tx1"/>
                </a:solidFill>
              </a:rPr>
              <a:t>Artiles</a:t>
            </a:r>
            <a:r>
              <a:rPr lang="pt-BR" altLang="pt-BR" sz="3200">
                <a:solidFill>
                  <a:schemeClr val="tx1"/>
                </a:solidFill>
              </a:rPr>
              <a:t> Visbal, Leticia. </a:t>
            </a:r>
            <a:r>
              <a:rPr lang="es-ES" altLang="pt-BR" sz="3200">
                <a:solidFill>
                  <a:schemeClr val="tx1"/>
                </a:solidFill>
              </a:rPr>
              <a:t>Metodología de la investigación para las ciencias de la salud. La Hab</a:t>
            </a:r>
            <a:r>
              <a:rPr lang="pt-BR" altLang="pt-BR" sz="3200">
                <a:solidFill>
                  <a:schemeClr val="tx1"/>
                </a:solidFill>
              </a:rPr>
              <a:t>ana, Editorial Ciencias Médicas,2008</a:t>
            </a:r>
            <a:r>
              <a:rPr lang="es-ES" altLang="pt-BR" sz="3200">
                <a:solidFill>
                  <a:schemeClr val="tx1"/>
                </a:solidFill>
              </a:rPr>
              <a:t>.</a:t>
            </a:r>
          </a:p>
          <a:p>
            <a:pPr algn="just" eaLnBrk="1" hangingPunct="1">
              <a:lnSpc>
                <a:spcPct val="120000"/>
              </a:lnSpc>
              <a:buClr>
                <a:schemeClr val="bg1"/>
              </a:buClr>
              <a:buFont typeface="Wingdings" panose="05000000000000000000" pitchFamily="2" charset="2"/>
              <a:buNone/>
              <a:defRPr/>
            </a:pPr>
            <a:r>
              <a:rPr lang="es-ES" altLang="pt-BR" sz="3200">
                <a:solidFill>
                  <a:schemeClr val="tx1"/>
                </a:solidFill>
              </a:rPr>
              <a:t>   Disp</a:t>
            </a:r>
            <a:r>
              <a:rPr lang="pt-BR" altLang="pt-BR" sz="3200">
                <a:solidFill>
                  <a:schemeClr val="tx1"/>
                </a:solidFill>
              </a:rPr>
              <a:t>onible </a:t>
            </a:r>
            <a:r>
              <a:rPr lang="es-ES" altLang="pt-BR" sz="3200">
                <a:solidFill>
                  <a:schemeClr val="tx1"/>
                </a:solidFill>
              </a:rPr>
              <a:t> en: </a:t>
            </a:r>
            <a:r>
              <a:rPr lang="es-ES_tradnl" altLang="pt-BR" sz="2933">
                <a:solidFill>
                  <a:schemeClr val="tx1"/>
                </a:solidFill>
                <a:hlinkClick r:id="rId3"/>
              </a:rPr>
              <a:t>http://www.undoso.vcl.sld.cu/ebooks/40.pdf</a:t>
            </a:r>
            <a:r>
              <a:rPr lang="es-ES_tradnl" altLang="pt-BR" sz="4666">
                <a:solidFill>
                  <a:schemeClr val="tx1"/>
                </a:solidFill>
              </a:rPr>
              <a:t> </a:t>
            </a:r>
            <a:endParaRPr lang="es-ES" altLang="pt-BR" sz="3200">
              <a:solidFill>
                <a:schemeClr val="tx1"/>
              </a:solidFill>
            </a:endParaRPr>
          </a:p>
          <a:p>
            <a:pPr eaLnBrk="1" hangingPunct="1">
              <a:lnSpc>
                <a:spcPct val="120000"/>
              </a:lnSpc>
              <a:buClr>
                <a:schemeClr val="bg1"/>
              </a:buClr>
              <a:buFont typeface="Wingdings" panose="05000000000000000000" pitchFamily="2" charset="2"/>
              <a:buChar char=""/>
              <a:defRPr/>
            </a:pPr>
            <a:r>
              <a:rPr lang="es-ES" altLang="pt-BR" sz="3200">
                <a:solidFill>
                  <a:schemeClr val="tx1"/>
                </a:solidFill>
              </a:rPr>
              <a:t> </a:t>
            </a:r>
            <a:r>
              <a:rPr lang="es-ES_tradnl" altLang="pt-BR" sz="3200">
                <a:solidFill>
                  <a:schemeClr val="tx1"/>
                </a:solidFill>
              </a:rPr>
              <a:t>Jiménez Paneque, Rosa. </a:t>
            </a:r>
            <a:r>
              <a:rPr lang="es-ES" altLang="pt-BR" sz="3200">
                <a:solidFill>
                  <a:schemeClr val="tx1"/>
                </a:solidFill>
              </a:rPr>
              <a:t>Metodología de la Investigación. Elementos básicos para la investigación clínica. La Hab</a:t>
            </a:r>
            <a:r>
              <a:rPr lang="pt-BR" altLang="pt-BR" sz="3200">
                <a:solidFill>
                  <a:schemeClr val="tx1"/>
                </a:solidFill>
              </a:rPr>
              <a:t>ana, Editorial Ciencias Médicas, </a:t>
            </a:r>
            <a:r>
              <a:rPr lang="es-ES" altLang="pt-BR" sz="3200">
                <a:solidFill>
                  <a:schemeClr val="tx1"/>
                </a:solidFill>
              </a:rPr>
              <a:t> Editorial Ciencias Médicas</a:t>
            </a:r>
            <a:r>
              <a:rPr lang="pt-BR" altLang="pt-BR" sz="3200">
                <a:solidFill>
                  <a:schemeClr val="tx1"/>
                </a:solidFill>
              </a:rPr>
              <a:t>,</a:t>
            </a:r>
            <a:r>
              <a:rPr lang="es-ES" altLang="pt-BR" sz="3200">
                <a:solidFill>
                  <a:schemeClr val="tx1"/>
                </a:solidFill>
              </a:rPr>
              <a:t>1998. Disp</a:t>
            </a:r>
            <a:r>
              <a:rPr lang="pt-BR" altLang="pt-BR" sz="3200">
                <a:solidFill>
                  <a:schemeClr val="tx1"/>
                </a:solidFill>
              </a:rPr>
              <a:t>onible </a:t>
            </a:r>
            <a:r>
              <a:rPr lang="es-ES" altLang="pt-BR" sz="3200">
                <a:solidFill>
                  <a:schemeClr val="tx1"/>
                </a:solidFill>
              </a:rPr>
              <a:t> en </a:t>
            </a:r>
            <a:r>
              <a:rPr lang="es-ES_tradnl" altLang="pt-BR" sz="2933">
                <a:solidFill>
                  <a:schemeClr val="tx1"/>
                </a:solidFill>
                <a:hlinkClick r:id="rId3"/>
              </a:rPr>
              <a:t>http://www.undoso.vcl.sld.cu/ebooks/40.pdf</a:t>
            </a:r>
            <a:r>
              <a:rPr lang="es-ES_tradnl" altLang="pt-BR" sz="4666">
                <a:solidFill>
                  <a:schemeClr val="tx1"/>
                </a:solidFill>
              </a:rPr>
              <a:t> </a:t>
            </a:r>
            <a:endParaRPr lang="es-ES" altLang="pt-BR" sz="3200">
              <a:solidFill>
                <a:schemeClr val="tx1"/>
              </a:solidFill>
            </a:endParaRPr>
          </a:p>
          <a:p>
            <a:pPr algn="just" eaLnBrk="1" hangingPunct="1">
              <a:lnSpc>
                <a:spcPct val="120000"/>
              </a:lnSpc>
              <a:buClr>
                <a:schemeClr val="bg1"/>
              </a:buClr>
              <a:buFont typeface="Wingdings" panose="05000000000000000000" pitchFamily="2" charset="2"/>
              <a:buChar char=""/>
              <a:defRPr/>
            </a:pPr>
            <a:r>
              <a:rPr lang="es-ES" altLang="pt-BR" sz="3200">
                <a:solidFill>
                  <a:schemeClr val="tx1"/>
                </a:solidFill>
              </a:rPr>
              <a:t>Apuntes sobre aspectos metodológicos de la investigación científica. Tomo I. Jorge Bacallao Gallestey y coautores. Editorial pueblo y educación. 1986.</a:t>
            </a:r>
          </a:p>
          <a:p>
            <a:pPr algn="just" eaLnBrk="1" hangingPunct="1">
              <a:lnSpc>
                <a:spcPct val="120000"/>
              </a:lnSpc>
              <a:buClr>
                <a:schemeClr val="bg1"/>
              </a:buClr>
              <a:buFont typeface="Wingdings" panose="05000000000000000000" pitchFamily="2" charset="2"/>
              <a:buChar char=""/>
              <a:defRPr/>
            </a:pPr>
            <a:r>
              <a:rPr lang="es-ES" altLang="pt-BR" sz="3200">
                <a:solidFill>
                  <a:schemeClr val="tx1"/>
                </a:solidFill>
              </a:rPr>
              <a:t>Sociedad y Salud. Colectivo de autores. Editorial Pueblo y Educación. 1986.</a:t>
            </a:r>
          </a:p>
        </p:txBody>
      </p:sp>
      <p:sp>
        <p:nvSpPr>
          <p:cNvPr id="71683" name="Rectangle 2"/>
          <p:cNvSpPr>
            <a:spLocks noChangeArrowheads="1"/>
          </p:cNvSpPr>
          <p:nvPr/>
        </p:nvSpPr>
        <p:spPr bwMode="auto">
          <a:xfrm>
            <a:off x="287338" y="-1020763"/>
            <a:ext cx="1286510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BIBLIOGRAFÍA</a:t>
            </a: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979942" y="-1020315"/>
            <a:ext cx="11424867" cy="713338"/>
          </a:xfrm>
          <a:prstGeom prst="rect">
            <a:avLst/>
          </a:prstGeom>
          <a:solidFill>
            <a:schemeClr val="accent5">
              <a:lumMod val="50000"/>
            </a:schemeClr>
          </a:solidFill>
          <a:ln w="47625">
            <a:solidFill>
              <a:srgbClr val="002060"/>
            </a:solidFill>
          </a:ln>
          <a:effectLst>
            <a:innerShdw blurRad="63500" dist="50800" dir="16200000">
              <a:prstClr val="black">
                <a:alpha val="50000"/>
              </a:prstClr>
            </a:inn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3713"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00000"/>
              </a:lnSpc>
              <a:spcBef>
                <a:spcPts val="2200"/>
              </a:spcBef>
              <a:buClrTx/>
              <a:defRPr/>
            </a:pPr>
            <a:r>
              <a:rPr lang="es-ES" altLang="pt-BR" sz="3733" b="1" dirty="0">
                <a:solidFill>
                  <a:srgbClr val="FFC000"/>
                </a:solidFill>
              </a:rPr>
              <a:t>Tema I. Metodología de la investigación</a:t>
            </a:r>
          </a:p>
        </p:txBody>
      </p:sp>
      <p:sp>
        <p:nvSpPr>
          <p:cNvPr id="28677" name="Rectangle 2"/>
          <p:cNvSpPr>
            <a:spLocks noChangeArrowheads="1"/>
          </p:cNvSpPr>
          <p:nvPr/>
        </p:nvSpPr>
        <p:spPr bwMode="auto">
          <a:xfrm>
            <a:off x="979488" y="419100"/>
            <a:ext cx="11425237" cy="730250"/>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E6E6E6"/>
                </a:solidFill>
                <a:latin typeface="Arial" panose="020B0604020202020204" pitchFamily="34" charset="0"/>
                <a:cs typeface="DejaVu Sans" panose="020B0603030804020204"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100">
                <a:solidFill>
                  <a:srgbClr val="E6E6E6"/>
                </a:solidFill>
                <a:latin typeface="Arial" panose="020B0604020202020204" pitchFamily="34" charset="0"/>
                <a:cs typeface="DejaVu Sans" panose="020B0603030804020204"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400">
                <a:solidFill>
                  <a:srgbClr val="E6E6E6"/>
                </a:solidFill>
                <a:latin typeface="Arial" panose="020B0604020202020204" pitchFamily="34" charset="0"/>
                <a:cs typeface="DejaVu Sans" panose="020B0603030804020204" pitchFamily="34" charset="0"/>
              </a:defRPr>
            </a:lvl3pPr>
            <a:lvl4pPr marL="1763713"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E6E6E6"/>
                </a:solidFill>
                <a:latin typeface="Arial" panose="020B0604020202020204" pitchFamily="34" charset="0"/>
                <a:cs typeface="DejaVu Sans" panose="020B0603030804020204"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9pPr>
          </a:lstStyle>
          <a:p>
            <a:pPr algn="ctr" eaLnBrk="1" hangingPunct="1">
              <a:lnSpc>
                <a:spcPct val="120000"/>
              </a:lnSpc>
              <a:buClrTx/>
            </a:pPr>
            <a:r>
              <a:rPr lang="pt-BR" altLang="pt-BR" sz="3200" b="1">
                <a:solidFill>
                  <a:srgbClr val="FD0000"/>
                </a:solidFill>
              </a:rPr>
              <a:t>CTP</a:t>
            </a:r>
            <a:r>
              <a:rPr lang="en-US" altLang="pt-BR" sz="3200" b="1">
                <a:solidFill>
                  <a:srgbClr val="FD0000"/>
                </a:solidFill>
              </a:rPr>
              <a:t>2. </a:t>
            </a:r>
            <a:r>
              <a:rPr lang="es-ES" altLang="pt-BR" sz="3200" b="1">
                <a:solidFill>
                  <a:srgbClr val="FD0000"/>
                </a:solidFill>
              </a:rPr>
              <a:t> Diseño metodológico de la investigación.</a:t>
            </a:r>
          </a:p>
        </p:txBody>
      </p:sp>
      <p:sp>
        <p:nvSpPr>
          <p:cNvPr id="4100" name="Text Box 3"/>
          <p:cNvSpPr txBox="1">
            <a:spLocks noChangeArrowheads="1"/>
          </p:cNvSpPr>
          <p:nvPr/>
        </p:nvSpPr>
        <p:spPr bwMode="auto">
          <a:xfrm>
            <a:off x="403225" y="1466850"/>
            <a:ext cx="12576175" cy="6092825"/>
          </a:xfrm>
          <a:prstGeom prst="rect">
            <a:avLst/>
          </a:prstGeom>
          <a:noFill/>
          <a:ln w="158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671840" tIns="68771" rIns="132252" bIns="68771">
            <a:spAutoFit/>
          </a:bodyPr>
          <a:lstStyle>
            <a:lvl1pPr marL="458788" indent="-455613"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1pPr>
            <a:lvl2pPr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2pPr>
            <a:lvl3pPr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3pPr>
            <a:lvl4pPr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4pPr>
            <a:lvl5pPr eaLnBrk="0" hangingPunc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458788" algn="l"/>
                <a:tab pos="906463" algn="l"/>
                <a:tab pos="1355725" algn="l"/>
                <a:tab pos="1804988" algn="l"/>
                <a:tab pos="2254250" algn="l"/>
                <a:tab pos="2703513" algn="l"/>
                <a:tab pos="3152775" algn="l"/>
                <a:tab pos="3602038" algn="l"/>
                <a:tab pos="4051300" algn="l"/>
                <a:tab pos="4500563" algn="l"/>
                <a:tab pos="4949825" algn="l"/>
                <a:tab pos="5399088" algn="l"/>
                <a:tab pos="5848350" algn="l"/>
                <a:tab pos="6297613" algn="l"/>
                <a:tab pos="6746875" algn="l"/>
                <a:tab pos="7196138" algn="l"/>
                <a:tab pos="7645400" algn="l"/>
                <a:tab pos="8094663" algn="l"/>
                <a:tab pos="8543925" algn="l"/>
                <a:tab pos="8993188" algn="l"/>
                <a:tab pos="9442450" algn="l"/>
              </a:tabLst>
              <a:defRPr sz="2400" u="sng">
                <a:solidFill>
                  <a:schemeClr val="bg1"/>
                </a:solidFill>
                <a:latin typeface="Times New Roman" pitchFamily="18" charset="0"/>
                <a:cs typeface="DejaVu Sans" charset="0"/>
              </a:defRPr>
            </a:lvl9pPr>
          </a:lstStyle>
          <a:p>
            <a:pPr>
              <a:lnSpc>
                <a:spcPct val="93000"/>
              </a:lnSpc>
              <a:buClr>
                <a:srgbClr val="000000"/>
              </a:buClr>
              <a:buSzPct val="100000"/>
              <a:buFont typeface="Times New Roman" panose="02020603050405020304" pitchFamily="18" charset="0"/>
              <a:buNone/>
              <a:defRPr/>
            </a:pPr>
            <a:r>
              <a:rPr lang="es-MX" sz="3200" b="1" dirty="0">
                <a:solidFill>
                  <a:srgbClr val="C00000"/>
                </a:solidFill>
                <a:latin typeface="+mn-lt"/>
              </a:rPr>
              <a:t>Sumario</a:t>
            </a:r>
            <a:r>
              <a:rPr lang="es-MX" sz="3200" dirty="0">
                <a:solidFill>
                  <a:schemeClr val="tx1"/>
                </a:solidFill>
                <a:latin typeface="+mn-lt"/>
              </a:rPr>
              <a:t>: </a:t>
            </a:r>
          </a:p>
          <a:p>
            <a:pPr>
              <a:lnSpc>
                <a:spcPct val="93000"/>
              </a:lnSpc>
              <a:buClr>
                <a:srgbClr val="000000"/>
              </a:buClr>
              <a:buSzPct val="100000"/>
              <a:buFont typeface="Times New Roman" panose="02020603050405020304" pitchFamily="18" charset="0"/>
              <a:buNone/>
              <a:defRPr/>
            </a:pPr>
            <a:endParaRPr lang="es-ES" sz="3200" dirty="0">
              <a:solidFill>
                <a:schemeClr val="tx1"/>
              </a:solidFill>
              <a:latin typeface="+mn-lt"/>
            </a:endParaRPr>
          </a:p>
          <a:p>
            <a:pPr>
              <a:lnSpc>
                <a:spcPct val="93000"/>
              </a:lnSpc>
              <a:buClr>
                <a:srgbClr val="FF0000"/>
              </a:buClr>
              <a:buSzPct val="130000"/>
              <a:buFont typeface="Wingdings" panose="05000000000000000000" pitchFamily="2" charset="2"/>
              <a:buChar char="Ø"/>
              <a:defRPr/>
            </a:pPr>
            <a:r>
              <a:rPr lang="es-MX" sz="3200" u="none" dirty="0">
                <a:solidFill>
                  <a:schemeClr val="tx1"/>
                </a:solidFill>
                <a:latin typeface="+mn-lt"/>
              </a:rPr>
              <a:t>Contexto y clasificación de la investigación.</a:t>
            </a:r>
          </a:p>
          <a:p>
            <a:pPr marL="4233" indent="0">
              <a:lnSpc>
                <a:spcPct val="93000"/>
              </a:lnSpc>
              <a:buClr>
                <a:srgbClr val="FF0000"/>
              </a:buClr>
              <a:buSzPct val="130000"/>
              <a:defRPr/>
            </a:pPr>
            <a:endParaRPr lang="es-ES" sz="3200" u="none" dirty="0">
              <a:solidFill>
                <a:schemeClr val="tx1"/>
              </a:solidFill>
              <a:latin typeface="+mn-lt"/>
            </a:endParaRPr>
          </a:p>
          <a:p>
            <a:pPr>
              <a:lnSpc>
                <a:spcPct val="93000"/>
              </a:lnSpc>
              <a:buClr>
                <a:srgbClr val="FF0000"/>
              </a:buClr>
              <a:buSzPct val="130000"/>
              <a:buFont typeface="Wingdings" panose="05000000000000000000" pitchFamily="2" charset="2"/>
              <a:buChar char="Ø"/>
              <a:defRPr/>
            </a:pPr>
            <a:r>
              <a:rPr lang="es-MX" sz="3200" u="none" dirty="0">
                <a:solidFill>
                  <a:schemeClr val="tx1"/>
                </a:solidFill>
                <a:latin typeface="+mn-lt"/>
              </a:rPr>
              <a:t>Tipos de estudio. Ejes de clasificación.</a:t>
            </a:r>
          </a:p>
          <a:p>
            <a:pPr marL="4233" indent="0">
              <a:lnSpc>
                <a:spcPct val="93000"/>
              </a:lnSpc>
              <a:buClr>
                <a:srgbClr val="FF0000"/>
              </a:buClr>
              <a:buSzPct val="130000"/>
              <a:defRPr/>
            </a:pPr>
            <a:endParaRPr lang="es-ES" sz="3200" u="none" dirty="0">
              <a:solidFill>
                <a:schemeClr val="tx1"/>
              </a:solidFill>
              <a:latin typeface="+mn-lt"/>
            </a:endParaRPr>
          </a:p>
          <a:p>
            <a:pPr>
              <a:lnSpc>
                <a:spcPct val="93000"/>
              </a:lnSpc>
              <a:buClr>
                <a:srgbClr val="FF0000"/>
              </a:buClr>
              <a:buSzPct val="130000"/>
              <a:buFont typeface="Wingdings" panose="05000000000000000000" pitchFamily="2" charset="2"/>
              <a:buChar char="Ø"/>
              <a:defRPr/>
            </a:pPr>
            <a:r>
              <a:rPr lang="es-MX" sz="3200" u="none" dirty="0">
                <a:solidFill>
                  <a:schemeClr val="tx1"/>
                </a:solidFill>
                <a:latin typeface="+mn-lt"/>
              </a:rPr>
              <a:t>Universo y muestra. Criterio de inclusión y exclusión.</a:t>
            </a:r>
          </a:p>
          <a:p>
            <a:pPr>
              <a:lnSpc>
                <a:spcPct val="93000"/>
              </a:lnSpc>
              <a:buClr>
                <a:srgbClr val="FF0000"/>
              </a:buClr>
              <a:buSzPct val="130000"/>
              <a:buFont typeface="Wingdings" panose="05000000000000000000" pitchFamily="2" charset="2"/>
              <a:buChar char="Ø"/>
              <a:defRPr/>
            </a:pPr>
            <a:endParaRPr lang="es-ES" sz="3200" u="none" dirty="0">
              <a:solidFill>
                <a:schemeClr val="tx1"/>
              </a:solidFill>
              <a:latin typeface="+mn-lt"/>
            </a:endParaRPr>
          </a:p>
          <a:p>
            <a:pPr>
              <a:lnSpc>
                <a:spcPct val="93000"/>
              </a:lnSpc>
              <a:buClr>
                <a:srgbClr val="FF0000"/>
              </a:buClr>
              <a:buSzPct val="130000"/>
              <a:buFont typeface="Wingdings" panose="05000000000000000000" pitchFamily="2" charset="2"/>
              <a:buChar char="Ø"/>
              <a:defRPr/>
            </a:pPr>
            <a:r>
              <a:rPr lang="es-MX" sz="3200" u="none" dirty="0">
                <a:solidFill>
                  <a:schemeClr val="tx1"/>
                </a:solidFill>
                <a:latin typeface="+mn-lt"/>
              </a:rPr>
              <a:t>Operacionalización y clasificación de variables. Ejemplos.</a:t>
            </a:r>
          </a:p>
          <a:p>
            <a:pPr>
              <a:lnSpc>
                <a:spcPct val="93000"/>
              </a:lnSpc>
              <a:buClr>
                <a:srgbClr val="FF0000"/>
              </a:buClr>
              <a:buSzPct val="130000"/>
              <a:buFont typeface="Wingdings" panose="05000000000000000000" pitchFamily="2" charset="2"/>
              <a:buChar char="Ø"/>
              <a:defRPr/>
            </a:pPr>
            <a:endParaRPr lang="es-ES" sz="3200" u="none" dirty="0">
              <a:solidFill>
                <a:schemeClr val="tx1"/>
              </a:solidFill>
              <a:latin typeface="+mn-lt"/>
            </a:endParaRPr>
          </a:p>
          <a:p>
            <a:pPr>
              <a:lnSpc>
                <a:spcPct val="93000"/>
              </a:lnSpc>
              <a:buClr>
                <a:srgbClr val="FF0000"/>
              </a:buClr>
              <a:buSzPct val="130000"/>
              <a:buFont typeface="Wingdings" panose="05000000000000000000" pitchFamily="2" charset="2"/>
              <a:buChar char="Ø"/>
              <a:defRPr/>
            </a:pPr>
            <a:r>
              <a:rPr lang="es-MX" sz="3200" u="none" dirty="0">
                <a:solidFill>
                  <a:schemeClr val="tx1"/>
                </a:solidFill>
                <a:latin typeface="+mn-lt"/>
              </a:rPr>
              <a:t>Técnicas y procedimientos. </a:t>
            </a:r>
          </a:p>
          <a:p>
            <a:pPr>
              <a:lnSpc>
                <a:spcPct val="93000"/>
              </a:lnSpc>
              <a:buClr>
                <a:srgbClr val="FF0000"/>
              </a:buClr>
              <a:buSzPct val="130000"/>
              <a:buFont typeface="Wingdings" panose="05000000000000000000" pitchFamily="2" charset="2"/>
              <a:buChar char="Ø"/>
              <a:defRPr/>
            </a:pPr>
            <a:endParaRPr lang="es-ES" sz="3200" u="none" dirty="0">
              <a:solidFill>
                <a:schemeClr val="tx1"/>
              </a:solidFill>
              <a:latin typeface="+mn-lt"/>
            </a:endParaRPr>
          </a:p>
          <a:p>
            <a:pPr>
              <a:lnSpc>
                <a:spcPct val="93000"/>
              </a:lnSpc>
              <a:buClr>
                <a:srgbClr val="FF0000"/>
              </a:buClr>
              <a:buSzPct val="130000"/>
              <a:buFont typeface="Wingdings" panose="05000000000000000000" pitchFamily="2" charset="2"/>
              <a:buChar char="Ø"/>
              <a:defRPr/>
            </a:pPr>
            <a:r>
              <a:rPr lang="es-MX" sz="3200" u="none" dirty="0">
                <a:solidFill>
                  <a:schemeClr val="tx1"/>
                </a:solidFill>
                <a:latin typeface="+mn-lt"/>
              </a:rPr>
              <a:t>Ética..</a:t>
            </a:r>
            <a:endParaRPr lang="es-ES" sz="3200" u="none" dirty="0">
              <a:solidFill>
                <a:schemeClr val="tx1"/>
              </a:solidFill>
              <a:latin typeface="+mn-lt"/>
            </a:endParaRPr>
          </a:p>
        </p:txBody>
      </p:sp>
    </p:spTree>
  </p:cSld>
  <p:clrMapOvr>
    <a:masterClrMapping/>
  </p:clrMapOvr>
  <p:transition>
    <p:diamond/>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03313" y="179388"/>
            <a:ext cx="10980737" cy="7651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dirty="0">
                <a:solidFill>
                  <a:srgbClr val="000000"/>
                </a:solidFill>
              </a:rPr>
              <a:t>CONCLUSIONES</a:t>
            </a:r>
          </a:p>
        </p:txBody>
      </p:sp>
      <p:sp>
        <p:nvSpPr>
          <p:cNvPr id="74755" name="CuadroTexto 2"/>
          <p:cNvSpPr txBox="1">
            <a:spLocks noChangeArrowheads="1"/>
          </p:cNvSpPr>
          <p:nvPr/>
        </p:nvSpPr>
        <p:spPr bwMode="auto">
          <a:xfrm>
            <a:off x="166688" y="1258888"/>
            <a:ext cx="12576175" cy="6002337"/>
          </a:xfrm>
          <a:prstGeom prst="rect">
            <a:avLst/>
          </a:prstGeom>
          <a:noFill/>
          <a:ln w="4445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a:solidFill>
                  <a:schemeClr val="tx1"/>
                </a:solidFill>
                <a:latin typeface="Arial" panose="020B0604020202020204" pitchFamily="34" charset="0"/>
                <a:cs typeface="DejaVu Sans" panose="020B0603030804020204" pitchFamily="34" charset="0"/>
              </a:defRPr>
            </a:lvl1pPr>
            <a:lvl2pPr>
              <a:defRPr>
                <a:solidFill>
                  <a:schemeClr val="tx1"/>
                </a:solidFill>
                <a:latin typeface="Arial" panose="020B0604020202020204" pitchFamily="34" charset="0"/>
                <a:cs typeface="DejaVu Sans" panose="020B0603030804020204" pitchFamily="34" charset="0"/>
              </a:defRPr>
            </a:lvl2pPr>
            <a:lvl3pPr>
              <a:defRPr>
                <a:solidFill>
                  <a:schemeClr val="tx1"/>
                </a:solidFill>
                <a:latin typeface="Arial" panose="020B0604020202020204" pitchFamily="34" charset="0"/>
                <a:cs typeface="DejaVu Sans" panose="020B0603030804020204" pitchFamily="34" charset="0"/>
              </a:defRPr>
            </a:lvl3pPr>
            <a:lvl4pPr>
              <a:defRPr>
                <a:solidFill>
                  <a:schemeClr val="tx1"/>
                </a:solidFill>
                <a:latin typeface="Arial" panose="020B0604020202020204" pitchFamily="34" charset="0"/>
                <a:cs typeface="DejaVu Sans" panose="020B0603030804020204" pitchFamily="34" charset="0"/>
              </a:defRPr>
            </a:lvl4pPr>
            <a:lvl5pPr>
              <a:defRPr>
                <a:solidFill>
                  <a:schemeClr val="tx1"/>
                </a:solidFill>
                <a:latin typeface="Arial" panose="020B0604020202020204" pitchFamily="34" charset="0"/>
                <a:cs typeface="DejaVu Sans" panose="020B0603030804020204" pitchFamily="34" charset="0"/>
              </a:defRPr>
            </a:lvl5pPr>
            <a:lvl6pPr marL="2513013" indent="-227013" defTabSz="447675" eaLnBrk="0" fontAlgn="base" hangingPunct="0">
              <a:spcBef>
                <a:spcPct val="0"/>
              </a:spcBef>
              <a:spcAft>
                <a:spcPct val="0"/>
              </a:spcAft>
              <a:defRPr>
                <a:solidFill>
                  <a:schemeClr val="tx1"/>
                </a:solidFill>
                <a:latin typeface="Arial" panose="020B0604020202020204" pitchFamily="34" charset="0"/>
                <a:cs typeface="DejaVu Sans" panose="020B0603030804020204" pitchFamily="34" charset="0"/>
              </a:defRPr>
            </a:lvl6pPr>
            <a:lvl7pPr marL="2970213" indent="-227013" defTabSz="447675" eaLnBrk="0" fontAlgn="base" hangingPunct="0">
              <a:spcBef>
                <a:spcPct val="0"/>
              </a:spcBef>
              <a:spcAft>
                <a:spcPct val="0"/>
              </a:spcAft>
              <a:defRPr>
                <a:solidFill>
                  <a:schemeClr val="tx1"/>
                </a:solidFill>
                <a:latin typeface="Arial" panose="020B0604020202020204" pitchFamily="34" charset="0"/>
                <a:cs typeface="DejaVu Sans" panose="020B0603030804020204" pitchFamily="34" charset="0"/>
              </a:defRPr>
            </a:lvl7pPr>
            <a:lvl8pPr marL="3427413" indent="-227013" defTabSz="447675" eaLnBrk="0" fontAlgn="base" hangingPunct="0">
              <a:spcBef>
                <a:spcPct val="0"/>
              </a:spcBef>
              <a:spcAft>
                <a:spcPct val="0"/>
              </a:spcAft>
              <a:defRPr>
                <a:solidFill>
                  <a:schemeClr val="tx1"/>
                </a:solidFill>
                <a:latin typeface="Arial" panose="020B0604020202020204" pitchFamily="34" charset="0"/>
                <a:cs typeface="DejaVu Sans" panose="020B0603030804020204" pitchFamily="34" charset="0"/>
              </a:defRPr>
            </a:lvl8pPr>
            <a:lvl9pPr marL="3884613" indent="-227013" defTabSz="447675" eaLnBrk="0" fontAlgn="base" hangingPunct="0">
              <a:spcBef>
                <a:spcPct val="0"/>
              </a:spcBef>
              <a:spcAft>
                <a:spcPct val="0"/>
              </a:spcAft>
              <a:defRPr>
                <a:solidFill>
                  <a:schemeClr val="tx1"/>
                </a:solidFill>
                <a:latin typeface="Arial" panose="020B0604020202020204" pitchFamily="34" charset="0"/>
                <a:cs typeface="DejaVu Sans" panose="020B0603030804020204" pitchFamily="34" charset="0"/>
              </a:defRPr>
            </a:lvl9pPr>
          </a:lstStyle>
          <a:p>
            <a:pPr algn="just" eaLnBrk="1">
              <a:lnSpc>
                <a:spcPct val="150000"/>
              </a:lnSpc>
              <a:buClr>
                <a:srgbClr val="FF0000"/>
              </a:buClr>
              <a:buSzPct val="100000"/>
              <a:buFont typeface="Wingdings" panose="05000000000000000000" pitchFamily="2" charset="2"/>
              <a:buChar char="ü"/>
            </a:pPr>
            <a:r>
              <a:rPr lang="es-ES" sz="3200"/>
              <a:t> En el diseño el investigador visualiza de manera práctica como responder  las preguntas de investigación, el grado de cumplimientos de los objetivos y  analizar la certeza de las hipótesis formuladas. </a:t>
            </a:r>
          </a:p>
          <a:p>
            <a:pPr algn="just" eaLnBrk="1">
              <a:lnSpc>
                <a:spcPct val="150000"/>
              </a:lnSpc>
              <a:buClr>
                <a:srgbClr val="FF0000"/>
              </a:buClr>
              <a:buSzPct val="100000"/>
              <a:buFont typeface="Wingdings" panose="05000000000000000000" pitchFamily="2" charset="2"/>
              <a:buChar char="ü"/>
            </a:pPr>
            <a:r>
              <a:rPr lang="es-ES" sz="3200"/>
              <a:t> La recolección de datos responde a un plan detallado de procedimientos para la obtención de los datos con un propósito específico. Se nutre de las variables,  su operacionalización, la muestra y los recursos.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2565400" y="0"/>
            <a:ext cx="8235950" cy="620713"/>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99197" tIns="51582" rIns="99197" bIns="51582">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600">
                <a:solidFill>
                  <a:srgbClr val="E6E6E6"/>
                </a:solidFill>
                <a:latin typeface="Arial" panose="020B0604020202020204" pitchFamily="34" charset="0"/>
                <a:cs typeface="DejaVu Sans" panose="020B0603030804020204"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4100">
                <a:solidFill>
                  <a:srgbClr val="E6E6E6"/>
                </a:solidFill>
                <a:latin typeface="Arial" panose="020B0604020202020204" pitchFamily="34" charset="0"/>
                <a:cs typeface="DejaVu Sans" panose="020B0603030804020204"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400">
                <a:solidFill>
                  <a:srgbClr val="E6E6E6"/>
                </a:solidFill>
                <a:latin typeface="Arial" panose="020B0604020202020204" pitchFamily="34" charset="0"/>
                <a:cs typeface="DejaVu Sans" panose="020B0603030804020204"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E6E6E6"/>
                </a:solidFill>
                <a:latin typeface="Arial" panose="020B0604020202020204" pitchFamily="34" charset="0"/>
                <a:cs typeface="DejaVu Sans" panose="020B0603030804020204"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900">
                <a:solidFill>
                  <a:srgbClr val="99CCFF"/>
                </a:solidFill>
                <a:latin typeface="Arial" panose="020B0604020202020204" pitchFamily="34" charset="0"/>
                <a:cs typeface="DejaVu Sans" panose="020B0603030804020204" pitchFamily="34" charset="0"/>
              </a:defRPr>
            </a:lvl9pPr>
          </a:lstStyle>
          <a:p>
            <a:pPr algn="ctr" eaLnBrk="1" hangingPunct="1">
              <a:lnSpc>
                <a:spcPct val="120000"/>
              </a:lnSpc>
              <a:buClrTx/>
            </a:pPr>
            <a:r>
              <a:rPr lang="es-ES" altLang="pt-BR" sz="2800" b="1">
                <a:solidFill>
                  <a:srgbClr val="000000"/>
                </a:solidFill>
              </a:rPr>
              <a:t>Orientaciones de la actividad independiente</a:t>
            </a:r>
          </a:p>
        </p:txBody>
      </p:sp>
      <p:sp>
        <p:nvSpPr>
          <p:cNvPr id="52227" name="Rectangle 2"/>
          <p:cNvSpPr>
            <a:spLocks noChangeArrowheads="1"/>
          </p:cNvSpPr>
          <p:nvPr/>
        </p:nvSpPr>
        <p:spPr bwMode="auto">
          <a:xfrm>
            <a:off x="239713" y="1116013"/>
            <a:ext cx="12673012" cy="6186487"/>
          </a:xfrm>
          <a:prstGeom prst="rect">
            <a:avLst/>
          </a:prstGeom>
          <a:noFill/>
          <a:ln w="44450">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lIns="91410" tIns="45706" rIns="91410" bIns="45706" anchor="ctr">
            <a:spAutoFit/>
          </a:bodyPr>
          <a:lstStyle/>
          <a:p>
            <a:pPr marL="457200" indent="-457200" algn="just" eaLnBrk="1">
              <a:lnSpc>
                <a:spcPct val="150000"/>
              </a:lnSpc>
              <a:buClr>
                <a:srgbClr val="000000"/>
              </a:buClr>
              <a:buSzPct val="100000"/>
              <a:buFont typeface="Times New Roman" panose="02020603050405020304" pitchFamily="18" charset="0"/>
              <a:buAutoNum type="arabicParenR"/>
              <a:defRPr/>
            </a:pPr>
            <a:r>
              <a:rPr lang="es-ES" sz="2400" dirty="0">
                <a:ea typeface="DejaVu Sans" pitchFamily="34" charset="0"/>
              </a:rPr>
              <a:t>Lea y estudie en el libro de Metodología de la Investigación  de Ricardo </a:t>
            </a:r>
            <a:r>
              <a:rPr lang="es-ES" sz="2400" dirty="0" err="1">
                <a:ea typeface="DejaVu Sans" pitchFamily="34" charset="0"/>
              </a:rPr>
              <a:t>Sampieri</a:t>
            </a:r>
            <a:r>
              <a:rPr lang="es-ES" sz="2400" dirty="0">
                <a:ea typeface="DejaVu Sans" pitchFamily="34" charset="0"/>
              </a:rPr>
              <a:t>, página 217 el acápite sobre los instrumentos de recolección de datos  lo relacionado con el cuestionario y responda.</a:t>
            </a:r>
          </a:p>
          <a:p>
            <a:pPr marL="342900" indent="-342900" algn="just" eaLnBrk="1">
              <a:lnSpc>
                <a:spcPct val="150000"/>
              </a:lnSpc>
              <a:buClr>
                <a:srgbClr val="000000"/>
              </a:buClr>
              <a:buSzPct val="100000"/>
              <a:buFont typeface="Arial" panose="020B0604020202020204" pitchFamily="34" charset="0"/>
              <a:buChar char="•"/>
              <a:defRPr/>
            </a:pPr>
            <a:r>
              <a:rPr lang="es-ES" sz="2400" dirty="0">
                <a:ea typeface="DejaVu Sans" pitchFamily="34" charset="0"/>
              </a:rPr>
              <a:t>¿Qué tipo de preguntas se pueden elaborar  con el instrumento? ¿Cuál consideran que sean mejor?</a:t>
            </a:r>
          </a:p>
          <a:p>
            <a:pPr marL="342900" indent="-342900" algn="just" eaLnBrk="1">
              <a:lnSpc>
                <a:spcPct val="150000"/>
              </a:lnSpc>
              <a:buClr>
                <a:srgbClr val="000000"/>
              </a:buClr>
              <a:buSzPct val="100000"/>
              <a:buFont typeface="Arial" panose="020B0604020202020204" pitchFamily="34" charset="0"/>
              <a:buChar char="•"/>
              <a:defRPr/>
            </a:pPr>
            <a:r>
              <a:rPr lang="es-ES" sz="2400" dirty="0">
                <a:ea typeface="DejaVu Sans" pitchFamily="34" charset="0"/>
              </a:rPr>
              <a:t> ¿Qué requisitos debe tener las preguntas de un cuestionario?</a:t>
            </a:r>
          </a:p>
          <a:p>
            <a:pPr marL="342900" indent="-342900" algn="just" eaLnBrk="1">
              <a:lnSpc>
                <a:spcPct val="150000"/>
              </a:lnSpc>
              <a:buClr>
                <a:srgbClr val="000000"/>
              </a:buClr>
              <a:buSzPct val="100000"/>
              <a:buFont typeface="Arial" panose="020B0604020202020204" pitchFamily="34" charset="0"/>
              <a:buChar char="•"/>
              <a:defRPr/>
            </a:pPr>
            <a:r>
              <a:rPr lang="es-ES" sz="2400" dirty="0">
                <a:ea typeface="DejaVu Sans" pitchFamily="34" charset="0"/>
              </a:rPr>
              <a:t> A partir de la revisión bibliográfica realizada en la asignatura MGI analice y determine algunas posibles variables que puedas utilizar en una investigación. Clasifique las mismas.</a:t>
            </a:r>
          </a:p>
          <a:p>
            <a:pPr marL="342900" indent="-342900" algn="just" eaLnBrk="1">
              <a:lnSpc>
                <a:spcPct val="150000"/>
              </a:lnSpc>
              <a:buClr>
                <a:srgbClr val="000000"/>
              </a:buClr>
              <a:buSzPct val="100000"/>
              <a:buFont typeface="Arial" panose="020B0604020202020204" pitchFamily="34" charset="0"/>
              <a:buChar char="•"/>
              <a:defRPr/>
            </a:pPr>
            <a:r>
              <a:rPr lang="es-ES" sz="2400" dirty="0">
                <a:ea typeface="DejaVu Sans" pitchFamily="34" charset="0"/>
              </a:rPr>
              <a:t>Elabore un cuestionario para la recolección de datos  sobre las variables identificadas que respondan a un posible problema de investigación.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385763" y="571500"/>
            <a:ext cx="12477750" cy="2466975"/>
          </a:xfrm>
          <a:prstGeom prst="rect">
            <a:avLst/>
          </a:prstGeom>
          <a:noFill/>
          <a:ln w="44450">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200">
                <a:solidFill>
                  <a:srgbClr val="99CCFF"/>
                </a:solidFill>
                <a:latin typeface="Arial" panose="020B0604020202020204" pitchFamily="34" charset="0"/>
                <a:ea typeface="DejaVu Sans" pitchFamily="34" charset="0"/>
                <a:cs typeface="DejaVu Sans" pitchFamily="34" charset="0"/>
              </a:defRPr>
            </a:lvl9pPr>
          </a:lstStyle>
          <a:p>
            <a:pPr algn="just">
              <a:lnSpc>
                <a:spcPct val="150000"/>
              </a:lnSpc>
              <a:defRPr/>
            </a:pPr>
            <a:r>
              <a:rPr lang="es-MX" sz="3200" dirty="0">
                <a:solidFill>
                  <a:schemeClr val="tx1"/>
                </a:solidFill>
              </a:rPr>
              <a:t>Es la determinación de las estrategias y procedimientos que se seguirán para dar respuesta al problema y comprobar las hipótesis.</a:t>
            </a:r>
            <a:endParaRPr lang="es-ES" sz="3200" dirty="0">
              <a:solidFill>
                <a:schemeClr val="tx1"/>
              </a:solidFill>
            </a:endParaRPr>
          </a:p>
          <a:p>
            <a:pPr algn="just" eaLnBrk="1">
              <a:lnSpc>
                <a:spcPct val="150000"/>
              </a:lnSpc>
              <a:defRPr/>
            </a:pPr>
            <a:endParaRPr lang="es-ES" altLang="pt-BR" sz="3200" dirty="0">
              <a:solidFill>
                <a:schemeClr val="tx1"/>
              </a:solidFill>
            </a:endParaRPr>
          </a:p>
        </p:txBody>
      </p:sp>
      <p:sp>
        <p:nvSpPr>
          <p:cNvPr id="7171" name="Text Box 2"/>
          <p:cNvSpPr txBox="1">
            <a:spLocks noChangeArrowheads="1"/>
          </p:cNvSpPr>
          <p:nvPr/>
        </p:nvSpPr>
        <p:spPr bwMode="auto">
          <a:xfrm>
            <a:off x="401638" y="3971925"/>
            <a:ext cx="12573000" cy="2476500"/>
          </a:xfrm>
          <a:prstGeom prst="rect">
            <a:avLst/>
          </a:prstGeom>
          <a:noFill/>
          <a:ln w="44450">
            <a:solidFill>
              <a:schemeClr val="accent6"/>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636588"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tabLst>
                <a:tab pos="636588"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tabLst>
                <a:tab pos="636588"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tabLst>
                <a:tab pos="636588"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tabLst>
                <a:tab pos="636588"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636588"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636588"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636588"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636588"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9pPr>
          </a:lstStyle>
          <a:p>
            <a:pPr algn="just" eaLnBrk="1">
              <a:defRPr/>
            </a:pPr>
            <a:endParaRPr lang="es-ES" altLang="pt-BR" sz="3200">
              <a:solidFill>
                <a:schemeClr val="tx1"/>
              </a:solidFill>
            </a:endParaRPr>
          </a:p>
          <a:p>
            <a:pPr algn="just" eaLnBrk="1">
              <a:lnSpc>
                <a:spcPct val="150000"/>
              </a:lnSpc>
              <a:defRPr/>
            </a:pPr>
            <a:r>
              <a:rPr lang="es-MX" sz="3200" dirty="0">
                <a:solidFill>
                  <a:schemeClr val="tx1"/>
                </a:solidFill>
              </a:rPr>
              <a:t>La estrategia a utilizar para comprobar una hipótesis o un grupo de hipótesis.</a:t>
            </a:r>
            <a:endParaRPr lang="es-ES" altLang="pt-BR" sz="3200" dirty="0">
              <a:solidFill>
                <a:schemeClr val="tx1"/>
              </a:solidFill>
            </a:endParaRPr>
          </a:p>
        </p:txBody>
      </p:sp>
      <p:sp>
        <p:nvSpPr>
          <p:cNvPr id="31748" name="Rectangle 2"/>
          <p:cNvSpPr>
            <a:spLocks noChangeArrowheads="1"/>
          </p:cNvSpPr>
          <p:nvPr/>
        </p:nvSpPr>
        <p:spPr bwMode="auto">
          <a:xfrm>
            <a:off x="2160588" y="-990600"/>
            <a:ext cx="892810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Diseño Metodológico</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66688" y="36513"/>
            <a:ext cx="13106400" cy="3527425"/>
          </a:xfrm>
          <a:prstGeom prst="rect">
            <a:avLst/>
          </a:prstGeom>
          <a:noFill/>
          <a:ln w="41275">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9pPr>
          </a:lstStyle>
          <a:p>
            <a:pPr algn="just"/>
            <a:r>
              <a:rPr lang="es-ES" sz="3200">
                <a:solidFill>
                  <a:schemeClr val="tx1"/>
                </a:solidFill>
              </a:rPr>
              <a:t>Se refiere </a:t>
            </a:r>
            <a:r>
              <a:rPr lang="es-ES" sz="3200" b="1" u="sng">
                <a:solidFill>
                  <a:schemeClr val="tx1"/>
                </a:solidFill>
              </a:rPr>
              <a:t>lugar</a:t>
            </a:r>
            <a:r>
              <a:rPr lang="es-ES" sz="3200">
                <a:solidFill>
                  <a:schemeClr val="tx1"/>
                </a:solidFill>
              </a:rPr>
              <a:t> y la </a:t>
            </a:r>
            <a:r>
              <a:rPr lang="es-ES" sz="3200" b="1">
                <a:solidFill>
                  <a:schemeClr val="tx1"/>
                </a:solidFill>
              </a:rPr>
              <a:t>fecha</a:t>
            </a:r>
            <a:r>
              <a:rPr lang="es-ES" sz="3200">
                <a:solidFill>
                  <a:schemeClr val="tx1"/>
                </a:solidFill>
              </a:rPr>
              <a:t> donde se realizará el estudio. </a:t>
            </a:r>
          </a:p>
          <a:p>
            <a:pPr algn="just"/>
            <a:endParaRPr lang="es-ES" sz="3200">
              <a:solidFill>
                <a:schemeClr val="tx1"/>
              </a:solidFill>
            </a:endParaRPr>
          </a:p>
          <a:p>
            <a:pPr algn="just"/>
            <a:r>
              <a:rPr lang="es-ES" sz="3200">
                <a:solidFill>
                  <a:schemeClr val="tx1"/>
                </a:solidFill>
              </a:rPr>
              <a:t>El contexto es un entorno físico o de situación a partir del cual se considera un hecho. El entorno del contexto puede ser material (algo que se presenció en el momento de ocurrir el hecho), simbólico (por ejemplo: el entorno cultural, histórico u otro) o dicho en otras palabras, es el conjunto de circunstancias en el que se produce el mensaje. </a:t>
            </a:r>
          </a:p>
          <a:p>
            <a:pPr algn="just" eaLnBrk="1">
              <a:lnSpc>
                <a:spcPct val="150000"/>
              </a:lnSpc>
            </a:pPr>
            <a:endParaRPr lang="es-ES" altLang="pt-BR" sz="3200">
              <a:solidFill>
                <a:schemeClr val="tx1"/>
              </a:solidFill>
            </a:endParaRPr>
          </a:p>
        </p:txBody>
      </p:sp>
      <p:sp>
        <p:nvSpPr>
          <p:cNvPr id="7171" name="Text Box 2"/>
          <p:cNvSpPr txBox="1">
            <a:spLocks noChangeArrowheads="1"/>
          </p:cNvSpPr>
          <p:nvPr/>
        </p:nvSpPr>
        <p:spPr bwMode="auto">
          <a:xfrm>
            <a:off x="166688" y="3851275"/>
            <a:ext cx="13128625" cy="3421063"/>
          </a:xfrm>
          <a:prstGeom prst="rect">
            <a:avLst/>
          </a:prstGeom>
          <a:noFill/>
          <a:ln w="41275">
            <a:solidFill>
              <a:srgbClr val="002060"/>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900">
                <a:solidFill>
                  <a:srgbClr val="99CCFF"/>
                </a:solidFill>
                <a:latin typeface="Arial" panose="020B0604020202020204" pitchFamily="34" charset="0"/>
                <a:cs typeface="DejaVu Sans" panose="020B0603030804020204" pitchFamily="34" charset="0"/>
              </a:defRPr>
            </a:lvl9pPr>
          </a:lstStyle>
          <a:p>
            <a:pPr algn="just"/>
            <a:r>
              <a:rPr lang="es-CU" altLang="pt-BR" sz="3200">
                <a:solidFill>
                  <a:srgbClr val="C00000"/>
                </a:solidFill>
              </a:rPr>
              <a:t>Ejemplo</a:t>
            </a:r>
            <a:r>
              <a:rPr lang="es-CU" altLang="pt-BR" sz="3200">
                <a:solidFill>
                  <a:schemeClr val="tx1"/>
                </a:solidFill>
              </a:rPr>
              <a:t>: </a:t>
            </a:r>
            <a:r>
              <a:rPr lang="es-SV" sz="3200">
                <a:solidFill>
                  <a:schemeClr val="tx1"/>
                </a:solidFill>
              </a:rPr>
              <a:t>Se realizará un estudio descriptivo de corte transversal en el período comprendido de </a:t>
            </a:r>
            <a:r>
              <a:rPr lang="es-SV" sz="3200" u="sng">
                <a:solidFill>
                  <a:schemeClr val="tx1"/>
                </a:solidFill>
              </a:rPr>
              <a:t>enero a mayo 2011</a:t>
            </a:r>
            <a:r>
              <a:rPr lang="es-SV" sz="3200">
                <a:solidFill>
                  <a:schemeClr val="tx1"/>
                </a:solidFill>
              </a:rPr>
              <a:t>, con el objetivo de caracterizar  los factores clínicos y psicosociales relacionados con la depresión del adulto mayor. El universo estará constituido por la totalidad de adultos mayores </a:t>
            </a:r>
            <a:r>
              <a:rPr lang="es-SV" sz="3200" u="sng">
                <a:solidFill>
                  <a:schemeClr val="tx1"/>
                </a:solidFill>
              </a:rPr>
              <a:t>que asisten a la consulta de Geriatría del Policlínico Chiqui Gómez Lubián en el período de estudio</a:t>
            </a:r>
            <a:r>
              <a:rPr lang="es-SV" sz="3200">
                <a:solidFill>
                  <a:schemeClr val="tx1"/>
                </a:solidFill>
              </a:rPr>
              <a:t> y que presenten signos de sospecha de depresión. </a:t>
            </a:r>
            <a:endParaRPr lang="es-ES" sz="3200">
              <a:solidFill>
                <a:schemeClr val="tx1"/>
              </a:solidFill>
            </a:endParaRPr>
          </a:p>
        </p:txBody>
      </p:sp>
      <p:sp>
        <p:nvSpPr>
          <p:cNvPr id="33796" name="Rectangle 2"/>
          <p:cNvSpPr>
            <a:spLocks noChangeArrowheads="1"/>
          </p:cNvSpPr>
          <p:nvPr/>
        </p:nvSpPr>
        <p:spPr bwMode="auto">
          <a:xfrm>
            <a:off x="2160588" y="-990600"/>
            <a:ext cx="892810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Contexto de la Investigación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03200" y="373063"/>
            <a:ext cx="13012738" cy="1293812"/>
          </a:xfrm>
          <a:prstGeom prst="rect">
            <a:avLst/>
          </a:prstGeom>
          <a:noFill/>
          <a:ln w="15875">
            <a:solidFill>
              <a:schemeClr val="bg1"/>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360363" algn="l"/>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9pPr>
          </a:lstStyle>
          <a:p>
            <a:pPr algn="just" eaLnBrk="1"/>
            <a:r>
              <a:rPr lang="es-ES" altLang="pt-BR" sz="3200" b="1">
                <a:solidFill>
                  <a:schemeClr val="tx1"/>
                </a:solidFill>
              </a:rPr>
              <a:t>Según el estado de conocimiento alrededor del problema la investigación científica puede ser:</a:t>
            </a:r>
          </a:p>
        </p:txBody>
      </p:sp>
      <p:sp>
        <p:nvSpPr>
          <p:cNvPr id="34819" name="Text Box 3"/>
          <p:cNvSpPr txBox="1">
            <a:spLocks noChangeArrowheads="1"/>
          </p:cNvSpPr>
          <p:nvPr/>
        </p:nvSpPr>
        <p:spPr bwMode="auto">
          <a:xfrm>
            <a:off x="190500" y="2628900"/>
            <a:ext cx="13025438" cy="4179888"/>
          </a:xfrm>
          <a:prstGeom prst="rect">
            <a:avLst/>
          </a:prstGeom>
          <a:noFill/>
          <a:ln w="1587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9pPr>
          </a:lstStyle>
          <a:p>
            <a:pPr algn="just" eaLnBrk="1">
              <a:lnSpc>
                <a:spcPct val="150000"/>
              </a:lnSpc>
            </a:pPr>
            <a:r>
              <a:rPr lang="es-ES" altLang="pt-BR" sz="3200">
                <a:solidFill>
                  <a:schemeClr val="tx1"/>
                </a:solidFill>
              </a:rPr>
              <a:t>a) </a:t>
            </a:r>
            <a:r>
              <a:rPr lang="es-ES" altLang="pt-BR" sz="3200" b="1" u="sng">
                <a:solidFill>
                  <a:schemeClr val="tx1"/>
                </a:solidFill>
              </a:rPr>
              <a:t>Investigación exploratoria</a:t>
            </a:r>
            <a:r>
              <a:rPr lang="es-ES" altLang="pt-BR" sz="3200">
                <a:solidFill>
                  <a:schemeClr val="tx1"/>
                </a:solidFill>
              </a:rPr>
              <a:t>: En este caso el conocimiento del problema es pobre y se necesita profundizar para delimitarlo correctamente. Se realiza para obtener un primer conocimiento de la situación donde se piensa realizar una investigación posterior.</a:t>
            </a:r>
          </a:p>
          <a:p>
            <a:pPr algn="just" eaLnBrk="1">
              <a:lnSpc>
                <a:spcPct val="150000"/>
              </a:lnSpc>
            </a:pPr>
            <a:r>
              <a:rPr lang="es-ES" altLang="pt-BR" sz="3200" u="sng">
                <a:solidFill>
                  <a:schemeClr val="tx1"/>
                </a:solidFill>
              </a:rPr>
              <a:t>Ej:</a:t>
            </a:r>
            <a:r>
              <a:rPr lang="es-ES" altLang="pt-BR" sz="3200">
                <a:solidFill>
                  <a:schemeClr val="tx1"/>
                </a:solidFill>
              </a:rPr>
              <a:t>  Los primeros estudios que se hicieron sobre el SIDA.</a:t>
            </a:r>
          </a:p>
        </p:txBody>
      </p:sp>
      <p:sp>
        <p:nvSpPr>
          <p:cNvPr id="35844" name="Rectangle 2"/>
          <p:cNvSpPr>
            <a:spLocks noChangeArrowheads="1"/>
          </p:cNvSpPr>
          <p:nvPr/>
        </p:nvSpPr>
        <p:spPr bwMode="auto">
          <a:xfrm>
            <a:off x="1595438" y="-1058863"/>
            <a:ext cx="892810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Clasificación de las investigaciones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719138" y="303213"/>
            <a:ext cx="12284075" cy="6837362"/>
          </a:xfrm>
          <a:prstGeom prst="rect">
            <a:avLst/>
          </a:prstGeom>
          <a:noFill/>
          <a:ln w="444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119955" tIns="85837" rIns="119955" bIns="59977"/>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9pPr>
          </a:lstStyle>
          <a:p>
            <a:pPr algn="just" eaLnBrk="1">
              <a:lnSpc>
                <a:spcPct val="150000"/>
              </a:lnSpc>
            </a:pPr>
            <a:r>
              <a:rPr lang="es-ES" altLang="pt-BR" sz="3200">
                <a:solidFill>
                  <a:schemeClr val="tx1"/>
                </a:solidFill>
              </a:rPr>
              <a:t>b) </a:t>
            </a:r>
            <a:r>
              <a:rPr lang="es-ES" altLang="pt-BR" sz="3200" b="1" u="sng">
                <a:solidFill>
                  <a:schemeClr val="tx1"/>
                </a:solidFill>
              </a:rPr>
              <a:t>Investigación descriptiva</a:t>
            </a:r>
            <a:r>
              <a:rPr lang="es-ES" altLang="pt-BR" sz="3200">
                <a:solidFill>
                  <a:schemeClr val="tx1"/>
                </a:solidFill>
              </a:rPr>
              <a:t>: Se ha avanzado en el domino del área del problema y en la delimitación del problema mismo. Tiene como objetivo la descripción de los fenómenos. Se sitúan en un primer nivel del conocimiento y no puede llegar a establecer caminos que conduzcan al esclarecimiento de relaciones causales.  </a:t>
            </a:r>
          </a:p>
          <a:p>
            <a:pPr algn="just" eaLnBrk="1">
              <a:lnSpc>
                <a:spcPct val="150000"/>
              </a:lnSpc>
            </a:pPr>
            <a:r>
              <a:rPr lang="es-ES" altLang="pt-BR" sz="3200">
                <a:solidFill>
                  <a:schemeClr val="tx1"/>
                </a:solidFill>
              </a:rPr>
              <a:t>Mide variables.</a:t>
            </a:r>
          </a:p>
          <a:p>
            <a:pPr algn="just" eaLnBrk="1">
              <a:lnSpc>
                <a:spcPct val="150000"/>
              </a:lnSpc>
            </a:pPr>
            <a:r>
              <a:rPr lang="es-ES" altLang="pt-BR" sz="3200" u="sng">
                <a:solidFill>
                  <a:schemeClr val="tx1"/>
                </a:solidFill>
              </a:rPr>
              <a:t>Ej:</a:t>
            </a:r>
            <a:r>
              <a:rPr lang="es-ES" altLang="pt-BR" sz="3200">
                <a:solidFill>
                  <a:schemeClr val="tx1"/>
                </a:solidFill>
              </a:rPr>
              <a:t> Estudio de prevalencia de la Hipertensión Arterial.</a:t>
            </a:r>
          </a:p>
        </p:txBody>
      </p:sp>
      <p:sp>
        <p:nvSpPr>
          <p:cNvPr id="37891" name="Rectangle 2"/>
          <p:cNvSpPr>
            <a:spLocks noChangeArrowheads="1"/>
          </p:cNvSpPr>
          <p:nvPr/>
        </p:nvSpPr>
        <p:spPr bwMode="auto">
          <a:xfrm>
            <a:off x="1595438" y="-1058863"/>
            <a:ext cx="892810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Clasificación de las investigaciones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311150" y="827088"/>
            <a:ext cx="12719050" cy="6021387"/>
          </a:xfrm>
          <a:prstGeom prst="rect">
            <a:avLst/>
          </a:prstGeom>
          <a:solidFill>
            <a:schemeClr val="accent5">
              <a:lumMod val="50000"/>
            </a:schemeClr>
          </a:solidFill>
          <a:ln w="44450">
            <a:solidFill>
              <a:schemeClr val="accent6"/>
            </a:solidFill>
          </a:ln>
        </p:spPr>
        <p:txBody>
          <a:bodyPr lIns="119955" tIns="85837" rIns="119955" bIns="59977"/>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200">
                <a:solidFill>
                  <a:srgbClr val="99CCFF"/>
                </a:solidFill>
                <a:latin typeface="Arial" panose="020B0604020202020204" pitchFamily="34" charset="0"/>
                <a:ea typeface="DejaVu Sans" pitchFamily="34" charset="0"/>
                <a:cs typeface="DejaVu Sans" pitchFamily="34" charset="0"/>
              </a:defRPr>
            </a:lvl9pPr>
          </a:lstStyle>
          <a:p>
            <a:pPr algn="just" eaLnBrk="1">
              <a:lnSpc>
                <a:spcPct val="150000"/>
              </a:lnSpc>
              <a:defRPr/>
            </a:pPr>
            <a:r>
              <a:rPr lang="en-US" altLang="pt-BR" sz="3200" dirty="0">
                <a:solidFill>
                  <a:schemeClr val="tx1"/>
                </a:solidFill>
              </a:rPr>
              <a:t>c) </a:t>
            </a:r>
            <a:r>
              <a:rPr lang="en-US" altLang="pt-BR" sz="3200" b="1" u="sng" dirty="0" err="1">
                <a:solidFill>
                  <a:schemeClr val="tx1"/>
                </a:solidFill>
              </a:rPr>
              <a:t>Investigación</a:t>
            </a:r>
            <a:r>
              <a:rPr lang="en-US" altLang="pt-BR" sz="3200" b="1" u="sng" dirty="0">
                <a:solidFill>
                  <a:schemeClr val="tx1"/>
                </a:solidFill>
              </a:rPr>
              <a:t> </a:t>
            </a:r>
            <a:r>
              <a:rPr lang="en-US" altLang="pt-BR" sz="3200" b="1" u="sng" dirty="0" err="1">
                <a:solidFill>
                  <a:schemeClr val="tx1"/>
                </a:solidFill>
              </a:rPr>
              <a:t>analítica</a:t>
            </a:r>
            <a:r>
              <a:rPr lang="en-US" altLang="pt-BR" sz="3200" b="1" u="sng" dirty="0">
                <a:solidFill>
                  <a:schemeClr val="tx1"/>
                </a:solidFill>
              </a:rPr>
              <a:t> o explicativa</a:t>
            </a:r>
            <a:r>
              <a:rPr lang="en-US" altLang="pt-BR" sz="3200" b="1" dirty="0">
                <a:solidFill>
                  <a:schemeClr val="tx1"/>
                </a:solidFill>
              </a:rPr>
              <a:t>: </a:t>
            </a:r>
            <a:r>
              <a:rPr lang="en-US" altLang="pt-BR" sz="3200" dirty="0">
                <a:solidFill>
                  <a:schemeClr val="tx1"/>
                </a:solidFill>
              </a:rPr>
              <a:t>Parte de </a:t>
            </a:r>
            <a:r>
              <a:rPr lang="es-ES" altLang="pt-BR" sz="3200" dirty="0">
                <a:solidFill>
                  <a:schemeClr val="tx1"/>
                </a:solidFill>
              </a:rPr>
              <a:t>problemas</a:t>
            </a:r>
            <a:r>
              <a:rPr lang="en-US" altLang="pt-BR" sz="3200" dirty="0">
                <a:solidFill>
                  <a:schemeClr val="tx1"/>
                </a:solidFill>
              </a:rPr>
              <a:t> </a:t>
            </a:r>
            <a:r>
              <a:rPr lang="en-US" altLang="pt-BR" sz="3200" dirty="0" err="1">
                <a:solidFill>
                  <a:schemeClr val="tx1"/>
                </a:solidFill>
              </a:rPr>
              <a:t>bien</a:t>
            </a:r>
            <a:r>
              <a:rPr lang="en-US" altLang="pt-BR" sz="3200" dirty="0">
                <a:solidFill>
                  <a:schemeClr val="tx1"/>
                </a:solidFill>
              </a:rPr>
              <a:t> </a:t>
            </a:r>
            <a:r>
              <a:rPr lang="en-US" altLang="pt-BR" sz="3200" dirty="0" err="1">
                <a:solidFill>
                  <a:schemeClr val="tx1"/>
                </a:solidFill>
              </a:rPr>
              <a:t>identificados</a:t>
            </a:r>
            <a:r>
              <a:rPr lang="en-US" altLang="pt-BR" sz="3200" dirty="0">
                <a:solidFill>
                  <a:schemeClr val="tx1"/>
                </a:solidFill>
              </a:rPr>
              <a:t> en los </a:t>
            </a:r>
            <a:r>
              <a:rPr lang="en-US" altLang="pt-BR" sz="3200" dirty="0" err="1">
                <a:solidFill>
                  <a:schemeClr val="tx1"/>
                </a:solidFill>
              </a:rPr>
              <a:t>cuales</a:t>
            </a:r>
            <a:r>
              <a:rPr lang="en-US" altLang="pt-BR" sz="3200" dirty="0">
                <a:solidFill>
                  <a:schemeClr val="tx1"/>
                </a:solidFill>
              </a:rPr>
              <a:t> </a:t>
            </a:r>
            <a:r>
              <a:rPr lang="en-US" altLang="pt-BR" sz="3200" dirty="0" err="1">
                <a:solidFill>
                  <a:schemeClr val="tx1"/>
                </a:solidFill>
              </a:rPr>
              <a:t>es</a:t>
            </a:r>
            <a:r>
              <a:rPr lang="en-US" altLang="pt-BR" sz="3200" dirty="0">
                <a:solidFill>
                  <a:schemeClr val="tx1"/>
                </a:solidFill>
              </a:rPr>
              <a:t> </a:t>
            </a:r>
            <a:r>
              <a:rPr lang="en-US" altLang="pt-BR" sz="3200" dirty="0" err="1">
                <a:solidFill>
                  <a:schemeClr val="tx1"/>
                </a:solidFill>
              </a:rPr>
              <a:t>necesario</a:t>
            </a:r>
            <a:r>
              <a:rPr lang="en-US" altLang="pt-BR" sz="3200" dirty="0">
                <a:solidFill>
                  <a:schemeClr val="tx1"/>
                </a:solidFill>
              </a:rPr>
              <a:t> el </a:t>
            </a:r>
            <a:r>
              <a:rPr lang="en-US" altLang="pt-BR" sz="3200" dirty="0" err="1">
                <a:solidFill>
                  <a:schemeClr val="tx1"/>
                </a:solidFill>
              </a:rPr>
              <a:t>conocimiento</a:t>
            </a:r>
            <a:r>
              <a:rPr lang="en-US" altLang="pt-BR" sz="3200" dirty="0">
                <a:solidFill>
                  <a:schemeClr val="tx1"/>
                </a:solidFill>
              </a:rPr>
              <a:t> de </a:t>
            </a:r>
            <a:r>
              <a:rPr lang="en-US" altLang="pt-BR" sz="3200" dirty="0" err="1">
                <a:solidFill>
                  <a:schemeClr val="tx1"/>
                </a:solidFill>
              </a:rPr>
              <a:t>relaciones</a:t>
            </a:r>
            <a:r>
              <a:rPr lang="en-US" altLang="pt-BR" sz="3200" dirty="0">
                <a:solidFill>
                  <a:schemeClr val="tx1"/>
                </a:solidFill>
              </a:rPr>
              <a:t> </a:t>
            </a:r>
            <a:r>
              <a:rPr lang="en-US" altLang="pt-BR" sz="3200" dirty="0" err="1">
                <a:solidFill>
                  <a:schemeClr val="tx1"/>
                </a:solidFill>
              </a:rPr>
              <a:t>causales</a:t>
            </a:r>
            <a:r>
              <a:rPr lang="en-US" altLang="pt-BR" sz="3200" dirty="0">
                <a:solidFill>
                  <a:schemeClr val="tx1"/>
                </a:solidFill>
              </a:rPr>
              <a:t>. </a:t>
            </a:r>
          </a:p>
          <a:p>
            <a:pPr algn="just" eaLnBrk="1">
              <a:lnSpc>
                <a:spcPct val="150000"/>
              </a:lnSpc>
              <a:defRPr/>
            </a:pPr>
            <a:r>
              <a:rPr lang="en-US" altLang="pt-BR" sz="3200" dirty="0">
                <a:solidFill>
                  <a:schemeClr val="tx1"/>
                </a:solidFill>
              </a:rPr>
              <a:t>En </a:t>
            </a:r>
            <a:r>
              <a:rPr lang="en-US" altLang="pt-BR" sz="3200" dirty="0" err="1">
                <a:solidFill>
                  <a:schemeClr val="tx1"/>
                </a:solidFill>
              </a:rPr>
              <a:t>este</a:t>
            </a:r>
            <a:r>
              <a:rPr lang="en-US" altLang="pt-BR" sz="3200" dirty="0">
                <a:solidFill>
                  <a:schemeClr val="tx1"/>
                </a:solidFill>
              </a:rPr>
              <a:t> </a:t>
            </a:r>
            <a:r>
              <a:rPr lang="en-US" altLang="pt-BR" sz="3200" dirty="0" err="1">
                <a:solidFill>
                  <a:schemeClr val="tx1"/>
                </a:solidFill>
              </a:rPr>
              <a:t>tipo</a:t>
            </a:r>
            <a:r>
              <a:rPr lang="en-US" altLang="pt-BR" sz="3200" dirty="0">
                <a:solidFill>
                  <a:schemeClr val="tx1"/>
                </a:solidFill>
              </a:rPr>
              <a:t> de </a:t>
            </a:r>
            <a:r>
              <a:rPr lang="en-US" altLang="pt-BR" sz="3200" dirty="0" err="1">
                <a:solidFill>
                  <a:schemeClr val="tx1"/>
                </a:solidFill>
              </a:rPr>
              <a:t>estudio</a:t>
            </a:r>
            <a:r>
              <a:rPr lang="en-US" altLang="pt-BR" sz="3200" dirty="0">
                <a:solidFill>
                  <a:schemeClr val="tx1"/>
                </a:solidFill>
              </a:rPr>
              <a:t> </a:t>
            </a:r>
            <a:r>
              <a:rPr lang="en-US" altLang="pt-BR" sz="3200" dirty="0" err="1">
                <a:solidFill>
                  <a:schemeClr val="tx1"/>
                </a:solidFill>
              </a:rPr>
              <a:t>es</a:t>
            </a:r>
            <a:r>
              <a:rPr lang="en-US" altLang="pt-BR" sz="3200" dirty="0">
                <a:solidFill>
                  <a:schemeClr val="tx1"/>
                </a:solidFill>
              </a:rPr>
              <a:t> </a:t>
            </a:r>
            <a:r>
              <a:rPr lang="en-US" altLang="pt-BR" sz="3200" dirty="0" err="1">
                <a:solidFill>
                  <a:schemeClr val="tx1"/>
                </a:solidFill>
              </a:rPr>
              <a:t>imprescindible</a:t>
            </a:r>
            <a:r>
              <a:rPr lang="en-US" altLang="pt-BR" sz="3200" dirty="0">
                <a:solidFill>
                  <a:schemeClr val="tx1"/>
                </a:solidFill>
              </a:rPr>
              <a:t> la </a:t>
            </a:r>
            <a:r>
              <a:rPr lang="en-US" altLang="pt-BR" sz="3200" dirty="0" err="1">
                <a:solidFill>
                  <a:schemeClr val="tx1"/>
                </a:solidFill>
              </a:rPr>
              <a:t>formulación</a:t>
            </a:r>
            <a:r>
              <a:rPr lang="en-US" altLang="pt-BR" sz="3200" dirty="0">
                <a:solidFill>
                  <a:schemeClr val="tx1"/>
                </a:solidFill>
              </a:rPr>
              <a:t> de </a:t>
            </a:r>
            <a:r>
              <a:rPr lang="en-US" altLang="pt-BR" sz="3200" dirty="0" err="1">
                <a:solidFill>
                  <a:schemeClr val="tx1"/>
                </a:solidFill>
              </a:rPr>
              <a:t>hipótesis</a:t>
            </a:r>
            <a:r>
              <a:rPr lang="en-US" altLang="pt-BR" sz="3200" dirty="0">
                <a:solidFill>
                  <a:schemeClr val="tx1"/>
                </a:solidFill>
              </a:rPr>
              <a:t> </a:t>
            </a:r>
            <a:r>
              <a:rPr lang="en-US" altLang="pt-BR" sz="3200" dirty="0" err="1">
                <a:solidFill>
                  <a:schemeClr val="tx1"/>
                </a:solidFill>
              </a:rPr>
              <a:t>que</a:t>
            </a:r>
            <a:r>
              <a:rPr lang="en-US" altLang="pt-BR" sz="3200" dirty="0">
                <a:solidFill>
                  <a:schemeClr val="tx1"/>
                </a:solidFill>
              </a:rPr>
              <a:t>, de </a:t>
            </a:r>
            <a:r>
              <a:rPr lang="en-US" altLang="pt-BR" sz="3200" dirty="0" err="1">
                <a:solidFill>
                  <a:schemeClr val="tx1"/>
                </a:solidFill>
              </a:rPr>
              <a:t>una</a:t>
            </a:r>
            <a:r>
              <a:rPr lang="en-US" altLang="pt-BR" sz="3200" dirty="0">
                <a:solidFill>
                  <a:schemeClr val="tx1"/>
                </a:solidFill>
              </a:rPr>
              <a:t> u </a:t>
            </a:r>
            <a:r>
              <a:rPr lang="en-US" altLang="pt-BR" sz="3200" dirty="0" err="1">
                <a:solidFill>
                  <a:schemeClr val="tx1"/>
                </a:solidFill>
              </a:rPr>
              <a:t>otra</a:t>
            </a:r>
            <a:r>
              <a:rPr lang="en-US" altLang="pt-BR" sz="3200" dirty="0">
                <a:solidFill>
                  <a:schemeClr val="tx1"/>
                </a:solidFill>
              </a:rPr>
              <a:t> forma, </a:t>
            </a:r>
            <a:r>
              <a:rPr lang="en-US" altLang="pt-BR" sz="3200" dirty="0" err="1">
                <a:solidFill>
                  <a:schemeClr val="tx1"/>
                </a:solidFill>
              </a:rPr>
              <a:t>pretenden</a:t>
            </a:r>
            <a:r>
              <a:rPr lang="en-US" altLang="pt-BR" sz="3200" dirty="0">
                <a:solidFill>
                  <a:schemeClr val="tx1"/>
                </a:solidFill>
              </a:rPr>
              <a:t> </a:t>
            </a:r>
            <a:r>
              <a:rPr lang="en-US" altLang="pt-BR" sz="3200" dirty="0" err="1">
                <a:solidFill>
                  <a:schemeClr val="tx1"/>
                </a:solidFill>
              </a:rPr>
              <a:t>explicar</a:t>
            </a:r>
            <a:r>
              <a:rPr lang="en-US" altLang="pt-BR" sz="3200" dirty="0">
                <a:solidFill>
                  <a:schemeClr val="tx1"/>
                </a:solidFill>
              </a:rPr>
              <a:t> </a:t>
            </a:r>
            <a:r>
              <a:rPr lang="en-US" altLang="pt-BR" sz="3200" dirty="0" err="1">
                <a:solidFill>
                  <a:schemeClr val="tx1"/>
                </a:solidFill>
              </a:rPr>
              <a:t>las</a:t>
            </a:r>
            <a:r>
              <a:rPr lang="en-US" altLang="pt-BR" sz="3200" dirty="0">
                <a:solidFill>
                  <a:schemeClr val="tx1"/>
                </a:solidFill>
              </a:rPr>
              <a:t> </a:t>
            </a:r>
            <a:r>
              <a:rPr lang="en-US" altLang="pt-BR" sz="3200" dirty="0" err="1">
                <a:solidFill>
                  <a:schemeClr val="tx1"/>
                </a:solidFill>
              </a:rPr>
              <a:t>causas</a:t>
            </a:r>
            <a:r>
              <a:rPr lang="en-US" altLang="pt-BR" sz="3200" dirty="0">
                <a:solidFill>
                  <a:schemeClr val="tx1"/>
                </a:solidFill>
              </a:rPr>
              <a:t> del </a:t>
            </a:r>
            <a:r>
              <a:rPr lang="en-US" altLang="pt-BR" sz="3200" dirty="0" err="1">
                <a:solidFill>
                  <a:schemeClr val="tx1"/>
                </a:solidFill>
              </a:rPr>
              <a:t>problema</a:t>
            </a:r>
            <a:r>
              <a:rPr lang="en-US" altLang="pt-BR" sz="3200" dirty="0">
                <a:solidFill>
                  <a:schemeClr val="tx1"/>
                </a:solidFill>
              </a:rPr>
              <a:t>. </a:t>
            </a:r>
          </a:p>
          <a:p>
            <a:pPr algn="just" eaLnBrk="1">
              <a:lnSpc>
                <a:spcPct val="150000"/>
              </a:lnSpc>
              <a:defRPr/>
            </a:pPr>
            <a:r>
              <a:rPr lang="en-US" altLang="pt-BR" sz="3200" dirty="0" err="1">
                <a:solidFill>
                  <a:schemeClr val="tx1"/>
                </a:solidFill>
              </a:rPr>
              <a:t>Pueden</a:t>
            </a:r>
            <a:r>
              <a:rPr lang="en-US" altLang="pt-BR" sz="3200" dirty="0">
                <a:solidFill>
                  <a:schemeClr val="tx1"/>
                </a:solidFill>
              </a:rPr>
              <a:t> </a:t>
            </a:r>
            <a:r>
              <a:rPr lang="en-US" altLang="pt-BR" sz="3200" dirty="0" err="1">
                <a:solidFill>
                  <a:schemeClr val="tx1"/>
                </a:solidFill>
              </a:rPr>
              <a:t>ser</a:t>
            </a:r>
            <a:r>
              <a:rPr lang="en-US" altLang="pt-BR" sz="3200" dirty="0">
                <a:solidFill>
                  <a:schemeClr val="tx1"/>
                </a:solidFill>
              </a:rPr>
              <a:t>: </a:t>
            </a:r>
            <a:r>
              <a:rPr lang="en-US" altLang="pt-BR" sz="3200" b="1" dirty="0" err="1">
                <a:solidFill>
                  <a:schemeClr val="tx1"/>
                </a:solidFill>
              </a:rPr>
              <a:t>observacionales</a:t>
            </a:r>
            <a:r>
              <a:rPr lang="en-US" altLang="pt-BR" sz="3200" b="1" dirty="0">
                <a:solidFill>
                  <a:schemeClr val="tx1"/>
                </a:solidFill>
              </a:rPr>
              <a:t>, </a:t>
            </a:r>
            <a:r>
              <a:rPr lang="en-US" altLang="pt-BR" sz="3200" b="1" dirty="0" err="1">
                <a:solidFill>
                  <a:schemeClr val="tx1"/>
                </a:solidFill>
              </a:rPr>
              <a:t>experimentales</a:t>
            </a:r>
            <a:r>
              <a:rPr lang="en-US" altLang="pt-BR" sz="3200" b="1" dirty="0">
                <a:solidFill>
                  <a:schemeClr val="tx1"/>
                </a:solidFill>
              </a:rPr>
              <a:t> y </a:t>
            </a:r>
            <a:r>
              <a:rPr lang="en-US" altLang="pt-BR" sz="3200" b="1" dirty="0" err="1">
                <a:solidFill>
                  <a:schemeClr val="tx1"/>
                </a:solidFill>
              </a:rPr>
              <a:t>cuasiexperimentales</a:t>
            </a:r>
            <a:r>
              <a:rPr lang="en-US" altLang="pt-BR" sz="3200" dirty="0">
                <a:solidFill>
                  <a:schemeClr val="tx1"/>
                </a:solidFill>
              </a:rPr>
              <a:t>.</a:t>
            </a:r>
          </a:p>
        </p:txBody>
      </p:sp>
      <p:sp>
        <p:nvSpPr>
          <p:cNvPr id="39939" name="Rectangle 2"/>
          <p:cNvSpPr>
            <a:spLocks noChangeArrowheads="1"/>
          </p:cNvSpPr>
          <p:nvPr/>
        </p:nvSpPr>
        <p:spPr bwMode="auto">
          <a:xfrm>
            <a:off x="1595438" y="-1058863"/>
            <a:ext cx="892810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Clasificación de las investigaciones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27050" y="1258888"/>
            <a:ext cx="127190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9955" tIns="85837" rIns="119955" bIns="59977"/>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9pPr>
          </a:lstStyle>
          <a:p>
            <a:pPr algn="just" eaLnBrk="1">
              <a:lnSpc>
                <a:spcPct val="100000"/>
              </a:lnSpc>
            </a:pPr>
            <a:r>
              <a:rPr lang="es-ES" altLang="pt-BR" sz="3200" b="1">
                <a:solidFill>
                  <a:schemeClr val="tx1"/>
                </a:solidFill>
              </a:rPr>
              <a:t>a) </a:t>
            </a:r>
            <a:r>
              <a:rPr lang="es-ES" altLang="pt-BR" sz="3200" b="1" u="sng">
                <a:solidFill>
                  <a:schemeClr val="tx1"/>
                </a:solidFill>
              </a:rPr>
              <a:t>Observacional</a:t>
            </a:r>
            <a:r>
              <a:rPr lang="es-ES" altLang="pt-BR" sz="3200" b="1">
                <a:solidFill>
                  <a:schemeClr val="tx1"/>
                </a:solidFill>
              </a:rPr>
              <a:t>:</a:t>
            </a:r>
            <a:r>
              <a:rPr lang="es-ES" altLang="pt-BR" sz="3200">
                <a:solidFill>
                  <a:schemeClr val="tx1"/>
                </a:solidFill>
              </a:rPr>
              <a:t> No hay manipulación del factor. </a:t>
            </a:r>
          </a:p>
          <a:p>
            <a:pPr algn="just" eaLnBrk="1">
              <a:lnSpc>
                <a:spcPct val="100000"/>
              </a:lnSpc>
            </a:pPr>
            <a:endParaRPr lang="es-ES" altLang="pt-BR" sz="3200">
              <a:solidFill>
                <a:schemeClr val="tx1"/>
              </a:solidFill>
            </a:endParaRPr>
          </a:p>
          <a:p>
            <a:pPr algn="just" eaLnBrk="1">
              <a:lnSpc>
                <a:spcPct val="100000"/>
              </a:lnSpc>
            </a:pPr>
            <a:r>
              <a:rPr lang="es-ES" altLang="pt-BR" sz="3200">
                <a:solidFill>
                  <a:schemeClr val="tx1"/>
                </a:solidFill>
              </a:rPr>
              <a:t>Ej:  </a:t>
            </a:r>
            <a:r>
              <a:rPr lang="es-ES" altLang="pt-BR" sz="3200" b="1" u="sng">
                <a:solidFill>
                  <a:schemeClr val="tx1"/>
                </a:solidFill>
              </a:rPr>
              <a:t>Estudio de cohorte</a:t>
            </a:r>
            <a:r>
              <a:rPr lang="es-ES" altLang="pt-BR" sz="3200" u="sng">
                <a:solidFill>
                  <a:schemeClr val="tx1"/>
                </a:solidFill>
              </a:rPr>
              <a:t>. </a:t>
            </a:r>
            <a:r>
              <a:rPr lang="es-ES" altLang="pt-BR" sz="3200">
                <a:solidFill>
                  <a:schemeClr val="tx1"/>
                </a:solidFill>
              </a:rPr>
              <a:t>Se parte de dos grupos en los que no ha ocurrido el efecto (cáncer del pulmón), uno de ellos expuesto al factor y el otro no ( fumadores y no fumadores) y se siguen durante un período de tiempo  al cabo del cual se anota cuantos ya han presentado el efecto en cada grupo, permitiendo demostrar si el hábito de fumar es un factor de riesgo del cáncer del pulmón. </a:t>
            </a:r>
          </a:p>
        </p:txBody>
      </p:sp>
      <p:sp>
        <p:nvSpPr>
          <p:cNvPr id="40963" name="Text Box 3"/>
          <p:cNvSpPr txBox="1">
            <a:spLocks noChangeArrowheads="1"/>
          </p:cNvSpPr>
          <p:nvPr/>
        </p:nvSpPr>
        <p:spPr bwMode="auto">
          <a:xfrm>
            <a:off x="306388" y="5149850"/>
            <a:ext cx="1271905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19955" tIns="85837" rIns="119955" bIns="59977"/>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600">
                <a:solidFill>
                  <a:srgbClr val="E6E6E6"/>
                </a:solidFill>
                <a:latin typeface="Arial" panose="020B0604020202020204" pitchFamily="34" charset="0"/>
                <a:cs typeface="DejaVu Sans" panose="020B0603030804020204" pitchFamily="34" charset="0"/>
              </a:defRPr>
            </a:lvl1pPr>
            <a:lvl2pPr marL="817563" indent="-3143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4100">
                <a:solidFill>
                  <a:srgbClr val="E6E6E6"/>
                </a:solidFill>
                <a:latin typeface="Arial" panose="020B0604020202020204" pitchFamily="34" charset="0"/>
                <a:cs typeface="DejaVu Sans" panose="020B0603030804020204" pitchFamily="34" charset="0"/>
              </a:defRPr>
            </a:lvl2pPr>
            <a:lvl3pPr marL="1258888"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3400">
                <a:solidFill>
                  <a:srgbClr val="E6E6E6"/>
                </a:solidFill>
                <a:latin typeface="Arial" panose="020B0604020202020204" pitchFamily="34" charset="0"/>
                <a:cs typeface="DejaVu Sans" panose="020B0603030804020204" pitchFamily="34" charset="0"/>
              </a:defRPr>
            </a:lvl3pPr>
            <a:lvl4pPr marL="1762125"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E6E6E6"/>
                </a:solidFill>
                <a:latin typeface="Arial" panose="020B0604020202020204" pitchFamily="34" charset="0"/>
                <a:cs typeface="DejaVu Sans" panose="020B0603030804020204" pitchFamily="34" charset="0"/>
              </a:defRPr>
            </a:lvl4pPr>
            <a:lvl5pPr marL="2266950" indent="-250825">
              <a:lnSpc>
                <a:spcPct val="93000"/>
              </a:lnSpc>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5pPr>
            <a:lvl6pPr marL="27241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6pPr>
            <a:lvl7pPr marL="31813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7pPr>
            <a:lvl8pPr marL="36385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8pPr>
            <a:lvl9pPr marL="4095750" indent="-250825" defTabSz="447675"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sz="2900">
                <a:solidFill>
                  <a:srgbClr val="99CCFF"/>
                </a:solidFill>
                <a:latin typeface="Arial" panose="020B0604020202020204" pitchFamily="34" charset="0"/>
                <a:cs typeface="DejaVu Sans" panose="020B0603030804020204" pitchFamily="34" charset="0"/>
              </a:defRPr>
            </a:lvl9pPr>
          </a:lstStyle>
          <a:p>
            <a:pPr algn="just" eaLnBrk="1">
              <a:lnSpc>
                <a:spcPct val="150000"/>
              </a:lnSpc>
            </a:pPr>
            <a:r>
              <a:rPr lang="en-US" altLang="pt-BR" sz="3200">
                <a:solidFill>
                  <a:schemeClr val="tx1"/>
                </a:solidFill>
              </a:rPr>
              <a:t>Ej:  </a:t>
            </a:r>
            <a:r>
              <a:rPr lang="en-US" altLang="pt-BR" sz="3200" b="1" u="sng">
                <a:solidFill>
                  <a:schemeClr val="tx1"/>
                </a:solidFill>
              </a:rPr>
              <a:t>Estudio de casos y controles</a:t>
            </a:r>
            <a:r>
              <a:rPr lang="en-US" altLang="pt-BR" sz="3200">
                <a:solidFill>
                  <a:schemeClr val="tx1"/>
                </a:solidFill>
              </a:rPr>
              <a:t>.  Se parte de dos grupos dados por el efecto (uno de ellos con la presencia de la enfermedad y el otro no).  Se indaga en el pasado para determinar cuantos de cada grupo estuvieron expuestos al factor. </a:t>
            </a:r>
          </a:p>
        </p:txBody>
      </p:sp>
      <p:sp>
        <p:nvSpPr>
          <p:cNvPr id="41988" name="Rectangle 2"/>
          <p:cNvSpPr>
            <a:spLocks noChangeArrowheads="1"/>
          </p:cNvSpPr>
          <p:nvPr/>
        </p:nvSpPr>
        <p:spPr bwMode="auto">
          <a:xfrm>
            <a:off x="1895475" y="0"/>
            <a:ext cx="8928100" cy="828675"/>
          </a:xfrm>
          <a:prstGeom prst="rect">
            <a:avLst/>
          </a:prstGeom>
          <a:gradFill rotWithShape="0">
            <a:gsLst>
              <a:gs pos="0">
                <a:srgbClr val="CCFFFF"/>
              </a:gs>
              <a:gs pos="50000">
                <a:srgbClr val="FFFFFF"/>
              </a:gs>
              <a:gs pos="100000">
                <a:srgbClr val="CCFFFF"/>
              </a:gs>
            </a:gsLst>
            <a:lin ang="2700000" scaled="1"/>
          </a:gradFill>
          <a:ln w="38160">
            <a:solidFill>
              <a:srgbClr val="000000"/>
            </a:solidFill>
            <a:miter lim="800000"/>
            <a:headEnd/>
            <a:tailEnd/>
          </a:ln>
          <a:effectLst>
            <a:outerShdw dist="107933" dir="2700000" algn="ctr" rotWithShape="0">
              <a:srgbClr val="000000"/>
            </a:outerShdw>
          </a:effectLst>
        </p:spPr>
        <p:txBody>
          <a:bodyPr lIns="132252" tIns="68771" rIns="132252" bIns="68771">
            <a:spAutoFit/>
          </a:bodyPr>
          <a:lstStyle>
            <a:lvl1pPr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500">
                <a:solidFill>
                  <a:srgbClr val="E6E6E6"/>
                </a:solidFill>
                <a:latin typeface="Arial" panose="020B0604020202020204" pitchFamily="34" charset="0"/>
                <a:ea typeface="DejaVu Sans" pitchFamily="34" charset="0"/>
                <a:cs typeface="DejaVu Sans" pitchFamily="34" charset="0"/>
              </a:defRPr>
            </a:lvl1pPr>
            <a:lvl2pPr marL="817563" indent="-3143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100">
                <a:solidFill>
                  <a:srgbClr val="E6E6E6"/>
                </a:solidFill>
                <a:latin typeface="Arial" panose="020B0604020202020204" pitchFamily="34" charset="0"/>
                <a:ea typeface="DejaVu Sans" pitchFamily="34" charset="0"/>
                <a:cs typeface="DejaVu Sans" pitchFamily="34" charset="0"/>
              </a:defRPr>
            </a:lvl2pPr>
            <a:lvl3pPr marL="1258888"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E6E6E6"/>
                </a:solidFill>
                <a:latin typeface="Arial" panose="020B0604020202020204" pitchFamily="34" charset="0"/>
                <a:ea typeface="DejaVu Sans" pitchFamily="34" charset="0"/>
                <a:cs typeface="DejaVu Sans" pitchFamily="34" charset="0"/>
              </a:defRPr>
            </a:lvl3pPr>
            <a:lvl4pPr marL="1762125"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E6E6E6"/>
                </a:solidFill>
                <a:latin typeface="Arial" panose="020B0604020202020204" pitchFamily="34" charset="0"/>
                <a:ea typeface="DejaVu Sans" pitchFamily="34" charset="0"/>
                <a:cs typeface="DejaVu Sans" pitchFamily="34" charset="0"/>
              </a:defRPr>
            </a:lvl4pPr>
            <a:lvl5pPr marL="2266950" indent="-250825" defTabSz="493713">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5pPr>
            <a:lvl6pPr marL="27241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6pPr>
            <a:lvl7pPr marL="31813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7pPr>
            <a:lvl8pPr marL="36385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8pPr>
            <a:lvl9pPr marL="4095750" indent="-250825" defTabSz="49371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99CCFF"/>
                </a:solidFill>
                <a:latin typeface="Arial" panose="020B0604020202020204" pitchFamily="34" charset="0"/>
                <a:ea typeface="DejaVu Sans" pitchFamily="34" charset="0"/>
                <a:cs typeface="DejaVu Sans" pitchFamily="34" charset="0"/>
              </a:defRPr>
            </a:lvl9pPr>
          </a:lstStyle>
          <a:p>
            <a:pPr algn="ctr" eaLnBrk="1" hangingPunct="1">
              <a:lnSpc>
                <a:spcPct val="120000"/>
              </a:lnSpc>
              <a:buClrTx/>
              <a:defRPr/>
            </a:pPr>
            <a:r>
              <a:rPr lang="es-ES" altLang="pt-BR" sz="3733" b="1">
                <a:solidFill>
                  <a:srgbClr val="000000"/>
                </a:solidFill>
              </a:rPr>
              <a:t>Clasificación de las investigaciones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altLang="pt-BR" sz="2400" b="0" i="0" u="sng" strike="noStrike" cap="none" normalizeH="0" baseline="0" smtClean="0">
            <a:ln>
              <a:noFill/>
            </a:ln>
            <a:solidFill>
              <a:schemeClr val="bg1"/>
            </a:solidFill>
            <a:effectLst/>
            <a:latin typeface="Times New Roman" pitchFamily="18" charset="0"/>
            <a:cs typeface="DejaVu Sans"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altLang="pt-BR" sz="2400" b="0" i="0" u="sng" strike="noStrike" cap="none" normalizeH="0" baseline="0" smtClean="0">
            <a:ln>
              <a:noFill/>
            </a:ln>
            <a:solidFill>
              <a:schemeClr val="bg1"/>
            </a:solidFill>
            <a:effectLst/>
            <a:latin typeface="Times New Roman" pitchFamily="18" charset="0"/>
            <a:cs typeface="DejaVu Sans" pitchFamily="34" charset="0"/>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2287</TotalTime>
  <Words>3817</Words>
  <Application>Microsoft Office PowerPoint</Application>
  <PresentationFormat>Personalizado</PresentationFormat>
  <Paragraphs>267</Paragraphs>
  <Slides>31</Slides>
  <Notes>18</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31</vt:i4>
      </vt:variant>
    </vt:vector>
  </HeadingPairs>
  <TitlesOfParts>
    <vt:vector size="40" baseType="lpstr">
      <vt:lpstr>Arial</vt:lpstr>
      <vt:lpstr>Calibri</vt:lpstr>
      <vt:lpstr>Calibri Light</vt:lpstr>
      <vt:lpstr>DejaVu Sans</vt:lpstr>
      <vt:lpstr>Times New Roman</vt:lpstr>
      <vt:lpstr>Wingdings</vt:lpstr>
      <vt:lpstr>4_Tema de Office</vt:lpstr>
      <vt:lpstr>2_Tema de Office</vt:lpstr>
      <vt:lpstr>3_Tema de Office</vt:lpstr>
      <vt:lpstr>Curso Metodología de la Investigación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pedros</dc:creator>
  <cp:lastModifiedBy>SanderPC</cp:lastModifiedBy>
  <cp:revision>96</cp:revision>
  <cp:lastPrinted>1601-01-01T00:00:00Z</cp:lastPrinted>
  <dcterms:created xsi:type="dcterms:W3CDTF">2013-03-28T10:07:54Z</dcterms:created>
  <dcterms:modified xsi:type="dcterms:W3CDTF">2025-09-24T22:22:24Z</dcterms:modified>
</cp:coreProperties>
</file>