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64" r:id="rId4"/>
    <p:sldId id="269" r:id="rId5"/>
    <p:sldId id="270" r:id="rId6"/>
    <p:sldId id="271" r:id="rId7"/>
    <p:sldId id="272" r:id="rId8"/>
    <p:sldId id="273" r:id="rId9"/>
    <p:sldId id="263" r:id="rId10"/>
    <p:sldId id="265" r:id="rId11"/>
    <p:sldId id="266" r:id="rId12"/>
    <p:sldId id="267" r:id="rId13"/>
    <p:sldId id="268" r:id="rId14"/>
    <p:sldId id="274" r:id="rId15"/>
    <p:sldId id="276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3DAC4-FC34-FF31-F727-D340D706A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D7096-6BE3-95C6-F797-C502641F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5A7C1-1A2F-000D-3A41-11E54D38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12A34-1D0F-CA61-DC32-2D4C981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C3FF4-C686-71E2-4267-00BE057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39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CAB7-1353-40EE-090B-DAD0A17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FB3708-8EF3-8722-11F7-B5D3EEC3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5F117-5538-8EFD-84D2-B189F4F2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F09D3-4F0F-DD7A-AAF2-26FE7D3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0DA6B-EBE0-2BF9-2C87-FBAA711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81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0A34DD-FB2D-844A-9C3A-1ABB2342A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DD4F7-E619-5828-EE4C-3D08F72D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DD61D-6740-32F5-E7D1-7387BEE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0D90-605F-E810-F956-0CC2D32F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602D5-C3FA-BDDF-22FD-180E7D5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93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6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3D13-A198-45FC-88F6-2562F21C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044AF-47D3-8993-E063-B6168530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DEC93-9F6D-4A5C-D8F2-627236F0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8517D-55B6-0870-4BAD-BC49489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E7F7C-08F5-22B9-0BCD-F6E8D97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10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094E-FD25-AD79-F61D-5FFCEBF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FED5C-4CEA-7F52-FE88-C99F40F5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CAB40-48CE-1908-36EE-4AAE950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1DE0E-F8FF-B785-E4B6-6235586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C632A-9BF7-2842-AA38-36CF8659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56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17E00-5202-9C86-0AA1-171C2846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9F2FF-59CF-5A35-27A4-AC997A99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41172-6B2E-BAAC-9337-316EDE5F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65DD4-05DC-BE0E-4CA8-E5CDF111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8B650-C4D3-3CC7-13D4-3CF7FDA6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49A3-19A2-1EE3-A3D0-4C9374B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5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FD7B9-2D2D-26FD-4DA8-47D472E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13E8B-25F2-B7A0-9CF2-C6192524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279D1-2964-29A7-9F1E-4DFD46E2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C7ED65-0B82-0AE0-CA18-9F2F717B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2A3F05-9713-F246-2994-5DCD7CC7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282E86-A68A-8522-987C-6D6775D3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6C620B-6F69-87E7-DEDB-F37C270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1A4E77-BF14-C3B4-F6E1-B35D4B1C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49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1E654-F897-F0FD-A081-99A2AF6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2FAFDB-BFFC-CD73-9DE4-AFD6FC05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D2154F-510A-7FD1-1ADB-FCC55E73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DE3ECD-1313-BA17-D53C-76943CEF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7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3F1DB-0A11-2B3B-118D-6AB13DA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7B59B-4300-0724-2DFB-73E940B8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DD975A-C149-D5BC-644A-53AA0BAB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8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9B123-3AEC-9DC5-5A12-7F363DC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C4201-F4BA-43F2-91CA-B5614727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DA2EB8-5F34-2FF4-9704-E929F5B1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B72BF-0A0A-A3B8-E76F-3CF4F7B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10C98-85FD-751A-C58B-E6B500B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24F7E-8713-8BEF-3353-D6C1EF0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807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74340-9D8C-149F-EBD6-011AA8E4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5E017-E27F-2928-B244-2824B176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C3AA8-53B1-8ED7-349E-BFD7EA1B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874113-4978-30EE-30E3-4A44B47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0718E-8BF0-458D-B54F-D7E958C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22367-72D8-5A57-89D6-813F37B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75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CEE786-8EA8-1DC8-E099-EBD8700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B562A-9185-7B4F-673B-B8DE5A01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DD2FD-6124-0E16-477D-0D0555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03D3-6E9E-49FA-90FA-6A64D45EEC35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21D1B-2BEA-71F7-11C0-7C57D422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12C29-BD37-2864-E7E1-EA85DAC3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9F6E06-9A50-500C-5FAF-0F3C68AE8D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2BE5360-6CE0-A98D-434C-178E1AE4B928}"/>
              </a:ext>
            </a:extLst>
          </p:cNvPr>
          <p:cNvSpPr/>
          <p:nvPr userDrawn="1"/>
        </p:nvSpPr>
        <p:spPr>
          <a:xfrm>
            <a:off x="64655" y="0"/>
            <a:ext cx="12127345" cy="498764"/>
          </a:xfrm>
          <a:prstGeom prst="rect">
            <a:avLst/>
          </a:prstGeom>
          <a:gradFill>
            <a:gsLst>
              <a:gs pos="15000">
                <a:schemeClr val="tx1"/>
              </a:gs>
              <a:gs pos="56000">
                <a:srgbClr val="002060"/>
              </a:gs>
            </a:gsLst>
            <a:lin ang="27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66E656-1921-6D95-C861-98E6DC5B3E37}"/>
              </a:ext>
            </a:extLst>
          </p:cNvPr>
          <p:cNvSpPr/>
          <p:nvPr userDrawn="1"/>
        </p:nvSpPr>
        <p:spPr>
          <a:xfrm>
            <a:off x="0" y="6600825"/>
            <a:ext cx="6096000" cy="2567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848ED0-544F-B3AD-0E66-57BA38302D5B}"/>
              </a:ext>
            </a:extLst>
          </p:cNvPr>
          <p:cNvSpPr/>
          <p:nvPr userDrawn="1"/>
        </p:nvSpPr>
        <p:spPr>
          <a:xfrm>
            <a:off x="6095999" y="6600825"/>
            <a:ext cx="6095999" cy="25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123ABD5-5B2F-FE9D-6950-6A49B737F82A}"/>
              </a:ext>
            </a:extLst>
          </p:cNvPr>
          <p:cNvGrpSpPr/>
          <p:nvPr userDrawn="1"/>
        </p:nvGrpSpPr>
        <p:grpSpPr>
          <a:xfrm>
            <a:off x="10457835" y="743239"/>
            <a:ext cx="1435510" cy="1505115"/>
            <a:chOff x="9842243" y="1929343"/>
            <a:chExt cx="2143125" cy="2143125"/>
          </a:xfrm>
        </p:grpSpPr>
        <p:pic>
          <p:nvPicPr>
            <p:cNvPr id="12" name="Picture 3" descr="Metodología de la Investigación - Tesis">
              <a:extLst>
                <a:ext uri="{FF2B5EF4-FFF2-40B4-BE49-F238E27FC236}">
                  <a16:creationId xmlns:a16="http://schemas.microsoft.com/office/drawing/2014/main" id="{51FAE7FC-E179-522E-7AB1-64F6521B9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6E9DF86B-B0A8-22A3-77CE-5F2E571B88D4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44754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5954C-C04C-E466-3B83-DD3D29DC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" y="417039"/>
            <a:ext cx="11679936" cy="925893"/>
          </a:xfrm>
        </p:spPr>
        <p:txBody>
          <a:bodyPr>
            <a:normAutofit/>
          </a:bodyPr>
          <a:lstStyle/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A60A85-83D3-2532-A960-13E77908F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2787" y="1740309"/>
            <a:ext cx="11228439" cy="4404851"/>
          </a:xfrm>
        </p:spPr>
        <p:txBody>
          <a:bodyPr>
            <a:normAutofit/>
          </a:bodyPr>
          <a:lstStyle/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Título del curso: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 Metodología de la Investigación Científica </a:t>
            </a: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Nivel: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 ( Postgrado Residentes)</a:t>
            </a:r>
          </a:p>
          <a:p>
            <a:endParaRPr lang="es-E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El marco teórico</a:t>
            </a:r>
          </a:p>
          <a:p>
            <a:endParaRPr lang="es-E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Dr. C René Borges Sandrino </a:t>
            </a:r>
          </a:p>
          <a:p>
            <a:pPr algn="r"/>
            <a:endParaRPr lang="es-E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Plataforma virtual </a:t>
            </a:r>
          </a:p>
          <a:p>
            <a:endParaRPr lang="es-ES" dirty="0"/>
          </a:p>
        </p:txBody>
      </p:sp>
      <p:pic>
        <p:nvPicPr>
          <p:cNvPr id="2050" name="Picture 2" descr="conceptos metodologia de la investigación | Flashcards">
            <a:extLst>
              <a:ext uri="{FF2B5EF4-FFF2-40B4-BE49-F238E27FC236}">
                <a16:creationId xmlns:a16="http://schemas.microsoft.com/office/drawing/2014/main" id="{1636E8C4-77FF-9397-100B-2677AFC8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49" y="2262801"/>
            <a:ext cx="3640899" cy="24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2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768AB-310E-0FC7-A83C-BE1F649D2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D2B59-00AC-C168-5413-A01769383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10" y="2640393"/>
            <a:ext cx="10886374" cy="34290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Donde revisar la literatura existente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Fuentes primarias.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Fuentes secundarias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EDD862-FAEE-CB60-CD06-31E0F554BC0F}"/>
              </a:ext>
            </a:extLst>
          </p:cNvPr>
          <p:cNvSpPr txBox="1">
            <a:spLocks/>
          </p:cNvSpPr>
          <p:nvPr/>
        </p:nvSpPr>
        <p:spPr>
          <a:xfrm>
            <a:off x="993058" y="718205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4001127-CFA5-21A2-63F4-4469FF792C81}"/>
              </a:ext>
            </a:extLst>
          </p:cNvPr>
          <p:cNvSpPr txBox="1"/>
          <p:nvPr/>
        </p:nvSpPr>
        <p:spPr>
          <a:xfrm>
            <a:off x="735356" y="1750143"/>
            <a:ext cx="837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Momentos fundamentales del Marco Teórico</a:t>
            </a:r>
          </a:p>
        </p:txBody>
      </p:sp>
    </p:spTree>
    <p:extLst>
      <p:ext uri="{BB962C8B-B14F-4D97-AF65-F5344CB8AC3E}">
        <p14:creationId xmlns:p14="http://schemas.microsoft.com/office/powerpoint/2010/main" val="181178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5E469-BF34-31E9-F735-543A6ED4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2268077"/>
            <a:ext cx="11570109" cy="4351338"/>
          </a:xfrm>
        </p:spPr>
        <p:txBody>
          <a:bodyPr/>
          <a:lstStyle/>
          <a:p>
            <a:r>
              <a:rPr lang="es-ES" dirty="0"/>
              <a:t>La adopción a una teoría o desarrollo de una perspectiva teórica. Aquí puede suceder: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s-ES" dirty="0"/>
              <a:t>Existe una teoría completamente desarrollada, con  abundante evidencia      empírica y que se aplica a nuestro problema de investigación.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s-ES" dirty="0"/>
              <a:t>Existen varias teorías que se aplican al problema de investigación.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s-ES" dirty="0"/>
              <a:t>Que exista la teoría pero poco desarrollada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s-ES" dirty="0"/>
              <a:t>Que no exista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1EE3D8-A920-AF6E-E0DC-3DDD47955000}"/>
              </a:ext>
            </a:extLst>
          </p:cNvPr>
          <p:cNvSpPr txBox="1">
            <a:spLocks/>
          </p:cNvSpPr>
          <p:nvPr/>
        </p:nvSpPr>
        <p:spPr>
          <a:xfrm>
            <a:off x="993058" y="718205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157195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EAD7-71DA-72C7-5FFC-BA351A56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EB715-A679-5B53-466E-069B81A3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25" y="2892409"/>
            <a:ext cx="10515600" cy="261812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buen marco teórico es aquel que contribuye a formar una</a:t>
            </a:r>
          </a:p>
          <a:p>
            <a:pPr marL="0" indent="0">
              <a:buNone/>
            </a:pPr>
            <a:r>
              <a:rPr lang="es-ES" dirty="0"/>
              <a:t>teoría científica que dé explicación al problema, donde se planteen</a:t>
            </a:r>
          </a:p>
          <a:p>
            <a:pPr marL="0" indent="0">
              <a:buNone/>
            </a:pPr>
            <a:r>
              <a:rPr lang="es-ES" dirty="0"/>
              <a:t>de forma lógica, profunda y coherente los conceptos y relacione</a:t>
            </a:r>
          </a:p>
          <a:p>
            <a:pPr marL="0" indent="0">
              <a:buNone/>
            </a:pPr>
            <a:r>
              <a:rPr lang="es-ES" dirty="0"/>
              <a:t> existentes en estudios anteriores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1A0739-DCAA-30FD-EB98-880D3074CDAB}"/>
              </a:ext>
            </a:extLst>
          </p:cNvPr>
          <p:cNvSpPr txBox="1">
            <a:spLocks/>
          </p:cNvSpPr>
          <p:nvPr/>
        </p:nvSpPr>
        <p:spPr>
          <a:xfrm>
            <a:off x="993058" y="718205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CF7154-15A3-12BA-FDF4-6495623B343A}"/>
              </a:ext>
            </a:extLst>
          </p:cNvPr>
          <p:cNvSpPr txBox="1"/>
          <p:nvPr/>
        </p:nvSpPr>
        <p:spPr>
          <a:xfrm>
            <a:off x="735356" y="1750143"/>
            <a:ext cx="837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Momentos fundamentales del Marco Teórico</a:t>
            </a:r>
          </a:p>
        </p:txBody>
      </p:sp>
    </p:spTree>
    <p:extLst>
      <p:ext uri="{BB962C8B-B14F-4D97-AF65-F5344CB8AC3E}">
        <p14:creationId xmlns:p14="http://schemas.microsoft.com/office/powerpoint/2010/main" val="288544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CC4EB-1EC3-D585-62DD-3B9B39D8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42" y="2838348"/>
            <a:ext cx="10901516" cy="222526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este se reflejan las relaciones causales y esenciales del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y campo de acción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los que están seleccionados por el objetivo que se propone alcanzar.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4EAB0B7-9B4A-143C-CB18-70DB0E75CEC1}"/>
              </a:ext>
            </a:extLst>
          </p:cNvPr>
          <p:cNvSpPr txBox="1">
            <a:spLocks/>
          </p:cNvSpPr>
          <p:nvPr/>
        </p:nvSpPr>
        <p:spPr>
          <a:xfrm>
            <a:off x="442452" y="926040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6C9088-6CE7-02D7-345D-B9AFCB95CCEB}"/>
              </a:ext>
            </a:extLst>
          </p:cNvPr>
          <p:cNvSpPr txBox="1"/>
          <p:nvPr/>
        </p:nvSpPr>
        <p:spPr>
          <a:xfrm>
            <a:off x="568208" y="2083530"/>
            <a:ext cx="837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Momentos fundamentales del Marco Teórico</a:t>
            </a:r>
          </a:p>
        </p:txBody>
      </p:sp>
    </p:spTree>
    <p:extLst>
      <p:ext uri="{BB962C8B-B14F-4D97-AF65-F5344CB8AC3E}">
        <p14:creationId xmlns:p14="http://schemas.microsoft.com/office/powerpoint/2010/main" val="41668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AC9DB-EDF4-D7F3-C102-ED13284B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1" y="1973109"/>
            <a:ext cx="10515600" cy="2136775"/>
          </a:xfrm>
        </p:spPr>
        <p:txBody>
          <a:bodyPr/>
          <a:lstStyle/>
          <a:p>
            <a:r>
              <a:rPr lang="es-ES" b="1" dirty="0"/>
              <a:t>Nivel 1: Los Imprescindibles (Motores de Búsqueda Académica Multidisciplinares)</a:t>
            </a:r>
          </a:p>
          <a:p>
            <a:r>
              <a:rPr lang="es-ES" b="1" dirty="0"/>
              <a:t>Estos son los más importantes porque indexan revistas de alto prestigio y con revisión por pares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CC606F-E2A4-FB62-5AC2-3A882BDD3D75}"/>
              </a:ext>
            </a:extLst>
          </p:cNvPr>
          <p:cNvSpPr txBox="1">
            <a:spLocks/>
          </p:cNvSpPr>
          <p:nvPr/>
        </p:nvSpPr>
        <p:spPr>
          <a:xfrm>
            <a:off x="442452" y="926040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07FC38-DD11-558E-E0B2-418664B0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84" y="3738344"/>
            <a:ext cx="5545393" cy="23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2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5315-991C-C1F5-55C6-BC4282E9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A9E81-E04F-7BB1-A7A2-F80238C2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766148"/>
            <a:ext cx="11383297" cy="3867252"/>
          </a:xfrm>
        </p:spPr>
        <p:txBody>
          <a:bodyPr>
            <a:normAutofit/>
          </a:bodyPr>
          <a:lstStyle/>
          <a:p>
            <a:r>
              <a:rPr lang="es-ES" b="1" dirty="0"/>
              <a:t>Google Académico (Google </a:t>
            </a:r>
            <a:r>
              <a:rPr lang="es-ES" b="1" dirty="0" err="1"/>
              <a:t>Scholar</a:t>
            </a:r>
            <a:r>
              <a:rPr lang="es-ES" b="1" dirty="0"/>
              <a:t>):</a:t>
            </a:r>
            <a:endParaRPr lang="es-ES" dirty="0"/>
          </a:p>
          <a:p>
            <a:r>
              <a:rPr lang="es-ES" b="1" dirty="0"/>
              <a:t>Ventajas:</a:t>
            </a:r>
            <a:r>
              <a:rPr lang="es-ES" dirty="0"/>
              <a:t> Es el más fácil de usar y de acceso gratuito. Busca en una enorme variedad de disciplinas (ciencias, humanidades, etc.). proporciona enlaces a versiones gratuitas en repositorios.</a:t>
            </a:r>
          </a:p>
          <a:p>
            <a:r>
              <a:rPr lang="es-ES" b="1" dirty="0"/>
              <a:t>Desventaja:</a:t>
            </a:r>
            <a:r>
              <a:rPr lang="es-ES" dirty="0"/>
              <a:t> No filtra </a:t>
            </a:r>
            <a:r>
              <a:rPr lang="es-ES" i="1" dirty="0"/>
              <a:t>tan rigurosamente</a:t>
            </a:r>
            <a:r>
              <a:rPr lang="es-ES" dirty="0"/>
              <a:t> como las bases de datos especializadas, por lo que a veces pueden colarse fuentes menos fiables. Hay que tener cierto criterio.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3E6850-72DE-5904-6036-FD6FD5216B84}"/>
              </a:ext>
            </a:extLst>
          </p:cNvPr>
          <p:cNvSpPr txBox="1">
            <a:spLocks/>
          </p:cNvSpPr>
          <p:nvPr/>
        </p:nvSpPr>
        <p:spPr>
          <a:xfrm>
            <a:off x="344129" y="572079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236614-EE76-9E97-919D-CA0A29EA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58" y="4536263"/>
            <a:ext cx="2261865" cy="1847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602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EC8D-7D0D-457B-93E9-A65691470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A0EB8F-BE80-B7D5-8CFB-CE39033D7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766148"/>
            <a:ext cx="11383297" cy="386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  PubMed:</a:t>
            </a:r>
            <a:endParaRPr lang="es-E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b="1" dirty="0"/>
              <a:t>Ventajas:</a:t>
            </a:r>
            <a:r>
              <a:rPr lang="es-ES" dirty="0"/>
              <a:t> Es la base de datos </a:t>
            </a:r>
            <a:r>
              <a:rPr lang="es-ES" b="1" dirty="0">
                <a:solidFill>
                  <a:srgbClr val="FF0000"/>
                </a:solidFill>
              </a:rPr>
              <a:t>por excelencia para Ciencias de la Vida y Biomedicina</a:t>
            </a:r>
            <a:r>
              <a:rPr lang="es-ES" dirty="0"/>
              <a:t>. Es gratuita y está mantenida por la Biblioteca Nacional de Medicina de EE. UU. (NLM). Su sistema de términos médicos (</a:t>
            </a:r>
            <a:r>
              <a:rPr lang="es-ES" dirty="0" err="1"/>
              <a:t>MeSH</a:t>
            </a:r>
            <a:r>
              <a:rPr lang="es-ES" dirty="0"/>
              <a:t>) permite búsquedas extremadamente precisas.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b="1" dirty="0"/>
              <a:t>Desventaja:</a:t>
            </a:r>
            <a:r>
              <a:rPr lang="es-ES" dirty="0"/>
              <a:t> Está centrada casi exclusivamente en su área.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972E545-4FA6-BEF6-BDF7-D7FA4DD62E57}"/>
              </a:ext>
            </a:extLst>
          </p:cNvPr>
          <p:cNvSpPr txBox="1">
            <a:spLocks/>
          </p:cNvSpPr>
          <p:nvPr/>
        </p:nvSpPr>
        <p:spPr>
          <a:xfrm>
            <a:off x="344129" y="572079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88C9A1-373D-7321-2212-E718CC71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561" y="4624753"/>
            <a:ext cx="2261865" cy="18474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976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9FB03-7634-71BD-19C7-2797C8AC2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167F1-195A-5CE2-B6FE-5C9640F67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8" y="1497972"/>
            <a:ext cx="10510291" cy="460515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b="1" dirty="0">
                <a:cs typeface="Arial" panose="020B0604020202020204" pitchFamily="34" charset="0"/>
              </a:rPr>
              <a:t>       </a:t>
            </a:r>
            <a:r>
              <a:rPr lang="es-ES" b="1" dirty="0" err="1">
                <a:cs typeface="Arial" panose="020B0604020202020204" pitchFamily="34" charset="0"/>
              </a:rPr>
              <a:t>Scopus</a:t>
            </a:r>
            <a:r>
              <a:rPr lang="es-ES" b="1" dirty="0">
                <a:cs typeface="Arial" panose="020B0604020202020204" pitchFamily="34" charset="0"/>
              </a:rPr>
              <a:t>:</a:t>
            </a:r>
            <a:endParaRPr lang="es-ES" dirty="0"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s-ES" sz="2800" b="1" dirty="0">
                <a:cs typeface="Arial" panose="020B0604020202020204" pitchFamily="34" charset="0"/>
              </a:rPr>
              <a:t>Ventajas:</a:t>
            </a:r>
            <a:r>
              <a:rPr lang="es-ES" sz="2800" dirty="0">
                <a:cs typeface="Arial" panose="020B0604020202020204" pitchFamily="34" charset="0"/>
              </a:rPr>
              <a:t> Una de las bases de datos más grandes y curadas. Es multidisciplinar y ofrece herramientas poderosas para analizar citas, perfiles de autores y tendencias de investigación. La calidad de las revistas indexadas es muy alta.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s-ES" sz="2800" b="1" dirty="0">
                <a:cs typeface="Arial" panose="020B0604020202020204" pitchFamily="34" charset="0"/>
              </a:rPr>
              <a:t>Desventaja:</a:t>
            </a:r>
            <a:r>
              <a:rPr lang="es-ES" sz="2800" dirty="0">
                <a:cs typeface="Arial" panose="020B0604020202020204" pitchFamily="34" charset="0"/>
              </a:rPr>
              <a:t> Es de pago. Normalmente necesitas acceso a través de tu universidad o institución.</a:t>
            </a:r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2A70AE5-5495-B95E-2D2F-44202714EF06}"/>
              </a:ext>
            </a:extLst>
          </p:cNvPr>
          <p:cNvSpPr txBox="1">
            <a:spLocks/>
          </p:cNvSpPr>
          <p:nvPr/>
        </p:nvSpPr>
        <p:spPr>
          <a:xfrm>
            <a:off x="344129" y="572079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6F085F-A4D0-CE06-7277-CC44AEAD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419" y="5191236"/>
            <a:ext cx="1337581" cy="10925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297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33CA1-08DE-984E-F0DD-814F6CFF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71F779-31F0-76B0-F48F-77039DA0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8" y="1497972"/>
            <a:ext cx="10756491" cy="46051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b="1" dirty="0"/>
              <a:t>  Web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Science</a:t>
            </a:r>
            <a:r>
              <a:rPr lang="es-ES" b="1" dirty="0"/>
              <a:t> (</a:t>
            </a:r>
            <a:r>
              <a:rPr lang="es-ES" b="1" dirty="0" err="1"/>
              <a:t>WoS</a:t>
            </a:r>
            <a:r>
              <a:rPr lang="es-ES" b="1" dirty="0"/>
              <a:t>):</a:t>
            </a:r>
            <a:endParaRPr lang="es-ES" dirty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ES" b="1" dirty="0"/>
              <a:t>Ventajas:</a:t>
            </a:r>
            <a:r>
              <a:rPr lang="es-ES" dirty="0"/>
              <a:t> Es la base de datos histórica más prestigiosa, conocida por sus índices de citación (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Citation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). Como </a:t>
            </a:r>
            <a:r>
              <a:rPr lang="es-ES" dirty="0" err="1"/>
              <a:t>Scopus</a:t>
            </a:r>
            <a:r>
              <a:rPr lang="es-ES" dirty="0"/>
              <a:t>, es multidisciplinar y muy fiable para análisis bibliométricos.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ES" b="1" dirty="0"/>
              <a:t>Desventaja:</a:t>
            </a:r>
            <a:r>
              <a:rPr lang="es-ES" dirty="0"/>
              <a:t> También es de pago y requiere acceso institucional.</a:t>
            </a:r>
          </a:p>
          <a:p>
            <a:pPr marL="0" indent="0">
              <a:buNone/>
            </a:pP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0C7F0F-6ACA-CF8A-0DB0-C21F7F65FBDA}"/>
              </a:ext>
            </a:extLst>
          </p:cNvPr>
          <p:cNvSpPr txBox="1">
            <a:spLocks/>
          </p:cNvSpPr>
          <p:nvPr/>
        </p:nvSpPr>
        <p:spPr>
          <a:xfrm>
            <a:off x="344129" y="572079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ED07CE-9F92-AD44-2540-A2B2FBAD3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110" y="4813758"/>
            <a:ext cx="1337581" cy="10925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734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F9EEE5-554C-3F7B-741A-30A83B51F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1" y="2517058"/>
            <a:ext cx="9144000" cy="3546987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la etapa de sustentación teórica de la investigación que se pretende realizar, la cual implica el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y sistematización de las teorías precedentes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son punto de partida para el análisis del problema que se investiga; para  analizar y exponer los enfoques teóricos, las investigaciones previas y  los antecedentes, que se consideren válidos para la correcta sustentación del estudio.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114633-3D2B-7DED-1ADB-8311C061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718205"/>
            <a:ext cx="10510290" cy="925893"/>
          </a:xfrm>
        </p:spPr>
        <p:txBody>
          <a:bodyPr>
            <a:normAutofit/>
          </a:bodyPr>
          <a:lstStyle/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CDDF32-3D31-5A74-2268-297C312EB28B}"/>
              </a:ext>
            </a:extLst>
          </p:cNvPr>
          <p:cNvSpPr txBox="1"/>
          <p:nvPr/>
        </p:nvSpPr>
        <p:spPr>
          <a:xfrm>
            <a:off x="2290916" y="1818968"/>
            <a:ext cx="2615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25896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E2301-1B9A-8428-48D7-083F3B967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07" y="2848180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¿Qué razones de carácter teórico permiten suponer que será útil, conveniente o necesaria?</a:t>
            </a:r>
          </a:p>
          <a:p>
            <a:r>
              <a:rPr lang="es-ES" dirty="0"/>
              <a:t> </a:t>
            </a:r>
            <a:r>
              <a:rPr lang="es-ES" dirty="0" err="1"/>
              <a:t>Retomandolos</a:t>
            </a:r>
            <a:r>
              <a:rPr lang="es-ES" dirty="0"/>
              <a:t> antecedentes, se fija la posición del autor o los autores sobre el tema</a:t>
            </a:r>
          </a:p>
          <a:p>
            <a:r>
              <a:rPr lang="es-ES" dirty="0"/>
              <a:t> El Marco teórico es, por último, el conjunto de abstracciones conceptuales realizadas por el investigador para fundamentar el </a:t>
            </a:r>
            <a:r>
              <a:rPr lang="es-ES" b="1" dirty="0">
                <a:solidFill>
                  <a:srgbClr val="FF0000"/>
                </a:solidFill>
              </a:rPr>
              <a:t>objeto de estudio </a:t>
            </a:r>
            <a:r>
              <a:rPr lang="es-ES" dirty="0"/>
              <a:t>y sus interrelaciones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574050-73A2-7AC5-3221-82CCABCBC782}"/>
              </a:ext>
            </a:extLst>
          </p:cNvPr>
          <p:cNvSpPr txBox="1">
            <a:spLocks/>
          </p:cNvSpPr>
          <p:nvPr/>
        </p:nvSpPr>
        <p:spPr>
          <a:xfrm>
            <a:off x="993058" y="718205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FC746F-2A73-BB21-ADBA-4D8C82BE7893}"/>
              </a:ext>
            </a:extLst>
          </p:cNvPr>
          <p:cNvSpPr txBox="1"/>
          <p:nvPr/>
        </p:nvSpPr>
        <p:spPr>
          <a:xfrm>
            <a:off x="2290916" y="1818968"/>
            <a:ext cx="2615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Marco Teórico</a:t>
            </a:r>
          </a:p>
        </p:txBody>
      </p:sp>
    </p:spTree>
    <p:extLst>
      <p:ext uri="{BB962C8B-B14F-4D97-AF65-F5344CB8AC3E}">
        <p14:creationId xmlns:p14="http://schemas.microsoft.com/office/powerpoint/2010/main" val="312023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3C0F9-0C32-71D2-CD86-97973A70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1644098"/>
            <a:ext cx="10596716" cy="2766039"/>
          </a:xfrm>
        </p:spPr>
        <p:txBody>
          <a:bodyPr>
            <a:normAutofit/>
          </a:bodyPr>
          <a:lstStyle/>
          <a:p>
            <a:r>
              <a:rPr lang="es-ES" dirty="0"/>
              <a:t>¿Cuáles son las funciones del desarrollo de la perspectiva teórica?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Ayuda a prevenir errores que se han cometido en otras investigaciones.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Orienta sobre cómo habrá de realizarse el estudio. En efecto, al acudir a los antecedentes podemos darnos cuenta de cómo se ha tratado un problema específico de investigación: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BD023EB-7A04-A56B-FABE-823FBD96547F}"/>
              </a:ext>
            </a:extLst>
          </p:cNvPr>
          <p:cNvSpPr txBox="1">
            <a:spLocks/>
          </p:cNvSpPr>
          <p:nvPr/>
        </p:nvSpPr>
        <p:spPr>
          <a:xfrm>
            <a:off x="993058" y="718205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22998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327545B-C9E0-5E1C-643A-D4E5B03F359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3962" y="2513884"/>
            <a:ext cx="11029335" cy="3244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 ¿Qué clases de estudios se han efectuado?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 ¿Con qué tipo de participantes, casos o muestras?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 ¿ Cómo se han recolectado los datos?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 ¿ En qué lugares o contextos se han llevado a cabo?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• ¿ Qué diseños se han utilizado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2AF69F4-9E3D-9140-FD8A-C6F54F7D5C59}"/>
              </a:ext>
            </a:extLst>
          </p:cNvPr>
          <p:cNvSpPr txBox="1">
            <a:spLocks/>
          </p:cNvSpPr>
          <p:nvPr/>
        </p:nvSpPr>
        <p:spPr>
          <a:xfrm>
            <a:off x="570270" y="933604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421680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3C494-5056-EE37-1C30-651CD292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2E81AE3-E1E7-4A27-92C3-D5AC030863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0747" y="2400677"/>
            <a:ext cx="11029335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Amplía el horizonte del estudio o guía al investigador para que se centre en su problema y evite desviaciones del planteamiento original.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Documenta la necesidad de realizar el estudio.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9A3C542-955B-CE45-9790-6930B9512B56}"/>
              </a:ext>
            </a:extLst>
          </p:cNvPr>
          <p:cNvSpPr txBox="1">
            <a:spLocks/>
          </p:cNvSpPr>
          <p:nvPr/>
        </p:nvSpPr>
        <p:spPr>
          <a:xfrm>
            <a:off x="570270" y="933604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134165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BFDD-8186-D04B-4961-CB48BD8C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AA28D03-2F44-474F-26C0-C7BD309E63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0747" y="2774303"/>
            <a:ext cx="11029335" cy="2597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Conduce al establecimiento de hipótesis o afirmaciones que más tarde habrán de someterse a prueba en la realidad, o nos ayuda a no establecerlas por razones bien fundamentadas.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Inspira nuevas líneas y áreas de investigación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FA71C61-F651-BFF7-3391-0FE4D86798E3}"/>
              </a:ext>
            </a:extLst>
          </p:cNvPr>
          <p:cNvSpPr txBox="1">
            <a:spLocks/>
          </p:cNvSpPr>
          <p:nvPr/>
        </p:nvSpPr>
        <p:spPr>
          <a:xfrm>
            <a:off x="570270" y="933604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329823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D25BD-0AC8-B698-45F6-9963F5369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E1CA50-C4F8-7B01-75B7-385C714F609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01561" y="2970949"/>
            <a:ext cx="11788878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Provee de un marco de referencia para interpretar los resultados del estudio. Aunque podemos no estar de acuerdo con dicho marco o no utilizarlo para explicar nuestros resultados, es un punto de referencia.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FCF42D3-9D5F-E9A1-68D3-AEC764750177}"/>
              </a:ext>
            </a:extLst>
          </p:cNvPr>
          <p:cNvSpPr txBox="1">
            <a:spLocks/>
          </p:cNvSpPr>
          <p:nvPr/>
        </p:nvSpPr>
        <p:spPr>
          <a:xfrm>
            <a:off x="570270" y="933604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385287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C8B19-8E76-BC44-1171-BEC64C15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10" y="2640393"/>
            <a:ext cx="10886374" cy="3429000"/>
          </a:xfrm>
        </p:spPr>
        <p:txBody>
          <a:bodyPr/>
          <a:lstStyle/>
          <a:p>
            <a:r>
              <a:rPr lang="es-ES" dirty="0"/>
              <a:t>La revisión de la literatura existente</a:t>
            </a:r>
          </a:p>
          <a:p>
            <a:pPr marL="0" indent="0">
              <a:buNone/>
            </a:pPr>
            <a:r>
              <a:rPr lang="es-ES" dirty="0"/>
              <a:t>Consiste en detectar, obtener y consultar la bibliografía y otros materiales que pueden ser útiles para los propósitos del estudio.</a:t>
            </a:r>
          </a:p>
          <a:p>
            <a:pPr marL="0" indent="0">
              <a:buNone/>
            </a:pPr>
            <a:r>
              <a:rPr lang="es-ES" dirty="0"/>
              <a:t>Extraer y recopilar la información relevante y necesaria que atañe al problema de investigación a través de distintas fuentes: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47E988-C42E-603B-C59C-23D9B0A4712B}"/>
              </a:ext>
            </a:extLst>
          </p:cNvPr>
          <p:cNvSpPr txBox="1">
            <a:spLocks/>
          </p:cNvSpPr>
          <p:nvPr/>
        </p:nvSpPr>
        <p:spPr>
          <a:xfrm>
            <a:off x="993058" y="718205"/>
            <a:ext cx="10510290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37559C-73D9-73A9-A1BE-C7E0045B78D2}"/>
              </a:ext>
            </a:extLst>
          </p:cNvPr>
          <p:cNvSpPr txBox="1"/>
          <p:nvPr/>
        </p:nvSpPr>
        <p:spPr>
          <a:xfrm>
            <a:off x="735356" y="1750143"/>
            <a:ext cx="8379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Momentos fundamentales del Marco Teórico</a:t>
            </a:r>
          </a:p>
        </p:txBody>
      </p:sp>
    </p:spTree>
    <p:extLst>
      <p:ext uri="{BB962C8B-B14F-4D97-AF65-F5344CB8AC3E}">
        <p14:creationId xmlns:p14="http://schemas.microsoft.com/office/powerpoint/2010/main" val="363542538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932</Words>
  <Application>Microsoft Office PowerPoint</Application>
  <PresentationFormat>Panorámica</PresentationFormat>
  <Paragraphs>83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1_Tema de Office</vt:lpstr>
      <vt:lpstr>Curso Metodología de la Investigación </vt:lpstr>
      <vt:lpstr>Curso Metodología de la Investigación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SanderPC</dc:creator>
  <cp:lastModifiedBy>SanderPC</cp:lastModifiedBy>
  <cp:revision>5</cp:revision>
  <dcterms:created xsi:type="dcterms:W3CDTF">2025-09-22T01:15:14Z</dcterms:created>
  <dcterms:modified xsi:type="dcterms:W3CDTF">2025-09-23T00:30:22Z</dcterms:modified>
</cp:coreProperties>
</file>