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4" r:id="rId1"/>
    <p:sldMasterId id="2147483871" r:id="rId2"/>
  </p:sldMasterIdLst>
  <p:notesMasterIdLst>
    <p:notesMasterId r:id="rId65"/>
  </p:notesMasterIdLst>
  <p:sldIdLst>
    <p:sldId id="308" r:id="rId3"/>
    <p:sldId id="307" r:id="rId4"/>
    <p:sldId id="309" r:id="rId5"/>
    <p:sldId id="322" r:id="rId6"/>
    <p:sldId id="323" r:id="rId7"/>
    <p:sldId id="324" r:id="rId8"/>
    <p:sldId id="325" r:id="rId9"/>
    <p:sldId id="326" r:id="rId10"/>
    <p:sldId id="327" r:id="rId11"/>
    <p:sldId id="328" r:id="rId12"/>
    <p:sldId id="329" r:id="rId13"/>
    <p:sldId id="330" r:id="rId14"/>
    <p:sldId id="312" r:id="rId15"/>
    <p:sldId id="332" r:id="rId16"/>
    <p:sldId id="333" r:id="rId17"/>
    <p:sldId id="334" r:id="rId18"/>
    <p:sldId id="335" r:id="rId19"/>
    <p:sldId id="331" r:id="rId20"/>
    <p:sldId id="336" r:id="rId21"/>
    <p:sldId id="338" r:id="rId22"/>
    <p:sldId id="339" r:id="rId23"/>
    <p:sldId id="337" r:id="rId24"/>
    <p:sldId id="340" r:id="rId25"/>
    <p:sldId id="341" r:id="rId26"/>
    <p:sldId id="342" r:id="rId27"/>
    <p:sldId id="343" r:id="rId28"/>
    <p:sldId id="345" r:id="rId29"/>
    <p:sldId id="346" r:id="rId30"/>
    <p:sldId id="344" r:id="rId31"/>
    <p:sldId id="347" r:id="rId32"/>
    <p:sldId id="348" r:id="rId33"/>
    <p:sldId id="311" r:id="rId34"/>
    <p:sldId id="349" r:id="rId35"/>
    <p:sldId id="350" r:id="rId36"/>
    <p:sldId id="351" r:id="rId37"/>
    <p:sldId id="317" r:id="rId38"/>
    <p:sldId id="313" r:id="rId39"/>
    <p:sldId id="314" r:id="rId40"/>
    <p:sldId id="352" r:id="rId41"/>
    <p:sldId id="353" r:id="rId42"/>
    <p:sldId id="316" r:id="rId43"/>
    <p:sldId id="318" r:id="rId44"/>
    <p:sldId id="319" r:id="rId45"/>
    <p:sldId id="320" r:id="rId46"/>
    <p:sldId id="291" r:id="rId47"/>
    <p:sldId id="355" r:id="rId48"/>
    <p:sldId id="354" r:id="rId49"/>
    <p:sldId id="292" r:id="rId50"/>
    <p:sldId id="293" r:id="rId51"/>
    <p:sldId id="294" r:id="rId52"/>
    <p:sldId id="296" r:id="rId53"/>
    <p:sldId id="295" r:id="rId54"/>
    <p:sldId id="297" r:id="rId55"/>
    <p:sldId id="298" r:id="rId56"/>
    <p:sldId id="299" r:id="rId57"/>
    <p:sldId id="305" r:id="rId58"/>
    <p:sldId id="300" r:id="rId59"/>
    <p:sldId id="301" r:id="rId60"/>
    <p:sldId id="302" r:id="rId61"/>
    <p:sldId id="286" r:id="rId62"/>
    <p:sldId id="304" r:id="rId63"/>
    <p:sldId id="306" r:id="rId64"/>
  </p:sldIdLst>
  <p:sldSz cx="13439775" cy="7559675"/>
  <p:notesSz cx="7559675" cy="10691813"/>
  <p:defaultTextStyle>
    <a:defPPr>
      <a:defRPr lang="en-GB"/>
    </a:defPPr>
    <a:lvl1pPr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1pPr>
    <a:lvl2pPr marL="741363" indent="-28416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2pPr>
    <a:lvl3pPr marL="1141413" indent="-22701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3pPr>
    <a:lvl4pPr marL="1598613" indent="-22701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4pPr>
    <a:lvl5pPr marL="2055813" indent="-22701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p:cViewPr varScale="1">
        <p:scale>
          <a:sx n="70" d="100"/>
          <a:sy n="70" d="100"/>
        </p:scale>
        <p:origin x="864" y="67"/>
      </p:cViewPr>
      <p:guideLst>
        <p:guide orient="horz" pos="2161"/>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210800-1E15-4ADF-A642-11A1C2D26BF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ES"/>
        </a:p>
      </dgm:t>
    </dgm:pt>
    <dgm:pt modelId="{EC1718CA-ADD4-47C5-B26E-AF665B6E066E}">
      <dgm:prSet phldrT="[Texto]" phldr="0" custT="1"/>
      <dgm:spPr>
        <a:solidFill>
          <a:srgbClr val="002060"/>
        </a:solidFill>
      </dgm:spPr>
      <dgm:t>
        <a:bodyPr/>
        <a:lstStyle/>
        <a:p>
          <a:r>
            <a:rPr lang="es-ES" sz="2800" dirty="0">
              <a:latin typeface="Arial" panose="020B0604020202020204" pitchFamily="34" charset="0"/>
              <a:cs typeface="Arial" panose="020B0604020202020204" pitchFamily="34" charset="0"/>
            </a:rPr>
            <a:t>Existe grupo control </a:t>
          </a:r>
        </a:p>
      </dgm:t>
    </dgm:pt>
    <dgm:pt modelId="{C6A28C06-A12B-461B-BAC8-9348CFDA69A7}" type="parTrans" cxnId="{F1BD02D2-138A-48F1-B897-1964B94CBE21}">
      <dgm:prSet/>
      <dgm:spPr/>
      <dgm:t>
        <a:bodyPr/>
        <a:lstStyle/>
        <a:p>
          <a:endParaRPr lang="es-ES"/>
        </a:p>
      </dgm:t>
    </dgm:pt>
    <dgm:pt modelId="{A74059B5-D036-43B1-853C-1011E2C52317}" type="sibTrans" cxnId="{F1BD02D2-138A-48F1-B897-1964B94CBE21}">
      <dgm:prSet/>
      <dgm:spPr/>
      <dgm:t>
        <a:bodyPr/>
        <a:lstStyle/>
        <a:p>
          <a:endParaRPr lang="es-ES"/>
        </a:p>
      </dgm:t>
    </dgm:pt>
    <dgm:pt modelId="{BFD6E15F-2FCE-489E-86FA-4E99CFFA5BF0}" type="asst">
      <dgm:prSet phldrT="[Texto]" phldr="0" custT="1"/>
      <dgm:spPr>
        <a:solidFill>
          <a:srgbClr val="002060"/>
        </a:solidFill>
      </dgm:spPr>
      <dgm:t>
        <a:bodyPr/>
        <a:lstStyle/>
        <a:p>
          <a:r>
            <a:rPr lang="es-ES" sz="2800" dirty="0">
              <a:latin typeface="Arial" panose="020B0604020202020204" pitchFamily="34" charset="0"/>
              <a:cs typeface="Arial" panose="020B0604020202020204" pitchFamily="34" charset="0"/>
            </a:rPr>
            <a:t>no</a:t>
          </a:r>
        </a:p>
      </dgm:t>
    </dgm:pt>
    <dgm:pt modelId="{6725D1B6-AC4A-4583-BC23-FB2CFAEEB9CF}" type="parTrans" cxnId="{CF826276-893A-4A4B-8C57-BD7203A1D6A5}">
      <dgm:prSet/>
      <dgm:spPr/>
      <dgm:t>
        <a:bodyPr/>
        <a:lstStyle/>
        <a:p>
          <a:endParaRPr lang="es-ES"/>
        </a:p>
      </dgm:t>
    </dgm:pt>
    <dgm:pt modelId="{9D7F62CE-C19E-475B-949D-845CDF8ACE04}" type="sibTrans" cxnId="{CF826276-893A-4A4B-8C57-BD7203A1D6A5}">
      <dgm:prSet/>
      <dgm:spPr/>
      <dgm:t>
        <a:bodyPr/>
        <a:lstStyle/>
        <a:p>
          <a:endParaRPr lang="es-ES"/>
        </a:p>
      </dgm:t>
    </dgm:pt>
    <dgm:pt modelId="{477ADDDB-FD69-4755-ABB5-8B8E08823C3C}" type="asst">
      <dgm:prSet custT="1"/>
      <dgm:spPr>
        <a:solidFill>
          <a:srgbClr val="002060"/>
        </a:solidFill>
      </dgm:spPr>
      <dgm:t>
        <a:bodyPr/>
        <a:lstStyle/>
        <a:p>
          <a:r>
            <a:rPr lang="es-ES" sz="2800" dirty="0">
              <a:latin typeface="Arial" panose="020B0604020202020204" pitchFamily="34" charset="0"/>
              <a:cs typeface="Arial" panose="020B0604020202020204" pitchFamily="34" charset="0"/>
            </a:rPr>
            <a:t>si</a:t>
          </a:r>
        </a:p>
      </dgm:t>
    </dgm:pt>
    <dgm:pt modelId="{2C3E639E-3595-486F-9AB3-5977EA44AE3C}" type="parTrans" cxnId="{DBC09081-BA59-44AA-97E1-BD7ABEE0960A}">
      <dgm:prSet/>
      <dgm:spPr/>
      <dgm:t>
        <a:bodyPr/>
        <a:lstStyle/>
        <a:p>
          <a:endParaRPr lang="es-ES"/>
        </a:p>
      </dgm:t>
    </dgm:pt>
    <dgm:pt modelId="{578E419F-FABB-4FC2-B63C-22EEB0320B23}" type="sibTrans" cxnId="{DBC09081-BA59-44AA-97E1-BD7ABEE0960A}">
      <dgm:prSet/>
      <dgm:spPr/>
      <dgm:t>
        <a:bodyPr/>
        <a:lstStyle/>
        <a:p>
          <a:endParaRPr lang="es-ES"/>
        </a:p>
      </dgm:t>
    </dgm:pt>
    <dgm:pt modelId="{D1D60867-1755-4F26-98FD-011896E913A7}">
      <dgm:prSet custT="1"/>
      <dgm:spPr>
        <a:solidFill>
          <a:srgbClr val="002060"/>
        </a:solidFill>
      </dgm:spPr>
      <dgm:t>
        <a:bodyPr/>
        <a:lstStyle/>
        <a:p>
          <a:r>
            <a:rPr lang="es-ES" sz="2800" dirty="0">
              <a:latin typeface="Arial" panose="020B0604020202020204" pitchFamily="34" charset="0"/>
              <a:cs typeface="Arial" panose="020B0604020202020204" pitchFamily="34" charset="0"/>
            </a:rPr>
            <a:t>Ensayo controlado</a:t>
          </a:r>
        </a:p>
      </dgm:t>
    </dgm:pt>
    <dgm:pt modelId="{BB87C1DB-76AB-437D-8C04-E2E64C324DAE}" type="parTrans" cxnId="{820D6378-A7F9-42D6-B84E-CCE2E552A753}">
      <dgm:prSet/>
      <dgm:spPr/>
      <dgm:t>
        <a:bodyPr/>
        <a:lstStyle/>
        <a:p>
          <a:endParaRPr lang="es-ES"/>
        </a:p>
      </dgm:t>
    </dgm:pt>
    <dgm:pt modelId="{7DF8D4DD-BAF8-4316-A559-F452875E29BA}" type="sibTrans" cxnId="{820D6378-A7F9-42D6-B84E-CCE2E552A753}">
      <dgm:prSet/>
      <dgm:spPr/>
      <dgm:t>
        <a:bodyPr/>
        <a:lstStyle/>
        <a:p>
          <a:endParaRPr lang="es-ES"/>
        </a:p>
      </dgm:t>
    </dgm:pt>
    <dgm:pt modelId="{67AACE5D-F64A-4A6C-8194-43D01AC7AD89}">
      <dgm:prSet/>
      <dgm:spPr>
        <a:solidFill>
          <a:srgbClr val="002060"/>
        </a:solidFill>
      </dgm:spPr>
      <dgm:t>
        <a:bodyPr/>
        <a:lstStyle/>
        <a:p>
          <a:r>
            <a:rPr lang="es-ES" dirty="0"/>
            <a:t>Asignación aleatoria</a:t>
          </a:r>
        </a:p>
      </dgm:t>
    </dgm:pt>
    <dgm:pt modelId="{4E27B6AD-41C0-4F74-8668-10EB15F1FEB0}" type="parTrans" cxnId="{B7031092-C341-453A-A623-00A2E2BC65EC}">
      <dgm:prSet/>
      <dgm:spPr/>
      <dgm:t>
        <a:bodyPr/>
        <a:lstStyle/>
        <a:p>
          <a:endParaRPr lang="es-ES"/>
        </a:p>
      </dgm:t>
    </dgm:pt>
    <dgm:pt modelId="{E55B5B38-BBF8-4936-95B9-7311E42D54C7}" type="sibTrans" cxnId="{B7031092-C341-453A-A623-00A2E2BC65EC}">
      <dgm:prSet/>
      <dgm:spPr/>
      <dgm:t>
        <a:bodyPr/>
        <a:lstStyle/>
        <a:p>
          <a:endParaRPr lang="es-ES"/>
        </a:p>
      </dgm:t>
    </dgm:pt>
    <dgm:pt modelId="{2219447F-0A65-408A-8AD8-89C83F67AD1A}">
      <dgm:prSet/>
      <dgm:spPr>
        <a:solidFill>
          <a:srgbClr val="002060"/>
        </a:solidFill>
      </dgm:spPr>
      <dgm:t>
        <a:bodyPr/>
        <a:lstStyle/>
        <a:p>
          <a:r>
            <a:rPr lang="es-ES" dirty="0"/>
            <a:t>Sin Asignación aleatoria</a:t>
          </a:r>
        </a:p>
      </dgm:t>
    </dgm:pt>
    <dgm:pt modelId="{94D7E0D1-2286-42C4-8599-0E5654FF280B}" type="parTrans" cxnId="{CB98B7FE-1B54-4C05-B063-17B73D5A8835}">
      <dgm:prSet/>
      <dgm:spPr/>
      <dgm:t>
        <a:bodyPr/>
        <a:lstStyle/>
        <a:p>
          <a:endParaRPr lang="es-ES"/>
        </a:p>
      </dgm:t>
    </dgm:pt>
    <dgm:pt modelId="{DF9A7A54-F3D6-4770-BE7A-5B7D66882303}" type="sibTrans" cxnId="{CB98B7FE-1B54-4C05-B063-17B73D5A8835}">
      <dgm:prSet/>
      <dgm:spPr/>
      <dgm:t>
        <a:bodyPr/>
        <a:lstStyle/>
        <a:p>
          <a:endParaRPr lang="es-ES"/>
        </a:p>
      </dgm:t>
    </dgm:pt>
    <dgm:pt modelId="{10024462-DEC3-4F7B-93E0-EF2BDA2B1DAA}">
      <dgm:prSet custT="1"/>
      <dgm:spPr>
        <a:solidFill>
          <a:srgbClr val="002060"/>
        </a:solidFill>
      </dgm:spPr>
      <dgm:t>
        <a:bodyPr/>
        <a:lstStyle/>
        <a:p>
          <a:r>
            <a:rPr lang="es-ES" sz="2800" dirty="0">
              <a:latin typeface="Arial" panose="020B0604020202020204" pitchFamily="34" charset="0"/>
              <a:cs typeface="Arial" panose="020B0604020202020204" pitchFamily="34" charset="0"/>
            </a:rPr>
            <a:t>Ensayo no controlado</a:t>
          </a:r>
        </a:p>
      </dgm:t>
    </dgm:pt>
    <dgm:pt modelId="{4474772E-9324-4DF3-8ED3-DB13C07D9826}" type="parTrans" cxnId="{3C20D385-65A2-4DCA-A0C5-6BB676430154}">
      <dgm:prSet/>
      <dgm:spPr/>
      <dgm:t>
        <a:bodyPr/>
        <a:lstStyle/>
        <a:p>
          <a:endParaRPr lang="es-ES"/>
        </a:p>
      </dgm:t>
    </dgm:pt>
    <dgm:pt modelId="{4742652A-82AA-431C-A244-DDA19C5134F2}" type="sibTrans" cxnId="{3C20D385-65A2-4DCA-A0C5-6BB676430154}">
      <dgm:prSet/>
      <dgm:spPr/>
      <dgm:t>
        <a:bodyPr/>
        <a:lstStyle/>
        <a:p>
          <a:endParaRPr lang="es-ES"/>
        </a:p>
      </dgm:t>
    </dgm:pt>
    <dgm:pt modelId="{FF309408-E87E-49E5-8E35-98E7DBBC842D}">
      <dgm:prSet custT="1"/>
      <dgm:spPr>
        <a:solidFill>
          <a:srgbClr val="002060"/>
        </a:solidFill>
      </dgm:spPr>
      <dgm:t>
        <a:bodyPr/>
        <a:lstStyle/>
        <a:p>
          <a:r>
            <a:rPr lang="es-ES" sz="2800" dirty="0">
              <a:latin typeface="Arial" panose="020B0604020202020204" pitchFamily="34" charset="0"/>
              <a:cs typeface="Arial" panose="020B0604020202020204" pitchFamily="34" charset="0"/>
            </a:rPr>
            <a:t>Estudio antes y después </a:t>
          </a:r>
        </a:p>
      </dgm:t>
    </dgm:pt>
    <dgm:pt modelId="{E7D4B71C-1CCA-48AB-9714-7EC9B75B090B}" type="parTrans" cxnId="{18FDB96B-0262-46E0-9AC6-E2CACF2A7D22}">
      <dgm:prSet/>
      <dgm:spPr/>
      <dgm:t>
        <a:bodyPr/>
        <a:lstStyle/>
        <a:p>
          <a:endParaRPr lang="es-ES"/>
        </a:p>
      </dgm:t>
    </dgm:pt>
    <dgm:pt modelId="{EB3B12FC-5D03-459A-A7B9-7B3562C021AD}" type="sibTrans" cxnId="{18FDB96B-0262-46E0-9AC6-E2CACF2A7D22}">
      <dgm:prSet/>
      <dgm:spPr/>
      <dgm:t>
        <a:bodyPr/>
        <a:lstStyle/>
        <a:p>
          <a:endParaRPr lang="es-ES"/>
        </a:p>
      </dgm:t>
    </dgm:pt>
    <dgm:pt modelId="{94826019-4119-4CA8-977C-7F22D42DAD6F}" type="pres">
      <dgm:prSet presAssocID="{2B210800-1E15-4ADF-A642-11A1C2D26BFE}" presName="hierChild1" presStyleCnt="0">
        <dgm:presLayoutVars>
          <dgm:orgChart val="1"/>
          <dgm:chPref val="1"/>
          <dgm:dir/>
          <dgm:animOne val="branch"/>
          <dgm:animLvl val="lvl"/>
          <dgm:resizeHandles/>
        </dgm:presLayoutVars>
      </dgm:prSet>
      <dgm:spPr/>
    </dgm:pt>
    <dgm:pt modelId="{27420F54-BEAB-4901-9C8E-FB677157CEB2}" type="pres">
      <dgm:prSet presAssocID="{EC1718CA-ADD4-47C5-B26E-AF665B6E066E}" presName="hierRoot1" presStyleCnt="0">
        <dgm:presLayoutVars>
          <dgm:hierBranch val="init"/>
        </dgm:presLayoutVars>
      </dgm:prSet>
      <dgm:spPr/>
    </dgm:pt>
    <dgm:pt modelId="{30D5ADDC-A278-496E-A517-F186F7C06E71}" type="pres">
      <dgm:prSet presAssocID="{EC1718CA-ADD4-47C5-B26E-AF665B6E066E}" presName="rootComposite1" presStyleCnt="0"/>
      <dgm:spPr/>
    </dgm:pt>
    <dgm:pt modelId="{0E269312-4DEC-438C-95CF-7162D225AF8C}" type="pres">
      <dgm:prSet presAssocID="{EC1718CA-ADD4-47C5-B26E-AF665B6E066E}" presName="rootText1" presStyleLbl="node0" presStyleIdx="0" presStyleCnt="1" custScaleX="214417" custLinFactNeighborX="-4582" custLinFactNeighborY="5128">
        <dgm:presLayoutVars>
          <dgm:chPref val="3"/>
        </dgm:presLayoutVars>
      </dgm:prSet>
      <dgm:spPr/>
    </dgm:pt>
    <dgm:pt modelId="{E3092043-985E-4C54-9202-DA3C105B5E20}" type="pres">
      <dgm:prSet presAssocID="{EC1718CA-ADD4-47C5-B26E-AF665B6E066E}" presName="rootConnector1" presStyleLbl="node1" presStyleIdx="0" presStyleCnt="0"/>
      <dgm:spPr/>
    </dgm:pt>
    <dgm:pt modelId="{1B7A7D68-72D5-49BF-9EE8-AC6E73FAD76E}" type="pres">
      <dgm:prSet presAssocID="{EC1718CA-ADD4-47C5-B26E-AF665B6E066E}" presName="hierChild2" presStyleCnt="0"/>
      <dgm:spPr/>
    </dgm:pt>
    <dgm:pt modelId="{22FEDAE8-32DB-4B62-847D-9C37F4DBE6E5}" type="pres">
      <dgm:prSet presAssocID="{EC1718CA-ADD4-47C5-B26E-AF665B6E066E}" presName="hierChild3" presStyleCnt="0"/>
      <dgm:spPr/>
    </dgm:pt>
    <dgm:pt modelId="{E2618D47-864E-4D8D-A883-794938F9C5C9}" type="pres">
      <dgm:prSet presAssocID="{2C3E639E-3595-486F-9AB3-5977EA44AE3C}" presName="Name111" presStyleLbl="parChTrans1D2" presStyleIdx="0" presStyleCnt="2"/>
      <dgm:spPr/>
    </dgm:pt>
    <dgm:pt modelId="{B901DC3A-B5AD-4476-9A25-F431F7AB3FBB}" type="pres">
      <dgm:prSet presAssocID="{477ADDDB-FD69-4755-ABB5-8B8E08823C3C}" presName="hierRoot3" presStyleCnt="0">
        <dgm:presLayoutVars>
          <dgm:hierBranch val="init"/>
        </dgm:presLayoutVars>
      </dgm:prSet>
      <dgm:spPr/>
    </dgm:pt>
    <dgm:pt modelId="{6DD6A8E5-D59C-45BE-87A9-F105B2ADE719}" type="pres">
      <dgm:prSet presAssocID="{477ADDDB-FD69-4755-ABB5-8B8E08823C3C}" presName="rootComposite3" presStyleCnt="0"/>
      <dgm:spPr/>
    </dgm:pt>
    <dgm:pt modelId="{59DB007B-91C7-40B5-8A98-AB6F9A58C431}" type="pres">
      <dgm:prSet presAssocID="{477ADDDB-FD69-4755-ABB5-8B8E08823C3C}" presName="rootText3" presStyleLbl="asst1" presStyleIdx="0" presStyleCnt="2">
        <dgm:presLayoutVars>
          <dgm:chPref val="3"/>
        </dgm:presLayoutVars>
      </dgm:prSet>
      <dgm:spPr/>
    </dgm:pt>
    <dgm:pt modelId="{EC8D305A-26E4-4F10-BF2C-FA10D5F03996}" type="pres">
      <dgm:prSet presAssocID="{477ADDDB-FD69-4755-ABB5-8B8E08823C3C}" presName="rootConnector3" presStyleLbl="asst1" presStyleIdx="0" presStyleCnt="2"/>
      <dgm:spPr/>
    </dgm:pt>
    <dgm:pt modelId="{6BB88D1C-E510-421B-88D6-3FD767F961A8}" type="pres">
      <dgm:prSet presAssocID="{477ADDDB-FD69-4755-ABB5-8B8E08823C3C}" presName="hierChild6" presStyleCnt="0"/>
      <dgm:spPr/>
    </dgm:pt>
    <dgm:pt modelId="{87FF391F-4699-49FA-9942-5B40C0DDA19A}" type="pres">
      <dgm:prSet presAssocID="{BB87C1DB-76AB-437D-8C04-E2E64C324DAE}" presName="Name37" presStyleLbl="parChTrans1D3" presStyleIdx="0" presStyleCnt="2"/>
      <dgm:spPr/>
    </dgm:pt>
    <dgm:pt modelId="{FDEC2600-A80C-4A2B-BDF2-A76615494929}" type="pres">
      <dgm:prSet presAssocID="{D1D60867-1755-4F26-98FD-011896E913A7}" presName="hierRoot2" presStyleCnt="0">
        <dgm:presLayoutVars>
          <dgm:hierBranch val="init"/>
        </dgm:presLayoutVars>
      </dgm:prSet>
      <dgm:spPr/>
    </dgm:pt>
    <dgm:pt modelId="{C109F6BD-66F1-4FE7-B557-9A7D184E7580}" type="pres">
      <dgm:prSet presAssocID="{D1D60867-1755-4F26-98FD-011896E913A7}" presName="rootComposite" presStyleCnt="0"/>
      <dgm:spPr/>
    </dgm:pt>
    <dgm:pt modelId="{DA7AB52A-763D-4AAF-B705-F9B9CAD74734}" type="pres">
      <dgm:prSet presAssocID="{D1D60867-1755-4F26-98FD-011896E913A7}" presName="rootText" presStyleLbl="node3" presStyleIdx="0" presStyleCnt="2" custScaleX="174935">
        <dgm:presLayoutVars>
          <dgm:chPref val="3"/>
        </dgm:presLayoutVars>
      </dgm:prSet>
      <dgm:spPr/>
    </dgm:pt>
    <dgm:pt modelId="{3DA634C6-F41F-4619-979C-80252E245C9F}" type="pres">
      <dgm:prSet presAssocID="{D1D60867-1755-4F26-98FD-011896E913A7}" presName="rootConnector" presStyleLbl="node3" presStyleIdx="0" presStyleCnt="2"/>
      <dgm:spPr/>
    </dgm:pt>
    <dgm:pt modelId="{800664DE-2390-4339-83F0-FEBAFC6207E8}" type="pres">
      <dgm:prSet presAssocID="{D1D60867-1755-4F26-98FD-011896E913A7}" presName="hierChild4" presStyleCnt="0"/>
      <dgm:spPr/>
    </dgm:pt>
    <dgm:pt modelId="{E323E67F-C21D-44C1-A551-30366CC0C87A}" type="pres">
      <dgm:prSet presAssocID="{94D7E0D1-2286-42C4-8599-0E5654FF280B}" presName="Name37" presStyleLbl="parChTrans1D4" presStyleIdx="0" presStyleCnt="3"/>
      <dgm:spPr/>
    </dgm:pt>
    <dgm:pt modelId="{51E410A7-4132-4D5C-99D3-5652049E79A8}" type="pres">
      <dgm:prSet presAssocID="{2219447F-0A65-408A-8AD8-89C83F67AD1A}" presName="hierRoot2" presStyleCnt="0">
        <dgm:presLayoutVars>
          <dgm:hierBranch val="init"/>
        </dgm:presLayoutVars>
      </dgm:prSet>
      <dgm:spPr/>
    </dgm:pt>
    <dgm:pt modelId="{1209918E-541D-4E13-900D-8FA909E6522C}" type="pres">
      <dgm:prSet presAssocID="{2219447F-0A65-408A-8AD8-89C83F67AD1A}" presName="rootComposite" presStyleCnt="0"/>
      <dgm:spPr/>
    </dgm:pt>
    <dgm:pt modelId="{F865D940-7640-4B2A-8E49-948A6A697A39}" type="pres">
      <dgm:prSet presAssocID="{2219447F-0A65-408A-8AD8-89C83F67AD1A}" presName="rootText" presStyleLbl="node4" presStyleIdx="0" presStyleCnt="3" custScaleX="169138" custLinFactNeighborX="38763" custLinFactNeighborY="33075">
        <dgm:presLayoutVars>
          <dgm:chPref val="3"/>
        </dgm:presLayoutVars>
      </dgm:prSet>
      <dgm:spPr/>
    </dgm:pt>
    <dgm:pt modelId="{A3AB1147-2897-4E71-B7AB-5613835B9407}" type="pres">
      <dgm:prSet presAssocID="{2219447F-0A65-408A-8AD8-89C83F67AD1A}" presName="rootConnector" presStyleLbl="node4" presStyleIdx="0" presStyleCnt="3"/>
      <dgm:spPr/>
    </dgm:pt>
    <dgm:pt modelId="{B20A778D-B215-441A-A410-2E5440313D48}" type="pres">
      <dgm:prSet presAssocID="{2219447F-0A65-408A-8AD8-89C83F67AD1A}" presName="hierChild4" presStyleCnt="0"/>
      <dgm:spPr/>
    </dgm:pt>
    <dgm:pt modelId="{7FDCEBAD-A4DE-4F94-BFDB-F34058290E3C}" type="pres">
      <dgm:prSet presAssocID="{2219447F-0A65-408A-8AD8-89C83F67AD1A}" presName="hierChild5" presStyleCnt="0"/>
      <dgm:spPr/>
    </dgm:pt>
    <dgm:pt modelId="{1CD3ADF5-03A1-45D3-AC63-73764ECF2F8B}" type="pres">
      <dgm:prSet presAssocID="{4E27B6AD-41C0-4F74-8668-10EB15F1FEB0}" presName="Name37" presStyleLbl="parChTrans1D4" presStyleIdx="1" presStyleCnt="3"/>
      <dgm:spPr/>
    </dgm:pt>
    <dgm:pt modelId="{44EB8AE8-997A-4664-8B18-1593D976A2CC}" type="pres">
      <dgm:prSet presAssocID="{67AACE5D-F64A-4A6C-8194-43D01AC7AD89}" presName="hierRoot2" presStyleCnt="0">
        <dgm:presLayoutVars>
          <dgm:hierBranch val="init"/>
        </dgm:presLayoutVars>
      </dgm:prSet>
      <dgm:spPr/>
    </dgm:pt>
    <dgm:pt modelId="{2DAA16DB-F361-4424-A795-C14D06759456}" type="pres">
      <dgm:prSet presAssocID="{67AACE5D-F64A-4A6C-8194-43D01AC7AD89}" presName="rootComposite" presStyleCnt="0"/>
      <dgm:spPr/>
    </dgm:pt>
    <dgm:pt modelId="{6C20D38C-4B51-4611-ADF0-3CD902754F9D}" type="pres">
      <dgm:prSet presAssocID="{67AACE5D-F64A-4A6C-8194-43D01AC7AD89}" presName="rootText" presStyleLbl="node4" presStyleIdx="1" presStyleCnt="3" custLinFactNeighborX="-90096" custLinFactNeighborY="-34201">
        <dgm:presLayoutVars>
          <dgm:chPref val="3"/>
        </dgm:presLayoutVars>
      </dgm:prSet>
      <dgm:spPr/>
    </dgm:pt>
    <dgm:pt modelId="{CF506FE4-0F0F-44E8-91E1-D8A6BA6CEFA9}" type="pres">
      <dgm:prSet presAssocID="{67AACE5D-F64A-4A6C-8194-43D01AC7AD89}" presName="rootConnector" presStyleLbl="node4" presStyleIdx="1" presStyleCnt="3"/>
      <dgm:spPr/>
    </dgm:pt>
    <dgm:pt modelId="{69416E10-B080-4A13-B6E9-68D778466AC4}" type="pres">
      <dgm:prSet presAssocID="{67AACE5D-F64A-4A6C-8194-43D01AC7AD89}" presName="hierChild4" presStyleCnt="0"/>
      <dgm:spPr/>
    </dgm:pt>
    <dgm:pt modelId="{5C43E305-D026-4D9F-8E0A-A4E3CFE1FD22}" type="pres">
      <dgm:prSet presAssocID="{67AACE5D-F64A-4A6C-8194-43D01AC7AD89}" presName="hierChild5" presStyleCnt="0"/>
      <dgm:spPr/>
    </dgm:pt>
    <dgm:pt modelId="{0A1BEAA2-85A4-4980-82FC-DF4F93525F8C}" type="pres">
      <dgm:prSet presAssocID="{D1D60867-1755-4F26-98FD-011896E913A7}" presName="hierChild5" presStyleCnt="0"/>
      <dgm:spPr/>
    </dgm:pt>
    <dgm:pt modelId="{AA3ACBD2-CFB6-4B8A-87EB-2DFD768FFFAB}" type="pres">
      <dgm:prSet presAssocID="{477ADDDB-FD69-4755-ABB5-8B8E08823C3C}" presName="hierChild7" presStyleCnt="0"/>
      <dgm:spPr/>
    </dgm:pt>
    <dgm:pt modelId="{304724BF-BFB0-4A1F-A39F-D3104EABF3AA}" type="pres">
      <dgm:prSet presAssocID="{6725D1B6-AC4A-4583-BC23-FB2CFAEEB9CF}" presName="Name111" presStyleLbl="parChTrans1D2" presStyleIdx="1" presStyleCnt="2"/>
      <dgm:spPr/>
    </dgm:pt>
    <dgm:pt modelId="{11A87A11-637F-4557-981F-C1FD0087D2E3}" type="pres">
      <dgm:prSet presAssocID="{BFD6E15F-2FCE-489E-86FA-4E99CFFA5BF0}" presName="hierRoot3" presStyleCnt="0">
        <dgm:presLayoutVars>
          <dgm:hierBranch val="init"/>
        </dgm:presLayoutVars>
      </dgm:prSet>
      <dgm:spPr/>
    </dgm:pt>
    <dgm:pt modelId="{01633027-4ABC-4417-8718-77AE049F4F8B}" type="pres">
      <dgm:prSet presAssocID="{BFD6E15F-2FCE-489E-86FA-4E99CFFA5BF0}" presName="rootComposite3" presStyleCnt="0"/>
      <dgm:spPr/>
    </dgm:pt>
    <dgm:pt modelId="{6F40AB11-1824-4F8D-8F39-A69EED8CFDDA}" type="pres">
      <dgm:prSet presAssocID="{BFD6E15F-2FCE-489E-86FA-4E99CFFA5BF0}" presName="rootText3" presStyleLbl="asst1" presStyleIdx="1" presStyleCnt="2">
        <dgm:presLayoutVars>
          <dgm:chPref val="3"/>
        </dgm:presLayoutVars>
      </dgm:prSet>
      <dgm:spPr/>
    </dgm:pt>
    <dgm:pt modelId="{585B7444-348D-4A9E-893A-B7CAD31532C6}" type="pres">
      <dgm:prSet presAssocID="{BFD6E15F-2FCE-489E-86FA-4E99CFFA5BF0}" presName="rootConnector3" presStyleLbl="asst1" presStyleIdx="1" presStyleCnt="2"/>
      <dgm:spPr/>
    </dgm:pt>
    <dgm:pt modelId="{834D6EC0-CB7C-4297-A819-7CBD0D1D813F}" type="pres">
      <dgm:prSet presAssocID="{BFD6E15F-2FCE-489E-86FA-4E99CFFA5BF0}" presName="hierChild6" presStyleCnt="0"/>
      <dgm:spPr/>
    </dgm:pt>
    <dgm:pt modelId="{6E4EA7EA-0A7B-46A7-8795-8CD89DFCD423}" type="pres">
      <dgm:prSet presAssocID="{4474772E-9324-4DF3-8ED3-DB13C07D9826}" presName="Name37" presStyleLbl="parChTrans1D3" presStyleIdx="1" presStyleCnt="2"/>
      <dgm:spPr/>
    </dgm:pt>
    <dgm:pt modelId="{65D7FCEE-8AC1-4D7C-A644-4F280074EDF3}" type="pres">
      <dgm:prSet presAssocID="{10024462-DEC3-4F7B-93E0-EF2BDA2B1DAA}" presName="hierRoot2" presStyleCnt="0">
        <dgm:presLayoutVars>
          <dgm:hierBranch val="init"/>
        </dgm:presLayoutVars>
      </dgm:prSet>
      <dgm:spPr/>
    </dgm:pt>
    <dgm:pt modelId="{87E5DB7D-0E18-4C49-87A0-215252226F70}" type="pres">
      <dgm:prSet presAssocID="{10024462-DEC3-4F7B-93E0-EF2BDA2B1DAA}" presName="rootComposite" presStyleCnt="0"/>
      <dgm:spPr/>
    </dgm:pt>
    <dgm:pt modelId="{95A44D9D-3E8B-4D11-B0ED-679602D54874}" type="pres">
      <dgm:prSet presAssocID="{10024462-DEC3-4F7B-93E0-EF2BDA2B1DAA}" presName="rootText" presStyleLbl="node3" presStyleIdx="1" presStyleCnt="2" custScaleX="263971">
        <dgm:presLayoutVars>
          <dgm:chPref val="3"/>
        </dgm:presLayoutVars>
      </dgm:prSet>
      <dgm:spPr/>
    </dgm:pt>
    <dgm:pt modelId="{099C1D79-1F49-427E-9BFD-D1E8098041F4}" type="pres">
      <dgm:prSet presAssocID="{10024462-DEC3-4F7B-93E0-EF2BDA2B1DAA}" presName="rootConnector" presStyleLbl="node3" presStyleIdx="1" presStyleCnt="2"/>
      <dgm:spPr/>
    </dgm:pt>
    <dgm:pt modelId="{36511369-CE98-4899-B5A2-CBA4671AB9EB}" type="pres">
      <dgm:prSet presAssocID="{10024462-DEC3-4F7B-93E0-EF2BDA2B1DAA}" presName="hierChild4" presStyleCnt="0"/>
      <dgm:spPr/>
    </dgm:pt>
    <dgm:pt modelId="{AC9F4577-435F-419C-B10C-AFF16BD34C1C}" type="pres">
      <dgm:prSet presAssocID="{E7D4B71C-1CCA-48AB-9714-7EC9B75B090B}" presName="Name37" presStyleLbl="parChTrans1D4" presStyleIdx="2" presStyleCnt="3"/>
      <dgm:spPr/>
    </dgm:pt>
    <dgm:pt modelId="{9660769B-ED3E-43CA-8684-EF6A4AA6BBBB}" type="pres">
      <dgm:prSet presAssocID="{FF309408-E87E-49E5-8E35-98E7DBBC842D}" presName="hierRoot2" presStyleCnt="0">
        <dgm:presLayoutVars>
          <dgm:hierBranch val="init"/>
        </dgm:presLayoutVars>
      </dgm:prSet>
      <dgm:spPr/>
    </dgm:pt>
    <dgm:pt modelId="{428C45EF-03E0-4522-A274-4CBCE87C63C9}" type="pres">
      <dgm:prSet presAssocID="{FF309408-E87E-49E5-8E35-98E7DBBC842D}" presName="rootComposite" presStyleCnt="0"/>
      <dgm:spPr/>
    </dgm:pt>
    <dgm:pt modelId="{0233FE66-951C-44D3-80BE-1002C72B890B}" type="pres">
      <dgm:prSet presAssocID="{FF309408-E87E-49E5-8E35-98E7DBBC842D}" presName="rootText" presStyleLbl="node4" presStyleIdx="2" presStyleCnt="3" custScaleX="231360" custLinFactNeighborX="34868" custLinFactNeighborY="-4288">
        <dgm:presLayoutVars>
          <dgm:chPref val="3"/>
        </dgm:presLayoutVars>
      </dgm:prSet>
      <dgm:spPr/>
    </dgm:pt>
    <dgm:pt modelId="{64974167-5597-41AA-B02E-8EF093A9471C}" type="pres">
      <dgm:prSet presAssocID="{FF309408-E87E-49E5-8E35-98E7DBBC842D}" presName="rootConnector" presStyleLbl="node4" presStyleIdx="2" presStyleCnt="3"/>
      <dgm:spPr/>
    </dgm:pt>
    <dgm:pt modelId="{D327A8DC-8940-4A18-8F27-36CF01E11687}" type="pres">
      <dgm:prSet presAssocID="{FF309408-E87E-49E5-8E35-98E7DBBC842D}" presName="hierChild4" presStyleCnt="0"/>
      <dgm:spPr/>
    </dgm:pt>
    <dgm:pt modelId="{213054D1-0E96-4DEC-8691-BD1395BDC04C}" type="pres">
      <dgm:prSet presAssocID="{FF309408-E87E-49E5-8E35-98E7DBBC842D}" presName="hierChild5" presStyleCnt="0"/>
      <dgm:spPr/>
    </dgm:pt>
    <dgm:pt modelId="{1CDB199D-2DEB-463F-B0BB-909C18709F7B}" type="pres">
      <dgm:prSet presAssocID="{10024462-DEC3-4F7B-93E0-EF2BDA2B1DAA}" presName="hierChild5" presStyleCnt="0"/>
      <dgm:spPr/>
    </dgm:pt>
    <dgm:pt modelId="{15DF1B73-7FA8-442E-9B55-75AD6A6FA133}" type="pres">
      <dgm:prSet presAssocID="{BFD6E15F-2FCE-489E-86FA-4E99CFFA5BF0}" presName="hierChild7" presStyleCnt="0"/>
      <dgm:spPr/>
    </dgm:pt>
  </dgm:ptLst>
  <dgm:cxnLst>
    <dgm:cxn modelId="{C705B712-E328-415A-9110-2DD037F5A69B}" type="presOf" srcId="{10024462-DEC3-4F7B-93E0-EF2BDA2B1DAA}" destId="{099C1D79-1F49-427E-9BFD-D1E8098041F4}" srcOrd="1" destOrd="0" presId="urn:microsoft.com/office/officeart/2005/8/layout/orgChart1"/>
    <dgm:cxn modelId="{41A5031D-D96C-4AA5-927C-67C11C121ED1}" type="presOf" srcId="{4E27B6AD-41C0-4F74-8668-10EB15F1FEB0}" destId="{1CD3ADF5-03A1-45D3-AC63-73764ECF2F8B}" srcOrd="0" destOrd="0" presId="urn:microsoft.com/office/officeart/2005/8/layout/orgChart1"/>
    <dgm:cxn modelId="{0E6F2C20-407D-423A-A944-3CDD98F4CE03}" type="presOf" srcId="{477ADDDB-FD69-4755-ABB5-8B8E08823C3C}" destId="{59DB007B-91C7-40B5-8A98-AB6F9A58C431}" srcOrd="0" destOrd="0" presId="urn:microsoft.com/office/officeart/2005/8/layout/orgChart1"/>
    <dgm:cxn modelId="{4036AB46-3691-4927-94A5-F5F094F11178}" type="presOf" srcId="{67AACE5D-F64A-4A6C-8194-43D01AC7AD89}" destId="{6C20D38C-4B51-4611-ADF0-3CD902754F9D}" srcOrd="0" destOrd="0" presId="urn:microsoft.com/office/officeart/2005/8/layout/orgChart1"/>
    <dgm:cxn modelId="{FE89D767-ECAB-4CA4-8659-B2952E705364}" type="presOf" srcId="{2219447F-0A65-408A-8AD8-89C83F67AD1A}" destId="{A3AB1147-2897-4E71-B7AB-5613835B9407}" srcOrd="1" destOrd="0" presId="urn:microsoft.com/office/officeart/2005/8/layout/orgChart1"/>
    <dgm:cxn modelId="{EB1B2248-F41F-4758-81D5-2364A0C441C6}" type="presOf" srcId="{2219447F-0A65-408A-8AD8-89C83F67AD1A}" destId="{F865D940-7640-4B2A-8E49-948A6A697A39}" srcOrd="0" destOrd="0" presId="urn:microsoft.com/office/officeart/2005/8/layout/orgChart1"/>
    <dgm:cxn modelId="{079CFE49-CBB9-4A3D-ABB3-0770A9D5C5FA}" type="presOf" srcId="{94D7E0D1-2286-42C4-8599-0E5654FF280B}" destId="{E323E67F-C21D-44C1-A551-30366CC0C87A}" srcOrd="0" destOrd="0" presId="urn:microsoft.com/office/officeart/2005/8/layout/orgChart1"/>
    <dgm:cxn modelId="{18FDB96B-0262-46E0-9AC6-E2CACF2A7D22}" srcId="{10024462-DEC3-4F7B-93E0-EF2BDA2B1DAA}" destId="{FF309408-E87E-49E5-8E35-98E7DBBC842D}" srcOrd="0" destOrd="0" parTransId="{E7D4B71C-1CCA-48AB-9714-7EC9B75B090B}" sibTransId="{EB3B12FC-5D03-459A-A7B9-7B3562C021AD}"/>
    <dgm:cxn modelId="{A6AB7672-B82C-4C24-AD67-8F2EE80F0384}" type="presOf" srcId="{2B210800-1E15-4ADF-A642-11A1C2D26BFE}" destId="{94826019-4119-4CA8-977C-7F22D42DAD6F}" srcOrd="0" destOrd="0" presId="urn:microsoft.com/office/officeart/2005/8/layout/orgChart1"/>
    <dgm:cxn modelId="{7B4A3254-AE11-4DA3-B734-E7D0BAADF552}" type="presOf" srcId="{4474772E-9324-4DF3-8ED3-DB13C07D9826}" destId="{6E4EA7EA-0A7B-46A7-8795-8CD89DFCD423}" srcOrd="0" destOrd="0" presId="urn:microsoft.com/office/officeart/2005/8/layout/orgChart1"/>
    <dgm:cxn modelId="{CF826276-893A-4A4B-8C57-BD7203A1D6A5}" srcId="{EC1718CA-ADD4-47C5-B26E-AF665B6E066E}" destId="{BFD6E15F-2FCE-489E-86FA-4E99CFFA5BF0}" srcOrd="1" destOrd="0" parTransId="{6725D1B6-AC4A-4583-BC23-FB2CFAEEB9CF}" sibTransId="{9D7F62CE-C19E-475B-949D-845CDF8ACE04}"/>
    <dgm:cxn modelId="{2485BB77-9662-4EF8-853F-FA68AA87C953}" type="presOf" srcId="{BFD6E15F-2FCE-489E-86FA-4E99CFFA5BF0}" destId="{585B7444-348D-4A9E-893A-B7CAD31532C6}" srcOrd="1" destOrd="0" presId="urn:microsoft.com/office/officeart/2005/8/layout/orgChart1"/>
    <dgm:cxn modelId="{820D6378-A7F9-42D6-B84E-CCE2E552A753}" srcId="{477ADDDB-FD69-4755-ABB5-8B8E08823C3C}" destId="{D1D60867-1755-4F26-98FD-011896E913A7}" srcOrd="0" destOrd="0" parTransId="{BB87C1DB-76AB-437D-8C04-E2E64C324DAE}" sibTransId="{7DF8D4DD-BAF8-4316-A559-F452875E29BA}"/>
    <dgm:cxn modelId="{73AF8858-EFA0-4346-8E1D-928A22F49E54}" type="presOf" srcId="{10024462-DEC3-4F7B-93E0-EF2BDA2B1DAA}" destId="{95A44D9D-3E8B-4D11-B0ED-679602D54874}" srcOrd="0" destOrd="0" presId="urn:microsoft.com/office/officeart/2005/8/layout/orgChart1"/>
    <dgm:cxn modelId="{6156DC78-EB59-4CC9-8876-412F1846D342}" type="presOf" srcId="{D1D60867-1755-4F26-98FD-011896E913A7}" destId="{3DA634C6-F41F-4619-979C-80252E245C9F}" srcOrd="1" destOrd="0" presId="urn:microsoft.com/office/officeart/2005/8/layout/orgChart1"/>
    <dgm:cxn modelId="{8B981879-E27E-4A66-AB82-5CF31BFCC47E}" type="presOf" srcId="{6725D1B6-AC4A-4583-BC23-FB2CFAEEB9CF}" destId="{304724BF-BFB0-4A1F-A39F-D3104EABF3AA}" srcOrd="0" destOrd="0" presId="urn:microsoft.com/office/officeart/2005/8/layout/orgChart1"/>
    <dgm:cxn modelId="{F31CAD7B-1960-4610-A514-EAA78AC45A88}" type="presOf" srcId="{FF309408-E87E-49E5-8E35-98E7DBBC842D}" destId="{0233FE66-951C-44D3-80BE-1002C72B890B}" srcOrd="0" destOrd="0" presId="urn:microsoft.com/office/officeart/2005/8/layout/orgChart1"/>
    <dgm:cxn modelId="{B4BA5380-A982-433C-B5C9-EA934C7DB4C2}" type="presOf" srcId="{BFD6E15F-2FCE-489E-86FA-4E99CFFA5BF0}" destId="{6F40AB11-1824-4F8D-8F39-A69EED8CFDDA}" srcOrd="0" destOrd="0" presId="urn:microsoft.com/office/officeart/2005/8/layout/orgChart1"/>
    <dgm:cxn modelId="{DBC09081-BA59-44AA-97E1-BD7ABEE0960A}" srcId="{EC1718CA-ADD4-47C5-B26E-AF665B6E066E}" destId="{477ADDDB-FD69-4755-ABB5-8B8E08823C3C}" srcOrd="0" destOrd="0" parTransId="{2C3E639E-3595-486F-9AB3-5977EA44AE3C}" sibTransId="{578E419F-FABB-4FC2-B63C-22EEB0320B23}"/>
    <dgm:cxn modelId="{3C20D385-65A2-4DCA-A0C5-6BB676430154}" srcId="{BFD6E15F-2FCE-489E-86FA-4E99CFFA5BF0}" destId="{10024462-DEC3-4F7B-93E0-EF2BDA2B1DAA}" srcOrd="0" destOrd="0" parTransId="{4474772E-9324-4DF3-8ED3-DB13C07D9826}" sibTransId="{4742652A-82AA-431C-A244-DDA19C5134F2}"/>
    <dgm:cxn modelId="{1D67A690-AAEE-40E9-A553-14B6EFEE2F88}" type="presOf" srcId="{FF309408-E87E-49E5-8E35-98E7DBBC842D}" destId="{64974167-5597-41AA-B02E-8EF093A9471C}" srcOrd="1" destOrd="0" presId="urn:microsoft.com/office/officeart/2005/8/layout/orgChart1"/>
    <dgm:cxn modelId="{B7031092-C341-453A-A623-00A2E2BC65EC}" srcId="{D1D60867-1755-4F26-98FD-011896E913A7}" destId="{67AACE5D-F64A-4A6C-8194-43D01AC7AD89}" srcOrd="1" destOrd="0" parTransId="{4E27B6AD-41C0-4F74-8668-10EB15F1FEB0}" sibTransId="{E55B5B38-BBF8-4936-95B9-7311E42D54C7}"/>
    <dgm:cxn modelId="{218FC0A7-9C06-4DBF-B172-0E154E9799E3}" type="presOf" srcId="{477ADDDB-FD69-4755-ABB5-8B8E08823C3C}" destId="{EC8D305A-26E4-4F10-BF2C-FA10D5F03996}" srcOrd="1" destOrd="0" presId="urn:microsoft.com/office/officeart/2005/8/layout/orgChart1"/>
    <dgm:cxn modelId="{485FE2AB-34B5-40D7-B627-E19448BEA39A}" type="presOf" srcId="{67AACE5D-F64A-4A6C-8194-43D01AC7AD89}" destId="{CF506FE4-0F0F-44E8-91E1-D8A6BA6CEFA9}" srcOrd="1" destOrd="0" presId="urn:microsoft.com/office/officeart/2005/8/layout/orgChart1"/>
    <dgm:cxn modelId="{808718BA-4292-426F-9039-E41214096ED1}" type="presOf" srcId="{2C3E639E-3595-486F-9AB3-5977EA44AE3C}" destId="{E2618D47-864E-4D8D-A883-794938F9C5C9}" srcOrd="0" destOrd="0" presId="urn:microsoft.com/office/officeart/2005/8/layout/orgChart1"/>
    <dgm:cxn modelId="{22D14FC0-02D9-4084-A293-2E802D0672E8}" type="presOf" srcId="{EC1718CA-ADD4-47C5-B26E-AF665B6E066E}" destId="{0E269312-4DEC-438C-95CF-7162D225AF8C}" srcOrd="0" destOrd="0" presId="urn:microsoft.com/office/officeart/2005/8/layout/orgChart1"/>
    <dgm:cxn modelId="{F1BD02D2-138A-48F1-B897-1964B94CBE21}" srcId="{2B210800-1E15-4ADF-A642-11A1C2D26BFE}" destId="{EC1718CA-ADD4-47C5-B26E-AF665B6E066E}" srcOrd="0" destOrd="0" parTransId="{C6A28C06-A12B-461B-BAC8-9348CFDA69A7}" sibTransId="{A74059B5-D036-43B1-853C-1011E2C52317}"/>
    <dgm:cxn modelId="{6DBC90D9-A03D-45AF-B0FF-84A4759E7673}" type="presOf" srcId="{E7D4B71C-1CCA-48AB-9714-7EC9B75B090B}" destId="{AC9F4577-435F-419C-B10C-AFF16BD34C1C}" srcOrd="0" destOrd="0" presId="urn:microsoft.com/office/officeart/2005/8/layout/orgChart1"/>
    <dgm:cxn modelId="{6489E3F2-4062-4286-9A5E-C9E353F61288}" type="presOf" srcId="{BB87C1DB-76AB-437D-8C04-E2E64C324DAE}" destId="{87FF391F-4699-49FA-9942-5B40C0DDA19A}" srcOrd="0" destOrd="0" presId="urn:microsoft.com/office/officeart/2005/8/layout/orgChart1"/>
    <dgm:cxn modelId="{E12C3BF3-947D-491E-BAA6-DE9AA13F5EC5}" type="presOf" srcId="{D1D60867-1755-4F26-98FD-011896E913A7}" destId="{DA7AB52A-763D-4AAF-B705-F9B9CAD74734}" srcOrd="0" destOrd="0" presId="urn:microsoft.com/office/officeart/2005/8/layout/orgChart1"/>
    <dgm:cxn modelId="{653528FA-84AC-4D92-97E9-1BBFD5745771}" type="presOf" srcId="{EC1718CA-ADD4-47C5-B26E-AF665B6E066E}" destId="{E3092043-985E-4C54-9202-DA3C105B5E20}" srcOrd="1" destOrd="0" presId="urn:microsoft.com/office/officeart/2005/8/layout/orgChart1"/>
    <dgm:cxn modelId="{CB98B7FE-1B54-4C05-B063-17B73D5A8835}" srcId="{D1D60867-1755-4F26-98FD-011896E913A7}" destId="{2219447F-0A65-408A-8AD8-89C83F67AD1A}" srcOrd="0" destOrd="0" parTransId="{94D7E0D1-2286-42C4-8599-0E5654FF280B}" sibTransId="{DF9A7A54-F3D6-4770-BE7A-5B7D66882303}"/>
    <dgm:cxn modelId="{2C559114-B611-4621-9414-7BB6422CF2B9}" type="presParOf" srcId="{94826019-4119-4CA8-977C-7F22D42DAD6F}" destId="{27420F54-BEAB-4901-9C8E-FB677157CEB2}" srcOrd="0" destOrd="0" presId="urn:microsoft.com/office/officeart/2005/8/layout/orgChart1"/>
    <dgm:cxn modelId="{19477AEA-742B-4BC1-B459-D826FDF3AEE6}" type="presParOf" srcId="{27420F54-BEAB-4901-9C8E-FB677157CEB2}" destId="{30D5ADDC-A278-496E-A517-F186F7C06E71}" srcOrd="0" destOrd="0" presId="urn:microsoft.com/office/officeart/2005/8/layout/orgChart1"/>
    <dgm:cxn modelId="{C2CF9C12-64F9-4A50-B5A0-2D7B2061F1FA}" type="presParOf" srcId="{30D5ADDC-A278-496E-A517-F186F7C06E71}" destId="{0E269312-4DEC-438C-95CF-7162D225AF8C}" srcOrd="0" destOrd="0" presId="urn:microsoft.com/office/officeart/2005/8/layout/orgChart1"/>
    <dgm:cxn modelId="{DCF2BECD-D1EA-4543-8971-2AC009DBB019}" type="presParOf" srcId="{30D5ADDC-A278-496E-A517-F186F7C06E71}" destId="{E3092043-985E-4C54-9202-DA3C105B5E20}" srcOrd="1" destOrd="0" presId="urn:microsoft.com/office/officeart/2005/8/layout/orgChart1"/>
    <dgm:cxn modelId="{745B4674-2CCC-4857-A3B5-64877A4C7CF1}" type="presParOf" srcId="{27420F54-BEAB-4901-9C8E-FB677157CEB2}" destId="{1B7A7D68-72D5-49BF-9EE8-AC6E73FAD76E}" srcOrd="1" destOrd="0" presId="urn:microsoft.com/office/officeart/2005/8/layout/orgChart1"/>
    <dgm:cxn modelId="{19A57BC9-E952-4BE9-81FB-80020F0F2778}" type="presParOf" srcId="{27420F54-BEAB-4901-9C8E-FB677157CEB2}" destId="{22FEDAE8-32DB-4B62-847D-9C37F4DBE6E5}" srcOrd="2" destOrd="0" presId="urn:microsoft.com/office/officeart/2005/8/layout/orgChart1"/>
    <dgm:cxn modelId="{174EFE5E-5FD5-45D1-B3BB-CCF6ABB19B6A}" type="presParOf" srcId="{22FEDAE8-32DB-4B62-847D-9C37F4DBE6E5}" destId="{E2618D47-864E-4D8D-A883-794938F9C5C9}" srcOrd="0" destOrd="0" presId="urn:microsoft.com/office/officeart/2005/8/layout/orgChart1"/>
    <dgm:cxn modelId="{C0A06D22-D16C-46EE-8B81-052418830BCF}" type="presParOf" srcId="{22FEDAE8-32DB-4B62-847D-9C37F4DBE6E5}" destId="{B901DC3A-B5AD-4476-9A25-F431F7AB3FBB}" srcOrd="1" destOrd="0" presId="urn:microsoft.com/office/officeart/2005/8/layout/orgChart1"/>
    <dgm:cxn modelId="{FD4B6669-342A-4253-B968-52725DBEFAF6}" type="presParOf" srcId="{B901DC3A-B5AD-4476-9A25-F431F7AB3FBB}" destId="{6DD6A8E5-D59C-45BE-87A9-F105B2ADE719}" srcOrd="0" destOrd="0" presId="urn:microsoft.com/office/officeart/2005/8/layout/orgChart1"/>
    <dgm:cxn modelId="{59B72E68-B32C-4B08-8658-904FE6AFF126}" type="presParOf" srcId="{6DD6A8E5-D59C-45BE-87A9-F105B2ADE719}" destId="{59DB007B-91C7-40B5-8A98-AB6F9A58C431}" srcOrd="0" destOrd="0" presId="urn:microsoft.com/office/officeart/2005/8/layout/orgChart1"/>
    <dgm:cxn modelId="{677175FC-A46D-478B-BB0D-D26F436D3339}" type="presParOf" srcId="{6DD6A8E5-D59C-45BE-87A9-F105B2ADE719}" destId="{EC8D305A-26E4-4F10-BF2C-FA10D5F03996}" srcOrd="1" destOrd="0" presId="urn:microsoft.com/office/officeart/2005/8/layout/orgChart1"/>
    <dgm:cxn modelId="{D09B1030-E7EA-4009-BB5A-500FA455EF4F}" type="presParOf" srcId="{B901DC3A-B5AD-4476-9A25-F431F7AB3FBB}" destId="{6BB88D1C-E510-421B-88D6-3FD767F961A8}" srcOrd="1" destOrd="0" presId="urn:microsoft.com/office/officeart/2005/8/layout/orgChart1"/>
    <dgm:cxn modelId="{C540C61E-31F7-4388-A668-1620C19C662D}" type="presParOf" srcId="{6BB88D1C-E510-421B-88D6-3FD767F961A8}" destId="{87FF391F-4699-49FA-9942-5B40C0DDA19A}" srcOrd="0" destOrd="0" presId="urn:microsoft.com/office/officeart/2005/8/layout/orgChart1"/>
    <dgm:cxn modelId="{BF1E518D-B7AB-40DD-A76D-79A3B48D5085}" type="presParOf" srcId="{6BB88D1C-E510-421B-88D6-3FD767F961A8}" destId="{FDEC2600-A80C-4A2B-BDF2-A76615494929}" srcOrd="1" destOrd="0" presId="urn:microsoft.com/office/officeart/2005/8/layout/orgChart1"/>
    <dgm:cxn modelId="{66E13855-4C97-4CBB-A118-310E892215D4}" type="presParOf" srcId="{FDEC2600-A80C-4A2B-BDF2-A76615494929}" destId="{C109F6BD-66F1-4FE7-B557-9A7D184E7580}" srcOrd="0" destOrd="0" presId="urn:microsoft.com/office/officeart/2005/8/layout/orgChart1"/>
    <dgm:cxn modelId="{5E33CD43-5745-42DD-B9C4-E71F05C5E0DB}" type="presParOf" srcId="{C109F6BD-66F1-4FE7-B557-9A7D184E7580}" destId="{DA7AB52A-763D-4AAF-B705-F9B9CAD74734}" srcOrd="0" destOrd="0" presId="urn:microsoft.com/office/officeart/2005/8/layout/orgChart1"/>
    <dgm:cxn modelId="{BED2BD4E-D132-4177-BB88-C429FAA15D47}" type="presParOf" srcId="{C109F6BD-66F1-4FE7-B557-9A7D184E7580}" destId="{3DA634C6-F41F-4619-979C-80252E245C9F}" srcOrd="1" destOrd="0" presId="urn:microsoft.com/office/officeart/2005/8/layout/orgChart1"/>
    <dgm:cxn modelId="{99B3E205-FF5F-4A76-A27B-65E49F80CA7E}" type="presParOf" srcId="{FDEC2600-A80C-4A2B-BDF2-A76615494929}" destId="{800664DE-2390-4339-83F0-FEBAFC6207E8}" srcOrd="1" destOrd="0" presId="urn:microsoft.com/office/officeart/2005/8/layout/orgChart1"/>
    <dgm:cxn modelId="{5537D7D9-657E-4BFD-9D01-238BB1C1AD97}" type="presParOf" srcId="{800664DE-2390-4339-83F0-FEBAFC6207E8}" destId="{E323E67F-C21D-44C1-A551-30366CC0C87A}" srcOrd="0" destOrd="0" presId="urn:microsoft.com/office/officeart/2005/8/layout/orgChart1"/>
    <dgm:cxn modelId="{84B29B93-2A74-42EC-857F-2C3FCFC1CDDF}" type="presParOf" srcId="{800664DE-2390-4339-83F0-FEBAFC6207E8}" destId="{51E410A7-4132-4D5C-99D3-5652049E79A8}" srcOrd="1" destOrd="0" presId="urn:microsoft.com/office/officeart/2005/8/layout/orgChart1"/>
    <dgm:cxn modelId="{DF684401-FF98-40C2-AB74-7CCDCED965E5}" type="presParOf" srcId="{51E410A7-4132-4D5C-99D3-5652049E79A8}" destId="{1209918E-541D-4E13-900D-8FA909E6522C}" srcOrd="0" destOrd="0" presId="urn:microsoft.com/office/officeart/2005/8/layout/orgChart1"/>
    <dgm:cxn modelId="{6E529128-DD0B-460D-AFCC-E72A5CA3CAB7}" type="presParOf" srcId="{1209918E-541D-4E13-900D-8FA909E6522C}" destId="{F865D940-7640-4B2A-8E49-948A6A697A39}" srcOrd="0" destOrd="0" presId="urn:microsoft.com/office/officeart/2005/8/layout/orgChart1"/>
    <dgm:cxn modelId="{682BC817-F303-4285-AE7B-15E91B257CB6}" type="presParOf" srcId="{1209918E-541D-4E13-900D-8FA909E6522C}" destId="{A3AB1147-2897-4E71-B7AB-5613835B9407}" srcOrd="1" destOrd="0" presId="urn:microsoft.com/office/officeart/2005/8/layout/orgChart1"/>
    <dgm:cxn modelId="{DD37EA83-D3EA-41FC-A67E-9BCCECA51E45}" type="presParOf" srcId="{51E410A7-4132-4D5C-99D3-5652049E79A8}" destId="{B20A778D-B215-441A-A410-2E5440313D48}" srcOrd="1" destOrd="0" presId="urn:microsoft.com/office/officeart/2005/8/layout/orgChart1"/>
    <dgm:cxn modelId="{DFA4F010-37CB-40F2-A2FF-CDF6FAA67D64}" type="presParOf" srcId="{51E410A7-4132-4D5C-99D3-5652049E79A8}" destId="{7FDCEBAD-A4DE-4F94-BFDB-F34058290E3C}" srcOrd="2" destOrd="0" presId="urn:microsoft.com/office/officeart/2005/8/layout/orgChart1"/>
    <dgm:cxn modelId="{705CEE60-9AB6-4D56-A4BE-3EDB9865883A}" type="presParOf" srcId="{800664DE-2390-4339-83F0-FEBAFC6207E8}" destId="{1CD3ADF5-03A1-45D3-AC63-73764ECF2F8B}" srcOrd="2" destOrd="0" presId="urn:microsoft.com/office/officeart/2005/8/layout/orgChart1"/>
    <dgm:cxn modelId="{7EC3DED8-57B8-429B-B9B0-78C81EB175D1}" type="presParOf" srcId="{800664DE-2390-4339-83F0-FEBAFC6207E8}" destId="{44EB8AE8-997A-4664-8B18-1593D976A2CC}" srcOrd="3" destOrd="0" presId="urn:microsoft.com/office/officeart/2005/8/layout/orgChart1"/>
    <dgm:cxn modelId="{796F64C1-334D-48E4-AA3E-6FA99022A925}" type="presParOf" srcId="{44EB8AE8-997A-4664-8B18-1593D976A2CC}" destId="{2DAA16DB-F361-4424-A795-C14D06759456}" srcOrd="0" destOrd="0" presId="urn:microsoft.com/office/officeart/2005/8/layout/orgChart1"/>
    <dgm:cxn modelId="{39B892FC-BA38-4E88-8230-69010EE701BB}" type="presParOf" srcId="{2DAA16DB-F361-4424-A795-C14D06759456}" destId="{6C20D38C-4B51-4611-ADF0-3CD902754F9D}" srcOrd="0" destOrd="0" presId="urn:microsoft.com/office/officeart/2005/8/layout/orgChart1"/>
    <dgm:cxn modelId="{5D5976E3-D588-4B6A-986B-43BB7B5353EB}" type="presParOf" srcId="{2DAA16DB-F361-4424-A795-C14D06759456}" destId="{CF506FE4-0F0F-44E8-91E1-D8A6BA6CEFA9}" srcOrd="1" destOrd="0" presId="urn:microsoft.com/office/officeart/2005/8/layout/orgChart1"/>
    <dgm:cxn modelId="{38CD5FD6-21E6-494E-A874-728119699D7E}" type="presParOf" srcId="{44EB8AE8-997A-4664-8B18-1593D976A2CC}" destId="{69416E10-B080-4A13-B6E9-68D778466AC4}" srcOrd="1" destOrd="0" presId="urn:microsoft.com/office/officeart/2005/8/layout/orgChart1"/>
    <dgm:cxn modelId="{BF5D37A1-4A4D-40B2-BE66-81475F1D0990}" type="presParOf" srcId="{44EB8AE8-997A-4664-8B18-1593D976A2CC}" destId="{5C43E305-D026-4D9F-8E0A-A4E3CFE1FD22}" srcOrd="2" destOrd="0" presId="urn:microsoft.com/office/officeart/2005/8/layout/orgChart1"/>
    <dgm:cxn modelId="{FFFB7641-8EC2-481E-ADCD-4A7FB3AA9348}" type="presParOf" srcId="{FDEC2600-A80C-4A2B-BDF2-A76615494929}" destId="{0A1BEAA2-85A4-4980-82FC-DF4F93525F8C}" srcOrd="2" destOrd="0" presId="urn:microsoft.com/office/officeart/2005/8/layout/orgChart1"/>
    <dgm:cxn modelId="{4228FA8A-0C66-4A46-AB36-6D48AD880D6B}" type="presParOf" srcId="{B901DC3A-B5AD-4476-9A25-F431F7AB3FBB}" destId="{AA3ACBD2-CFB6-4B8A-87EB-2DFD768FFFAB}" srcOrd="2" destOrd="0" presId="urn:microsoft.com/office/officeart/2005/8/layout/orgChart1"/>
    <dgm:cxn modelId="{E8A95C81-DE6C-4DAD-81F3-DEFE94E3E7C3}" type="presParOf" srcId="{22FEDAE8-32DB-4B62-847D-9C37F4DBE6E5}" destId="{304724BF-BFB0-4A1F-A39F-D3104EABF3AA}" srcOrd="2" destOrd="0" presId="urn:microsoft.com/office/officeart/2005/8/layout/orgChart1"/>
    <dgm:cxn modelId="{2C9AE650-5B30-43E4-944C-48FE472C9CEC}" type="presParOf" srcId="{22FEDAE8-32DB-4B62-847D-9C37F4DBE6E5}" destId="{11A87A11-637F-4557-981F-C1FD0087D2E3}" srcOrd="3" destOrd="0" presId="urn:microsoft.com/office/officeart/2005/8/layout/orgChart1"/>
    <dgm:cxn modelId="{D34DE401-4AE1-4A30-B3B8-29BA7A796DAA}" type="presParOf" srcId="{11A87A11-637F-4557-981F-C1FD0087D2E3}" destId="{01633027-4ABC-4417-8718-77AE049F4F8B}" srcOrd="0" destOrd="0" presId="urn:microsoft.com/office/officeart/2005/8/layout/orgChart1"/>
    <dgm:cxn modelId="{C3F72003-B6C0-4F92-8692-DFFA1525AD20}" type="presParOf" srcId="{01633027-4ABC-4417-8718-77AE049F4F8B}" destId="{6F40AB11-1824-4F8D-8F39-A69EED8CFDDA}" srcOrd="0" destOrd="0" presId="urn:microsoft.com/office/officeart/2005/8/layout/orgChart1"/>
    <dgm:cxn modelId="{3FA8B41A-82C2-482E-B917-4A7B9A3A6463}" type="presParOf" srcId="{01633027-4ABC-4417-8718-77AE049F4F8B}" destId="{585B7444-348D-4A9E-893A-B7CAD31532C6}" srcOrd="1" destOrd="0" presId="urn:microsoft.com/office/officeart/2005/8/layout/orgChart1"/>
    <dgm:cxn modelId="{FDBE137E-E12C-4952-8AA8-44AF74225604}" type="presParOf" srcId="{11A87A11-637F-4557-981F-C1FD0087D2E3}" destId="{834D6EC0-CB7C-4297-A819-7CBD0D1D813F}" srcOrd="1" destOrd="0" presId="urn:microsoft.com/office/officeart/2005/8/layout/orgChart1"/>
    <dgm:cxn modelId="{112A0F40-18D7-405A-98EE-08D4412D5F1C}" type="presParOf" srcId="{834D6EC0-CB7C-4297-A819-7CBD0D1D813F}" destId="{6E4EA7EA-0A7B-46A7-8795-8CD89DFCD423}" srcOrd="0" destOrd="0" presId="urn:microsoft.com/office/officeart/2005/8/layout/orgChart1"/>
    <dgm:cxn modelId="{16877DB9-C38B-44DA-B620-78E60E5613CD}" type="presParOf" srcId="{834D6EC0-CB7C-4297-A819-7CBD0D1D813F}" destId="{65D7FCEE-8AC1-4D7C-A644-4F280074EDF3}" srcOrd="1" destOrd="0" presId="urn:microsoft.com/office/officeart/2005/8/layout/orgChart1"/>
    <dgm:cxn modelId="{7E00BEFF-3DDA-4345-9ECB-02297DF7685A}" type="presParOf" srcId="{65D7FCEE-8AC1-4D7C-A644-4F280074EDF3}" destId="{87E5DB7D-0E18-4C49-87A0-215252226F70}" srcOrd="0" destOrd="0" presId="urn:microsoft.com/office/officeart/2005/8/layout/orgChart1"/>
    <dgm:cxn modelId="{8A3D9073-7D3C-4C60-9219-0F66A6A55B55}" type="presParOf" srcId="{87E5DB7D-0E18-4C49-87A0-215252226F70}" destId="{95A44D9D-3E8B-4D11-B0ED-679602D54874}" srcOrd="0" destOrd="0" presId="urn:microsoft.com/office/officeart/2005/8/layout/orgChart1"/>
    <dgm:cxn modelId="{83377C35-28C1-47D8-ABF5-A49D54671095}" type="presParOf" srcId="{87E5DB7D-0E18-4C49-87A0-215252226F70}" destId="{099C1D79-1F49-427E-9BFD-D1E8098041F4}" srcOrd="1" destOrd="0" presId="urn:microsoft.com/office/officeart/2005/8/layout/orgChart1"/>
    <dgm:cxn modelId="{B0D807C4-2F2A-4747-8068-767D34DE5A52}" type="presParOf" srcId="{65D7FCEE-8AC1-4D7C-A644-4F280074EDF3}" destId="{36511369-CE98-4899-B5A2-CBA4671AB9EB}" srcOrd="1" destOrd="0" presId="urn:microsoft.com/office/officeart/2005/8/layout/orgChart1"/>
    <dgm:cxn modelId="{8CDF51CD-DBE8-43ED-999D-A30F2BBA7083}" type="presParOf" srcId="{36511369-CE98-4899-B5A2-CBA4671AB9EB}" destId="{AC9F4577-435F-419C-B10C-AFF16BD34C1C}" srcOrd="0" destOrd="0" presId="urn:microsoft.com/office/officeart/2005/8/layout/orgChart1"/>
    <dgm:cxn modelId="{0DD012C2-0058-4FD9-A5ED-43735C317C56}" type="presParOf" srcId="{36511369-CE98-4899-B5A2-CBA4671AB9EB}" destId="{9660769B-ED3E-43CA-8684-EF6A4AA6BBBB}" srcOrd="1" destOrd="0" presId="urn:microsoft.com/office/officeart/2005/8/layout/orgChart1"/>
    <dgm:cxn modelId="{0CBB8A8B-9660-471B-A443-8B5D69788C54}" type="presParOf" srcId="{9660769B-ED3E-43CA-8684-EF6A4AA6BBBB}" destId="{428C45EF-03E0-4522-A274-4CBCE87C63C9}" srcOrd="0" destOrd="0" presId="urn:microsoft.com/office/officeart/2005/8/layout/orgChart1"/>
    <dgm:cxn modelId="{13038753-858C-45DD-956F-89E6650D4934}" type="presParOf" srcId="{428C45EF-03E0-4522-A274-4CBCE87C63C9}" destId="{0233FE66-951C-44D3-80BE-1002C72B890B}" srcOrd="0" destOrd="0" presId="urn:microsoft.com/office/officeart/2005/8/layout/orgChart1"/>
    <dgm:cxn modelId="{D046485D-8DE9-4A77-9367-62A898CEFA47}" type="presParOf" srcId="{428C45EF-03E0-4522-A274-4CBCE87C63C9}" destId="{64974167-5597-41AA-B02E-8EF093A9471C}" srcOrd="1" destOrd="0" presId="urn:microsoft.com/office/officeart/2005/8/layout/orgChart1"/>
    <dgm:cxn modelId="{FE95A12A-15BB-40CB-B5CF-9BFC41C94A6D}" type="presParOf" srcId="{9660769B-ED3E-43CA-8684-EF6A4AA6BBBB}" destId="{D327A8DC-8940-4A18-8F27-36CF01E11687}" srcOrd="1" destOrd="0" presId="urn:microsoft.com/office/officeart/2005/8/layout/orgChart1"/>
    <dgm:cxn modelId="{28F0972B-9622-4208-BFF8-707F9E84F716}" type="presParOf" srcId="{9660769B-ED3E-43CA-8684-EF6A4AA6BBBB}" destId="{213054D1-0E96-4DEC-8691-BD1395BDC04C}" srcOrd="2" destOrd="0" presId="urn:microsoft.com/office/officeart/2005/8/layout/orgChart1"/>
    <dgm:cxn modelId="{9B548030-1ACB-4FAA-B178-DA4000DAE4D4}" type="presParOf" srcId="{65D7FCEE-8AC1-4D7C-A644-4F280074EDF3}" destId="{1CDB199D-2DEB-463F-B0BB-909C18709F7B}" srcOrd="2" destOrd="0" presId="urn:microsoft.com/office/officeart/2005/8/layout/orgChart1"/>
    <dgm:cxn modelId="{52EC4804-2878-4FFD-BDFA-24CD0FC2A7F3}" type="presParOf" srcId="{11A87A11-637F-4557-981F-C1FD0087D2E3}" destId="{15DF1B73-7FA8-442E-9B55-75AD6A6FA133}" srcOrd="2" destOrd="0" presId="urn:microsoft.com/office/officeart/2005/8/layout/orgChart1"/>
  </dgm:cxnLst>
  <dgm:bg>
    <a:gradFill>
      <a:gsLst>
        <a:gs pos="0">
          <a:schemeClr val="accent1">
            <a:lumMod val="5000"/>
            <a:lumOff val="95000"/>
          </a:schemeClr>
        </a:gs>
        <a:gs pos="80000">
          <a:schemeClr val="bg2">
            <a:lumMod val="1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E4821F-C192-4662-8944-A2A7D5E0D824}" type="doc">
      <dgm:prSet loTypeId="urn:microsoft.com/office/officeart/2005/8/layout/cycle6" loCatId="cycle" qsTypeId="urn:microsoft.com/office/officeart/2005/8/quickstyle/simple1" qsCatId="simple" csTypeId="urn:microsoft.com/office/officeart/2005/8/colors/colorful2" csCatId="colorful" phldr="1"/>
      <dgm:spPr/>
      <dgm:t>
        <a:bodyPr/>
        <a:lstStyle/>
        <a:p>
          <a:endParaRPr lang="es-ES"/>
        </a:p>
      </dgm:t>
    </dgm:pt>
    <dgm:pt modelId="{5B5134C5-AF68-4923-BDF7-EA1629F55572}">
      <dgm:prSet phldrT="[Texto]" custT="1"/>
      <dgm:spPr/>
      <dgm:t>
        <a:bodyPr/>
        <a:lstStyle/>
        <a:p>
          <a:r>
            <a:rPr lang="es-ES" sz="2000" dirty="0">
              <a:latin typeface="Arial" panose="020B0604020202020204" pitchFamily="34" charset="0"/>
              <a:cs typeface="Arial" panose="020B0604020202020204" pitchFamily="34" charset="0"/>
            </a:rPr>
            <a:t>Guía de Observación</a:t>
          </a:r>
        </a:p>
      </dgm:t>
    </dgm:pt>
    <dgm:pt modelId="{4F9B4D17-C84A-4E65-900C-C9A791C9115B}" type="parTrans" cxnId="{BC14D979-4AF9-4F08-BEF1-8C7C3FD4D514}">
      <dgm:prSet/>
      <dgm:spPr/>
      <dgm:t>
        <a:bodyPr/>
        <a:lstStyle/>
        <a:p>
          <a:endParaRPr lang="es-ES" sz="1800">
            <a:latin typeface="Arial" panose="020B0604020202020204" pitchFamily="34" charset="0"/>
            <a:cs typeface="Arial" panose="020B0604020202020204" pitchFamily="34" charset="0"/>
          </a:endParaRPr>
        </a:p>
      </dgm:t>
    </dgm:pt>
    <dgm:pt modelId="{6DA6CA2D-7A3D-4416-AC90-F5960085583A}" type="sibTrans" cxnId="{BC14D979-4AF9-4F08-BEF1-8C7C3FD4D514}">
      <dgm:prSet/>
      <dgm:spPr/>
      <dgm:t>
        <a:bodyPr/>
        <a:lstStyle/>
        <a:p>
          <a:endParaRPr lang="es-ES" sz="1800">
            <a:latin typeface="Arial" panose="020B0604020202020204" pitchFamily="34" charset="0"/>
            <a:cs typeface="Arial" panose="020B0604020202020204" pitchFamily="34" charset="0"/>
          </a:endParaRPr>
        </a:p>
      </dgm:t>
    </dgm:pt>
    <dgm:pt modelId="{57052A12-4F94-4D6D-928D-04A6DE5FCFB0}">
      <dgm:prSet phldrT="[Texto]" custT="1"/>
      <dgm:spPr/>
      <dgm:t>
        <a:bodyPr/>
        <a:lstStyle/>
        <a:p>
          <a:r>
            <a:rPr lang="es-ES" sz="2000" dirty="0">
              <a:solidFill>
                <a:schemeClr val="tx1"/>
              </a:solidFill>
              <a:latin typeface="Arial" panose="020B0604020202020204" pitchFamily="34" charset="0"/>
              <a:cs typeface="Arial" panose="020B0604020202020204" pitchFamily="34" charset="0"/>
            </a:rPr>
            <a:t>Cuestionario</a:t>
          </a:r>
        </a:p>
      </dgm:t>
    </dgm:pt>
    <dgm:pt modelId="{20E234A2-0156-4252-930A-C54D2906672B}" type="parTrans" cxnId="{076F9272-FC53-407B-9EC7-8257CF438E0D}">
      <dgm:prSet/>
      <dgm:spPr/>
      <dgm:t>
        <a:bodyPr/>
        <a:lstStyle/>
        <a:p>
          <a:endParaRPr lang="es-ES" sz="1800">
            <a:latin typeface="Arial" panose="020B0604020202020204" pitchFamily="34" charset="0"/>
            <a:cs typeface="Arial" panose="020B0604020202020204" pitchFamily="34" charset="0"/>
          </a:endParaRPr>
        </a:p>
      </dgm:t>
    </dgm:pt>
    <dgm:pt modelId="{3CE63B17-865D-4682-BA9E-01DC73E65C92}" type="sibTrans" cxnId="{076F9272-FC53-407B-9EC7-8257CF438E0D}">
      <dgm:prSet/>
      <dgm:spPr/>
      <dgm:t>
        <a:bodyPr/>
        <a:lstStyle/>
        <a:p>
          <a:endParaRPr lang="es-ES" sz="1800">
            <a:latin typeface="Arial" panose="020B0604020202020204" pitchFamily="34" charset="0"/>
            <a:cs typeface="Arial" panose="020B0604020202020204" pitchFamily="34" charset="0"/>
          </a:endParaRPr>
        </a:p>
      </dgm:t>
    </dgm:pt>
    <dgm:pt modelId="{CDB47061-1E80-409F-BC56-5E708767580A}">
      <dgm:prSet phldrT="[Texto]" custT="1"/>
      <dgm:spPr/>
      <dgm:t>
        <a:bodyPr/>
        <a:lstStyle/>
        <a:p>
          <a:r>
            <a:rPr lang="es-ES" sz="2000" dirty="0">
              <a:solidFill>
                <a:schemeClr val="tx1"/>
              </a:solidFill>
              <a:latin typeface="Arial" panose="020B0604020202020204" pitchFamily="34" charset="0"/>
              <a:cs typeface="Arial" panose="020B0604020202020204" pitchFamily="34" charset="0"/>
            </a:rPr>
            <a:t>Técnicas participativas</a:t>
          </a:r>
        </a:p>
      </dgm:t>
    </dgm:pt>
    <dgm:pt modelId="{10E3BB7B-2E84-4EA9-B4D9-4D1C3ED6DD74}" type="parTrans" cxnId="{0EFF6453-9324-4541-A7AD-E1849A4245DE}">
      <dgm:prSet/>
      <dgm:spPr/>
      <dgm:t>
        <a:bodyPr/>
        <a:lstStyle/>
        <a:p>
          <a:endParaRPr lang="es-ES" sz="1800">
            <a:latin typeface="Arial" panose="020B0604020202020204" pitchFamily="34" charset="0"/>
            <a:cs typeface="Arial" panose="020B0604020202020204" pitchFamily="34" charset="0"/>
          </a:endParaRPr>
        </a:p>
      </dgm:t>
    </dgm:pt>
    <dgm:pt modelId="{A275E35F-4085-405C-98A2-7B68CE32AB24}" type="sibTrans" cxnId="{0EFF6453-9324-4541-A7AD-E1849A4245DE}">
      <dgm:prSet/>
      <dgm:spPr/>
      <dgm:t>
        <a:bodyPr/>
        <a:lstStyle/>
        <a:p>
          <a:endParaRPr lang="es-ES" sz="1800">
            <a:latin typeface="Arial" panose="020B0604020202020204" pitchFamily="34" charset="0"/>
            <a:cs typeface="Arial" panose="020B0604020202020204" pitchFamily="34" charset="0"/>
          </a:endParaRPr>
        </a:p>
      </dgm:t>
    </dgm:pt>
    <dgm:pt modelId="{634770CA-845A-47A6-AE5D-7388435990E9}">
      <dgm:prSet phldrT="[Texto]" custT="1"/>
      <dgm:spPr/>
      <dgm:t>
        <a:bodyPr/>
        <a:lstStyle/>
        <a:p>
          <a:r>
            <a:rPr lang="es-ES" sz="2000" dirty="0">
              <a:solidFill>
                <a:schemeClr val="tx1"/>
              </a:solidFill>
              <a:latin typeface="Arial" panose="020B0604020202020204" pitchFamily="34" charset="0"/>
              <a:cs typeface="Arial" panose="020B0604020202020204" pitchFamily="34" charset="0"/>
            </a:rPr>
            <a:t>Entrevista</a:t>
          </a:r>
        </a:p>
      </dgm:t>
    </dgm:pt>
    <dgm:pt modelId="{739682AF-37E1-44AE-9A83-0916A1E671BF}" type="parTrans" cxnId="{723C80C4-5920-471B-905F-F47F60A7717E}">
      <dgm:prSet/>
      <dgm:spPr/>
      <dgm:t>
        <a:bodyPr/>
        <a:lstStyle/>
        <a:p>
          <a:endParaRPr lang="es-ES" sz="1800">
            <a:latin typeface="Arial" panose="020B0604020202020204" pitchFamily="34" charset="0"/>
            <a:cs typeface="Arial" panose="020B0604020202020204" pitchFamily="34" charset="0"/>
          </a:endParaRPr>
        </a:p>
      </dgm:t>
    </dgm:pt>
    <dgm:pt modelId="{6CBD8AEE-D960-45DC-A202-BE8D642A50BE}" type="sibTrans" cxnId="{723C80C4-5920-471B-905F-F47F60A7717E}">
      <dgm:prSet/>
      <dgm:spPr/>
      <dgm:t>
        <a:bodyPr/>
        <a:lstStyle/>
        <a:p>
          <a:endParaRPr lang="es-ES" sz="1800">
            <a:latin typeface="Arial" panose="020B0604020202020204" pitchFamily="34" charset="0"/>
            <a:cs typeface="Arial" panose="020B0604020202020204" pitchFamily="34" charset="0"/>
          </a:endParaRPr>
        </a:p>
      </dgm:t>
    </dgm:pt>
    <dgm:pt modelId="{21222707-77E8-48E1-B162-F524CC3F1D2C}">
      <dgm:prSet phldrT="[Texto]" custT="1"/>
      <dgm:spPr/>
      <dgm:t>
        <a:bodyPr/>
        <a:lstStyle/>
        <a:p>
          <a:pPr algn="l"/>
          <a:r>
            <a:rPr lang="es-ES" sz="2000" dirty="0">
              <a:solidFill>
                <a:schemeClr val="tx1"/>
              </a:solidFill>
              <a:latin typeface="Arial" panose="020B0604020202020204" pitchFamily="34" charset="0"/>
              <a:cs typeface="Arial" panose="020B0604020202020204" pitchFamily="34" charset="0"/>
            </a:rPr>
            <a:t>Guía de análisis de documento</a:t>
          </a:r>
        </a:p>
      </dgm:t>
    </dgm:pt>
    <dgm:pt modelId="{E721FF6A-6464-43C6-A1A7-D1A8C244B360}" type="parTrans" cxnId="{B2EAEDDF-4A80-4B53-B713-554A13E71F9E}">
      <dgm:prSet/>
      <dgm:spPr/>
      <dgm:t>
        <a:bodyPr/>
        <a:lstStyle/>
        <a:p>
          <a:endParaRPr lang="es-ES" sz="1800">
            <a:latin typeface="Arial" panose="020B0604020202020204" pitchFamily="34" charset="0"/>
            <a:cs typeface="Arial" panose="020B0604020202020204" pitchFamily="34" charset="0"/>
          </a:endParaRPr>
        </a:p>
      </dgm:t>
    </dgm:pt>
    <dgm:pt modelId="{64929472-CC83-4F23-B37B-5ED52CEA9B6F}" type="sibTrans" cxnId="{B2EAEDDF-4A80-4B53-B713-554A13E71F9E}">
      <dgm:prSet/>
      <dgm:spPr/>
      <dgm:t>
        <a:bodyPr/>
        <a:lstStyle/>
        <a:p>
          <a:endParaRPr lang="es-ES" sz="1800">
            <a:latin typeface="Arial" panose="020B0604020202020204" pitchFamily="34" charset="0"/>
            <a:cs typeface="Arial" panose="020B0604020202020204" pitchFamily="34" charset="0"/>
          </a:endParaRPr>
        </a:p>
      </dgm:t>
    </dgm:pt>
    <dgm:pt modelId="{617D9063-D29D-4D18-A569-BA9AD463D080}" type="pres">
      <dgm:prSet presAssocID="{F7E4821F-C192-4662-8944-A2A7D5E0D824}" presName="cycle" presStyleCnt="0">
        <dgm:presLayoutVars>
          <dgm:dir/>
          <dgm:resizeHandles val="exact"/>
        </dgm:presLayoutVars>
      </dgm:prSet>
      <dgm:spPr/>
    </dgm:pt>
    <dgm:pt modelId="{FFF5C06D-3579-4AC0-8CFA-0326EEF21302}" type="pres">
      <dgm:prSet presAssocID="{5B5134C5-AF68-4923-BDF7-EA1629F55572}" presName="node" presStyleLbl="node1" presStyleIdx="0" presStyleCnt="5" custScaleX="120737" custRadScaleRad="100134" custRadScaleInc="-2133">
        <dgm:presLayoutVars>
          <dgm:bulletEnabled val="1"/>
        </dgm:presLayoutVars>
      </dgm:prSet>
      <dgm:spPr/>
    </dgm:pt>
    <dgm:pt modelId="{E333C7DA-CC6F-4E24-9DBF-CBBABD833295}" type="pres">
      <dgm:prSet presAssocID="{5B5134C5-AF68-4923-BDF7-EA1629F55572}" presName="spNode" presStyleCnt="0"/>
      <dgm:spPr/>
    </dgm:pt>
    <dgm:pt modelId="{6D765F3B-B239-4AD5-9BF0-84595703F099}" type="pres">
      <dgm:prSet presAssocID="{6DA6CA2D-7A3D-4416-AC90-F5960085583A}" presName="sibTrans" presStyleLbl="sibTrans1D1" presStyleIdx="0" presStyleCnt="5"/>
      <dgm:spPr/>
    </dgm:pt>
    <dgm:pt modelId="{E598206A-1F63-414B-8EB3-9A1735772AFF}" type="pres">
      <dgm:prSet presAssocID="{57052A12-4F94-4D6D-928D-04A6DE5FCFB0}" presName="node" presStyleLbl="node1" presStyleIdx="1" presStyleCnt="5" custScaleX="127329" custRadScaleRad="102014" custRadScaleInc="3461">
        <dgm:presLayoutVars>
          <dgm:bulletEnabled val="1"/>
        </dgm:presLayoutVars>
      </dgm:prSet>
      <dgm:spPr/>
    </dgm:pt>
    <dgm:pt modelId="{4CD945A8-4037-4CCC-86BB-6A34F36C82F8}" type="pres">
      <dgm:prSet presAssocID="{57052A12-4F94-4D6D-928D-04A6DE5FCFB0}" presName="spNode" presStyleCnt="0"/>
      <dgm:spPr/>
    </dgm:pt>
    <dgm:pt modelId="{42624998-4AA7-4F50-9414-DFB63C5DF0E3}" type="pres">
      <dgm:prSet presAssocID="{3CE63B17-865D-4682-BA9E-01DC73E65C92}" presName="sibTrans" presStyleLbl="sibTrans1D1" presStyleIdx="1" presStyleCnt="5"/>
      <dgm:spPr/>
    </dgm:pt>
    <dgm:pt modelId="{4BDF0FF7-6FBB-4DAA-A5EC-07ACAA44B118}" type="pres">
      <dgm:prSet presAssocID="{CDB47061-1E80-409F-BC56-5E708767580A}" presName="node" presStyleLbl="node1" presStyleIdx="2" presStyleCnt="5" custScaleX="120789">
        <dgm:presLayoutVars>
          <dgm:bulletEnabled val="1"/>
        </dgm:presLayoutVars>
      </dgm:prSet>
      <dgm:spPr/>
    </dgm:pt>
    <dgm:pt modelId="{E125E644-709B-4BB0-A5AB-225893459ED4}" type="pres">
      <dgm:prSet presAssocID="{CDB47061-1E80-409F-BC56-5E708767580A}" presName="spNode" presStyleCnt="0"/>
      <dgm:spPr/>
    </dgm:pt>
    <dgm:pt modelId="{5E4BB59C-4E62-4393-B25A-4A13D2C9B52D}" type="pres">
      <dgm:prSet presAssocID="{A275E35F-4085-405C-98A2-7B68CE32AB24}" presName="sibTrans" presStyleLbl="sibTrans1D1" presStyleIdx="2" presStyleCnt="5"/>
      <dgm:spPr/>
    </dgm:pt>
    <dgm:pt modelId="{8F1079CB-48A0-4476-8B15-66016A5D447F}" type="pres">
      <dgm:prSet presAssocID="{634770CA-845A-47A6-AE5D-7388435990E9}" presName="node" presStyleLbl="node1" presStyleIdx="3" presStyleCnt="5">
        <dgm:presLayoutVars>
          <dgm:bulletEnabled val="1"/>
        </dgm:presLayoutVars>
      </dgm:prSet>
      <dgm:spPr/>
    </dgm:pt>
    <dgm:pt modelId="{4F2BDDAA-B5C1-4076-A6C4-BBC6792425FB}" type="pres">
      <dgm:prSet presAssocID="{634770CA-845A-47A6-AE5D-7388435990E9}" presName="spNode" presStyleCnt="0"/>
      <dgm:spPr/>
    </dgm:pt>
    <dgm:pt modelId="{98534619-3BB4-4A00-8AC8-7A435F57D672}" type="pres">
      <dgm:prSet presAssocID="{6CBD8AEE-D960-45DC-A202-BE8D642A50BE}" presName="sibTrans" presStyleLbl="sibTrans1D1" presStyleIdx="3" presStyleCnt="5"/>
      <dgm:spPr/>
    </dgm:pt>
    <dgm:pt modelId="{F9A3E436-F8A4-4170-8AC5-D3F0D2AC7492}" type="pres">
      <dgm:prSet presAssocID="{21222707-77E8-48E1-B162-F524CC3F1D2C}" presName="node" presStyleLbl="node1" presStyleIdx="4" presStyleCnt="5" custScaleX="148623">
        <dgm:presLayoutVars>
          <dgm:bulletEnabled val="1"/>
        </dgm:presLayoutVars>
      </dgm:prSet>
      <dgm:spPr/>
    </dgm:pt>
    <dgm:pt modelId="{A0E6AF1A-8079-40D6-93D5-5457D44572EC}" type="pres">
      <dgm:prSet presAssocID="{21222707-77E8-48E1-B162-F524CC3F1D2C}" presName="spNode" presStyleCnt="0"/>
      <dgm:spPr/>
    </dgm:pt>
    <dgm:pt modelId="{FE2D9265-43D6-49B2-B122-452BECDB2787}" type="pres">
      <dgm:prSet presAssocID="{64929472-CC83-4F23-B37B-5ED52CEA9B6F}" presName="sibTrans" presStyleLbl="sibTrans1D1" presStyleIdx="4" presStyleCnt="5"/>
      <dgm:spPr/>
    </dgm:pt>
  </dgm:ptLst>
  <dgm:cxnLst>
    <dgm:cxn modelId="{B8906B07-A7CE-4FD7-85F9-033F6D6380ED}" type="presOf" srcId="{CDB47061-1E80-409F-BC56-5E708767580A}" destId="{4BDF0FF7-6FBB-4DAA-A5EC-07ACAA44B118}" srcOrd="0" destOrd="0" presId="urn:microsoft.com/office/officeart/2005/8/layout/cycle6"/>
    <dgm:cxn modelId="{90AC5524-F602-4CE5-BF47-50B43E88D2C3}" type="presOf" srcId="{6DA6CA2D-7A3D-4416-AC90-F5960085583A}" destId="{6D765F3B-B239-4AD5-9BF0-84595703F099}" srcOrd="0" destOrd="0" presId="urn:microsoft.com/office/officeart/2005/8/layout/cycle6"/>
    <dgm:cxn modelId="{3E16676C-6FD6-4ADD-B8A2-E17C9843316D}" type="presOf" srcId="{3CE63B17-865D-4682-BA9E-01DC73E65C92}" destId="{42624998-4AA7-4F50-9414-DFB63C5DF0E3}" srcOrd="0" destOrd="0" presId="urn:microsoft.com/office/officeart/2005/8/layout/cycle6"/>
    <dgm:cxn modelId="{0B627F6C-50DC-423D-AB47-D57BC6BBCAE2}" type="presOf" srcId="{F7E4821F-C192-4662-8944-A2A7D5E0D824}" destId="{617D9063-D29D-4D18-A569-BA9AD463D080}" srcOrd="0" destOrd="0" presId="urn:microsoft.com/office/officeart/2005/8/layout/cycle6"/>
    <dgm:cxn modelId="{C38CF44D-2A58-4E76-921C-1D5750DDFE2D}" type="presOf" srcId="{5B5134C5-AF68-4923-BDF7-EA1629F55572}" destId="{FFF5C06D-3579-4AC0-8CFA-0326EEF21302}" srcOrd="0" destOrd="0" presId="urn:microsoft.com/office/officeart/2005/8/layout/cycle6"/>
    <dgm:cxn modelId="{076F9272-FC53-407B-9EC7-8257CF438E0D}" srcId="{F7E4821F-C192-4662-8944-A2A7D5E0D824}" destId="{57052A12-4F94-4D6D-928D-04A6DE5FCFB0}" srcOrd="1" destOrd="0" parTransId="{20E234A2-0156-4252-930A-C54D2906672B}" sibTransId="{3CE63B17-865D-4682-BA9E-01DC73E65C92}"/>
    <dgm:cxn modelId="{0EFF6453-9324-4541-A7AD-E1849A4245DE}" srcId="{F7E4821F-C192-4662-8944-A2A7D5E0D824}" destId="{CDB47061-1E80-409F-BC56-5E708767580A}" srcOrd="2" destOrd="0" parTransId="{10E3BB7B-2E84-4EA9-B4D9-4D1C3ED6DD74}" sibTransId="{A275E35F-4085-405C-98A2-7B68CE32AB24}"/>
    <dgm:cxn modelId="{BC14D979-4AF9-4F08-BEF1-8C7C3FD4D514}" srcId="{F7E4821F-C192-4662-8944-A2A7D5E0D824}" destId="{5B5134C5-AF68-4923-BDF7-EA1629F55572}" srcOrd="0" destOrd="0" parTransId="{4F9B4D17-C84A-4E65-900C-C9A791C9115B}" sibTransId="{6DA6CA2D-7A3D-4416-AC90-F5960085583A}"/>
    <dgm:cxn modelId="{24557A85-E979-43E8-9473-D055479C0798}" type="presOf" srcId="{6CBD8AEE-D960-45DC-A202-BE8D642A50BE}" destId="{98534619-3BB4-4A00-8AC8-7A435F57D672}" srcOrd="0" destOrd="0" presId="urn:microsoft.com/office/officeart/2005/8/layout/cycle6"/>
    <dgm:cxn modelId="{6F93E688-C55E-4EC2-A6EF-FAE6E51C20AA}" type="presOf" srcId="{21222707-77E8-48E1-B162-F524CC3F1D2C}" destId="{F9A3E436-F8A4-4170-8AC5-D3F0D2AC7492}" srcOrd="0" destOrd="0" presId="urn:microsoft.com/office/officeart/2005/8/layout/cycle6"/>
    <dgm:cxn modelId="{8E279ABA-F3A2-4FA0-97DE-9DF496F5BC31}" type="presOf" srcId="{A275E35F-4085-405C-98A2-7B68CE32AB24}" destId="{5E4BB59C-4E62-4393-B25A-4A13D2C9B52D}" srcOrd="0" destOrd="0" presId="urn:microsoft.com/office/officeart/2005/8/layout/cycle6"/>
    <dgm:cxn modelId="{723C80C4-5920-471B-905F-F47F60A7717E}" srcId="{F7E4821F-C192-4662-8944-A2A7D5E0D824}" destId="{634770CA-845A-47A6-AE5D-7388435990E9}" srcOrd="3" destOrd="0" parTransId="{739682AF-37E1-44AE-9A83-0916A1E671BF}" sibTransId="{6CBD8AEE-D960-45DC-A202-BE8D642A50BE}"/>
    <dgm:cxn modelId="{AA3F7BDD-0A6D-4484-9430-CB48EB4D4CFD}" type="presOf" srcId="{64929472-CC83-4F23-B37B-5ED52CEA9B6F}" destId="{FE2D9265-43D6-49B2-B122-452BECDB2787}" srcOrd="0" destOrd="0" presId="urn:microsoft.com/office/officeart/2005/8/layout/cycle6"/>
    <dgm:cxn modelId="{B2EAEDDF-4A80-4B53-B713-554A13E71F9E}" srcId="{F7E4821F-C192-4662-8944-A2A7D5E0D824}" destId="{21222707-77E8-48E1-B162-F524CC3F1D2C}" srcOrd="4" destOrd="0" parTransId="{E721FF6A-6464-43C6-A1A7-D1A8C244B360}" sibTransId="{64929472-CC83-4F23-B37B-5ED52CEA9B6F}"/>
    <dgm:cxn modelId="{C59722E3-6469-41C9-A1D4-6A0DF57CBE38}" type="presOf" srcId="{57052A12-4F94-4D6D-928D-04A6DE5FCFB0}" destId="{E598206A-1F63-414B-8EB3-9A1735772AFF}" srcOrd="0" destOrd="0" presId="urn:microsoft.com/office/officeart/2005/8/layout/cycle6"/>
    <dgm:cxn modelId="{D583CCF2-11DE-4457-A8A9-991E7C68557B}" type="presOf" srcId="{634770CA-845A-47A6-AE5D-7388435990E9}" destId="{8F1079CB-48A0-4476-8B15-66016A5D447F}" srcOrd="0" destOrd="0" presId="urn:microsoft.com/office/officeart/2005/8/layout/cycle6"/>
    <dgm:cxn modelId="{3244D66D-9387-45E0-AA0F-2D096A114E0F}" type="presParOf" srcId="{617D9063-D29D-4D18-A569-BA9AD463D080}" destId="{FFF5C06D-3579-4AC0-8CFA-0326EEF21302}" srcOrd="0" destOrd="0" presId="urn:microsoft.com/office/officeart/2005/8/layout/cycle6"/>
    <dgm:cxn modelId="{5613494D-2E4B-475C-865A-E32A929D2DAA}" type="presParOf" srcId="{617D9063-D29D-4D18-A569-BA9AD463D080}" destId="{E333C7DA-CC6F-4E24-9DBF-CBBABD833295}" srcOrd="1" destOrd="0" presId="urn:microsoft.com/office/officeart/2005/8/layout/cycle6"/>
    <dgm:cxn modelId="{77A47E5A-3143-4655-BC30-C0A04031F778}" type="presParOf" srcId="{617D9063-D29D-4D18-A569-BA9AD463D080}" destId="{6D765F3B-B239-4AD5-9BF0-84595703F099}" srcOrd="2" destOrd="0" presId="urn:microsoft.com/office/officeart/2005/8/layout/cycle6"/>
    <dgm:cxn modelId="{5683AA91-0D7E-434B-8AF3-1CA746A950B5}" type="presParOf" srcId="{617D9063-D29D-4D18-A569-BA9AD463D080}" destId="{E598206A-1F63-414B-8EB3-9A1735772AFF}" srcOrd="3" destOrd="0" presId="urn:microsoft.com/office/officeart/2005/8/layout/cycle6"/>
    <dgm:cxn modelId="{EE7405CE-B842-4E0D-8A17-EC13E56AD0D3}" type="presParOf" srcId="{617D9063-D29D-4D18-A569-BA9AD463D080}" destId="{4CD945A8-4037-4CCC-86BB-6A34F36C82F8}" srcOrd="4" destOrd="0" presId="urn:microsoft.com/office/officeart/2005/8/layout/cycle6"/>
    <dgm:cxn modelId="{830FC975-452E-43E4-86A4-1033EF4A16ED}" type="presParOf" srcId="{617D9063-D29D-4D18-A569-BA9AD463D080}" destId="{42624998-4AA7-4F50-9414-DFB63C5DF0E3}" srcOrd="5" destOrd="0" presId="urn:microsoft.com/office/officeart/2005/8/layout/cycle6"/>
    <dgm:cxn modelId="{A99226F8-2325-488B-861E-CCC83421EF6E}" type="presParOf" srcId="{617D9063-D29D-4D18-A569-BA9AD463D080}" destId="{4BDF0FF7-6FBB-4DAA-A5EC-07ACAA44B118}" srcOrd="6" destOrd="0" presId="urn:microsoft.com/office/officeart/2005/8/layout/cycle6"/>
    <dgm:cxn modelId="{55E43B14-97D4-451B-B701-1CB01380927C}" type="presParOf" srcId="{617D9063-D29D-4D18-A569-BA9AD463D080}" destId="{E125E644-709B-4BB0-A5AB-225893459ED4}" srcOrd="7" destOrd="0" presId="urn:microsoft.com/office/officeart/2005/8/layout/cycle6"/>
    <dgm:cxn modelId="{2BEB96B4-C9A0-4142-9AC7-85B6D716C6DD}" type="presParOf" srcId="{617D9063-D29D-4D18-A569-BA9AD463D080}" destId="{5E4BB59C-4E62-4393-B25A-4A13D2C9B52D}" srcOrd="8" destOrd="0" presId="urn:microsoft.com/office/officeart/2005/8/layout/cycle6"/>
    <dgm:cxn modelId="{EDEDF0E8-EE26-4408-8080-85A89CD4D5A3}" type="presParOf" srcId="{617D9063-D29D-4D18-A569-BA9AD463D080}" destId="{8F1079CB-48A0-4476-8B15-66016A5D447F}" srcOrd="9" destOrd="0" presId="urn:microsoft.com/office/officeart/2005/8/layout/cycle6"/>
    <dgm:cxn modelId="{7A830F85-8EE9-409F-B613-D609DED6FE9C}" type="presParOf" srcId="{617D9063-D29D-4D18-A569-BA9AD463D080}" destId="{4F2BDDAA-B5C1-4076-A6C4-BBC6792425FB}" srcOrd="10" destOrd="0" presId="urn:microsoft.com/office/officeart/2005/8/layout/cycle6"/>
    <dgm:cxn modelId="{48889EB9-5B14-4B8E-A324-16A9A7F1A5B0}" type="presParOf" srcId="{617D9063-D29D-4D18-A569-BA9AD463D080}" destId="{98534619-3BB4-4A00-8AC8-7A435F57D672}" srcOrd="11" destOrd="0" presId="urn:microsoft.com/office/officeart/2005/8/layout/cycle6"/>
    <dgm:cxn modelId="{5CF874FB-CBFD-4DA0-AF9D-63F67DB2755E}" type="presParOf" srcId="{617D9063-D29D-4D18-A569-BA9AD463D080}" destId="{F9A3E436-F8A4-4170-8AC5-D3F0D2AC7492}" srcOrd="12" destOrd="0" presId="urn:microsoft.com/office/officeart/2005/8/layout/cycle6"/>
    <dgm:cxn modelId="{8BD4F88D-8802-41BE-8887-BF81E875EFD0}" type="presParOf" srcId="{617D9063-D29D-4D18-A569-BA9AD463D080}" destId="{A0E6AF1A-8079-40D6-93D5-5457D44572EC}" srcOrd="13" destOrd="0" presId="urn:microsoft.com/office/officeart/2005/8/layout/cycle6"/>
    <dgm:cxn modelId="{3AB4905B-BEE2-4E70-83F7-A8B682152792}" type="presParOf" srcId="{617D9063-D29D-4D18-A569-BA9AD463D080}" destId="{FE2D9265-43D6-49B2-B122-452BECDB2787}"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F4577-435F-419C-B10C-AFF16BD34C1C}">
      <dsp:nvSpPr>
        <dsp:cNvPr id="0" name=""/>
        <dsp:cNvSpPr/>
      </dsp:nvSpPr>
      <dsp:spPr>
        <a:xfrm>
          <a:off x="6269725" y="3703323"/>
          <a:ext cx="1435132" cy="845233"/>
        </a:xfrm>
        <a:custGeom>
          <a:avLst/>
          <a:gdLst/>
          <a:ahLst/>
          <a:cxnLst/>
          <a:rect l="0" t="0" r="0" b="0"/>
          <a:pathLst>
            <a:path>
              <a:moveTo>
                <a:pt x="0" y="0"/>
              </a:moveTo>
              <a:lnTo>
                <a:pt x="0" y="845233"/>
              </a:lnTo>
              <a:lnTo>
                <a:pt x="1435132" y="8452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4EA7EA-0A7B-46A7-8795-8CD89DFCD423}">
      <dsp:nvSpPr>
        <dsp:cNvPr id="0" name=""/>
        <dsp:cNvSpPr/>
      </dsp:nvSpPr>
      <dsp:spPr>
        <a:xfrm>
          <a:off x="8259002" y="2334945"/>
          <a:ext cx="91440" cy="404731"/>
        </a:xfrm>
        <a:custGeom>
          <a:avLst/>
          <a:gdLst/>
          <a:ahLst/>
          <a:cxnLst/>
          <a:rect l="0" t="0" r="0" b="0"/>
          <a:pathLst>
            <a:path>
              <a:moveTo>
                <a:pt x="45720" y="0"/>
              </a:moveTo>
              <a:lnTo>
                <a:pt x="45720" y="40473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4724BF-BFB0-4A1F-A39F-D3104EABF3AA}">
      <dsp:nvSpPr>
        <dsp:cNvPr id="0" name=""/>
        <dsp:cNvSpPr/>
      </dsp:nvSpPr>
      <dsp:spPr>
        <a:xfrm>
          <a:off x="5470301" y="1015983"/>
          <a:ext cx="1870775" cy="837138"/>
        </a:xfrm>
        <a:custGeom>
          <a:avLst/>
          <a:gdLst/>
          <a:ahLst/>
          <a:cxnLst/>
          <a:rect l="0" t="0" r="0" b="0"/>
          <a:pathLst>
            <a:path>
              <a:moveTo>
                <a:pt x="0" y="0"/>
              </a:moveTo>
              <a:lnTo>
                <a:pt x="0" y="837138"/>
              </a:lnTo>
              <a:lnTo>
                <a:pt x="1870775" y="8371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D3ADF5-03A1-45D3-AC63-73764ECF2F8B}">
      <dsp:nvSpPr>
        <dsp:cNvPr id="0" name=""/>
        <dsp:cNvSpPr/>
      </dsp:nvSpPr>
      <dsp:spPr>
        <a:xfrm>
          <a:off x="1590732" y="3703323"/>
          <a:ext cx="696605" cy="1925356"/>
        </a:xfrm>
        <a:custGeom>
          <a:avLst/>
          <a:gdLst/>
          <a:ahLst/>
          <a:cxnLst/>
          <a:rect l="0" t="0" r="0" b="0"/>
          <a:pathLst>
            <a:path>
              <a:moveTo>
                <a:pt x="0" y="0"/>
              </a:moveTo>
              <a:lnTo>
                <a:pt x="696605" y="19253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23E67F-C21D-44C1-A551-30366CC0C87A}">
      <dsp:nvSpPr>
        <dsp:cNvPr id="0" name=""/>
        <dsp:cNvSpPr/>
      </dsp:nvSpPr>
      <dsp:spPr>
        <a:xfrm>
          <a:off x="1590732" y="3703323"/>
          <a:ext cx="1252803" cy="1205280"/>
        </a:xfrm>
        <a:custGeom>
          <a:avLst/>
          <a:gdLst/>
          <a:ahLst/>
          <a:cxnLst/>
          <a:rect l="0" t="0" r="0" b="0"/>
          <a:pathLst>
            <a:path>
              <a:moveTo>
                <a:pt x="0" y="0"/>
              </a:moveTo>
              <a:lnTo>
                <a:pt x="0" y="1205280"/>
              </a:lnTo>
              <a:lnTo>
                <a:pt x="1252803" y="12052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FF391F-4699-49FA-9942-5B40C0DDA19A}">
      <dsp:nvSpPr>
        <dsp:cNvPr id="0" name=""/>
        <dsp:cNvSpPr/>
      </dsp:nvSpPr>
      <dsp:spPr>
        <a:xfrm>
          <a:off x="2893616" y="2334945"/>
          <a:ext cx="91440" cy="404731"/>
        </a:xfrm>
        <a:custGeom>
          <a:avLst/>
          <a:gdLst/>
          <a:ahLst/>
          <a:cxnLst/>
          <a:rect l="0" t="0" r="0" b="0"/>
          <a:pathLst>
            <a:path>
              <a:moveTo>
                <a:pt x="45720" y="0"/>
              </a:moveTo>
              <a:lnTo>
                <a:pt x="45720" y="40473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618D47-864E-4D8D-A883-794938F9C5C9}">
      <dsp:nvSpPr>
        <dsp:cNvPr id="0" name=""/>
        <dsp:cNvSpPr/>
      </dsp:nvSpPr>
      <dsp:spPr>
        <a:xfrm>
          <a:off x="3902983" y="1015983"/>
          <a:ext cx="1567318" cy="837138"/>
        </a:xfrm>
        <a:custGeom>
          <a:avLst/>
          <a:gdLst/>
          <a:ahLst/>
          <a:cxnLst/>
          <a:rect l="0" t="0" r="0" b="0"/>
          <a:pathLst>
            <a:path>
              <a:moveTo>
                <a:pt x="1567318" y="0"/>
              </a:moveTo>
              <a:lnTo>
                <a:pt x="1567318" y="837138"/>
              </a:lnTo>
              <a:lnTo>
                <a:pt x="0" y="8371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269312-4DEC-438C-95CF-7162D225AF8C}">
      <dsp:nvSpPr>
        <dsp:cNvPr id="0" name=""/>
        <dsp:cNvSpPr/>
      </dsp:nvSpPr>
      <dsp:spPr>
        <a:xfrm>
          <a:off x="3404079" y="52336"/>
          <a:ext cx="4132443"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Arial" panose="020B0604020202020204" pitchFamily="34" charset="0"/>
              <a:cs typeface="Arial" panose="020B0604020202020204" pitchFamily="34" charset="0"/>
            </a:rPr>
            <a:t>Existe grupo control </a:t>
          </a:r>
        </a:p>
      </dsp:txBody>
      <dsp:txXfrm>
        <a:off x="3404079" y="52336"/>
        <a:ext cx="4132443" cy="963646"/>
      </dsp:txXfrm>
    </dsp:sp>
    <dsp:sp modelId="{59DB007B-91C7-40B5-8A98-AB6F9A58C431}">
      <dsp:nvSpPr>
        <dsp:cNvPr id="0" name=""/>
        <dsp:cNvSpPr/>
      </dsp:nvSpPr>
      <dsp:spPr>
        <a:xfrm>
          <a:off x="1975690" y="1371298"/>
          <a:ext cx="1927292"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Arial" panose="020B0604020202020204" pitchFamily="34" charset="0"/>
              <a:cs typeface="Arial" panose="020B0604020202020204" pitchFamily="34" charset="0"/>
            </a:rPr>
            <a:t>si</a:t>
          </a:r>
        </a:p>
      </dsp:txBody>
      <dsp:txXfrm>
        <a:off x="1975690" y="1371298"/>
        <a:ext cx="1927292" cy="963646"/>
      </dsp:txXfrm>
    </dsp:sp>
    <dsp:sp modelId="{DA7AB52A-763D-4AAF-B705-F9B9CAD74734}">
      <dsp:nvSpPr>
        <dsp:cNvPr id="0" name=""/>
        <dsp:cNvSpPr/>
      </dsp:nvSpPr>
      <dsp:spPr>
        <a:xfrm>
          <a:off x="1253581" y="2739676"/>
          <a:ext cx="3371509"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Arial" panose="020B0604020202020204" pitchFamily="34" charset="0"/>
              <a:cs typeface="Arial" panose="020B0604020202020204" pitchFamily="34" charset="0"/>
            </a:rPr>
            <a:t>Ensayo controlado</a:t>
          </a:r>
        </a:p>
      </dsp:txBody>
      <dsp:txXfrm>
        <a:off x="1253581" y="2739676"/>
        <a:ext cx="3371509" cy="963646"/>
      </dsp:txXfrm>
    </dsp:sp>
    <dsp:sp modelId="{F865D940-7640-4B2A-8E49-948A6A697A39}">
      <dsp:nvSpPr>
        <dsp:cNvPr id="0" name=""/>
        <dsp:cNvSpPr/>
      </dsp:nvSpPr>
      <dsp:spPr>
        <a:xfrm>
          <a:off x="2843535" y="4426780"/>
          <a:ext cx="3259784"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s-ES" sz="3300" kern="1200" dirty="0"/>
            <a:t>Sin Asignación aleatoria</a:t>
          </a:r>
        </a:p>
      </dsp:txBody>
      <dsp:txXfrm>
        <a:off x="2843535" y="4426780"/>
        <a:ext cx="3259784" cy="963646"/>
      </dsp:txXfrm>
    </dsp:sp>
    <dsp:sp modelId="{6C20D38C-4B51-4611-ADF0-3CD902754F9D}">
      <dsp:nvSpPr>
        <dsp:cNvPr id="0" name=""/>
        <dsp:cNvSpPr/>
      </dsp:nvSpPr>
      <dsp:spPr>
        <a:xfrm>
          <a:off x="360045" y="5146856"/>
          <a:ext cx="1927292"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s-ES" sz="3300" kern="1200" dirty="0"/>
            <a:t>Asignación aleatoria</a:t>
          </a:r>
        </a:p>
      </dsp:txBody>
      <dsp:txXfrm>
        <a:off x="360045" y="5146856"/>
        <a:ext cx="1927292" cy="963646"/>
      </dsp:txXfrm>
    </dsp:sp>
    <dsp:sp modelId="{6F40AB11-1824-4F8D-8F39-A69EED8CFDDA}">
      <dsp:nvSpPr>
        <dsp:cNvPr id="0" name=""/>
        <dsp:cNvSpPr/>
      </dsp:nvSpPr>
      <dsp:spPr>
        <a:xfrm>
          <a:off x="7341076" y="1371298"/>
          <a:ext cx="1927292"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Arial" panose="020B0604020202020204" pitchFamily="34" charset="0"/>
              <a:cs typeface="Arial" panose="020B0604020202020204" pitchFamily="34" charset="0"/>
            </a:rPr>
            <a:t>no</a:t>
          </a:r>
        </a:p>
      </dsp:txBody>
      <dsp:txXfrm>
        <a:off x="7341076" y="1371298"/>
        <a:ext cx="1927292" cy="963646"/>
      </dsp:txXfrm>
    </dsp:sp>
    <dsp:sp modelId="{95A44D9D-3E8B-4D11-B0ED-679602D54874}">
      <dsp:nvSpPr>
        <dsp:cNvPr id="0" name=""/>
        <dsp:cNvSpPr/>
      </dsp:nvSpPr>
      <dsp:spPr>
        <a:xfrm>
          <a:off x="5760975" y="2739676"/>
          <a:ext cx="5087494"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Arial" panose="020B0604020202020204" pitchFamily="34" charset="0"/>
              <a:cs typeface="Arial" panose="020B0604020202020204" pitchFamily="34" charset="0"/>
            </a:rPr>
            <a:t>Ensayo no controlado</a:t>
          </a:r>
        </a:p>
      </dsp:txBody>
      <dsp:txXfrm>
        <a:off x="5760975" y="2739676"/>
        <a:ext cx="5087494" cy="963646"/>
      </dsp:txXfrm>
    </dsp:sp>
    <dsp:sp modelId="{0233FE66-951C-44D3-80BE-1002C72B890B}">
      <dsp:nvSpPr>
        <dsp:cNvPr id="0" name=""/>
        <dsp:cNvSpPr/>
      </dsp:nvSpPr>
      <dsp:spPr>
        <a:xfrm>
          <a:off x="7704857" y="4066733"/>
          <a:ext cx="4458985" cy="963646"/>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Arial" panose="020B0604020202020204" pitchFamily="34" charset="0"/>
              <a:cs typeface="Arial" panose="020B0604020202020204" pitchFamily="34" charset="0"/>
            </a:rPr>
            <a:t>Estudio antes y después </a:t>
          </a:r>
        </a:p>
      </dsp:txBody>
      <dsp:txXfrm>
        <a:off x="7704857" y="4066733"/>
        <a:ext cx="4458985" cy="963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5C06D-3579-4AC0-8CFA-0326EEF21302}">
      <dsp:nvSpPr>
        <dsp:cNvPr id="0" name=""/>
        <dsp:cNvSpPr/>
      </dsp:nvSpPr>
      <dsp:spPr>
        <a:xfrm>
          <a:off x="3346740" y="0"/>
          <a:ext cx="1776550" cy="9564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Guía de Observación</a:t>
          </a:r>
        </a:p>
      </dsp:txBody>
      <dsp:txXfrm>
        <a:off x="3393429" y="46689"/>
        <a:ext cx="1683172" cy="863046"/>
      </dsp:txXfrm>
    </dsp:sp>
    <dsp:sp modelId="{6D765F3B-B239-4AD5-9BF0-84595703F099}">
      <dsp:nvSpPr>
        <dsp:cNvPr id="0" name=""/>
        <dsp:cNvSpPr/>
      </dsp:nvSpPr>
      <dsp:spPr>
        <a:xfrm>
          <a:off x="2407818" y="510559"/>
          <a:ext cx="3822265" cy="3822265"/>
        </a:xfrm>
        <a:custGeom>
          <a:avLst/>
          <a:gdLst/>
          <a:ahLst/>
          <a:cxnLst/>
          <a:rect l="0" t="0" r="0" b="0"/>
          <a:pathLst>
            <a:path>
              <a:moveTo>
                <a:pt x="2724589" y="181764"/>
              </a:moveTo>
              <a:arcTo wR="1911132" hR="1911132" stAng="17711476" swAng="1795583"/>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598206A-1F63-414B-8EB3-9A1735772AFF}">
      <dsp:nvSpPr>
        <dsp:cNvPr id="0" name=""/>
        <dsp:cNvSpPr/>
      </dsp:nvSpPr>
      <dsp:spPr>
        <a:xfrm>
          <a:off x="5178081" y="1336999"/>
          <a:ext cx="1873546" cy="95642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Cuestionario</a:t>
          </a:r>
        </a:p>
      </dsp:txBody>
      <dsp:txXfrm>
        <a:off x="5224770" y="1383688"/>
        <a:ext cx="1780168" cy="863046"/>
      </dsp:txXfrm>
    </dsp:sp>
    <dsp:sp modelId="{42624998-4AA7-4F50-9414-DFB63C5DF0E3}">
      <dsp:nvSpPr>
        <dsp:cNvPr id="0" name=""/>
        <dsp:cNvSpPr/>
      </dsp:nvSpPr>
      <dsp:spPr>
        <a:xfrm>
          <a:off x="2377569" y="427212"/>
          <a:ext cx="3822265" cy="3822265"/>
        </a:xfrm>
        <a:custGeom>
          <a:avLst/>
          <a:gdLst/>
          <a:ahLst/>
          <a:cxnLst/>
          <a:rect l="0" t="0" r="0" b="0"/>
          <a:pathLst>
            <a:path>
              <a:moveTo>
                <a:pt x="3821985" y="1878410"/>
              </a:moveTo>
              <a:arcTo wR="1911132" hR="1911132" stAng="21541136" swAng="2190204"/>
            </a:path>
          </a:pathLst>
        </a:custGeom>
        <a:noFill/>
        <a:ln w="6350" cap="flat" cmpd="sng" algn="ctr">
          <a:solidFill>
            <a:schemeClr val="accent2">
              <a:hueOff val="-363841"/>
              <a:satOff val="-20982"/>
              <a:lumOff val="2157"/>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DF0FF7-6FBB-4DAA-A5EC-07ACAA44B118}">
      <dsp:nvSpPr>
        <dsp:cNvPr id="0" name=""/>
        <dsp:cNvSpPr/>
      </dsp:nvSpPr>
      <dsp:spPr>
        <a:xfrm>
          <a:off x="4486792" y="3458661"/>
          <a:ext cx="1777315" cy="95642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Técnicas participativas</a:t>
          </a:r>
        </a:p>
      </dsp:txBody>
      <dsp:txXfrm>
        <a:off x="4533481" y="3505350"/>
        <a:ext cx="1683937" cy="863046"/>
      </dsp:txXfrm>
    </dsp:sp>
    <dsp:sp modelId="{5E4BB59C-4E62-4393-B25A-4A13D2C9B52D}">
      <dsp:nvSpPr>
        <dsp:cNvPr id="0" name=""/>
        <dsp:cNvSpPr/>
      </dsp:nvSpPr>
      <dsp:spPr>
        <a:xfrm>
          <a:off x="2340981" y="479601"/>
          <a:ext cx="3822265" cy="3822265"/>
        </a:xfrm>
        <a:custGeom>
          <a:avLst/>
          <a:gdLst/>
          <a:ahLst/>
          <a:cxnLst/>
          <a:rect l="0" t="0" r="0" b="0"/>
          <a:pathLst>
            <a:path>
              <a:moveTo>
                <a:pt x="2139628" y="3808556"/>
              </a:moveTo>
              <a:arcTo wR="1911132" hR="1911132" stAng="4987996" swAng="1102932"/>
            </a:path>
          </a:pathLst>
        </a:custGeom>
        <a:noFill/>
        <a:ln w="6350" cap="flat" cmpd="sng" algn="ctr">
          <a:solidFill>
            <a:schemeClr val="accent2">
              <a:hueOff val="-727682"/>
              <a:satOff val="-41964"/>
              <a:lumOff val="4314"/>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1079CB-48A0-4476-8B15-66016A5D447F}">
      <dsp:nvSpPr>
        <dsp:cNvPr id="0" name=""/>
        <dsp:cNvSpPr/>
      </dsp:nvSpPr>
      <dsp:spPr>
        <a:xfrm>
          <a:off x="2393067" y="3458661"/>
          <a:ext cx="1471421" cy="95642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Entrevista</a:t>
          </a:r>
        </a:p>
      </dsp:txBody>
      <dsp:txXfrm>
        <a:off x="2439756" y="3505350"/>
        <a:ext cx="1378043" cy="863046"/>
      </dsp:txXfrm>
    </dsp:sp>
    <dsp:sp modelId="{98534619-3BB4-4A00-8AC8-7A435F57D672}">
      <dsp:nvSpPr>
        <dsp:cNvPr id="0" name=""/>
        <dsp:cNvSpPr/>
      </dsp:nvSpPr>
      <dsp:spPr>
        <a:xfrm>
          <a:off x="2340981" y="479601"/>
          <a:ext cx="3822265" cy="3822265"/>
        </a:xfrm>
        <a:custGeom>
          <a:avLst/>
          <a:gdLst/>
          <a:ahLst/>
          <a:cxnLst/>
          <a:rect l="0" t="0" r="0" b="0"/>
          <a:pathLst>
            <a:path>
              <a:moveTo>
                <a:pt x="319410" y="2968889"/>
              </a:moveTo>
              <a:arcTo wR="1911132" hR="1911132" stAng="8783671" swAng="2196549"/>
            </a:path>
          </a:pathLst>
        </a:custGeom>
        <a:noFill/>
        <a:ln w="6350" cap="flat" cmpd="sng" algn="ctr">
          <a:solidFill>
            <a:schemeClr val="accent2">
              <a:hueOff val="-1091522"/>
              <a:satOff val="-62946"/>
              <a:lumOff val="6471"/>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A3E436-F8A4-4170-8AC5-D3F0D2AC7492}">
      <dsp:nvSpPr>
        <dsp:cNvPr id="0" name=""/>
        <dsp:cNvSpPr/>
      </dsp:nvSpPr>
      <dsp:spPr>
        <a:xfrm>
          <a:off x="1341083" y="1321949"/>
          <a:ext cx="2186870" cy="95642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Guía de análisis de documento</a:t>
          </a:r>
        </a:p>
      </dsp:txBody>
      <dsp:txXfrm>
        <a:off x="1387772" y="1368638"/>
        <a:ext cx="2093492" cy="863046"/>
      </dsp:txXfrm>
    </dsp:sp>
    <dsp:sp modelId="{FE2D9265-43D6-49B2-B122-452BECDB2787}">
      <dsp:nvSpPr>
        <dsp:cNvPr id="0" name=""/>
        <dsp:cNvSpPr/>
      </dsp:nvSpPr>
      <dsp:spPr>
        <a:xfrm>
          <a:off x="2342739" y="476989"/>
          <a:ext cx="3822265" cy="3822265"/>
        </a:xfrm>
        <a:custGeom>
          <a:avLst/>
          <a:gdLst/>
          <a:ahLst/>
          <a:cxnLst/>
          <a:rect l="0" t="0" r="0" b="0"/>
          <a:pathLst>
            <a:path>
              <a:moveTo>
                <a:pt x="330168" y="837363"/>
              </a:moveTo>
              <a:arcTo wR="1911132" hR="1911132" stAng="12851028" swAng="1632263"/>
            </a:path>
          </a:pathLst>
        </a:custGeom>
        <a:noFill/>
        <a:ln w="6350" cap="flat" cmpd="sng" algn="ctr">
          <a:solidFill>
            <a:schemeClr val="accent2">
              <a:hueOff val="-1455363"/>
              <a:satOff val="-83928"/>
              <a:lumOff val="8628"/>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ChangeArrowheads="1"/>
          </p:cNvSpPr>
          <p:nvPr>
            <p:ph type="sldImg"/>
          </p:nvPr>
        </p:nvSpPr>
        <p:spPr bwMode="auto">
          <a:xfrm>
            <a:off x="217488" y="812800"/>
            <a:ext cx="71215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s-VE" noProof="0"/>
          </a:p>
        </p:txBody>
      </p:sp>
      <p:sp>
        <p:nvSpPr>
          <p:cNvPr id="2051" name="Rectangle 3"/>
          <p:cNvSpPr>
            <a:spLocks noGrp="1" noChangeArrowheads="1"/>
          </p:cNvSpPr>
          <p:nvPr>
            <p:ph type="hdr"/>
          </p:nvPr>
        </p:nvSpPr>
        <p:spPr bwMode="auto">
          <a:xfrm>
            <a:off x="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defTabSz="449123"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s-ES"/>
          </a:p>
        </p:txBody>
      </p:sp>
      <p:sp>
        <p:nvSpPr>
          <p:cNvPr id="2052" name="Rectangle 4"/>
          <p:cNvSpPr>
            <a:spLocks noGrp="1" noChangeArrowheads="1"/>
          </p:cNvSpPr>
          <p:nvPr>
            <p:ph type="dt"/>
          </p:nvPr>
        </p:nvSpPr>
        <p:spPr bwMode="auto">
          <a:xfrm>
            <a:off x="427990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defTabSz="449123"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s-ES"/>
          </a:p>
        </p:txBody>
      </p:sp>
      <p:sp>
        <p:nvSpPr>
          <p:cNvPr id="2053" name="Rectangle 5"/>
          <p:cNvSpPr>
            <a:spLocks noGrp="1" noChangeArrowheads="1"/>
          </p:cNvSpPr>
          <p:nvPr>
            <p:ph type="ftr"/>
          </p:nvPr>
        </p:nvSpPr>
        <p:spPr bwMode="auto">
          <a:xfrm>
            <a:off x="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defTabSz="449123"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s-ES"/>
          </a:p>
        </p:txBody>
      </p:sp>
      <p:sp>
        <p:nvSpPr>
          <p:cNvPr id="2054" name="Rectangle 6"/>
          <p:cNvSpPr>
            <a:spLocks noGrp="1" noChangeArrowheads="1"/>
          </p:cNvSpPr>
          <p:nvPr>
            <p:ph type="sldNum"/>
          </p:nvPr>
        </p:nvSpPr>
        <p:spPr bwMode="auto">
          <a:xfrm>
            <a:off x="427990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fld id="{BE789440-E846-4448-90F8-71D1875B7E74}" type="slidenum">
              <a:rPr lang="es-ES"/>
              <a:pPr>
                <a:defRPr/>
              </a:pPr>
              <a:t>‹Nº›</a:t>
            </a:fld>
            <a:endParaRPr lang="es-ES"/>
          </a:p>
        </p:txBody>
      </p:sp>
    </p:spTree>
    <p:extLst>
      <p:ext uri="{BB962C8B-B14F-4D97-AF65-F5344CB8AC3E}">
        <p14:creationId xmlns:p14="http://schemas.microsoft.com/office/powerpoint/2010/main" val="2264270928"/>
      </p:ext>
    </p:extLst>
  </p:cSld>
  <p:clrMap bg1="lt1" tx1="dk1" bg2="lt2" tx2="dk2" accent1="accent1" accent2="accent2" accent3="accent3" accent4="accent4" accent5="accent5" accent6="accent6" hlink="hlink" folHlink="folHlink"/>
  <p:notesStyle>
    <a:lvl1pPr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1363" indent="-28416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1413" indent="-22701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598613" indent="-22701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5813" indent="-22701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5289" algn="l" defTabSz="914115" rtl="0" eaLnBrk="1" latinLnBrk="0" hangingPunct="1">
      <a:defRPr sz="1200" kern="1200">
        <a:solidFill>
          <a:schemeClr val="tx1"/>
        </a:solidFill>
        <a:latin typeface="+mn-lt"/>
        <a:ea typeface="+mn-ea"/>
        <a:cs typeface="+mn-cs"/>
      </a:defRPr>
    </a:lvl6pPr>
    <a:lvl7pPr marL="2742347" algn="l" defTabSz="914115" rtl="0" eaLnBrk="1" latinLnBrk="0" hangingPunct="1">
      <a:defRPr sz="1200" kern="1200">
        <a:solidFill>
          <a:schemeClr val="tx1"/>
        </a:solidFill>
        <a:latin typeface="+mn-lt"/>
        <a:ea typeface="+mn-ea"/>
        <a:cs typeface="+mn-cs"/>
      </a:defRPr>
    </a:lvl7pPr>
    <a:lvl8pPr marL="3199405" algn="l" defTabSz="914115" rtl="0" eaLnBrk="1" latinLnBrk="0" hangingPunct="1">
      <a:defRPr sz="1200" kern="1200">
        <a:solidFill>
          <a:schemeClr val="tx1"/>
        </a:solidFill>
        <a:latin typeface="+mn-lt"/>
        <a:ea typeface="+mn-ea"/>
        <a:cs typeface="+mn-cs"/>
      </a:defRPr>
    </a:lvl8pPr>
    <a:lvl9pPr marL="3656462" algn="l" defTabSz="9141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Marcador de imagen de diapositiva 1"/>
          <p:cNvSpPr>
            <a:spLocks noGrp="1" noRot="1" noChangeAspect="1" noTextEdit="1"/>
          </p:cNvSpPr>
          <p:nvPr>
            <p:ph type="sldImg"/>
          </p:nvPr>
        </p:nvSpPr>
        <p:spPr/>
      </p:sp>
      <p:sp>
        <p:nvSpPr>
          <p:cNvPr id="5939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59396"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EE8D4FCB-FDC5-4D15-9B56-461FE49B53DD}" type="slidenum">
              <a:rPr lang="es-ES" sz="1400" smtClean="0"/>
              <a:pPr>
                <a:spcBef>
                  <a:spcPct val="0"/>
                </a:spcBef>
              </a:pPr>
              <a:t>51</a:t>
            </a:fld>
            <a:endParaRPr lang="es-ES" sz="1400"/>
          </a:p>
        </p:txBody>
      </p:sp>
    </p:spTree>
    <p:extLst>
      <p:ext uri="{BB962C8B-B14F-4D97-AF65-F5344CB8AC3E}">
        <p14:creationId xmlns:p14="http://schemas.microsoft.com/office/powerpoint/2010/main" val="33406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Marcador de imagen de diapositiva 1"/>
          <p:cNvSpPr>
            <a:spLocks noGrp="1" noRot="1" noChangeAspect="1" noTextEdit="1"/>
          </p:cNvSpPr>
          <p:nvPr>
            <p:ph type="sldImg"/>
          </p:nvPr>
        </p:nvSpPr>
        <p:spPr/>
      </p:sp>
      <p:sp>
        <p:nvSpPr>
          <p:cNvPr id="61443"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61444"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141D7094-D29E-490F-8A97-1D5E6548FE31}" type="slidenum">
              <a:rPr lang="es-ES" sz="1400" smtClean="0"/>
              <a:pPr>
                <a:spcBef>
                  <a:spcPct val="0"/>
                </a:spcBef>
              </a:pPr>
              <a:t>52</a:t>
            </a:fld>
            <a:endParaRPr lang="es-ES" sz="1400"/>
          </a:p>
        </p:txBody>
      </p:sp>
    </p:spTree>
    <p:extLst>
      <p:ext uri="{BB962C8B-B14F-4D97-AF65-F5344CB8AC3E}">
        <p14:creationId xmlns:p14="http://schemas.microsoft.com/office/powerpoint/2010/main" val="239318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Marcador de imagen de diapositiva 1"/>
          <p:cNvSpPr>
            <a:spLocks noGrp="1" noRot="1" noChangeAspect="1" noTextEdit="1"/>
          </p:cNvSpPr>
          <p:nvPr>
            <p:ph type="sldImg"/>
          </p:nvPr>
        </p:nvSpPr>
        <p:spPr/>
      </p:sp>
      <p:sp>
        <p:nvSpPr>
          <p:cNvPr id="6349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63492"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F250E4F-C38A-4991-A239-CCA1DAE02B48}" type="slidenum">
              <a:rPr lang="es-ES" sz="1400" smtClean="0"/>
              <a:pPr>
                <a:spcBef>
                  <a:spcPct val="0"/>
                </a:spcBef>
              </a:pPr>
              <a:t>53</a:t>
            </a:fld>
            <a:endParaRPr lang="es-ES" sz="1400"/>
          </a:p>
        </p:txBody>
      </p:sp>
    </p:spTree>
    <p:extLst>
      <p:ext uri="{BB962C8B-B14F-4D97-AF65-F5344CB8AC3E}">
        <p14:creationId xmlns:p14="http://schemas.microsoft.com/office/powerpoint/2010/main" val="301203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Marcador de imagen de diapositiva 1"/>
          <p:cNvSpPr>
            <a:spLocks noGrp="1" noRot="1" noChangeAspect="1" noTextEdit="1"/>
          </p:cNvSpPr>
          <p:nvPr>
            <p:ph type="sldImg"/>
          </p:nvPr>
        </p:nvSpPr>
        <p:spPr/>
      </p:sp>
      <p:sp>
        <p:nvSpPr>
          <p:cNvPr id="65539"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65540"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95077150-BC4B-4604-8F2D-D86ACBD7167C}" type="slidenum">
              <a:rPr lang="es-ES" sz="1400" smtClean="0"/>
              <a:pPr>
                <a:spcBef>
                  <a:spcPct val="0"/>
                </a:spcBef>
              </a:pPr>
              <a:t>54</a:t>
            </a:fld>
            <a:endParaRPr lang="es-ES" sz="1400"/>
          </a:p>
        </p:txBody>
      </p:sp>
    </p:spTree>
    <p:extLst>
      <p:ext uri="{BB962C8B-B14F-4D97-AF65-F5344CB8AC3E}">
        <p14:creationId xmlns:p14="http://schemas.microsoft.com/office/powerpoint/2010/main" val="216842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Marcador de imagen de diapositiva 1"/>
          <p:cNvSpPr>
            <a:spLocks noGrp="1" noRot="1" noChangeAspect="1" noTextEdit="1"/>
          </p:cNvSpPr>
          <p:nvPr>
            <p:ph type="sldImg"/>
          </p:nvPr>
        </p:nvSpPr>
        <p:spPr/>
      </p:sp>
      <p:sp>
        <p:nvSpPr>
          <p:cNvPr id="6861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atin typeface="Times New Roman" panose="02020603050405020304" pitchFamily="18" charset="0"/>
            </a:endParaRPr>
          </a:p>
        </p:txBody>
      </p:sp>
      <p:sp>
        <p:nvSpPr>
          <p:cNvPr id="68612"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1pPr>
            <a:lvl2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2pPr>
            <a:lvl3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3pPr>
            <a:lvl4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4pPr>
            <a:lvl5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5pPr>
            <a:lvl6pPr marL="25130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6pPr>
            <a:lvl7pPr marL="29702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7pPr>
            <a:lvl8pPr marL="34274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8pPr>
            <a:lvl9pPr marL="38846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9pPr>
          </a:lstStyle>
          <a:p>
            <a:fld id="{309351D4-E169-41FF-92CF-0CB930A0A7A0}" type="slidenum">
              <a:rPr lang="es-ES" smtClean="0">
                <a:solidFill>
                  <a:srgbClr val="000000"/>
                </a:solidFill>
                <a:latin typeface="Times New Roman" panose="02020603050405020304" pitchFamily="18" charset="0"/>
              </a:rPr>
              <a:pPr/>
              <a:t>56</a:t>
            </a:fld>
            <a:endParaRPr lang="es-E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61174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490538" y="1027113"/>
            <a:ext cx="6577012"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2"/>
          <p:cNvSpPr>
            <a:spLocks noGrp="1" noChangeArrowheads="1"/>
          </p:cNvSpPr>
          <p:nvPr>
            <p:ph type="body" idx="1"/>
          </p:nvPr>
        </p:nvSpPr>
        <p:spPr>
          <a:xfrm>
            <a:off x="1168400" y="5086350"/>
            <a:ext cx="5224463" cy="4105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78192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3DAC4-FC34-FF31-F727-D340D706AB59}"/>
              </a:ext>
            </a:extLst>
          </p:cNvPr>
          <p:cNvSpPr>
            <a:spLocks noGrp="1"/>
          </p:cNvSpPr>
          <p:nvPr>
            <p:ph type="ctrTitle"/>
          </p:nvPr>
        </p:nvSpPr>
        <p:spPr>
          <a:xfrm>
            <a:off x="1679972" y="1237197"/>
            <a:ext cx="10079831" cy="2631887"/>
          </a:xfrm>
        </p:spPr>
        <p:txBody>
          <a:bodyPr anchor="b"/>
          <a:lstStyle>
            <a:lvl1pPr algn="ctr">
              <a:defRPr sz="6614"/>
            </a:lvl1pPr>
          </a:lstStyle>
          <a:p>
            <a:r>
              <a:rPr lang="es-ES"/>
              <a:t>Haga clic para modificar el estilo de título del patrón</a:t>
            </a:r>
          </a:p>
        </p:txBody>
      </p:sp>
      <p:sp>
        <p:nvSpPr>
          <p:cNvPr id="3" name="Subtítulo 2">
            <a:extLst>
              <a:ext uri="{FF2B5EF4-FFF2-40B4-BE49-F238E27FC236}">
                <a16:creationId xmlns:a16="http://schemas.microsoft.com/office/drawing/2014/main" id="{909D7096-6BE3-95C6-F797-C502641F34E3}"/>
              </a:ext>
            </a:extLst>
          </p:cNvPr>
          <p:cNvSpPr>
            <a:spLocks noGrp="1"/>
          </p:cNvSpPr>
          <p:nvPr>
            <p:ph type="subTitle" idx="1"/>
          </p:nvPr>
        </p:nvSpPr>
        <p:spPr>
          <a:xfrm>
            <a:off x="1679972" y="3970580"/>
            <a:ext cx="10079831"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665A7C1-1A2F-000D-3A41-11E54D384F92}"/>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25412A34-1D0F-CA61-DC32-2D4C9818F0A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6C3FF4-C686-71E2-4267-00BE057F14DB}"/>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02187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3CAB7-1353-40EE-090B-DAD0A172062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FB3708-8EF3-8722-11F7-B5D3EEC33D8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85F117-5538-8EFD-84D2-B189F4F248D9}"/>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0AEF09D3-4F0F-DD7A-AAF2-26FE7D3FD0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80DA6B-EBE0-2BF9-2C87-FBAA71132B05}"/>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41402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0A34DD-FB2D-844A-9C3A-1ABB2342ADA2}"/>
              </a:ext>
            </a:extLst>
          </p:cNvPr>
          <p:cNvSpPr>
            <a:spLocks noGrp="1"/>
          </p:cNvSpPr>
          <p:nvPr>
            <p:ph type="title" orient="vert"/>
          </p:nvPr>
        </p:nvSpPr>
        <p:spPr>
          <a:xfrm>
            <a:off x="9617839" y="402483"/>
            <a:ext cx="2897951" cy="6406475"/>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ADDD4F7-E619-5828-EE4C-3D08F72D3B34}"/>
              </a:ext>
            </a:extLst>
          </p:cNvPr>
          <p:cNvSpPr>
            <a:spLocks noGrp="1"/>
          </p:cNvSpPr>
          <p:nvPr>
            <p:ph type="body" orient="vert" idx="1"/>
          </p:nvPr>
        </p:nvSpPr>
        <p:spPr>
          <a:xfrm>
            <a:off x="923985" y="402483"/>
            <a:ext cx="8525857" cy="64064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CDD61D-6740-32F5-E7D1-7387BEEBBD10}"/>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89350D90-605F-E810-F956-0CC2D32FC0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3602D5-C3FA-BDDF-22FD-180E7D58502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3737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D4630D1D-EC81-4D12-BBAE-7AD5C46FE905}" type="datetimeFigureOut">
              <a:rPr lang="en-US" dirty="0"/>
              <a:t>9/27/2025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E1CC4C9C-B29E-4E68-9F89-CA7A1621DE94}" type="slidenum">
              <a:rPr lang="en-US" dirty="0"/>
              <a:t>‹Nº›</a:t>
            </a:fld>
            <a:endParaRPr lang="en-US" dirty="0"/>
          </a:p>
        </p:txBody>
      </p:sp>
    </p:spTree>
    <p:extLst>
      <p:ext uri="{BB962C8B-B14F-4D97-AF65-F5344CB8AC3E}">
        <p14:creationId xmlns:p14="http://schemas.microsoft.com/office/powerpoint/2010/main" val="160034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3DAC4-FC34-FF31-F727-D340D706AB59}"/>
              </a:ext>
            </a:extLst>
          </p:cNvPr>
          <p:cNvSpPr>
            <a:spLocks noGrp="1"/>
          </p:cNvSpPr>
          <p:nvPr>
            <p:ph type="ctrTitle"/>
          </p:nvPr>
        </p:nvSpPr>
        <p:spPr>
          <a:xfrm>
            <a:off x="1679972" y="1237197"/>
            <a:ext cx="10079831" cy="2631887"/>
          </a:xfrm>
        </p:spPr>
        <p:txBody>
          <a:bodyPr anchor="b"/>
          <a:lstStyle>
            <a:lvl1pPr algn="ctr">
              <a:defRPr sz="6614"/>
            </a:lvl1pPr>
          </a:lstStyle>
          <a:p>
            <a:r>
              <a:rPr lang="es-ES"/>
              <a:t>Haga clic para modificar el estilo de título del patrón</a:t>
            </a:r>
          </a:p>
        </p:txBody>
      </p:sp>
      <p:sp>
        <p:nvSpPr>
          <p:cNvPr id="3" name="Subtítulo 2">
            <a:extLst>
              <a:ext uri="{FF2B5EF4-FFF2-40B4-BE49-F238E27FC236}">
                <a16:creationId xmlns:a16="http://schemas.microsoft.com/office/drawing/2014/main" id="{909D7096-6BE3-95C6-F797-C502641F34E3}"/>
              </a:ext>
            </a:extLst>
          </p:cNvPr>
          <p:cNvSpPr>
            <a:spLocks noGrp="1"/>
          </p:cNvSpPr>
          <p:nvPr>
            <p:ph type="subTitle" idx="1"/>
          </p:nvPr>
        </p:nvSpPr>
        <p:spPr>
          <a:xfrm>
            <a:off x="1679972" y="3970580"/>
            <a:ext cx="10079831"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665A7C1-1A2F-000D-3A41-11E54D384F92}"/>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25412A34-1D0F-CA61-DC32-2D4C9818F0A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6C3FF4-C686-71E2-4267-00BE057F14DB}"/>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191757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53D13-A198-45FC-88F6-2562F21CD9D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C044AF-47D3-8993-E063-B6168530E1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D7DEC93-9F6D-4A5C-D8F2-627236F0961B}"/>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1378517D-55B6-0870-4BAD-BC49489ED7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6E7F7C-08F5-22B9-0BCD-F6E8D97D171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558932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8094E-FD25-AD79-F61D-5FFCEBFB1462}"/>
              </a:ext>
            </a:extLst>
          </p:cNvPr>
          <p:cNvSpPr>
            <a:spLocks noGrp="1"/>
          </p:cNvSpPr>
          <p:nvPr>
            <p:ph type="title"/>
          </p:nvPr>
        </p:nvSpPr>
        <p:spPr>
          <a:xfrm>
            <a:off x="916985" y="1884670"/>
            <a:ext cx="11591806" cy="3144614"/>
          </a:xfrm>
        </p:spPr>
        <p:txBody>
          <a:bodyPr anchor="b"/>
          <a:lstStyle>
            <a:lvl1pPr>
              <a:defRPr sz="6614"/>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39FED5C-4CEA-7F52-FE88-C99F40F57A64}"/>
              </a:ext>
            </a:extLst>
          </p:cNvPr>
          <p:cNvSpPr>
            <a:spLocks noGrp="1"/>
          </p:cNvSpPr>
          <p:nvPr>
            <p:ph type="body" idx="1"/>
          </p:nvPr>
        </p:nvSpPr>
        <p:spPr>
          <a:xfrm>
            <a:off x="916985" y="5059034"/>
            <a:ext cx="11591806" cy="1653678"/>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DCCAB40-48CE-1908-36EE-4AAE95036A5B}"/>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CA11DE0E-F8FF-B785-E4B6-6235586F7E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FC632A-9BF7-2842-AA38-36CF8659D33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999493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17E00-5202-9C86-0AA1-171C2846739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A9F2FF-59CF-5A35-27A4-AC997A99E0E1}"/>
              </a:ext>
            </a:extLst>
          </p:cNvPr>
          <p:cNvSpPr>
            <a:spLocks noGrp="1"/>
          </p:cNvSpPr>
          <p:nvPr>
            <p:ph sz="half" idx="1"/>
          </p:nvPr>
        </p:nvSpPr>
        <p:spPr>
          <a:xfrm>
            <a:off x="923985"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3741172-6B2E-BAAC-9337-316EDE5FCFFA}"/>
              </a:ext>
            </a:extLst>
          </p:cNvPr>
          <p:cNvSpPr>
            <a:spLocks noGrp="1"/>
          </p:cNvSpPr>
          <p:nvPr>
            <p:ph sz="half" idx="2"/>
          </p:nvPr>
        </p:nvSpPr>
        <p:spPr>
          <a:xfrm>
            <a:off x="6803886"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2F65DD4-05DC-BE0E-4CA8-E5CDF111C77F}"/>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6" name="Marcador de pie de página 5">
            <a:extLst>
              <a:ext uri="{FF2B5EF4-FFF2-40B4-BE49-F238E27FC236}">
                <a16:creationId xmlns:a16="http://schemas.microsoft.com/office/drawing/2014/main" id="{73D8B650-C4D3-3CC7-13D4-3CF7FDA6217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AD349A3-19A2-1EE3-A3D0-4C9374BDB79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725432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FD7B9-2D2D-26FD-4DA8-47D472E1DA69}"/>
              </a:ext>
            </a:extLst>
          </p:cNvPr>
          <p:cNvSpPr>
            <a:spLocks noGrp="1"/>
          </p:cNvSpPr>
          <p:nvPr>
            <p:ph type="title"/>
          </p:nvPr>
        </p:nvSpPr>
        <p:spPr>
          <a:xfrm>
            <a:off x="925735" y="402483"/>
            <a:ext cx="11591806" cy="1461188"/>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1A13E8B-25F2-B7A0-9CF2-C6192524F5AC}"/>
              </a:ext>
            </a:extLst>
          </p:cNvPr>
          <p:cNvSpPr>
            <a:spLocks noGrp="1"/>
          </p:cNvSpPr>
          <p:nvPr>
            <p:ph type="body" idx="1"/>
          </p:nvPr>
        </p:nvSpPr>
        <p:spPr>
          <a:xfrm>
            <a:off x="925736" y="1853171"/>
            <a:ext cx="568565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5A279D1-2964-29A7-9F1E-4DFD46E2D64B}"/>
              </a:ext>
            </a:extLst>
          </p:cNvPr>
          <p:cNvSpPr>
            <a:spLocks noGrp="1"/>
          </p:cNvSpPr>
          <p:nvPr>
            <p:ph sz="half" idx="2"/>
          </p:nvPr>
        </p:nvSpPr>
        <p:spPr>
          <a:xfrm>
            <a:off x="925736" y="2761381"/>
            <a:ext cx="5685654"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EC7ED65-0B82-0AE0-CA18-9F2F717BF776}"/>
              </a:ext>
            </a:extLst>
          </p:cNvPr>
          <p:cNvSpPr>
            <a:spLocks noGrp="1"/>
          </p:cNvSpPr>
          <p:nvPr>
            <p:ph type="body" sz="quarter" idx="3"/>
          </p:nvPr>
        </p:nvSpPr>
        <p:spPr>
          <a:xfrm>
            <a:off x="6803886" y="1853171"/>
            <a:ext cx="57136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2A3F05-9713-F246-2994-5DCD7CC7B7AC}"/>
              </a:ext>
            </a:extLst>
          </p:cNvPr>
          <p:cNvSpPr>
            <a:spLocks noGrp="1"/>
          </p:cNvSpPr>
          <p:nvPr>
            <p:ph sz="quarter" idx="4"/>
          </p:nvPr>
        </p:nvSpPr>
        <p:spPr>
          <a:xfrm>
            <a:off x="6803886" y="2761381"/>
            <a:ext cx="5713655"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8282E86-A68A-8522-987C-6D6775D356A5}"/>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8" name="Marcador de pie de página 7">
            <a:extLst>
              <a:ext uri="{FF2B5EF4-FFF2-40B4-BE49-F238E27FC236}">
                <a16:creationId xmlns:a16="http://schemas.microsoft.com/office/drawing/2014/main" id="{C16C620B-6F69-87E7-DEDB-F37C270BC80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C1A4E77-BF14-C3B4-F6E1-B35D4B1C87F3}"/>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742167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1E654-F897-F0FD-A081-99A2AF60FE8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52FAFDB-BFFC-CD73-9DE4-AFD6FC058D7C}"/>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4" name="Marcador de pie de página 3">
            <a:extLst>
              <a:ext uri="{FF2B5EF4-FFF2-40B4-BE49-F238E27FC236}">
                <a16:creationId xmlns:a16="http://schemas.microsoft.com/office/drawing/2014/main" id="{45D2154F-510A-7FD1-1ADB-FCC55E73526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7DE3ECD-1313-BA17-D53C-76943CEFE9C9}"/>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977789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D53F1DB-0A11-2B3B-118D-6AB13DABE2AE}"/>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3" name="Marcador de pie de página 2">
            <a:extLst>
              <a:ext uri="{FF2B5EF4-FFF2-40B4-BE49-F238E27FC236}">
                <a16:creationId xmlns:a16="http://schemas.microsoft.com/office/drawing/2014/main" id="{91C7B59B-4300-0724-2DFB-73E940B8E90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0DD975A-C149-D5BC-644A-53AA0BAB0A0A}"/>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10536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53D13-A198-45FC-88F6-2562F21CD9D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C044AF-47D3-8993-E063-B6168530E1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D7DEC93-9F6D-4A5C-D8F2-627236F0961B}"/>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1378517D-55B6-0870-4BAD-BC49489ED7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6E7F7C-08F5-22B9-0BCD-F6E8D97D171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844939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9B123-3AEC-9DC5-5A12-7F363DC6E000}"/>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B7C4201-F4BA-43F2-91CA-B56147278211}"/>
              </a:ext>
            </a:extLst>
          </p:cNvPr>
          <p:cNvSpPr>
            <a:spLocks noGrp="1"/>
          </p:cNvSpPr>
          <p:nvPr>
            <p:ph idx="1"/>
          </p:nvPr>
        </p:nvSpPr>
        <p:spPr>
          <a:xfrm>
            <a:off x="5713655" y="1088454"/>
            <a:ext cx="680388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9DA2EB8-5F34-2FF4-9704-E929F5B1265B}"/>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D4B72BF-0A0A-A3B8-E76F-3CF4F7B3E74A}"/>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6" name="Marcador de pie de página 5">
            <a:extLst>
              <a:ext uri="{FF2B5EF4-FFF2-40B4-BE49-F238E27FC236}">
                <a16:creationId xmlns:a16="http://schemas.microsoft.com/office/drawing/2014/main" id="{04F10C98-85FD-751A-C58B-E6B500B3088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3C24F7E-8713-8BEF-3353-D6C1EF0A0186}"/>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002164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74340-9D8C-149F-EBD6-011AA8E4154B}"/>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9B5E017-E27F-2928-B244-2824B1766C91}"/>
              </a:ext>
            </a:extLst>
          </p:cNvPr>
          <p:cNvSpPr>
            <a:spLocks noGrp="1"/>
          </p:cNvSpPr>
          <p:nvPr>
            <p:ph type="pic" idx="1"/>
          </p:nvPr>
        </p:nvSpPr>
        <p:spPr>
          <a:xfrm>
            <a:off x="5713655" y="1088454"/>
            <a:ext cx="6803886" cy="5372269"/>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s-ES"/>
          </a:p>
        </p:txBody>
      </p:sp>
      <p:sp>
        <p:nvSpPr>
          <p:cNvPr id="4" name="Marcador de texto 3">
            <a:extLst>
              <a:ext uri="{FF2B5EF4-FFF2-40B4-BE49-F238E27FC236}">
                <a16:creationId xmlns:a16="http://schemas.microsoft.com/office/drawing/2014/main" id="{C16C3AA8-53B1-8ED7-349E-BFD7EA1B17C5}"/>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0874113-4978-30EE-30E3-4A44B47CACE2}"/>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6" name="Marcador de pie de página 5">
            <a:extLst>
              <a:ext uri="{FF2B5EF4-FFF2-40B4-BE49-F238E27FC236}">
                <a16:creationId xmlns:a16="http://schemas.microsoft.com/office/drawing/2014/main" id="{4030718E-8BF0-458D-B54F-D7E958C888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422367-72D8-5A57-89D6-813F37B70DA2}"/>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008300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3CAB7-1353-40EE-090B-DAD0A172062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FB3708-8EF3-8722-11F7-B5D3EEC33D8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85F117-5538-8EFD-84D2-B189F4F248D9}"/>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0AEF09D3-4F0F-DD7A-AAF2-26FE7D3FD0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80DA6B-EBE0-2BF9-2C87-FBAA71132B05}"/>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6642627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0A34DD-FB2D-844A-9C3A-1ABB2342ADA2}"/>
              </a:ext>
            </a:extLst>
          </p:cNvPr>
          <p:cNvSpPr>
            <a:spLocks noGrp="1"/>
          </p:cNvSpPr>
          <p:nvPr>
            <p:ph type="title" orient="vert"/>
          </p:nvPr>
        </p:nvSpPr>
        <p:spPr>
          <a:xfrm>
            <a:off x="9617839" y="402483"/>
            <a:ext cx="2897951" cy="6406475"/>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ADDD4F7-E619-5828-EE4C-3D08F72D3B34}"/>
              </a:ext>
            </a:extLst>
          </p:cNvPr>
          <p:cNvSpPr>
            <a:spLocks noGrp="1"/>
          </p:cNvSpPr>
          <p:nvPr>
            <p:ph type="body" orient="vert" idx="1"/>
          </p:nvPr>
        </p:nvSpPr>
        <p:spPr>
          <a:xfrm>
            <a:off x="923985" y="402483"/>
            <a:ext cx="8525857" cy="64064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CDD61D-6740-32F5-E7D1-7387BEEBBD10}"/>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89350D90-605F-E810-F956-0CC2D32FC0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3602D5-C3FA-BDDF-22FD-180E7D58502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413754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D4630D1D-EC81-4D12-BBAE-7AD5C46FE905}" type="datetimeFigureOut">
              <a:rPr lang="en-US" dirty="0"/>
              <a:t>9/27/2025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E1CC4C9C-B29E-4E68-9F89-CA7A1621DE94}" type="slidenum">
              <a:rPr lang="en-US" dirty="0"/>
              <a:t>‹Nº›</a:t>
            </a:fld>
            <a:endParaRPr lang="en-US" dirty="0"/>
          </a:p>
        </p:txBody>
      </p:sp>
    </p:spTree>
    <p:extLst>
      <p:ext uri="{BB962C8B-B14F-4D97-AF65-F5344CB8AC3E}">
        <p14:creationId xmlns:p14="http://schemas.microsoft.com/office/powerpoint/2010/main" val="380065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8094E-FD25-AD79-F61D-5FFCEBFB1462}"/>
              </a:ext>
            </a:extLst>
          </p:cNvPr>
          <p:cNvSpPr>
            <a:spLocks noGrp="1"/>
          </p:cNvSpPr>
          <p:nvPr>
            <p:ph type="title"/>
          </p:nvPr>
        </p:nvSpPr>
        <p:spPr>
          <a:xfrm>
            <a:off x="916985" y="1884670"/>
            <a:ext cx="11591806" cy="3144614"/>
          </a:xfrm>
        </p:spPr>
        <p:txBody>
          <a:bodyPr anchor="b"/>
          <a:lstStyle>
            <a:lvl1pPr>
              <a:defRPr sz="6614"/>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39FED5C-4CEA-7F52-FE88-C99F40F57A64}"/>
              </a:ext>
            </a:extLst>
          </p:cNvPr>
          <p:cNvSpPr>
            <a:spLocks noGrp="1"/>
          </p:cNvSpPr>
          <p:nvPr>
            <p:ph type="body" idx="1"/>
          </p:nvPr>
        </p:nvSpPr>
        <p:spPr>
          <a:xfrm>
            <a:off x="916985" y="5059034"/>
            <a:ext cx="11591806" cy="1653678"/>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DCCAB40-48CE-1908-36EE-4AAE95036A5B}"/>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CA11DE0E-F8FF-B785-E4B6-6235586F7E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FC632A-9BF7-2842-AA38-36CF8659D33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66816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17E00-5202-9C86-0AA1-171C2846739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A9F2FF-59CF-5A35-27A4-AC997A99E0E1}"/>
              </a:ext>
            </a:extLst>
          </p:cNvPr>
          <p:cNvSpPr>
            <a:spLocks noGrp="1"/>
          </p:cNvSpPr>
          <p:nvPr>
            <p:ph sz="half" idx="1"/>
          </p:nvPr>
        </p:nvSpPr>
        <p:spPr>
          <a:xfrm>
            <a:off x="923985"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3741172-6B2E-BAAC-9337-316EDE5FCFFA}"/>
              </a:ext>
            </a:extLst>
          </p:cNvPr>
          <p:cNvSpPr>
            <a:spLocks noGrp="1"/>
          </p:cNvSpPr>
          <p:nvPr>
            <p:ph sz="half" idx="2"/>
          </p:nvPr>
        </p:nvSpPr>
        <p:spPr>
          <a:xfrm>
            <a:off x="6803886"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2F65DD4-05DC-BE0E-4CA8-E5CDF111C77F}"/>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6" name="Marcador de pie de página 5">
            <a:extLst>
              <a:ext uri="{FF2B5EF4-FFF2-40B4-BE49-F238E27FC236}">
                <a16:creationId xmlns:a16="http://schemas.microsoft.com/office/drawing/2014/main" id="{73D8B650-C4D3-3CC7-13D4-3CF7FDA6217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AD349A3-19A2-1EE3-A3D0-4C9374BDB79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6331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FD7B9-2D2D-26FD-4DA8-47D472E1DA69}"/>
              </a:ext>
            </a:extLst>
          </p:cNvPr>
          <p:cNvSpPr>
            <a:spLocks noGrp="1"/>
          </p:cNvSpPr>
          <p:nvPr>
            <p:ph type="title"/>
          </p:nvPr>
        </p:nvSpPr>
        <p:spPr>
          <a:xfrm>
            <a:off x="925735" y="402483"/>
            <a:ext cx="11591806" cy="1461188"/>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1A13E8B-25F2-B7A0-9CF2-C6192524F5AC}"/>
              </a:ext>
            </a:extLst>
          </p:cNvPr>
          <p:cNvSpPr>
            <a:spLocks noGrp="1"/>
          </p:cNvSpPr>
          <p:nvPr>
            <p:ph type="body" idx="1"/>
          </p:nvPr>
        </p:nvSpPr>
        <p:spPr>
          <a:xfrm>
            <a:off x="925736" y="1853171"/>
            <a:ext cx="568565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5A279D1-2964-29A7-9F1E-4DFD46E2D64B}"/>
              </a:ext>
            </a:extLst>
          </p:cNvPr>
          <p:cNvSpPr>
            <a:spLocks noGrp="1"/>
          </p:cNvSpPr>
          <p:nvPr>
            <p:ph sz="half" idx="2"/>
          </p:nvPr>
        </p:nvSpPr>
        <p:spPr>
          <a:xfrm>
            <a:off x="925736" y="2761381"/>
            <a:ext cx="5685654"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EC7ED65-0B82-0AE0-CA18-9F2F717BF776}"/>
              </a:ext>
            </a:extLst>
          </p:cNvPr>
          <p:cNvSpPr>
            <a:spLocks noGrp="1"/>
          </p:cNvSpPr>
          <p:nvPr>
            <p:ph type="body" sz="quarter" idx="3"/>
          </p:nvPr>
        </p:nvSpPr>
        <p:spPr>
          <a:xfrm>
            <a:off x="6803886" y="1853171"/>
            <a:ext cx="57136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2A3F05-9713-F246-2994-5DCD7CC7B7AC}"/>
              </a:ext>
            </a:extLst>
          </p:cNvPr>
          <p:cNvSpPr>
            <a:spLocks noGrp="1"/>
          </p:cNvSpPr>
          <p:nvPr>
            <p:ph sz="quarter" idx="4"/>
          </p:nvPr>
        </p:nvSpPr>
        <p:spPr>
          <a:xfrm>
            <a:off x="6803886" y="2761381"/>
            <a:ext cx="5713655"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8282E86-A68A-8522-987C-6D6775D356A5}"/>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8" name="Marcador de pie de página 7">
            <a:extLst>
              <a:ext uri="{FF2B5EF4-FFF2-40B4-BE49-F238E27FC236}">
                <a16:creationId xmlns:a16="http://schemas.microsoft.com/office/drawing/2014/main" id="{C16C620B-6F69-87E7-DEDB-F37C270BC80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C1A4E77-BF14-C3B4-F6E1-B35D4B1C87F3}"/>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67703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1E654-F897-F0FD-A081-99A2AF60FE8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52FAFDB-BFFC-CD73-9DE4-AFD6FC058D7C}"/>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4" name="Marcador de pie de página 3">
            <a:extLst>
              <a:ext uri="{FF2B5EF4-FFF2-40B4-BE49-F238E27FC236}">
                <a16:creationId xmlns:a16="http://schemas.microsoft.com/office/drawing/2014/main" id="{45D2154F-510A-7FD1-1ADB-FCC55E73526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7DE3ECD-1313-BA17-D53C-76943CEFE9C9}"/>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95194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D53F1DB-0A11-2B3B-118D-6AB13DABE2AE}"/>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3" name="Marcador de pie de página 2">
            <a:extLst>
              <a:ext uri="{FF2B5EF4-FFF2-40B4-BE49-F238E27FC236}">
                <a16:creationId xmlns:a16="http://schemas.microsoft.com/office/drawing/2014/main" id="{91C7B59B-4300-0724-2DFB-73E940B8E90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0DD975A-C149-D5BC-644A-53AA0BAB0A0A}"/>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64932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9B123-3AEC-9DC5-5A12-7F363DC6E000}"/>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B7C4201-F4BA-43F2-91CA-B56147278211}"/>
              </a:ext>
            </a:extLst>
          </p:cNvPr>
          <p:cNvSpPr>
            <a:spLocks noGrp="1"/>
          </p:cNvSpPr>
          <p:nvPr>
            <p:ph idx="1"/>
          </p:nvPr>
        </p:nvSpPr>
        <p:spPr>
          <a:xfrm>
            <a:off x="5713655" y="1088454"/>
            <a:ext cx="680388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9DA2EB8-5F34-2FF4-9704-E929F5B1265B}"/>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D4B72BF-0A0A-A3B8-E76F-3CF4F7B3E74A}"/>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6" name="Marcador de pie de página 5">
            <a:extLst>
              <a:ext uri="{FF2B5EF4-FFF2-40B4-BE49-F238E27FC236}">
                <a16:creationId xmlns:a16="http://schemas.microsoft.com/office/drawing/2014/main" id="{04F10C98-85FD-751A-C58B-E6B500B3088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3C24F7E-8713-8BEF-3353-D6C1EF0A0186}"/>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66286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74340-9D8C-149F-EBD6-011AA8E4154B}"/>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9B5E017-E27F-2928-B244-2824B1766C91}"/>
              </a:ext>
            </a:extLst>
          </p:cNvPr>
          <p:cNvSpPr>
            <a:spLocks noGrp="1"/>
          </p:cNvSpPr>
          <p:nvPr>
            <p:ph type="pic" idx="1"/>
          </p:nvPr>
        </p:nvSpPr>
        <p:spPr>
          <a:xfrm>
            <a:off x="5713655" y="1088454"/>
            <a:ext cx="6803886" cy="5372269"/>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s-ES"/>
          </a:p>
        </p:txBody>
      </p:sp>
      <p:sp>
        <p:nvSpPr>
          <p:cNvPr id="4" name="Marcador de texto 3">
            <a:extLst>
              <a:ext uri="{FF2B5EF4-FFF2-40B4-BE49-F238E27FC236}">
                <a16:creationId xmlns:a16="http://schemas.microsoft.com/office/drawing/2014/main" id="{C16C3AA8-53B1-8ED7-349E-BFD7EA1B17C5}"/>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0874113-4978-30EE-30E3-4A44B47CACE2}"/>
              </a:ext>
            </a:extLst>
          </p:cNvPr>
          <p:cNvSpPr>
            <a:spLocks noGrp="1"/>
          </p:cNvSpPr>
          <p:nvPr>
            <p:ph type="dt" sz="half" idx="10"/>
          </p:nvPr>
        </p:nvSpPr>
        <p:spPr/>
        <p:txBody>
          <a:bodyPr/>
          <a:lstStyle/>
          <a:p>
            <a:fld id="{C04603D3-6E9E-49FA-90FA-6A64D45EEC35}" type="datetimeFigureOut">
              <a:rPr lang="es-ES" smtClean="0"/>
              <a:t>27/09/2025</a:t>
            </a:fld>
            <a:endParaRPr lang="es-ES"/>
          </a:p>
        </p:txBody>
      </p:sp>
      <p:sp>
        <p:nvSpPr>
          <p:cNvPr id="6" name="Marcador de pie de página 5">
            <a:extLst>
              <a:ext uri="{FF2B5EF4-FFF2-40B4-BE49-F238E27FC236}">
                <a16:creationId xmlns:a16="http://schemas.microsoft.com/office/drawing/2014/main" id="{4030718E-8BF0-458D-B54F-D7E958C888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422367-72D8-5A57-89D6-813F37B70DA2}"/>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11818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CEE786-8EA8-1DC8-E099-EBD8700AF386}"/>
              </a:ext>
            </a:extLst>
          </p:cNvPr>
          <p:cNvSpPr>
            <a:spLocks noGrp="1"/>
          </p:cNvSpPr>
          <p:nvPr>
            <p:ph type="title"/>
          </p:nvPr>
        </p:nvSpPr>
        <p:spPr>
          <a:xfrm>
            <a:off x="923985" y="402483"/>
            <a:ext cx="11591806" cy="146118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8B562A-9185-7B4F-673B-B8DE5A01E8EB}"/>
              </a:ext>
            </a:extLst>
          </p:cNvPr>
          <p:cNvSpPr>
            <a:spLocks noGrp="1"/>
          </p:cNvSpPr>
          <p:nvPr>
            <p:ph type="body" idx="1"/>
          </p:nvPr>
        </p:nvSpPr>
        <p:spPr>
          <a:xfrm>
            <a:off x="923985" y="2012414"/>
            <a:ext cx="11591806" cy="479654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0DD2FD-6124-0E16-477D-0D0555A53D83}"/>
              </a:ext>
            </a:extLst>
          </p:cNvPr>
          <p:cNvSpPr>
            <a:spLocks noGrp="1"/>
          </p:cNvSpPr>
          <p:nvPr>
            <p:ph type="dt" sz="half" idx="2"/>
          </p:nvPr>
        </p:nvSpPr>
        <p:spPr>
          <a:xfrm>
            <a:off x="923985" y="7006699"/>
            <a:ext cx="3023949"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4FC21D1B-2BEA-71F7-11C0-7C57D4221797}"/>
              </a:ext>
            </a:extLst>
          </p:cNvPr>
          <p:cNvSpPr>
            <a:spLocks noGrp="1"/>
          </p:cNvSpPr>
          <p:nvPr>
            <p:ph type="ftr" sz="quarter" idx="3"/>
          </p:nvPr>
        </p:nvSpPr>
        <p:spPr>
          <a:xfrm>
            <a:off x="4451926" y="7006699"/>
            <a:ext cx="4535924"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2212C29-BD37-2864-E7E1-EA85DAC3218D}"/>
              </a:ext>
            </a:extLst>
          </p:cNvPr>
          <p:cNvSpPr>
            <a:spLocks noGrp="1"/>
          </p:cNvSpPr>
          <p:nvPr>
            <p:ph type="sldNum" sz="quarter" idx="4"/>
          </p:nvPr>
        </p:nvSpPr>
        <p:spPr>
          <a:xfrm>
            <a:off x="9491841" y="7006699"/>
            <a:ext cx="3023949"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F7333832-9493-48E0-A08F-6F7757B1EE9C}" type="slidenum">
              <a:rPr lang="es-ES" smtClean="0"/>
              <a:t>‹Nº›</a:t>
            </a:fld>
            <a:endParaRPr lang="es-ES"/>
          </a:p>
        </p:txBody>
      </p:sp>
      <p:pic>
        <p:nvPicPr>
          <p:cNvPr id="8" name="Imagen 7">
            <a:extLst>
              <a:ext uri="{FF2B5EF4-FFF2-40B4-BE49-F238E27FC236}">
                <a16:creationId xmlns:a16="http://schemas.microsoft.com/office/drawing/2014/main" id="{B89F6E06-9A50-500C-5FAF-0F3C68AE8DE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473"/>
            <a:ext cx="13439775" cy="7558730"/>
          </a:xfrm>
          <a:prstGeom prst="rect">
            <a:avLst/>
          </a:prstGeom>
        </p:spPr>
      </p:pic>
      <p:sp>
        <p:nvSpPr>
          <p:cNvPr id="9" name="Rectángulo 8">
            <a:extLst>
              <a:ext uri="{FF2B5EF4-FFF2-40B4-BE49-F238E27FC236}">
                <a16:creationId xmlns:a16="http://schemas.microsoft.com/office/drawing/2014/main" id="{32BE5360-6CE0-A98D-434C-178E1AE4B928}"/>
              </a:ext>
            </a:extLst>
          </p:cNvPr>
          <p:cNvSpPr/>
          <p:nvPr userDrawn="1"/>
        </p:nvSpPr>
        <p:spPr>
          <a:xfrm>
            <a:off x="71273" y="0"/>
            <a:ext cx="13368503" cy="549795"/>
          </a:xfrm>
          <a:prstGeom prst="rect">
            <a:avLst/>
          </a:prstGeom>
          <a:gradFill>
            <a:gsLst>
              <a:gs pos="15000">
                <a:schemeClr val="tx1"/>
              </a:gs>
              <a:gs pos="56000">
                <a:srgbClr val="002060"/>
              </a:gs>
            </a:gsLst>
            <a:lin ang="2700000" scaled="1"/>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766E656-1921-6D95-C861-98E6DC5B3E37}"/>
              </a:ext>
            </a:extLst>
          </p:cNvPr>
          <p:cNvSpPr/>
          <p:nvPr userDrawn="1"/>
        </p:nvSpPr>
        <p:spPr>
          <a:xfrm>
            <a:off x="0" y="7276187"/>
            <a:ext cx="6719888" cy="28301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04848ED0-544F-B3AD-0E66-57BA38302D5B}"/>
              </a:ext>
            </a:extLst>
          </p:cNvPr>
          <p:cNvSpPr/>
          <p:nvPr userDrawn="1"/>
        </p:nvSpPr>
        <p:spPr>
          <a:xfrm>
            <a:off x="6719887" y="7276188"/>
            <a:ext cx="6719886" cy="283488"/>
          </a:xfrm>
          <a:prstGeom prst="rect">
            <a:avLst/>
          </a:prstGeom>
          <a:solidFill>
            <a:srgbClr val="0070C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123ABD5-5B2F-FE9D-6950-6A49B737F82A}"/>
              </a:ext>
            </a:extLst>
          </p:cNvPr>
          <p:cNvGrpSpPr/>
          <p:nvPr userDrawn="1"/>
        </p:nvGrpSpPr>
        <p:grpSpPr>
          <a:xfrm>
            <a:off x="11528129" y="819284"/>
            <a:ext cx="1582425" cy="1659111"/>
            <a:chOff x="9842243" y="1929343"/>
            <a:chExt cx="2143125" cy="2143125"/>
          </a:xfrm>
        </p:grpSpPr>
        <p:pic>
          <p:nvPicPr>
            <p:cNvPr id="12" name="Picture 3" descr="Metodología de la Investigación - Tesis">
              <a:extLst>
                <a:ext uri="{FF2B5EF4-FFF2-40B4-BE49-F238E27FC236}">
                  <a16:creationId xmlns:a16="http://schemas.microsoft.com/office/drawing/2014/main" id="{51FAE7FC-E179-522E-7AB1-64F6521B9C9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42243" y="192934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E9DF86B-B0A8-22A3-77CE-5F2E571B88D4}"/>
                </a:ext>
              </a:extLst>
            </p:cNvPr>
            <p:cNvSpPr/>
            <p:nvPr/>
          </p:nvSpPr>
          <p:spPr>
            <a:xfrm>
              <a:off x="10658168" y="3510116"/>
              <a:ext cx="511277" cy="2261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Título 1">
            <a:extLst>
              <a:ext uri="{FF2B5EF4-FFF2-40B4-BE49-F238E27FC236}">
                <a16:creationId xmlns:a16="http://schemas.microsoft.com/office/drawing/2014/main" id="{0D7385AE-B9B2-1E40-FEFA-17521A1793DC}"/>
              </a:ext>
            </a:extLst>
          </p:cNvPr>
          <p:cNvSpPr txBox="1">
            <a:spLocks/>
          </p:cNvSpPr>
          <p:nvPr userDrawn="1"/>
        </p:nvSpPr>
        <p:spPr>
          <a:xfrm>
            <a:off x="953055" y="844148"/>
            <a:ext cx="12874966" cy="1020626"/>
          </a:xfrm>
          <a:prstGeom prst="rect">
            <a:avLst/>
          </a:prstGeom>
        </p:spPr>
        <p:txBody>
          <a:bodyPr>
            <a:normAutofit/>
          </a:bodyPr>
          <a:lst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a:lstStyle>
          <a:p>
            <a:pPr fontAlgn="auto">
              <a:spcAft>
                <a:spcPts val="0"/>
              </a:spcAft>
            </a:pPr>
            <a:r>
              <a:rPr lang="es-ES" sz="3527" b="1" u="sng">
                <a:latin typeface="Arial" panose="020B0604020202020204" pitchFamily="34" charset="0"/>
                <a:cs typeface="Arial" panose="020B0604020202020204" pitchFamily="34" charset="0"/>
              </a:rPr>
              <a:t>Curso Metodología de la Investigación </a:t>
            </a:r>
            <a:endParaRPr lang="es-ES" sz="3527"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22511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s-E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CEE786-8EA8-1DC8-E099-EBD8700AF386}"/>
              </a:ext>
            </a:extLst>
          </p:cNvPr>
          <p:cNvSpPr>
            <a:spLocks noGrp="1"/>
          </p:cNvSpPr>
          <p:nvPr>
            <p:ph type="title"/>
          </p:nvPr>
        </p:nvSpPr>
        <p:spPr>
          <a:xfrm>
            <a:off x="923985" y="402483"/>
            <a:ext cx="11591806" cy="146118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8B562A-9185-7B4F-673B-B8DE5A01E8EB}"/>
              </a:ext>
            </a:extLst>
          </p:cNvPr>
          <p:cNvSpPr>
            <a:spLocks noGrp="1"/>
          </p:cNvSpPr>
          <p:nvPr>
            <p:ph type="body" idx="1"/>
          </p:nvPr>
        </p:nvSpPr>
        <p:spPr>
          <a:xfrm>
            <a:off x="923985" y="2012414"/>
            <a:ext cx="11591806" cy="479654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0DD2FD-6124-0E16-477D-0D0555A53D83}"/>
              </a:ext>
            </a:extLst>
          </p:cNvPr>
          <p:cNvSpPr>
            <a:spLocks noGrp="1"/>
          </p:cNvSpPr>
          <p:nvPr>
            <p:ph type="dt" sz="half" idx="2"/>
          </p:nvPr>
        </p:nvSpPr>
        <p:spPr>
          <a:xfrm>
            <a:off x="923985" y="7006699"/>
            <a:ext cx="3023949"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C04603D3-6E9E-49FA-90FA-6A64D45EEC35}" type="datetimeFigureOut">
              <a:rPr lang="es-ES" smtClean="0"/>
              <a:t>27/09/2025</a:t>
            </a:fld>
            <a:endParaRPr lang="es-ES"/>
          </a:p>
        </p:txBody>
      </p:sp>
      <p:sp>
        <p:nvSpPr>
          <p:cNvPr id="5" name="Marcador de pie de página 4">
            <a:extLst>
              <a:ext uri="{FF2B5EF4-FFF2-40B4-BE49-F238E27FC236}">
                <a16:creationId xmlns:a16="http://schemas.microsoft.com/office/drawing/2014/main" id="{4FC21D1B-2BEA-71F7-11C0-7C57D4221797}"/>
              </a:ext>
            </a:extLst>
          </p:cNvPr>
          <p:cNvSpPr>
            <a:spLocks noGrp="1"/>
          </p:cNvSpPr>
          <p:nvPr>
            <p:ph type="ftr" sz="quarter" idx="3"/>
          </p:nvPr>
        </p:nvSpPr>
        <p:spPr>
          <a:xfrm>
            <a:off x="4451926" y="7006699"/>
            <a:ext cx="4535924"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2212C29-BD37-2864-E7E1-EA85DAC3218D}"/>
              </a:ext>
            </a:extLst>
          </p:cNvPr>
          <p:cNvSpPr>
            <a:spLocks noGrp="1"/>
          </p:cNvSpPr>
          <p:nvPr>
            <p:ph type="sldNum" sz="quarter" idx="4"/>
          </p:nvPr>
        </p:nvSpPr>
        <p:spPr>
          <a:xfrm>
            <a:off x="9491841" y="7006699"/>
            <a:ext cx="3023949"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F7333832-9493-48E0-A08F-6F7757B1EE9C}" type="slidenum">
              <a:rPr lang="es-ES" smtClean="0"/>
              <a:t>‹Nº›</a:t>
            </a:fld>
            <a:endParaRPr lang="es-ES"/>
          </a:p>
        </p:txBody>
      </p:sp>
      <p:pic>
        <p:nvPicPr>
          <p:cNvPr id="8" name="Imagen 7">
            <a:extLst>
              <a:ext uri="{FF2B5EF4-FFF2-40B4-BE49-F238E27FC236}">
                <a16:creationId xmlns:a16="http://schemas.microsoft.com/office/drawing/2014/main" id="{B89F6E06-9A50-500C-5FAF-0F3C68AE8DE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473"/>
            <a:ext cx="13439775" cy="7558730"/>
          </a:xfrm>
          <a:prstGeom prst="rect">
            <a:avLst/>
          </a:prstGeom>
        </p:spPr>
      </p:pic>
      <p:sp>
        <p:nvSpPr>
          <p:cNvPr id="9" name="Rectángulo 8">
            <a:extLst>
              <a:ext uri="{FF2B5EF4-FFF2-40B4-BE49-F238E27FC236}">
                <a16:creationId xmlns:a16="http://schemas.microsoft.com/office/drawing/2014/main" id="{32BE5360-6CE0-A98D-434C-178E1AE4B928}"/>
              </a:ext>
            </a:extLst>
          </p:cNvPr>
          <p:cNvSpPr/>
          <p:nvPr userDrawn="1"/>
        </p:nvSpPr>
        <p:spPr>
          <a:xfrm>
            <a:off x="71273" y="0"/>
            <a:ext cx="13368503" cy="549795"/>
          </a:xfrm>
          <a:prstGeom prst="rect">
            <a:avLst/>
          </a:prstGeom>
          <a:gradFill>
            <a:gsLst>
              <a:gs pos="15000">
                <a:schemeClr val="tx1"/>
              </a:gs>
              <a:gs pos="56000">
                <a:srgbClr val="002060"/>
              </a:gs>
            </a:gsLst>
            <a:lin ang="2700000" scaled="1"/>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766E656-1921-6D95-C861-98E6DC5B3E37}"/>
              </a:ext>
            </a:extLst>
          </p:cNvPr>
          <p:cNvSpPr/>
          <p:nvPr userDrawn="1"/>
        </p:nvSpPr>
        <p:spPr>
          <a:xfrm>
            <a:off x="0" y="7276187"/>
            <a:ext cx="6719888" cy="28301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04848ED0-544F-B3AD-0E66-57BA38302D5B}"/>
              </a:ext>
            </a:extLst>
          </p:cNvPr>
          <p:cNvSpPr/>
          <p:nvPr userDrawn="1"/>
        </p:nvSpPr>
        <p:spPr>
          <a:xfrm>
            <a:off x="6719887" y="7276188"/>
            <a:ext cx="6719886" cy="283488"/>
          </a:xfrm>
          <a:prstGeom prst="rect">
            <a:avLst/>
          </a:prstGeom>
          <a:solidFill>
            <a:srgbClr val="0070C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123ABD5-5B2F-FE9D-6950-6A49B737F82A}"/>
              </a:ext>
            </a:extLst>
          </p:cNvPr>
          <p:cNvGrpSpPr/>
          <p:nvPr userDrawn="1"/>
        </p:nvGrpSpPr>
        <p:grpSpPr>
          <a:xfrm>
            <a:off x="11528129" y="819284"/>
            <a:ext cx="1582425" cy="1659111"/>
            <a:chOff x="9842243" y="1929343"/>
            <a:chExt cx="2143125" cy="2143125"/>
          </a:xfrm>
        </p:grpSpPr>
        <p:pic>
          <p:nvPicPr>
            <p:cNvPr id="12" name="Picture 3" descr="Metodología de la Investigación - Tesis">
              <a:extLst>
                <a:ext uri="{FF2B5EF4-FFF2-40B4-BE49-F238E27FC236}">
                  <a16:creationId xmlns:a16="http://schemas.microsoft.com/office/drawing/2014/main" id="{51FAE7FC-E179-522E-7AB1-64F6521B9C9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42243" y="192934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E9DF86B-B0A8-22A3-77CE-5F2E571B88D4}"/>
                </a:ext>
              </a:extLst>
            </p:cNvPr>
            <p:cNvSpPr/>
            <p:nvPr/>
          </p:nvSpPr>
          <p:spPr>
            <a:xfrm>
              <a:off x="10658168" y="3510116"/>
              <a:ext cx="511277" cy="2261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04460964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s-E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bioclever.com/backoffice/%20https:/www.bioclever.com/es-ES/estudios-observacionales-s-2-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bioclever.com/backoffice/%20https:/www.bioclever.com/es-ES/estudios-observacionales-s-2-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undoso.vcl.sld.cu/ebooks/40.pd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5954C-C04C-E466-3B83-DD3D29DC87AA}"/>
              </a:ext>
            </a:extLst>
          </p:cNvPr>
          <p:cNvSpPr>
            <a:spLocks noGrp="1"/>
          </p:cNvSpPr>
          <p:nvPr>
            <p:ph type="ctrTitle"/>
          </p:nvPr>
        </p:nvSpPr>
        <p:spPr>
          <a:xfrm>
            <a:off x="282404" y="459708"/>
            <a:ext cx="12874966" cy="1020626"/>
          </a:xfrm>
        </p:spPr>
        <p:txBody>
          <a:bodyPr>
            <a:normAutofit/>
          </a:bodyPr>
          <a:lstStyle/>
          <a:p>
            <a:r>
              <a:rPr lang="es-ES" sz="3527" b="1" u="sng" dirty="0">
                <a:latin typeface="Arial" panose="020B0604020202020204" pitchFamily="34" charset="0"/>
                <a:cs typeface="Arial" panose="020B0604020202020204" pitchFamily="34" charset="0"/>
              </a:rPr>
              <a:t>Curso Metodología de la Investigación </a:t>
            </a:r>
          </a:p>
        </p:txBody>
      </p:sp>
      <p:sp>
        <p:nvSpPr>
          <p:cNvPr id="3" name="Subtítulo 2">
            <a:extLst>
              <a:ext uri="{FF2B5EF4-FFF2-40B4-BE49-F238E27FC236}">
                <a16:creationId xmlns:a16="http://schemas.microsoft.com/office/drawing/2014/main" id="{23A60A85-83D3-2532-A960-13E77908F856}"/>
              </a:ext>
            </a:extLst>
          </p:cNvPr>
          <p:cNvSpPr>
            <a:spLocks noGrp="1"/>
          </p:cNvSpPr>
          <p:nvPr>
            <p:ph type="subTitle" idx="1"/>
          </p:nvPr>
        </p:nvSpPr>
        <p:spPr>
          <a:xfrm>
            <a:off x="-465868" y="1918368"/>
            <a:ext cx="12377275" cy="4855533"/>
          </a:xfrm>
        </p:spPr>
        <p:txBody>
          <a:bodyPr>
            <a:normAutofit/>
          </a:bodyPr>
          <a:lstStyle/>
          <a:p>
            <a:r>
              <a:rPr lang="es-ES" sz="2976" b="1" dirty="0">
                <a:latin typeface="Arial" panose="020B0604020202020204" pitchFamily="34" charset="0"/>
                <a:cs typeface="Arial" panose="020B0604020202020204" pitchFamily="34" charset="0"/>
              </a:rPr>
              <a:t>Título del curso:</a:t>
            </a:r>
            <a:r>
              <a:rPr lang="es-ES" sz="2976" dirty="0">
                <a:latin typeface="Arial" panose="020B0604020202020204" pitchFamily="34" charset="0"/>
                <a:cs typeface="Arial" panose="020B0604020202020204" pitchFamily="34" charset="0"/>
              </a:rPr>
              <a:t> Metodología de la Investigación Científica </a:t>
            </a:r>
          </a:p>
          <a:p>
            <a:r>
              <a:rPr lang="es-ES" sz="2976" b="1" dirty="0">
                <a:latin typeface="Arial" panose="020B0604020202020204" pitchFamily="34" charset="0"/>
                <a:cs typeface="Arial" panose="020B0604020202020204" pitchFamily="34" charset="0"/>
              </a:rPr>
              <a:t>Nivel:</a:t>
            </a:r>
            <a:r>
              <a:rPr lang="es-ES" sz="2976" dirty="0">
                <a:latin typeface="Arial" panose="020B0604020202020204" pitchFamily="34" charset="0"/>
                <a:cs typeface="Arial" panose="020B0604020202020204" pitchFamily="34" charset="0"/>
              </a:rPr>
              <a:t> ( Postgrado Residentes)</a:t>
            </a:r>
          </a:p>
          <a:p>
            <a:endParaRPr lang="es-ES" sz="2976" dirty="0">
              <a:latin typeface="Arial" panose="020B0604020202020204" pitchFamily="34" charset="0"/>
              <a:cs typeface="Arial" panose="020B0604020202020204" pitchFamily="34" charset="0"/>
            </a:endParaRPr>
          </a:p>
          <a:p>
            <a:r>
              <a:rPr lang="es-ES" sz="2976" b="1" dirty="0">
                <a:latin typeface="Arial" panose="020B0604020202020204" pitchFamily="34" charset="0"/>
                <a:cs typeface="Arial" panose="020B0604020202020204" pitchFamily="34" charset="0"/>
              </a:rPr>
              <a:t>Diseño</a:t>
            </a:r>
          </a:p>
          <a:p>
            <a:endParaRPr lang="es-ES" sz="2976"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Dr. C René Borges Sandrino </a:t>
            </a:r>
          </a:p>
          <a:p>
            <a:pPr algn="r"/>
            <a:endParaRPr lang="es-ES" sz="2976" b="1" dirty="0">
              <a:latin typeface="Arial" panose="020B0604020202020204" pitchFamily="34" charset="0"/>
              <a:cs typeface="Arial" panose="020B0604020202020204" pitchFamily="34" charset="0"/>
            </a:endParaRPr>
          </a:p>
          <a:p>
            <a:r>
              <a:rPr lang="es-ES" sz="2976" b="1" dirty="0">
                <a:latin typeface="Arial" panose="020B0604020202020204" pitchFamily="34" charset="0"/>
                <a:cs typeface="Arial" panose="020B0604020202020204" pitchFamily="34" charset="0"/>
              </a:rPr>
              <a:t>Plataforma virtual </a:t>
            </a:r>
          </a:p>
          <a:p>
            <a:endParaRPr lang="es-ES" dirty="0"/>
          </a:p>
        </p:txBody>
      </p:sp>
      <p:pic>
        <p:nvPicPr>
          <p:cNvPr id="2050" name="Picture 2" descr="conceptos metodologia de la investigación | Flashcards">
            <a:extLst>
              <a:ext uri="{FF2B5EF4-FFF2-40B4-BE49-F238E27FC236}">
                <a16:creationId xmlns:a16="http://schemas.microsoft.com/office/drawing/2014/main" id="{1636E8C4-77FF-9397-100B-2677AFC8A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481" y="2494319"/>
            <a:ext cx="4013417" cy="272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2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7F0F1E-4AC6-C945-7313-7058CEDC9CC3}"/>
              </a:ext>
            </a:extLst>
          </p:cNvPr>
          <p:cNvSpPr>
            <a:spLocks noGrp="1"/>
          </p:cNvSpPr>
          <p:nvPr>
            <p:ph idx="1"/>
          </p:nvPr>
        </p:nvSpPr>
        <p:spPr>
          <a:xfrm>
            <a:off x="599207" y="2012414"/>
            <a:ext cx="11916584" cy="4796544"/>
          </a:xfrm>
        </p:spPr>
        <p:txBody>
          <a:bodyPr>
            <a:normAutofit/>
          </a:bodyPr>
          <a:lstStyle/>
          <a:p>
            <a:r>
              <a:rPr lang="es-ES" dirty="0"/>
              <a:t>Por ejemplo:  </a:t>
            </a:r>
          </a:p>
          <a:p>
            <a:pPr marL="0" indent="0">
              <a:lnSpc>
                <a:spcPct val="150000"/>
              </a:lnSpc>
              <a:spcBef>
                <a:spcPts val="0"/>
              </a:spcBef>
              <a:buNone/>
            </a:pPr>
            <a:r>
              <a:rPr lang="es-ES" dirty="0"/>
              <a:t>Un estudio cuyo objetivo es estimar los casos de portadores del virus de la hepatitis C, en un momento dado es un estudio de prevalencia. Si lo que queremos es conocer  los </a:t>
            </a:r>
            <a:r>
              <a:rPr lang="es-ES" b="1" dirty="0">
                <a:solidFill>
                  <a:srgbClr val="FF0000"/>
                </a:solidFill>
              </a:rPr>
              <a:t>NUEVOS portadores </a:t>
            </a:r>
            <a:r>
              <a:rPr lang="es-ES" dirty="0"/>
              <a:t>del virus de la hepatitis C a partir de una momento dado, sería un estudio de </a:t>
            </a:r>
            <a:r>
              <a:rPr lang="es-ES" b="1" dirty="0">
                <a:solidFill>
                  <a:srgbClr val="FF0000"/>
                </a:solidFill>
              </a:rPr>
              <a:t>incidencia</a:t>
            </a:r>
            <a:r>
              <a:rPr lang="es-ES" b="1" dirty="0"/>
              <a:t>. </a:t>
            </a:r>
          </a:p>
        </p:txBody>
      </p:sp>
    </p:spTree>
    <p:extLst>
      <p:ext uri="{BB962C8B-B14F-4D97-AF65-F5344CB8AC3E}">
        <p14:creationId xmlns:p14="http://schemas.microsoft.com/office/powerpoint/2010/main" val="102412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5D3925-EC5D-6DD2-8BDF-F51257E0AA16}"/>
              </a:ext>
            </a:extLst>
          </p:cNvPr>
          <p:cNvSpPr>
            <a:spLocks noGrp="1"/>
          </p:cNvSpPr>
          <p:nvPr>
            <p:ph idx="1"/>
          </p:nvPr>
        </p:nvSpPr>
        <p:spPr>
          <a:xfrm>
            <a:off x="671215" y="2267669"/>
            <a:ext cx="11591806" cy="4796544"/>
          </a:xfrm>
        </p:spPr>
        <p:txBody>
          <a:bodyPr>
            <a:normAutofit/>
          </a:bodyPr>
          <a:lstStyle/>
          <a:p>
            <a:pPr marL="0" indent="0">
              <a:lnSpc>
                <a:spcPct val="150000"/>
              </a:lnSpc>
              <a:spcBef>
                <a:spcPts val="0"/>
              </a:spcBef>
              <a:buNone/>
            </a:pPr>
            <a:r>
              <a:rPr lang="es-ES" sz="2800" dirty="0">
                <a:latin typeface="Arial" panose="020B0604020202020204" pitchFamily="34" charset="0"/>
                <a:cs typeface="Arial" panose="020B0604020202020204" pitchFamily="34" charset="0"/>
              </a:rPr>
              <a:t>Un conjunto de casos clínicos de portadores del virus de la hepatitis C describiendo una característica frecuente es una serie de casos.</a:t>
            </a:r>
          </a:p>
          <a:p>
            <a:pPr marL="0" indent="0">
              <a:lnSpc>
                <a:spcPct val="150000"/>
              </a:lnSpc>
              <a:spcBef>
                <a:spcPts val="0"/>
              </a:spcBef>
              <a:buNone/>
            </a:pPr>
            <a:r>
              <a:rPr lang="es-E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2150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BB14F1-D7E4-A8C9-A9F6-81525CAD0003}"/>
              </a:ext>
            </a:extLst>
          </p:cNvPr>
          <p:cNvSpPr>
            <a:spLocks noGrp="1"/>
          </p:cNvSpPr>
          <p:nvPr>
            <p:ph idx="1"/>
          </p:nvPr>
        </p:nvSpPr>
        <p:spPr>
          <a:xfrm>
            <a:off x="797600" y="2627709"/>
            <a:ext cx="11844574" cy="4796544"/>
          </a:xfrm>
        </p:spPr>
        <p:txBody>
          <a:bodyPr/>
          <a:lstStyle/>
          <a:p>
            <a:pPr marL="0" indent="0">
              <a:lnSpc>
                <a:spcPct val="150000"/>
              </a:lnSpc>
              <a:spcBef>
                <a:spcPts val="0"/>
              </a:spcBef>
              <a:buNone/>
            </a:pPr>
            <a:r>
              <a:rPr lang="es-ES" dirty="0"/>
              <a:t>Todo estudio que evalúa una presunta relación causa-efecto. El presunto agente puede ser tanto un factor etiológico como un tratamiento o intervención para prevenir o mejorar una situación clínica. En los apartados siguientes veremos diferentes tipos de estudios analíticos.</a:t>
            </a:r>
          </a:p>
        </p:txBody>
      </p:sp>
      <p:sp>
        <p:nvSpPr>
          <p:cNvPr id="7" name="CuadroTexto 6">
            <a:extLst>
              <a:ext uri="{FF2B5EF4-FFF2-40B4-BE49-F238E27FC236}">
                <a16:creationId xmlns:a16="http://schemas.microsoft.com/office/drawing/2014/main" id="{9E8D1836-9804-736A-F240-2CF93EE89EF7}"/>
              </a:ext>
            </a:extLst>
          </p:cNvPr>
          <p:cNvSpPr txBox="1"/>
          <p:nvPr/>
        </p:nvSpPr>
        <p:spPr>
          <a:xfrm>
            <a:off x="887239" y="1835621"/>
            <a:ext cx="6912428" cy="567207"/>
          </a:xfrm>
          <a:prstGeom prst="rect">
            <a:avLst/>
          </a:prstGeom>
          <a:noFill/>
        </p:spPr>
        <p:txBody>
          <a:bodyPr wrap="square">
            <a:spAutoFit/>
          </a:bodyPr>
          <a:lstStyle/>
          <a:p>
            <a:r>
              <a:rPr kumimoji="0" lang="es-ES" sz="3086" b="0" i="0" u="none" strike="noStrike" kern="1200" cap="none" spc="0" normalizeH="0" baseline="0" noProof="0" dirty="0">
                <a:ln>
                  <a:noFill/>
                </a:ln>
                <a:solidFill>
                  <a:prstClr val="black"/>
                </a:solidFill>
                <a:effectLst/>
                <a:uLnTx/>
                <a:uFillTx/>
                <a:latin typeface="Calibri" panose="020F0502020204030204"/>
                <a:ea typeface="+mn-ea"/>
                <a:cs typeface="+mn-cs"/>
              </a:rPr>
              <a:t>Estudios </a:t>
            </a:r>
            <a:r>
              <a:rPr kumimoji="0" lang="es-ES" sz="3086" b="1" i="0" u="none" strike="noStrike" kern="1200" cap="none" spc="0" normalizeH="0" baseline="0" noProof="0" dirty="0">
                <a:ln>
                  <a:noFill/>
                </a:ln>
                <a:solidFill>
                  <a:prstClr val="black"/>
                </a:solidFill>
                <a:effectLst/>
                <a:uLnTx/>
                <a:uFillTx/>
                <a:latin typeface="Calibri" panose="020F0502020204030204"/>
                <a:ea typeface="+mn-ea"/>
                <a:cs typeface="+mn-cs"/>
              </a:rPr>
              <a:t>analíticos</a:t>
            </a:r>
            <a:r>
              <a:rPr kumimoji="0" lang="es-ES" sz="3086"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s-ES" dirty="0"/>
          </a:p>
        </p:txBody>
      </p:sp>
    </p:spTree>
    <p:extLst>
      <p:ext uri="{BB962C8B-B14F-4D97-AF65-F5344CB8AC3E}">
        <p14:creationId xmlns:p14="http://schemas.microsoft.com/office/powerpoint/2010/main" val="396766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7C77D7-B9E8-5487-64DA-92BCC94AF32C}"/>
              </a:ext>
            </a:extLst>
          </p:cNvPr>
          <p:cNvSpPr>
            <a:spLocks noGrp="1"/>
          </p:cNvSpPr>
          <p:nvPr>
            <p:ph idx="1"/>
          </p:nvPr>
        </p:nvSpPr>
        <p:spPr>
          <a:xfrm>
            <a:off x="743223" y="1835621"/>
            <a:ext cx="11591806" cy="4796544"/>
          </a:xfrm>
        </p:spPr>
        <p:txBody>
          <a:bodyPr/>
          <a:lstStyle/>
          <a:p>
            <a:pPr marL="0" indent="0">
              <a:buNone/>
            </a:pPr>
            <a:r>
              <a:rPr lang="es-ES" sz="4000" dirty="0"/>
              <a:t>Los estudios observacionales pueden ser:</a:t>
            </a:r>
          </a:p>
          <a:p>
            <a:pPr marL="0" indent="0">
              <a:buNone/>
            </a:pPr>
            <a:r>
              <a:rPr lang="es-ES" sz="4000" b="1" u="sng" dirty="0">
                <a:solidFill>
                  <a:srgbClr val="FF0000"/>
                </a:solidFill>
                <a:effectLst>
                  <a:outerShdw blurRad="38100" dist="38100" dir="2700000" algn="tl">
                    <a:srgbClr val="000000">
                      <a:alpha val="43137"/>
                    </a:srgbClr>
                  </a:outerShdw>
                </a:effectLst>
              </a:rPr>
              <a:t>Descriptivos</a:t>
            </a:r>
          </a:p>
          <a:p>
            <a:pPr marL="503971" lvl="1" indent="0">
              <a:buNone/>
            </a:pPr>
            <a:r>
              <a:rPr lang="es-ES" sz="3600" dirty="0"/>
              <a:t>Informes de casos</a:t>
            </a:r>
          </a:p>
          <a:p>
            <a:pPr marL="503971" lvl="1" indent="0">
              <a:buNone/>
            </a:pPr>
            <a:r>
              <a:rPr lang="es-ES" sz="3600" dirty="0"/>
              <a:t>Series de casos</a:t>
            </a:r>
          </a:p>
          <a:p>
            <a:pPr marL="0" indent="0">
              <a:buNone/>
            </a:pPr>
            <a:r>
              <a:rPr lang="es-ES" sz="4000" b="1" dirty="0">
                <a:solidFill>
                  <a:srgbClr val="FF0000"/>
                </a:solidFill>
                <a:effectLst>
                  <a:outerShdw blurRad="38100" dist="38100" dir="2700000" algn="tl">
                    <a:srgbClr val="000000">
                      <a:alpha val="43137"/>
                    </a:srgbClr>
                  </a:outerShdw>
                </a:effectLst>
              </a:rPr>
              <a:t>Analíticos</a:t>
            </a:r>
          </a:p>
          <a:p>
            <a:pPr marL="503971" lvl="1" indent="0">
              <a:buNone/>
            </a:pPr>
            <a:r>
              <a:rPr lang="es-ES" sz="3600" dirty="0"/>
              <a:t>Estudios de cohortes</a:t>
            </a:r>
          </a:p>
          <a:p>
            <a:pPr marL="503971" lvl="1" indent="0">
              <a:buNone/>
            </a:pPr>
            <a:r>
              <a:rPr lang="es-ES" sz="3600" dirty="0"/>
              <a:t>Estudios de casos y controles.</a:t>
            </a:r>
          </a:p>
          <a:p>
            <a:endParaRPr lang="es-ES" dirty="0"/>
          </a:p>
        </p:txBody>
      </p:sp>
    </p:spTree>
    <p:extLst>
      <p:ext uri="{BB962C8B-B14F-4D97-AF65-F5344CB8AC3E}">
        <p14:creationId xmlns:p14="http://schemas.microsoft.com/office/powerpoint/2010/main" val="128559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35CEE-8C93-AE4C-B266-B169B4F72CF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54984A53-F221-CBC7-896D-E890CEFD99F5}"/>
              </a:ext>
            </a:extLst>
          </p:cNvPr>
          <p:cNvPicPr>
            <a:picLocks noChangeAspect="1"/>
          </p:cNvPicPr>
          <p:nvPr/>
        </p:nvPicPr>
        <p:blipFill>
          <a:blip r:embed="rId2"/>
          <a:stretch>
            <a:fillRect/>
          </a:stretch>
        </p:blipFill>
        <p:spPr>
          <a:xfrm>
            <a:off x="383183" y="1562225"/>
            <a:ext cx="10873207" cy="5313956"/>
          </a:xfrm>
          <a:prstGeom prst="rect">
            <a:avLst/>
          </a:prstGeom>
        </p:spPr>
      </p:pic>
      <p:sp>
        <p:nvSpPr>
          <p:cNvPr id="2" name="Flecha: a la derecha 1">
            <a:extLst>
              <a:ext uri="{FF2B5EF4-FFF2-40B4-BE49-F238E27FC236}">
                <a16:creationId xmlns:a16="http://schemas.microsoft.com/office/drawing/2014/main" id="{AB8E25E1-4A32-148C-891A-A3E618E98DCB}"/>
              </a:ext>
            </a:extLst>
          </p:cNvPr>
          <p:cNvSpPr/>
          <p:nvPr/>
        </p:nvSpPr>
        <p:spPr>
          <a:xfrm rot="10800000">
            <a:off x="10068258" y="3059757"/>
            <a:ext cx="2376264" cy="100811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0582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68FA250-1311-A76B-9F34-3BE793A0E024}"/>
              </a:ext>
            </a:extLst>
          </p:cNvPr>
          <p:cNvSpPr>
            <a:spLocks noGrp="1"/>
          </p:cNvSpPr>
          <p:nvPr>
            <p:ph idx="1"/>
          </p:nvPr>
        </p:nvSpPr>
        <p:spPr>
          <a:xfrm>
            <a:off x="95151" y="2123653"/>
            <a:ext cx="12169352" cy="2499309"/>
          </a:xfrm>
        </p:spPr>
        <p:txBody>
          <a:bodyPr>
            <a:normAutofit/>
          </a:bodyPr>
          <a:lstStyle/>
          <a:p>
            <a:pPr marL="0" indent="0">
              <a:lnSpc>
                <a:spcPct val="150000"/>
              </a:lnSpc>
              <a:spcBef>
                <a:spcPts val="0"/>
              </a:spcBef>
              <a:buNone/>
            </a:pPr>
            <a:r>
              <a:rPr lang="es-ES" dirty="0"/>
              <a:t>Se consideran </a:t>
            </a:r>
            <a:r>
              <a:rPr lang="es-ES" b="1" dirty="0"/>
              <a:t>transversales</a:t>
            </a:r>
            <a:r>
              <a:rPr lang="es-ES" dirty="0"/>
              <a:t> los estudios en los que se </a:t>
            </a:r>
          </a:p>
          <a:p>
            <a:pPr marL="0" indent="0">
              <a:lnSpc>
                <a:spcPct val="150000"/>
              </a:lnSpc>
              <a:spcBef>
                <a:spcPts val="0"/>
              </a:spcBef>
              <a:buNone/>
            </a:pPr>
            <a:r>
              <a:rPr lang="es-ES" dirty="0"/>
              <a:t>examinan la relación entre una enfermedad y una serie </a:t>
            </a:r>
          </a:p>
          <a:p>
            <a:pPr marL="0" indent="0">
              <a:lnSpc>
                <a:spcPct val="150000"/>
              </a:lnSpc>
              <a:spcBef>
                <a:spcPts val="0"/>
              </a:spcBef>
              <a:buNone/>
            </a:pPr>
            <a:r>
              <a:rPr lang="es-ES" dirty="0"/>
              <a:t>de variables en una población determinada y en un momento del tiempo.</a:t>
            </a:r>
          </a:p>
          <a:p>
            <a:pPr marL="0" indent="0">
              <a:buNone/>
            </a:pPr>
            <a:endParaRPr lang="es-ES" dirty="0"/>
          </a:p>
        </p:txBody>
      </p:sp>
      <p:pic>
        <p:nvPicPr>
          <p:cNvPr id="5" name="Imagen 4">
            <a:extLst>
              <a:ext uri="{FF2B5EF4-FFF2-40B4-BE49-F238E27FC236}">
                <a16:creationId xmlns:a16="http://schemas.microsoft.com/office/drawing/2014/main" id="{6DE86484-4DAB-77BC-734F-F1150334FA6A}"/>
              </a:ext>
            </a:extLst>
          </p:cNvPr>
          <p:cNvPicPr>
            <a:picLocks noChangeAspect="1"/>
          </p:cNvPicPr>
          <p:nvPr/>
        </p:nvPicPr>
        <p:blipFill>
          <a:blip r:embed="rId2"/>
          <a:stretch>
            <a:fillRect/>
          </a:stretch>
        </p:blipFill>
        <p:spPr>
          <a:xfrm>
            <a:off x="5207719" y="4283893"/>
            <a:ext cx="2551684" cy="2708156"/>
          </a:xfrm>
          <a:prstGeom prst="rect">
            <a:avLst/>
          </a:prstGeom>
        </p:spPr>
      </p:pic>
    </p:spTree>
    <p:extLst>
      <p:ext uri="{BB962C8B-B14F-4D97-AF65-F5344CB8AC3E}">
        <p14:creationId xmlns:p14="http://schemas.microsoft.com/office/powerpoint/2010/main" val="205842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C6325-1EA3-8AE6-FCDE-76C19C334F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01F1BDF-FA5B-BA06-B302-AC7AC37F1F2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2B1A7E0-3E4A-6F2D-24FD-E1EC3566BE75}"/>
              </a:ext>
            </a:extLst>
          </p:cNvPr>
          <p:cNvSpPr>
            <a:spLocks noGrp="1"/>
          </p:cNvSpPr>
          <p:nvPr>
            <p:ph idx="1"/>
          </p:nvPr>
        </p:nvSpPr>
        <p:spPr/>
        <p:txBody>
          <a:bodyPr>
            <a:normAutofit/>
          </a:bodyPr>
          <a:lstStyle/>
          <a:p>
            <a:pPr marL="0" indent="0">
              <a:lnSpc>
                <a:spcPct val="150000"/>
              </a:lnSpc>
              <a:spcBef>
                <a:spcPts val="0"/>
              </a:spcBef>
              <a:buNone/>
            </a:pPr>
            <a:r>
              <a:rPr lang="es-ES" dirty="0"/>
              <a:t> Ejemplo estudiar  la frecuencia de dolores de rodilla en la población escolar obesa y no obesa ).  Es decir la presencia de la enfermedad y la exposición se observa simultáneamente, lo que dificulta la interpretación causa efecto. Por esta razón los estudios transversales son por definición descriptivos. </a:t>
            </a:r>
          </a:p>
          <a:p>
            <a:br>
              <a:rPr lang="es-ES" dirty="0"/>
            </a:br>
            <a:endParaRPr lang="es-ES" dirty="0"/>
          </a:p>
        </p:txBody>
      </p:sp>
    </p:spTree>
    <p:extLst>
      <p:ext uri="{BB962C8B-B14F-4D97-AF65-F5344CB8AC3E}">
        <p14:creationId xmlns:p14="http://schemas.microsoft.com/office/powerpoint/2010/main" val="196320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0827BD0-620D-A4ED-E922-D2686DB7DCC7}"/>
              </a:ext>
            </a:extLst>
          </p:cNvPr>
          <p:cNvSpPr>
            <a:spLocks noGrp="1"/>
          </p:cNvSpPr>
          <p:nvPr>
            <p:ph idx="1"/>
          </p:nvPr>
        </p:nvSpPr>
        <p:spPr>
          <a:xfrm>
            <a:off x="311175" y="2012414"/>
            <a:ext cx="12204616" cy="4796544"/>
          </a:xfrm>
        </p:spPr>
        <p:txBody>
          <a:bodyPr>
            <a:normAutofit lnSpcReduction="10000"/>
          </a:bodyPr>
          <a:lstStyle/>
          <a:p>
            <a:pPr marL="0" indent="0">
              <a:lnSpc>
                <a:spcPct val="150000"/>
              </a:lnSpc>
              <a:spcBef>
                <a:spcPts val="0"/>
              </a:spcBef>
              <a:buNone/>
            </a:pPr>
            <a:r>
              <a:rPr lang="es-ES" dirty="0"/>
              <a:t>Los estudios transversales se caracterizan porque solo se hace una medición en el tiempo en cada sujeto e estudio, este tipo de estrategia comparte varias limitaciones de los estudios de “caso y controles”,  se basan en el estudio de casos prevalentes.</a:t>
            </a:r>
            <a:br>
              <a:rPr lang="es-ES" dirty="0"/>
            </a:br>
            <a:r>
              <a:rPr lang="es-ES" b="1" dirty="0">
                <a:solidFill>
                  <a:srgbClr val="FF0000"/>
                </a:solidFill>
              </a:rPr>
              <a:t>Tiene una escala baja en términos de causalidad y deben ser interpretados con mucha cautela, son útiles para la planificación de los servicios de la salud.</a:t>
            </a:r>
          </a:p>
        </p:txBody>
      </p:sp>
    </p:spTree>
    <p:extLst>
      <p:ext uri="{BB962C8B-B14F-4D97-AF65-F5344CB8AC3E}">
        <p14:creationId xmlns:p14="http://schemas.microsoft.com/office/powerpoint/2010/main" val="273904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C94E8E-093B-B8C5-E848-5135ACB4A2C6}"/>
              </a:ext>
            </a:extLst>
          </p:cNvPr>
          <p:cNvSpPr>
            <a:spLocks noGrp="1"/>
          </p:cNvSpPr>
          <p:nvPr>
            <p:ph idx="1"/>
          </p:nvPr>
        </p:nvSpPr>
        <p:spPr>
          <a:xfrm>
            <a:off x="95151" y="1403573"/>
            <a:ext cx="11809312" cy="5724054"/>
          </a:xfrm>
        </p:spPr>
        <p:txBody>
          <a:bodyPr>
            <a:normAutofit lnSpcReduction="10000"/>
          </a:bodyPr>
          <a:lstStyle/>
          <a:p>
            <a:pPr marL="0" indent="0">
              <a:lnSpc>
                <a:spcPct val="160000"/>
              </a:lnSpc>
              <a:spcBef>
                <a:spcPts val="0"/>
              </a:spcBef>
              <a:buNone/>
            </a:pPr>
            <a:r>
              <a:rPr lang="es-ES" dirty="0"/>
              <a:t>Los estudios transversales pueden también describir </a:t>
            </a:r>
            <a:r>
              <a:rPr lang="es-ES" b="1" dirty="0">
                <a:solidFill>
                  <a:srgbClr val="FF0000"/>
                </a:solidFill>
              </a:rPr>
              <a:t>características o grados de enfermedad</a:t>
            </a:r>
          </a:p>
          <a:p>
            <a:pPr>
              <a:lnSpc>
                <a:spcPct val="160000"/>
              </a:lnSpc>
              <a:spcBef>
                <a:spcPts val="0"/>
              </a:spcBef>
            </a:pPr>
            <a:r>
              <a:rPr lang="es-ES" dirty="0"/>
              <a:t>Ejemplo un estudio de prevalencia de obesidad y sobrepeso en población escolar de una localidad determinada</a:t>
            </a:r>
          </a:p>
          <a:p>
            <a:pPr>
              <a:lnSpc>
                <a:spcPct val="160000"/>
              </a:lnSpc>
              <a:spcBef>
                <a:spcPts val="0"/>
              </a:spcBef>
            </a:pPr>
            <a:r>
              <a:rPr lang="es-ES" dirty="0"/>
              <a:t>Examinar la relación entre diferentes variables en una población definida en un momento de tiempo determinado (por ejemplo en un grupo de escolares la relación entre género, peso, talla, índice de masa corporal, nivel socioeconómico etc.).</a:t>
            </a:r>
          </a:p>
        </p:txBody>
      </p:sp>
    </p:spTree>
    <p:extLst>
      <p:ext uri="{BB962C8B-B14F-4D97-AF65-F5344CB8AC3E}">
        <p14:creationId xmlns:p14="http://schemas.microsoft.com/office/powerpoint/2010/main" val="418495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contenido 9">
            <a:extLst>
              <a:ext uri="{FF2B5EF4-FFF2-40B4-BE49-F238E27FC236}">
                <a16:creationId xmlns:a16="http://schemas.microsoft.com/office/drawing/2014/main" id="{10400D9F-230B-2C45-E5A0-5BE22C9A833E}"/>
              </a:ext>
            </a:extLst>
          </p:cNvPr>
          <p:cNvPicPr>
            <a:picLocks noGrp="1" noChangeAspect="1"/>
          </p:cNvPicPr>
          <p:nvPr>
            <p:ph idx="1"/>
          </p:nvPr>
        </p:nvPicPr>
        <p:blipFill>
          <a:blip r:embed="rId2"/>
          <a:stretch>
            <a:fillRect/>
          </a:stretch>
        </p:blipFill>
        <p:spPr>
          <a:xfrm>
            <a:off x="383183" y="2339677"/>
            <a:ext cx="11472415" cy="4824535"/>
          </a:xfrm>
          <a:prstGeom prst="rect">
            <a:avLst/>
          </a:prstGeom>
        </p:spPr>
      </p:pic>
      <p:sp>
        <p:nvSpPr>
          <p:cNvPr id="11" name="CuadroTexto 10">
            <a:extLst>
              <a:ext uri="{FF2B5EF4-FFF2-40B4-BE49-F238E27FC236}">
                <a16:creationId xmlns:a16="http://schemas.microsoft.com/office/drawing/2014/main" id="{419697F9-31DA-4888-3BCC-AFC147EEE5F5}"/>
              </a:ext>
            </a:extLst>
          </p:cNvPr>
          <p:cNvSpPr txBox="1"/>
          <p:nvPr/>
        </p:nvSpPr>
        <p:spPr>
          <a:xfrm>
            <a:off x="3407519" y="1619597"/>
            <a:ext cx="3980577" cy="523220"/>
          </a:xfrm>
          <a:prstGeom prst="rect">
            <a:avLst/>
          </a:prstGeom>
          <a:noFill/>
        </p:spPr>
        <p:txBody>
          <a:bodyPr wrap="none" rtlCol="0">
            <a:spAutoFit/>
          </a:bodyPr>
          <a:lstStyle/>
          <a:p>
            <a:r>
              <a:rPr lang="es-ES" sz="2800" b="1" dirty="0"/>
              <a:t>Razón de Prevalencia </a:t>
            </a:r>
          </a:p>
        </p:txBody>
      </p:sp>
    </p:spTree>
    <p:extLst>
      <p:ext uri="{BB962C8B-B14F-4D97-AF65-F5344CB8AC3E}">
        <p14:creationId xmlns:p14="http://schemas.microsoft.com/office/powerpoint/2010/main" val="278111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AF287BBD-550B-794A-ED24-F9390E9A97D1}"/>
              </a:ext>
            </a:extLst>
          </p:cNvPr>
          <p:cNvSpPr txBox="1">
            <a:spLocks noChangeArrowheads="1"/>
          </p:cNvSpPr>
          <p:nvPr/>
        </p:nvSpPr>
        <p:spPr bwMode="auto">
          <a:xfrm>
            <a:off x="167159" y="1475581"/>
            <a:ext cx="11089232" cy="594470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1840" tIns="68771" rIns="132252" bIns="68771">
            <a:spAutoFit/>
          </a:bodyPr>
          <a:lstStyle>
            <a:lvl1pPr marL="458788" indent="-455613"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1pPr>
            <a:lvl2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2pPr>
            <a:lvl3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3pPr>
            <a:lvl4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4pPr>
            <a:lvl5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9pPr>
          </a:lstStyle>
          <a:p>
            <a:pPr marL="3175" indent="0">
              <a:lnSpc>
                <a:spcPct val="93000"/>
              </a:lnSpc>
              <a:buClr>
                <a:srgbClr val="000000"/>
              </a:buClr>
              <a:buSzPct val="100000"/>
              <a:defRPr/>
            </a:pPr>
            <a:r>
              <a:rPr lang="es-MX" sz="3200" b="1" dirty="0">
                <a:solidFill>
                  <a:schemeClr val="tx1"/>
                </a:solidFill>
                <a:latin typeface="+mn-lt"/>
              </a:rPr>
              <a:t>Sumario</a:t>
            </a:r>
            <a:r>
              <a:rPr lang="es-MX" sz="3200" dirty="0">
                <a:solidFill>
                  <a:schemeClr val="tx1"/>
                </a:solidFill>
                <a:latin typeface="+mn-lt"/>
              </a:rPr>
              <a:t>: </a:t>
            </a:r>
          </a:p>
          <a:p>
            <a:pPr marL="3175" indent="0">
              <a:lnSpc>
                <a:spcPct val="93000"/>
              </a:lnSpc>
              <a:buClr>
                <a:srgbClr val="000000"/>
              </a:buClr>
              <a:buSzPct val="100000"/>
              <a:defRPr/>
            </a:pPr>
            <a:endParaRPr lang="es-ES" sz="3200" dirty="0">
              <a:solidFill>
                <a:schemeClr val="tx1"/>
              </a:solidFill>
              <a:latin typeface="+mn-lt"/>
            </a:endParaRPr>
          </a:p>
          <a:p>
            <a:pPr marL="517525" indent="-514350">
              <a:buClr>
                <a:schemeClr val="tx1"/>
              </a:buClr>
              <a:buSzPct val="130000"/>
              <a:buFont typeface="+mj-lt"/>
              <a:buAutoNum type="arabicPeriod"/>
              <a:defRPr/>
            </a:pPr>
            <a:r>
              <a:rPr lang="es-MX" sz="3200" u="none" dirty="0">
                <a:solidFill>
                  <a:schemeClr val="tx1"/>
                </a:solidFill>
                <a:latin typeface="+mn-lt"/>
              </a:rPr>
              <a:t>Contexto y clasificación de la investigación.</a:t>
            </a:r>
          </a:p>
          <a:p>
            <a:pPr marL="518583" indent="-514350">
              <a:buClr>
                <a:schemeClr val="tx1"/>
              </a:buClr>
              <a:buSzPct val="130000"/>
              <a:buFont typeface="+mj-lt"/>
              <a:buAutoNum type="arabicPeriod"/>
              <a:defRPr/>
            </a:pPr>
            <a:endParaRPr lang="es-ES" sz="3200" u="none" dirty="0">
              <a:solidFill>
                <a:schemeClr val="tx1"/>
              </a:solidFill>
              <a:latin typeface="+mn-lt"/>
            </a:endParaRPr>
          </a:p>
          <a:p>
            <a:pPr marL="517525" indent="-514350">
              <a:buClr>
                <a:schemeClr val="tx1"/>
              </a:buClr>
              <a:buSzPct val="130000"/>
              <a:buFont typeface="+mj-lt"/>
              <a:buAutoNum type="arabicPeriod"/>
              <a:defRPr/>
            </a:pPr>
            <a:r>
              <a:rPr lang="es-MX" sz="3200" u="none" dirty="0">
                <a:solidFill>
                  <a:schemeClr val="tx1"/>
                </a:solidFill>
                <a:latin typeface="+mn-lt"/>
              </a:rPr>
              <a:t>Tipos de estudio. Ejes de clasificación.</a:t>
            </a:r>
          </a:p>
          <a:p>
            <a:pPr marL="518583" indent="-514350">
              <a:buClr>
                <a:schemeClr val="tx1"/>
              </a:buClr>
              <a:buSzPct val="130000"/>
              <a:buFont typeface="+mj-lt"/>
              <a:buAutoNum type="arabicPeriod"/>
              <a:defRPr/>
            </a:pPr>
            <a:endParaRPr lang="es-ES" sz="3200" u="none" dirty="0">
              <a:solidFill>
                <a:schemeClr val="tx1"/>
              </a:solidFill>
              <a:latin typeface="+mn-lt"/>
            </a:endParaRPr>
          </a:p>
          <a:p>
            <a:pPr marL="517525" indent="-514350">
              <a:buClr>
                <a:schemeClr val="tx1"/>
              </a:buClr>
              <a:buSzPct val="130000"/>
              <a:buFont typeface="+mj-lt"/>
              <a:buAutoNum type="arabicPeriod"/>
              <a:defRPr/>
            </a:pPr>
            <a:r>
              <a:rPr lang="es-MX" sz="3200" u="none" dirty="0">
                <a:solidFill>
                  <a:schemeClr val="tx1"/>
                </a:solidFill>
                <a:latin typeface="+mn-lt"/>
              </a:rPr>
              <a:t>Universo y muestra. Criterio de inclusión y exclusión.</a:t>
            </a:r>
          </a:p>
          <a:p>
            <a:pPr marL="517525" indent="-514350">
              <a:buClr>
                <a:schemeClr val="tx1"/>
              </a:buClr>
              <a:buSzPct val="130000"/>
              <a:buFont typeface="+mj-lt"/>
              <a:buAutoNum type="arabicPeriod"/>
              <a:defRPr/>
            </a:pPr>
            <a:endParaRPr lang="es-ES" sz="3200" u="none" dirty="0">
              <a:solidFill>
                <a:schemeClr val="tx1"/>
              </a:solidFill>
              <a:latin typeface="+mn-lt"/>
            </a:endParaRPr>
          </a:p>
          <a:p>
            <a:pPr marL="517525" indent="-514350">
              <a:buClr>
                <a:schemeClr val="tx1"/>
              </a:buClr>
              <a:buSzPct val="130000"/>
              <a:buFont typeface="+mj-lt"/>
              <a:buAutoNum type="arabicPeriod"/>
              <a:defRPr/>
            </a:pPr>
            <a:r>
              <a:rPr lang="es-MX" sz="3200" u="none" dirty="0">
                <a:solidFill>
                  <a:schemeClr val="tx1"/>
                </a:solidFill>
                <a:latin typeface="+mn-lt"/>
              </a:rPr>
              <a:t>Operacionalización y clasificación de variables. Ejemplos.</a:t>
            </a:r>
          </a:p>
          <a:p>
            <a:pPr marL="517525" indent="-514350">
              <a:buClr>
                <a:schemeClr val="tx1"/>
              </a:buClr>
              <a:buSzPct val="130000"/>
              <a:buFont typeface="+mj-lt"/>
              <a:buAutoNum type="arabicPeriod"/>
              <a:defRPr/>
            </a:pPr>
            <a:endParaRPr lang="es-ES" sz="3200" u="none" dirty="0">
              <a:solidFill>
                <a:schemeClr val="tx1"/>
              </a:solidFill>
              <a:latin typeface="+mn-lt"/>
            </a:endParaRPr>
          </a:p>
          <a:p>
            <a:pPr marL="517525" indent="-514350">
              <a:buClr>
                <a:schemeClr val="tx1"/>
              </a:buClr>
              <a:buSzPct val="130000"/>
              <a:buFont typeface="+mj-lt"/>
              <a:buAutoNum type="arabicPeriod"/>
              <a:defRPr/>
            </a:pPr>
            <a:r>
              <a:rPr lang="es-MX" sz="3200" u="none" dirty="0">
                <a:solidFill>
                  <a:schemeClr val="tx1"/>
                </a:solidFill>
                <a:latin typeface="+mn-lt"/>
              </a:rPr>
              <a:t>Técnicas y procedimientos. </a:t>
            </a:r>
          </a:p>
          <a:p>
            <a:pPr marL="3175" indent="0">
              <a:lnSpc>
                <a:spcPct val="93000"/>
              </a:lnSpc>
              <a:buClr>
                <a:srgbClr val="FF0000"/>
              </a:buClr>
              <a:buSzPct val="130000"/>
              <a:defRPr/>
            </a:pPr>
            <a:endParaRPr lang="es-ES" sz="3200" u="none" dirty="0">
              <a:solidFill>
                <a:schemeClr val="tx1"/>
              </a:solidFill>
              <a:latin typeface="+mn-lt"/>
            </a:endParaRPr>
          </a:p>
        </p:txBody>
      </p:sp>
    </p:spTree>
    <p:extLst>
      <p:ext uri="{BB962C8B-B14F-4D97-AF65-F5344CB8AC3E}">
        <p14:creationId xmlns:p14="http://schemas.microsoft.com/office/powerpoint/2010/main" val="32809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A19EE-15B6-442A-18A5-882FD2F61F69}"/>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5848BDFA-ACBD-2303-D2FA-21356546DB98}"/>
              </a:ext>
            </a:extLst>
          </p:cNvPr>
          <p:cNvPicPr>
            <a:picLocks noChangeAspect="1"/>
          </p:cNvPicPr>
          <p:nvPr/>
        </p:nvPicPr>
        <p:blipFill>
          <a:blip r:embed="rId2"/>
          <a:stretch>
            <a:fillRect/>
          </a:stretch>
        </p:blipFill>
        <p:spPr>
          <a:xfrm>
            <a:off x="383183" y="1562225"/>
            <a:ext cx="10873207" cy="5313956"/>
          </a:xfrm>
          <a:prstGeom prst="rect">
            <a:avLst/>
          </a:prstGeom>
        </p:spPr>
      </p:pic>
      <p:sp>
        <p:nvSpPr>
          <p:cNvPr id="2" name="Flecha: a la derecha 1">
            <a:extLst>
              <a:ext uri="{FF2B5EF4-FFF2-40B4-BE49-F238E27FC236}">
                <a16:creationId xmlns:a16="http://schemas.microsoft.com/office/drawing/2014/main" id="{EF8E473A-85DE-E036-14D7-4DCFA9F45BA1}"/>
              </a:ext>
            </a:extLst>
          </p:cNvPr>
          <p:cNvSpPr/>
          <p:nvPr/>
        </p:nvSpPr>
        <p:spPr>
          <a:xfrm rot="10800000">
            <a:off x="10068258" y="3059757"/>
            <a:ext cx="2376264" cy="100811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1905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3617B1B-156A-EFD8-D04D-FC8C42F34293}"/>
              </a:ext>
            </a:extLst>
          </p:cNvPr>
          <p:cNvSpPr/>
          <p:nvPr/>
        </p:nvSpPr>
        <p:spPr>
          <a:xfrm>
            <a:off x="10752335" y="755501"/>
            <a:ext cx="2520280" cy="1800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5" name="Marcador de contenido 4">
            <a:extLst>
              <a:ext uri="{FF2B5EF4-FFF2-40B4-BE49-F238E27FC236}">
                <a16:creationId xmlns:a16="http://schemas.microsoft.com/office/drawing/2014/main" id="{33384275-3D6A-E1C2-4795-D5936126BA8F}"/>
              </a:ext>
            </a:extLst>
          </p:cNvPr>
          <p:cNvPicPr>
            <a:picLocks noGrp="1" noChangeAspect="1"/>
          </p:cNvPicPr>
          <p:nvPr>
            <p:ph idx="1"/>
          </p:nvPr>
        </p:nvPicPr>
        <p:blipFill>
          <a:blip r:embed="rId2"/>
          <a:stretch>
            <a:fillRect/>
          </a:stretch>
        </p:blipFill>
        <p:spPr>
          <a:xfrm>
            <a:off x="311175" y="1619597"/>
            <a:ext cx="12601400" cy="5400600"/>
          </a:xfrm>
          <a:prstGeom prst="rect">
            <a:avLst/>
          </a:prstGeom>
        </p:spPr>
      </p:pic>
    </p:spTree>
    <p:extLst>
      <p:ext uri="{BB962C8B-B14F-4D97-AF65-F5344CB8AC3E}">
        <p14:creationId xmlns:p14="http://schemas.microsoft.com/office/powerpoint/2010/main" val="357588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487114-E51E-F98A-C583-289CDF8240E3}"/>
              </a:ext>
            </a:extLst>
          </p:cNvPr>
          <p:cNvSpPr>
            <a:spLocks noGrp="1"/>
          </p:cNvSpPr>
          <p:nvPr>
            <p:ph idx="1"/>
          </p:nvPr>
        </p:nvSpPr>
        <p:spPr/>
        <p:txBody>
          <a:bodyPr>
            <a:normAutofit/>
          </a:bodyPr>
          <a:lstStyle/>
          <a:p>
            <a:pPr marL="0" indent="0">
              <a:lnSpc>
                <a:spcPct val="150000"/>
              </a:lnSpc>
              <a:spcBef>
                <a:spcPts val="0"/>
              </a:spcBef>
              <a:buNone/>
            </a:pPr>
            <a:r>
              <a:rPr lang="es-ES" dirty="0"/>
              <a:t>Se consideran </a:t>
            </a:r>
            <a:r>
              <a:rPr lang="es-ES" b="1" dirty="0"/>
              <a:t>longitudinales</a:t>
            </a:r>
            <a:r>
              <a:rPr lang="es-ES" dirty="0"/>
              <a:t> los estudios en los que existe un tiempo entre las distintas variables, de forma que puede establecerse una secuencia temporal entre estas </a:t>
            </a:r>
          </a:p>
          <a:p>
            <a:pPr marL="0" indent="0">
              <a:lnSpc>
                <a:spcPct val="150000"/>
              </a:lnSpc>
              <a:spcBef>
                <a:spcPts val="0"/>
              </a:spcBef>
              <a:buNone/>
            </a:pPr>
            <a:r>
              <a:rPr lang="es-ES" dirty="0"/>
              <a:t>Por ejemplo controlar durante un año a los hijos de mujeres que padecen anemia ferropénica durante la gestación y observar si desarrollan anemia ). Pueden ser tanto descriptivos como analíticos.</a:t>
            </a:r>
          </a:p>
        </p:txBody>
      </p:sp>
    </p:spTree>
    <p:extLst>
      <p:ext uri="{BB962C8B-B14F-4D97-AF65-F5344CB8AC3E}">
        <p14:creationId xmlns:p14="http://schemas.microsoft.com/office/powerpoint/2010/main" val="3285985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2B70C2-741E-C925-8926-A5DE0EEF3537}"/>
              </a:ext>
            </a:extLst>
          </p:cNvPr>
          <p:cNvSpPr>
            <a:spLocks noGrp="1"/>
          </p:cNvSpPr>
          <p:nvPr>
            <p:ph idx="1"/>
          </p:nvPr>
        </p:nvSpPr>
        <p:spPr>
          <a:xfrm>
            <a:off x="95151" y="2123653"/>
            <a:ext cx="11591806" cy="5832648"/>
          </a:xfrm>
        </p:spPr>
        <p:txBody>
          <a:bodyPr>
            <a:normAutofit fontScale="92500" lnSpcReduction="20000"/>
          </a:bodyPr>
          <a:lstStyle/>
          <a:p>
            <a:pPr marL="0" indent="0">
              <a:lnSpc>
                <a:spcPct val="150000"/>
              </a:lnSpc>
              <a:spcBef>
                <a:spcPts val="0"/>
              </a:spcBef>
              <a:buNone/>
            </a:pPr>
            <a:r>
              <a:rPr lang="es-ES" dirty="0"/>
              <a:t>En los estudios longitudinales debe tenerse en cuenta si la secuencia temporal es de la causa al desenlace (estudios experimentales y estudios de cohortes)</a:t>
            </a:r>
          </a:p>
          <a:p>
            <a:pPr marL="0" indent="0">
              <a:lnSpc>
                <a:spcPct val="150000"/>
              </a:lnSpc>
              <a:spcBef>
                <a:spcPts val="0"/>
              </a:spcBef>
              <a:buNone/>
            </a:pPr>
            <a:r>
              <a:rPr lang="es-ES" dirty="0"/>
              <a:t>O del desenlace hacia la causa (estudios de casos y controles).</a:t>
            </a:r>
          </a:p>
          <a:p>
            <a:pPr marL="0" indent="0">
              <a:lnSpc>
                <a:spcPct val="150000"/>
              </a:lnSpc>
              <a:spcBef>
                <a:spcPts val="0"/>
              </a:spcBef>
              <a:buNone/>
            </a:pPr>
            <a:r>
              <a:rPr lang="es-ES" dirty="0"/>
              <a:t>Según la definición dada se considera longitudinal si las observaciones se refieren a dos momentos en el tiempo, aún cuando la información se recoja de forma simultánea (se debe asumir una secuencia temporal entre ellas), como ocurre en los estudios caso control.</a:t>
            </a:r>
          </a:p>
          <a:p>
            <a:br>
              <a:rPr lang="es-ES" dirty="0"/>
            </a:br>
            <a:endParaRPr lang="es-ES" dirty="0"/>
          </a:p>
        </p:txBody>
      </p:sp>
    </p:spTree>
    <p:extLst>
      <p:ext uri="{BB962C8B-B14F-4D97-AF65-F5344CB8AC3E}">
        <p14:creationId xmlns:p14="http://schemas.microsoft.com/office/powerpoint/2010/main" val="1108743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9E15F-642B-33FB-8E58-E693BEF4879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E066BBD-24ED-67ED-B6F4-DC64255D0E20}"/>
              </a:ext>
            </a:extLst>
          </p:cNvPr>
          <p:cNvSpPr>
            <a:spLocks noGrp="1"/>
          </p:cNvSpPr>
          <p:nvPr>
            <p:ph idx="1"/>
          </p:nvPr>
        </p:nvSpPr>
        <p:spPr>
          <a:xfrm>
            <a:off x="815231" y="2555701"/>
            <a:ext cx="11591806" cy="2055455"/>
          </a:xfrm>
        </p:spPr>
        <p:txBody>
          <a:bodyPr/>
          <a:lstStyle/>
          <a:p>
            <a:r>
              <a:rPr lang="es-ES" b="1" dirty="0"/>
              <a:t>Causa (Exposición):</a:t>
            </a:r>
            <a:r>
              <a:rPr lang="es-ES" dirty="0"/>
              <a:t> Virus de la Influenza (gripe)</a:t>
            </a:r>
          </a:p>
          <a:p>
            <a:r>
              <a:rPr lang="es-ES" b="1" dirty="0"/>
              <a:t>Desenlace (Efecto):</a:t>
            </a:r>
            <a:r>
              <a:rPr lang="es-ES" dirty="0"/>
              <a:t> Enfermedad de la gripe (fiebre, tos, dolor muscular)</a:t>
            </a:r>
          </a:p>
          <a:p>
            <a:endParaRPr lang="es-ES" dirty="0"/>
          </a:p>
        </p:txBody>
      </p:sp>
      <p:sp>
        <p:nvSpPr>
          <p:cNvPr id="4" name="Marcador de contenido 2">
            <a:extLst>
              <a:ext uri="{FF2B5EF4-FFF2-40B4-BE49-F238E27FC236}">
                <a16:creationId xmlns:a16="http://schemas.microsoft.com/office/drawing/2014/main" id="{B988CAE7-F071-3F62-C459-C9DCF2701F9C}"/>
              </a:ext>
            </a:extLst>
          </p:cNvPr>
          <p:cNvSpPr txBox="1">
            <a:spLocks/>
          </p:cNvSpPr>
          <p:nvPr/>
        </p:nvSpPr>
        <p:spPr>
          <a:xfrm>
            <a:off x="743223" y="4427909"/>
            <a:ext cx="11591806" cy="2055455"/>
          </a:xfrm>
          <a:prstGeom prst="rect">
            <a:avLst/>
          </a:prstGeom>
        </p:spPr>
        <p:txBody>
          <a:bodyPr vert="horz" lIns="91440" tIns="45720" rIns="91440" bIns="45720"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fontAlgn="auto">
              <a:spcAft>
                <a:spcPts val="0"/>
              </a:spcAft>
            </a:pPr>
            <a:r>
              <a:rPr lang="es-ES" b="1" dirty="0"/>
              <a:t>Causa (Exposición):</a:t>
            </a:r>
            <a:r>
              <a:rPr lang="es-ES" dirty="0"/>
              <a:t> Virus de la Influenza (gripe)</a:t>
            </a:r>
          </a:p>
          <a:p>
            <a:pPr fontAlgn="auto">
              <a:spcAft>
                <a:spcPts val="0"/>
              </a:spcAft>
            </a:pPr>
            <a:r>
              <a:rPr lang="es-ES" b="1" dirty="0"/>
              <a:t>Desenlace (Efecto):</a:t>
            </a:r>
            <a:r>
              <a:rPr lang="es-ES" dirty="0"/>
              <a:t> Enfermedad de la gripe (fiebre, tos, dolor muscular)</a:t>
            </a:r>
          </a:p>
          <a:p>
            <a:pPr fontAlgn="auto">
              <a:spcAft>
                <a:spcPts val="0"/>
              </a:spcAft>
            </a:pPr>
            <a:endParaRPr lang="es-ES" dirty="0"/>
          </a:p>
        </p:txBody>
      </p:sp>
    </p:spTree>
    <p:extLst>
      <p:ext uri="{BB962C8B-B14F-4D97-AF65-F5344CB8AC3E}">
        <p14:creationId xmlns:p14="http://schemas.microsoft.com/office/powerpoint/2010/main" val="4203504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12892D-56E7-0AB4-A3FB-C788D68312B9}"/>
              </a:ext>
            </a:extLst>
          </p:cNvPr>
          <p:cNvSpPr>
            <a:spLocks noGrp="1"/>
          </p:cNvSpPr>
          <p:nvPr>
            <p:ph idx="1"/>
          </p:nvPr>
        </p:nvSpPr>
        <p:spPr>
          <a:xfrm>
            <a:off x="311175" y="1619597"/>
            <a:ext cx="11591806" cy="687303"/>
          </a:xfrm>
        </p:spPr>
        <p:txBody>
          <a:bodyPr/>
          <a:lstStyle/>
          <a:p>
            <a:pPr marL="0" indent="0">
              <a:buNone/>
            </a:pPr>
            <a:r>
              <a:rPr lang="es-ES" b="1" dirty="0"/>
              <a:t>Estos estudios pueden ser en relación a la cronología de los hechos </a:t>
            </a:r>
            <a:endParaRPr lang="es-ES" dirty="0"/>
          </a:p>
        </p:txBody>
      </p:sp>
      <p:sp>
        <p:nvSpPr>
          <p:cNvPr id="5" name="CuadroTexto 4">
            <a:extLst>
              <a:ext uri="{FF2B5EF4-FFF2-40B4-BE49-F238E27FC236}">
                <a16:creationId xmlns:a16="http://schemas.microsoft.com/office/drawing/2014/main" id="{A55A5E11-A0FF-8B2B-5B84-12E4F0383D7D}"/>
              </a:ext>
            </a:extLst>
          </p:cNvPr>
          <p:cNvSpPr txBox="1"/>
          <p:nvPr/>
        </p:nvSpPr>
        <p:spPr>
          <a:xfrm>
            <a:off x="337024" y="2555701"/>
            <a:ext cx="12457384" cy="3694409"/>
          </a:xfrm>
          <a:prstGeom prst="rect">
            <a:avLst/>
          </a:prstGeom>
          <a:noFill/>
        </p:spPr>
        <p:txBody>
          <a:bodyPr wrap="square">
            <a:spAutoFit/>
          </a:bodyPr>
          <a:lstStyle/>
          <a:p>
            <a:pPr>
              <a:lnSpc>
                <a:spcPct val="150000"/>
              </a:lnSpc>
            </a:pPr>
            <a:r>
              <a:rPr lang="es-ES" sz="3200" b="0" i="0" dirty="0">
                <a:solidFill>
                  <a:srgbClr val="000000"/>
                </a:solidFill>
                <a:effectLst/>
                <a:latin typeface="Arial" panose="020B0604020202020204" pitchFamily="34" charset="0"/>
              </a:rPr>
              <a:t>La mayoría de los autores consideran </a:t>
            </a:r>
            <a:r>
              <a:rPr lang="es-ES" sz="3200" b="1" i="0" dirty="0">
                <a:solidFill>
                  <a:srgbClr val="FF0000"/>
                </a:solidFill>
                <a:effectLst/>
                <a:latin typeface="Arial" panose="020B0604020202020204" pitchFamily="34" charset="0"/>
              </a:rPr>
              <a:t>prospectivos</a:t>
            </a:r>
            <a:r>
              <a:rPr lang="es-ES" sz="3200" b="0" i="0" dirty="0">
                <a:solidFill>
                  <a:srgbClr val="000000"/>
                </a:solidFill>
                <a:effectLst/>
                <a:latin typeface="Arial" panose="020B0604020202020204" pitchFamily="34" charset="0"/>
              </a:rPr>
              <a:t> aquellos estudios  cuyo inicio es anterior a los hechos estudiados y los datos se recogen a medida que van sucediendo.</a:t>
            </a:r>
          </a:p>
          <a:p>
            <a:pPr>
              <a:lnSpc>
                <a:spcPct val="150000"/>
              </a:lnSpc>
            </a:pPr>
            <a:r>
              <a:rPr lang="es-ES" sz="3200" b="0" i="0" dirty="0">
                <a:solidFill>
                  <a:srgbClr val="000000"/>
                </a:solidFill>
                <a:effectLst/>
                <a:latin typeface="Arial" panose="020B0604020202020204" pitchFamily="34" charset="0"/>
              </a:rPr>
              <a:t> </a:t>
            </a:r>
            <a:r>
              <a:rPr lang="es-ES" sz="3200" dirty="0"/>
              <a:t>El estudio empieza antes que los hechos estudiados (exposición al factor y efecto), por lo que se observan a medida que suceden.</a:t>
            </a:r>
          </a:p>
        </p:txBody>
      </p:sp>
    </p:spTree>
    <p:extLst>
      <p:ext uri="{BB962C8B-B14F-4D97-AF65-F5344CB8AC3E}">
        <p14:creationId xmlns:p14="http://schemas.microsoft.com/office/powerpoint/2010/main" val="39554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79392B-3BDB-C6E5-9DFA-5D0796092D54}"/>
              </a:ext>
            </a:extLst>
          </p:cNvPr>
          <p:cNvSpPr>
            <a:spLocks noGrp="1"/>
          </p:cNvSpPr>
          <p:nvPr>
            <p:ph idx="1"/>
          </p:nvPr>
        </p:nvSpPr>
        <p:spPr>
          <a:xfrm>
            <a:off x="455191" y="2339677"/>
            <a:ext cx="12601400" cy="4796544"/>
          </a:xfrm>
        </p:spPr>
        <p:txBody>
          <a:bodyPr>
            <a:normAutofit/>
          </a:bodyPr>
          <a:lstStyle/>
          <a:p>
            <a:pPr marL="0" indent="0">
              <a:lnSpc>
                <a:spcPct val="150000"/>
              </a:lnSpc>
              <a:spcBef>
                <a:spcPts val="0"/>
              </a:spcBef>
              <a:buNone/>
            </a:pPr>
            <a:r>
              <a:rPr lang="es-ES" dirty="0"/>
              <a:t>Se consideran </a:t>
            </a:r>
            <a:r>
              <a:rPr lang="es-ES" b="1" dirty="0">
                <a:solidFill>
                  <a:srgbClr val="FF0000"/>
                </a:solidFill>
              </a:rPr>
              <a:t>retrospectivos</a:t>
            </a:r>
            <a:r>
              <a:rPr lang="es-ES" dirty="0"/>
              <a:t> aquellos cuyo diseño es posterior a los hechos estudiados y los datos se obtiene de archivos o de lo que los sujetos o los profesionales refieren.</a:t>
            </a:r>
          </a:p>
          <a:p>
            <a:pPr marL="0" indent="0">
              <a:lnSpc>
                <a:spcPct val="150000"/>
              </a:lnSpc>
              <a:spcBef>
                <a:spcPts val="0"/>
              </a:spcBef>
              <a:buNone/>
            </a:pPr>
            <a:r>
              <a:rPr lang="es-ES" dirty="0"/>
              <a:t>El estudio se inicia después de que se haya producido el efecto y la exposición. </a:t>
            </a:r>
          </a:p>
          <a:p>
            <a:pPr marL="0" indent="0">
              <a:lnSpc>
                <a:spcPct val="150000"/>
              </a:lnSpc>
              <a:spcBef>
                <a:spcPts val="0"/>
              </a:spcBef>
              <a:buNone/>
            </a:pPr>
            <a:r>
              <a:rPr lang="es-ES" dirty="0"/>
              <a:t>Cuando existe una combinación de ambos se clasifican como </a:t>
            </a:r>
            <a:r>
              <a:rPr lang="es-ES" b="1" dirty="0" err="1">
                <a:solidFill>
                  <a:srgbClr val="FF0000"/>
                </a:solidFill>
              </a:rPr>
              <a:t>ambispectivos</a:t>
            </a:r>
            <a:r>
              <a:rPr lang="es-ES" b="1" dirty="0"/>
              <a:t>.</a:t>
            </a:r>
            <a:endParaRPr lang="es-ES" dirty="0"/>
          </a:p>
        </p:txBody>
      </p:sp>
    </p:spTree>
    <p:extLst>
      <p:ext uri="{BB962C8B-B14F-4D97-AF65-F5344CB8AC3E}">
        <p14:creationId xmlns:p14="http://schemas.microsoft.com/office/powerpoint/2010/main" val="3027664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5C02D-3296-7850-8F37-64E81CE6B064}"/>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A93E44A3-26C3-2E6B-2253-6A982D173887}"/>
              </a:ext>
            </a:extLst>
          </p:cNvPr>
          <p:cNvPicPr>
            <a:picLocks noChangeAspect="1"/>
          </p:cNvPicPr>
          <p:nvPr/>
        </p:nvPicPr>
        <p:blipFill>
          <a:blip r:embed="rId2"/>
          <a:stretch>
            <a:fillRect/>
          </a:stretch>
        </p:blipFill>
        <p:spPr>
          <a:xfrm>
            <a:off x="383183" y="1562225"/>
            <a:ext cx="10873207" cy="5313956"/>
          </a:xfrm>
          <a:prstGeom prst="rect">
            <a:avLst/>
          </a:prstGeom>
        </p:spPr>
      </p:pic>
      <p:sp>
        <p:nvSpPr>
          <p:cNvPr id="2" name="Flecha: a la derecha 1">
            <a:extLst>
              <a:ext uri="{FF2B5EF4-FFF2-40B4-BE49-F238E27FC236}">
                <a16:creationId xmlns:a16="http://schemas.microsoft.com/office/drawing/2014/main" id="{E761B45B-DE57-17E2-1562-CEFF55577DBC}"/>
              </a:ext>
            </a:extLst>
          </p:cNvPr>
          <p:cNvSpPr/>
          <p:nvPr/>
        </p:nvSpPr>
        <p:spPr>
          <a:xfrm rot="2107449">
            <a:off x="140268" y="4013662"/>
            <a:ext cx="1044210" cy="100811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9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77ABB4-9055-9EDD-4004-538F2BA86912}"/>
              </a:ext>
            </a:extLst>
          </p:cNvPr>
          <p:cNvSpPr>
            <a:spLocks noGrp="1"/>
          </p:cNvSpPr>
          <p:nvPr>
            <p:ph idx="1"/>
          </p:nvPr>
        </p:nvSpPr>
        <p:spPr>
          <a:xfrm>
            <a:off x="383183" y="1835621"/>
            <a:ext cx="11593288" cy="4796544"/>
          </a:xfrm>
        </p:spPr>
        <p:txBody>
          <a:bodyPr/>
          <a:lstStyle/>
          <a:p>
            <a:pPr marL="0" indent="0">
              <a:buNone/>
            </a:pPr>
            <a:r>
              <a:rPr lang="es-ES" b="1" dirty="0"/>
              <a:t>ASIGNACIÓN DEL FACTOR DE ESTUDIO </a:t>
            </a:r>
            <a:endParaRPr lang="es-ES" dirty="0"/>
          </a:p>
          <a:p>
            <a:pPr marL="0" indent="0" algn="just">
              <a:lnSpc>
                <a:spcPct val="150000"/>
              </a:lnSpc>
              <a:buNone/>
            </a:pPr>
            <a:r>
              <a:rPr lang="es-ES" sz="2800" dirty="0">
                <a:latin typeface="Arial" panose="020B0604020202020204" pitchFamily="34" charset="0"/>
                <a:cs typeface="Arial" panose="020B0604020202020204" pitchFamily="34" charset="0"/>
              </a:rPr>
              <a:t>Según este criterio los estudios pueden ser experimentales u observacionales y sus características serán descritas en los apartados siguientes.</a:t>
            </a:r>
          </a:p>
          <a:p>
            <a:endParaRPr lang="es-ES" dirty="0"/>
          </a:p>
        </p:txBody>
      </p:sp>
      <p:pic>
        <p:nvPicPr>
          <p:cNvPr id="4" name="Imagen 3">
            <a:extLst>
              <a:ext uri="{FF2B5EF4-FFF2-40B4-BE49-F238E27FC236}">
                <a16:creationId xmlns:a16="http://schemas.microsoft.com/office/drawing/2014/main" id="{4426B9B0-2F8A-7D5D-75BD-3F27C2BF7CB3}"/>
              </a:ext>
            </a:extLst>
          </p:cNvPr>
          <p:cNvPicPr>
            <a:picLocks noChangeAspect="1"/>
          </p:cNvPicPr>
          <p:nvPr/>
        </p:nvPicPr>
        <p:blipFill>
          <a:blip r:embed="rId2"/>
          <a:stretch>
            <a:fillRect/>
          </a:stretch>
        </p:blipFill>
        <p:spPr>
          <a:xfrm>
            <a:off x="3407519" y="3757856"/>
            <a:ext cx="8280920" cy="2987499"/>
          </a:xfrm>
          <a:prstGeom prst="rect">
            <a:avLst/>
          </a:prstGeom>
        </p:spPr>
      </p:pic>
    </p:spTree>
    <p:extLst>
      <p:ext uri="{BB962C8B-B14F-4D97-AF65-F5344CB8AC3E}">
        <p14:creationId xmlns:p14="http://schemas.microsoft.com/office/powerpoint/2010/main" val="233941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1D7A29-5E6D-8929-3DAA-5018157585AA}"/>
              </a:ext>
            </a:extLst>
          </p:cNvPr>
          <p:cNvSpPr>
            <a:spLocks noGrp="1"/>
          </p:cNvSpPr>
          <p:nvPr>
            <p:ph idx="1"/>
          </p:nvPr>
        </p:nvSpPr>
        <p:spPr/>
        <p:txBody>
          <a:bodyPr>
            <a:normAutofit fontScale="92500"/>
          </a:bodyPr>
          <a:lstStyle/>
          <a:p>
            <a:pPr marL="0" indent="0">
              <a:buNone/>
            </a:pPr>
            <a:r>
              <a:rPr lang="es-ES" b="1" dirty="0"/>
              <a:t>ESTUDIOS EXPERIMENTALES</a:t>
            </a:r>
            <a:endParaRPr lang="es-ES" dirty="0"/>
          </a:p>
          <a:p>
            <a:pPr marL="0" indent="0">
              <a:lnSpc>
                <a:spcPct val="150000"/>
              </a:lnSpc>
              <a:spcBef>
                <a:spcPts val="0"/>
              </a:spcBef>
              <a:buNone/>
            </a:pPr>
            <a:r>
              <a:rPr lang="es-ES" dirty="0"/>
              <a:t>Son aquellos en los que el investigador asigna el factor de estudio y lo controla de forma deliberada para los fines de su investigación y según un plan preestablecido. </a:t>
            </a:r>
          </a:p>
          <a:p>
            <a:pPr marL="0" indent="0">
              <a:lnSpc>
                <a:spcPct val="150000"/>
              </a:lnSpc>
              <a:spcBef>
                <a:spcPts val="0"/>
              </a:spcBef>
              <a:buNone/>
            </a:pPr>
            <a:r>
              <a:rPr lang="es-ES" dirty="0"/>
              <a:t>Son analíticos ( ya que se centran en una relación causa-efecto)  y suelen valorar el efecto de una intervención terapéutica o preventiva comparándola con otra o con un grupo sin intervención (grupo control). </a:t>
            </a:r>
          </a:p>
          <a:p>
            <a:endParaRPr lang="es-ES" dirty="0"/>
          </a:p>
        </p:txBody>
      </p:sp>
    </p:spTree>
    <p:extLst>
      <p:ext uri="{BB962C8B-B14F-4D97-AF65-F5344CB8AC3E}">
        <p14:creationId xmlns:p14="http://schemas.microsoft.com/office/powerpoint/2010/main" val="305604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E3E00BE-758B-FBE2-F206-7814B7B601F8}"/>
              </a:ext>
            </a:extLst>
          </p:cNvPr>
          <p:cNvSpPr txBox="1"/>
          <p:nvPr/>
        </p:nvSpPr>
        <p:spPr>
          <a:xfrm>
            <a:off x="3640173" y="1547589"/>
            <a:ext cx="3054041" cy="584775"/>
          </a:xfrm>
          <a:prstGeom prst="rect">
            <a:avLst/>
          </a:prstGeom>
          <a:noFill/>
          <a:ln>
            <a:solidFill>
              <a:schemeClr val="tx1"/>
            </a:solidFill>
          </a:ln>
        </p:spPr>
        <p:txBody>
          <a:bodyPr wrap="none" rtlCol="0">
            <a:spAutoFit/>
          </a:bodyPr>
          <a:lstStyle/>
          <a:p>
            <a:r>
              <a:rPr lang="es-ES" sz="3200" dirty="0"/>
              <a:t>Se debe definir </a:t>
            </a:r>
          </a:p>
        </p:txBody>
      </p:sp>
      <p:sp>
        <p:nvSpPr>
          <p:cNvPr id="9" name="CuadroTexto 8">
            <a:extLst>
              <a:ext uri="{FF2B5EF4-FFF2-40B4-BE49-F238E27FC236}">
                <a16:creationId xmlns:a16="http://schemas.microsoft.com/office/drawing/2014/main" id="{A23C805C-9010-E9FC-2999-D12C2B28FCFF}"/>
              </a:ext>
            </a:extLst>
          </p:cNvPr>
          <p:cNvSpPr txBox="1"/>
          <p:nvPr/>
        </p:nvSpPr>
        <p:spPr>
          <a:xfrm>
            <a:off x="743223" y="2339677"/>
            <a:ext cx="9649072" cy="4433073"/>
          </a:xfrm>
          <a:prstGeom prst="rect">
            <a:avLst/>
          </a:prstGeom>
          <a:noFill/>
          <a:ln>
            <a:solidFill>
              <a:schemeClr val="tx1"/>
            </a:solidFill>
          </a:ln>
        </p:spPr>
        <p:txBody>
          <a:bodyPr wrap="square">
            <a:spAutoFit/>
          </a:bodyPr>
          <a:lstStyle/>
          <a:p>
            <a:pPr marL="0" marR="0" lvl="0" indent="0" algn="just" defTabSz="447675" rtl="0" eaLnBrk="0" fontAlgn="base" latinLnBrk="0" hangingPunct="0">
              <a:lnSpc>
                <a:spcPct val="150000"/>
              </a:lnSpc>
              <a:spcBef>
                <a:spcPct val="0"/>
              </a:spcBef>
              <a:spcAft>
                <a:spcPct val="0"/>
              </a:spcAft>
              <a:buClrTx/>
              <a:buSzTx/>
              <a:buFontTx/>
              <a:buNone/>
              <a:tabLst/>
              <a:defRPr/>
            </a:pPr>
            <a:r>
              <a:rPr kumimoji="0" lang="es-ES" sz="3200" b="1" i="0" u="sng" strike="noStrike" kern="1200" cap="none" spc="0" normalizeH="0" baseline="0" noProof="0" dirty="0">
                <a:ln>
                  <a:noFill/>
                </a:ln>
                <a:solidFill>
                  <a:prstClr val="black"/>
                </a:solidFill>
                <a:effectLst/>
                <a:uLnTx/>
                <a:uFillTx/>
                <a:latin typeface="Arial" panose="020B0604020202020204" pitchFamily="34" charset="0"/>
                <a:ea typeface="+mn-ea"/>
              </a:rPr>
              <a:t>Tipo </a:t>
            </a:r>
            <a:r>
              <a:rPr lang="es-ES" sz="3200" b="1" u="sng" dirty="0">
                <a:solidFill>
                  <a:prstClr val="black"/>
                </a:solidFill>
              </a:rPr>
              <a:t>de estudio </a:t>
            </a:r>
          </a:p>
          <a:p>
            <a:pPr marL="0" marR="0" lvl="0" indent="0" algn="just" defTabSz="447675" rtl="0" eaLnBrk="0" fontAlgn="base" latinLnBrk="0" hangingPunct="0">
              <a:lnSpc>
                <a:spcPct val="150000"/>
              </a:lnSpc>
              <a:spcBef>
                <a:spcPct val="0"/>
              </a:spcBef>
              <a:spcAft>
                <a:spcPct val="0"/>
              </a:spcAft>
              <a:buClrTx/>
              <a:buSzTx/>
              <a:buFontTx/>
              <a:buNone/>
              <a:tabLst/>
              <a:defRPr/>
            </a:pPr>
            <a:r>
              <a:rPr kumimoji="0" lang="es-ES" sz="3200" b="1" i="0" u="sng" strike="noStrike" kern="1200" cap="none" spc="0" normalizeH="0" baseline="0" noProof="0" dirty="0">
                <a:ln>
                  <a:noFill/>
                </a:ln>
                <a:solidFill>
                  <a:prstClr val="black"/>
                </a:solidFill>
                <a:effectLst/>
                <a:uLnTx/>
                <a:uFillTx/>
                <a:latin typeface="Arial" panose="020B0604020202020204" pitchFamily="34" charset="0"/>
                <a:ea typeface="+mn-ea"/>
              </a:rPr>
              <a:t>Lugar</a:t>
            </a: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rPr>
              <a:t> y la </a:t>
            </a:r>
            <a:r>
              <a:rPr kumimoji="0" lang="es-ES" sz="3200" b="1" i="0" u="none" strike="noStrike" kern="1200" cap="none" spc="0" normalizeH="0" baseline="0" noProof="0" dirty="0">
                <a:ln>
                  <a:noFill/>
                </a:ln>
                <a:solidFill>
                  <a:prstClr val="black"/>
                </a:solidFill>
                <a:effectLst/>
                <a:uLnTx/>
                <a:uFillTx/>
                <a:latin typeface="Arial" panose="020B0604020202020204" pitchFamily="34" charset="0"/>
                <a:ea typeface="+mn-ea"/>
              </a:rPr>
              <a:t>Periodo</a:t>
            </a: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rPr>
              <a:t> donde se realizará el estudio. </a:t>
            </a:r>
          </a:p>
          <a:p>
            <a:pPr marL="0" marR="0" lvl="0" indent="0" algn="just" defTabSz="447675" rtl="0" eaLnBrk="0" fontAlgn="base" latinLnBrk="0" hangingPunct="0">
              <a:lnSpc>
                <a:spcPct val="150000"/>
              </a:lnSpc>
              <a:spcBef>
                <a:spcPct val="0"/>
              </a:spcBef>
              <a:spcAft>
                <a:spcPct val="0"/>
              </a:spcAft>
              <a:buClrTx/>
              <a:buSzTx/>
              <a:buFontTx/>
              <a:buNone/>
              <a:tabLst/>
              <a:defRPr/>
            </a:pPr>
            <a:r>
              <a:rPr kumimoji="0" lang="es-ES" sz="3200" b="1" i="0" u="none" strike="noStrike" kern="1200" cap="none" spc="0" normalizeH="0" baseline="0" noProof="0" dirty="0">
                <a:ln>
                  <a:noFill/>
                </a:ln>
                <a:solidFill>
                  <a:prstClr val="black"/>
                </a:solidFill>
                <a:effectLst/>
                <a:uLnTx/>
                <a:uFillTx/>
                <a:latin typeface="Arial" panose="020B0604020202020204" pitchFamily="34" charset="0"/>
                <a:ea typeface="+mn-ea"/>
              </a:rPr>
              <a:t>Situación de salud </a:t>
            </a:r>
            <a:r>
              <a:rPr kumimoji="0" lang="es-ES" sz="3200" i="0" u="none" strike="noStrike" kern="1200" cap="none" spc="0" normalizeH="0" baseline="0" noProof="0" dirty="0">
                <a:ln>
                  <a:noFill/>
                </a:ln>
                <a:solidFill>
                  <a:prstClr val="black"/>
                </a:solidFill>
                <a:effectLst/>
                <a:uLnTx/>
                <a:uFillTx/>
                <a:latin typeface="Arial" panose="020B0604020202020204" pitchFamily="34" charset="0"/>
                <a:ea typeface="+mn-ea"/>
              </a:rPr>
              <a:t>que provoca la investigación  </a:t>
            </a:r>
          </a:p>
          <a:p>
            <a:pPr marL="0" marR="0" lvl="0" indent="0" algn="just" defTabSz="447675" rtl="0" eaLnBrk="0" fontAlgn="base" latinLnBrk="0" hangingPunct="0">
              <a:lnSpc>
                <a:spcPct val="150000"/>
              </a:lnSpc>
              <a:spcBef>
                <a:spcPct val="0"/>
              </a:spcBef>
              <a:spcAft>
                <a:spcPct val="0"/>
              </a:spcAft>
              <a:buClrTx/>
              <a:buSzTx/>
              <a:buFontTx/>
              <a:buNone/>
              <a:tabLst/>
              <a:defRPr/>
            </a:pPr>
            <a:r>
              <a:rPr kumimoji="0" lang="es-ES" sz="3200" b="1" i="0" u="none" strike="noStrike" kern="1200" cap="none" spc="0" normalizeH="0" baseline="0" noProof="0" dirty="0">
                <a:ln>
                  <a:noFill/>
                </a:ln>
                <a:solidFill>
                  <a:prstClr val="black"/>
                </a:solidFill>
                <a:effectLst/>
                <a:uLnTx/>
                <a:uFillTx/>
                <a:latin typeface="Arial" panose="020B0604020202020204" pitchFamily="34" charset="0"/>
                <a:ea typeface="+mn-ea"/>
              </a:rPr>
              <a:t>Objetivo</a:t>
            </a:r>
          </a:p>
          <a:p>
            <a:pPr marL="0" marR="0" lvl="0" indent="0" algn="just" defTabSz="447675" rtl="0" eaLnBrk="0" fontAlgn="base" latinLnBrk="0" hangingPunct="0">
              <a:lnSpc>
                <a:spcPct val="150000"/>
              </a:lnSpc>
              <a:spcBef>
                <a:spcPct val="0"/>
              </a:spcBef>
              <a:spcAft>
                <a:spcPct val="0"/>
              </a:spcAft>
              <a:buClrTx/>
              <a:buSzTx/>
              <a:buFontTx/>
              <a:buNone/>
              <a:tabLst/>
              <a:defRPr/>
            </a:pPr>
            <a:r>
              <a:rPr kumimoji="0" lang="es-ES" sz="3200" b="1" i="0" u="none" strike="noStrike" kern="1200" cap="none" spc="0" normalizeH="0" baseline="0" noProof="0" dirty="0">
                <a:ln>
                  <a:noFill/>
                </a:ln>
                <a:solidFill>
                  <a:prstClr val="black"/>
                </a:solidFill>
                <a:effectLst/>
                <a:uLnTx/>
                <a:uFillTx/>
                <a:latin typeface="Arial" panose="020B0604020202020204" pitchFamily="34" charset="0"/>
                <a:ea typeface="+mn-ea"/>
              </a:rPr>
              <a:t>Universo</a:t>
            </a:r>
          </a:p>
          <a:p>
            <a:pPr marL="0" marR="0" lvl="0" indent="0" algn="just" defTabSz="447675" rtl="0" eaLnBrk="0" fontAlgn="base" latinLnBrk="0" hangingPunct="0">
              <a:lnSpc>
                <a:spcPct val="150000"/>
              </a:lnSpc>
              <a:spcBef>
                <a:spcPct val="0"/>
              </a:spcBef>
              <a:spcAft>
                <a:spcPct val="0"/>
              </a:spcAft>
              <a:buClrTx/>
              <a:buSzTx/>
              <a:buFontTx/>
              <a:buNone/>
              <a:tabLst/>
              <a:defRPr/>
            </a:pPr>
            <a:r>
              <a:rPr kumimoji="0" lang="es-ES" sz="3200" b="1" i="0" u="none" strike="noStrike" kern="1200" cap="none" spc="0" normalizeH="0" baseline="0" noProof="0" dirty="0">
                <a:ln>
                  <a:noFill/>
                </a:ln>
                <a:solidFill>
                  <a:prstClr val="black"/>
                </a:solidFill>
                <a:effectLst/>
                <a:uLnTx/>
                <a:uFillTx/>
                <a:latin typeface="Arial" panose="020B0604020202020204" pitchFamily="34" charset="0"/>
                <a:ea typeface="+mn-ea"/>
              </a:rPr>
              <a:t>Muestra</a:t>
            </a:r>
          </a:p>
        </p:txBody>
      </p:sp>
    </p:spTree>
    <p:extLst>
      <p:ext uri="{BB962C8B-B14F-4D97-AF65-F5344CB8AC3E}">
        <p14:creationId xmlns:p14="http://schemas.microsoft.com/office/powerpoint/2010/main" val="1500203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5748F-2B7B-79C1-BBED-673982E3406C}"/>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5415427-6851-95F6-239D-097186235A86}"/>
              </a:ext>
            </a:extLst>
          </p:cNvPr>
          <p:cNvSpPr>
            <a:spLocks noGrp="1"/>
          </p:cNvSpPr>
          <p:nvPr>
            <p:ph idx="1"/>
          </p:nvPr>
        </p:nvSpPr>
        <p:spPr>
          <a:xfrm>
            <a:off x="455191" y="1979637"/>
            <a:ext cx="11916584" cy="4796544"/>
          </a:xfrm>
        </p:spPr>
        <p:txBody>
          <a:bodyPr>
            <a:normAutofit/>
          </a:bodyPr>
          <a:lstStyle/>
          <a:p>
            <a:pPr marL="0" indent="0">
              <a:lnSpc>
                <a:spcPct val="150000"/>
              </a:lnSpc>
              <a:spcBef>
                <a:spcPts val="0"/>
              </a:spcBef>
              <a:buNone/>
            </a:pPr>
            <a:r>
              <a:rPr lang="es-ES" sz="2800" b="1" dirty="0">
                <a:latin typeface="Arial" panose="020B0604020202020204" pitchFamily="34" charset="0"/>
                <a:cs typeface="Arial" panose="020B0604020202020204" pitchFamily="34" charset="0"/>
              </a:rPr>
              <a:t>ESTUDIOS EXPERIMENTALES</a:t>
            </a:r>
            <a:endParaRPr lang="es-ES" sz="2800" dirty="0">
              <a:latin typeface="Arial" panose="020B0604020202020204" pitchFamily="34" charset="0"/>
              <a:cs typeface="Arial" panose="020B0604020202020204" pitchFamily="34" charset="0"/>
            </a:endParaRPr>
          </a:p>
          <a:p>
            <a:pPr marL="0" indent="0">
              <a:lnSpc>
                <a:spcPct val="150000"/>
              </a:lnSpc>
              <a:spcBef>
                <a:spcPts val="0"/>
              </a:spcBef>
              <a:buNone/>
            </a:pPr>
            <a:r>
              <a:rPr lang="es-ES" sz="2800" dirty="0">
                <a:latin typeface="Arial" panose="020B0604020202020204" pitchFamily="34" charset="0"/>
                <a:cs typeface="Arial" panose="020B0604020202020204" pitchFamily="34" charset="0"/>
              </a:rPr>
              <a:t>En estos estudios se asume que los grupos que se comparan  </a:t>
            </a:r>
            <a:r>
              <a:rPr lang="es-ES" sz="2800" b="1" dirty="0">
                <a:solidFill>
                  <a:srgbClr val="FF0000"/>
                </a:solidFill>
                <a:latin typeface="Arial" panose="020B0604020202020204" pitchFamily="34" charset="0"/>
                <a:cs typeface="Arial" panose="020B0604020202020204" pitchFamily="34" charset="0"/>
              </a:rPr>
              <a:t>son similares en todas las características </a:t>
            </a:r>
            <a:r>
              <a:rPr lang="es-ES" sz="2800" dirty="0">
                <a:latin typeface="Arial" panose="020B0604020202020204" pitchFamily="34" charset="0"/>
                <a:cs typeface="Arial" panose="020B0604020202020204" pitchFamily="34" charset="0"/>
              </a:rPr>
              <a:t>que pueden influir en la respuesta, </a:t>
            </a:r>
            <a:r>
              <a:rPr lang="es-ES" sz="2800" b="1" dirty="0">
                <a:solidFill>
                  <a:srgbClr val="FF0000"/>
                </a:solidFill>
                <a:latin typeface="Arial" panose="020B0604020202020204" pitchFamily="34" charset="0"/>
                <a:cs typeface="Arial" panose="020B0604020202020204" pitchFamily="34" charset="0"/>
              </a:rPr>
              <a:t>excepto por la intervención que se quiere evaluar</a:t>
            </a:r>
            <a:r>
              <a:rPr lang="es-ES" sz="2800" dirty="0">
                <a:latin typeface="Arial" panose="020B0604020202020204" pitchFamily="34" charset="0"/>
                <a:cs typeface="Arial" panose="020B0604020202020204" pitchFamily="34" charset="0"/>
              </a:rPr>
              <a:t>.</a:t>
            </a:r>
          </a:p>
          <a:p>
            <a:pPr marL="0" indent="0">
              <a:lnSpc>
                <a:spcPct val="150000"/>
              </a:lnSpc>
              <a:spcBef>
                <a:spcPts val="0"/>
              </a:spcBef>
              <a:buNone/>
            </a:pPr>
            <a:r>
              <a:rPr lang="es-ES" sz="2800" dirty="0">
                <a:latin typeface="Arial" panose="020B0604020202020204" pitchFamily="34" charset="0"/>
                <a:cs typeface="Arial" panose="020B0604020202020204" pitchFamily="34" charset="0"/>
              </a:rPr>
              <a:t>La mejor forma de conseguir grupos comparables es que la asignación de la población a los grupos de estudio se haga de forma aleatoria.</a:t>
            </a:r>
          </a:p>
          <a:p>
            <a:endParaRPr lang="es-ES" dirty="0"/>
          </a:p>
        </p:txBody>
      </p:sp>
    </p:spTree>
    <p:extLst>
      <p:ext uri="{BB962C8B-B14F-4D97-AF65-F5344CB8AC3E}">
        <p14:creationId xmlns:p14="http://schemas.microsoft.com/office/powerpoint/2010/main" val="271538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AE6EE2C-2CA7-F5BF-DC37-DFAB2F44DB7D}"/>
              </a:ext>
            </a:extLst>
          </p:cNvPr>
          <p:cNvSpPr/>
          <p:nvPr/>
        </p:nvSpPr>
        <p:spPr>
          <a:xfrm>
            <a:off x="10752335" y="755501"/>
            <a:ext cx="2520280" cy="1800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5" name="Marcador de contenido 4">
            <a:extLst>
              <a:ext uri="{FF2B5EF4-FFF2-40B4-BE49-F238E27FC236}">
                <a16:creationId xmlns:a16="http://schemas.microsoft.com/office/drawing/2014/main" id="{80F9871A-865D-84AB-8532-CC5E333B8625}"/>
              </a:ext>
            </a:extLst>
          </p:cNvPr>
          <p:cNvPicPr>
            <a:picLocks noGrp="1" noChangeAspect="1"/>
          </p:cNvPicPr>
          <p:nvPr>
            <p:ph idx="1"/>
          </p:nvPr>
        </p:nvPicPr>
        <p:blipFill>
          <a:blip r:embed="rId2"/>
          <a:stretch>
            <a:fillRect/>
          </a:stretch>
        </p:blipFill>
        <p:spPr>
          <a:xfrm>
            <a:off x="311176" y="1619597"/>
            <a:ext cx="12601399" cy="5400599"/>
          </a:xfrm>
          <a:prstGeom prst="rect">
            <a:avLst/>
          </a:prstGeom>
        </p:spPr>
      </p:pic>
    </p:spTree>
    <p:extLst>
      <p:ext uri="{BB962C8B-B14F-4D97-AF65-F5344CB8AC3E}">
        <p14:creationId xmlns:p14="http://schemas.microsoft.com/office/powerpoint/2010/main" val="4247066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87E2C91-F5A0-76F1-31BA-9E743E76E487}"/>
              </a:ext>
            </a:extLst>
          </p:cNvPr>
          <p:cNvSpPr txBox="1"/>
          <p:nvPr/>
        </p:nvSpPr>
        <p:spPr>
          <a:xfrm>
            <a:off x="3911575" y="1547589"/>
            <a:ext cx="3034742" cy="523220"/>
          </a:xfrm>
          <a:prstGeom prst="rect">
            <a:avLst/>
          </a:prstGeom>
          <a:noFill/>
        </p:spPr>
        <p:txBody>
          <a:bodyPr wrap="none" rtlCol="0">
            <a:spAutoFit/>
          </a:bodyPr>
          <a:lstStyle/>
          <a:p>
            <a:r>
              <a:rPr lang="es-ES" sz="2800" b="1" dirty="0"/>
              <a:t>Tipos de estudio</a:t>
            </a:r>
          </a:p>
        </p:txBody>
      </p:sp>
      <p:graphicFrame>
        <p:nvGraphicFramePr>
          <p:cNvPr id="8" name="Diagrama 7">
            <a:extLst>
              <a:ext uri="{FF2B5EF4-FFF2-40B4-BE49-F238E27FC236}">
                <a16:creationId xmlns:a16="http://schemas.microsoft.com/office/drawing/2014/main" id="{8C4868F2-CB42-7514-50C8-6956855C8A71}"/>
              </a:ext>
            </a:extLst>
          </p:cNvPr>
          <p:cNvGraphicFramePr/>
          <p:nvPr>
            <p:extLst>
              <p:ext uri="{D42A27DB-BD31-4B8C-83A1-F6EECF244321}">
                <p14:modId xmlns:p14="http://schemas.microsoft.com/office/powerpoint/2010/main" val="2674099357"/>
              </p:ext>
            </p:extLst>
          </p:nvPr>
        </p:nvGraphicFramePr>
        <p:xfrm>
          <a:off x="599207" y="793221"/>
          <a:ext cx="12745416" cy="64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6501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6276-2CBE-B1E5-8371-3945824E72E4}"/>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7240F951-6012-7BD6-67A5-73817162F2DF}"/>
              </a:ext>
            </a:extLst>
          </p:cNvPr>
          <p:cNvPicPr>
            <a:picLocks noChangeAspect="1"/>
          </p:cNvPicPr>
          <p:nvPr/>
        </p:nvPicPr>
        <p:blipFill>
          <a:blip r:embed="rId2"/>
          <a:stretch>
            <a:fillRect/>
          </a:stretch>
        </p:blipFill>
        <p:spPr>
          <a:xfrm>
            <a:off x="383183" y="1562225"/>
            <a:ext cx="10873207" cy="5313956"/>
          </a:xfrm>
          <a:prstGeom prst="rect">
            <a:avLst/>
          </a:prstGeom>
        </p:spPr>
      </p:pic>
      <p:sp>
        <p:nvSpPr>
          <p:cNvPr id="2" name="Flecha: a la derecha 1">
            <a:extLst>
              <a:ext uri="{FF2B5EF4-FFF2-40B4-BE49-F238E27FC236}">
                <a16:creationId xmlns:a16="http://schemas.microsoft.com/office/drawing/2014/main" id="{B9218E2C-6CF4-9FC3-71DF-F9B4364D88D1}"/>
              </a:ext>
            </a:extLst>
          </p:cNvPr>
          <p:cNvSpPr/>
          <p:nvPr/>
        </p:nvSpPr>
        <p:spPr>
          <a:xfrm rot="2107449">
            <a:off x="506112" y="5428605"/>
            <a:ext cx="1044210" cy="100811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6870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993E7-C896-C3DB-02C2-86AD42F68719}"/>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C331F-6025-C201-CE8D-B6606BCC918A}"/>
              </a:ext>
            </a:extLst>
          </p:cNvPr>
          <p:cNvSpPr>
            <a:spLocks noGrp="1"/>
          </p:cNvSpPr>
          <p:nvPr>
            <p:ph idx="1"/>
          </p:nvPr>
        </p:nvSpPr>
        <p:spPr>
          <a:xfrm>
            <a:off x="743223" y="2411685"/>
            <a:ext cx="12169352" cy="4796544"/>
          </a:xfrm>
        </p:spPr>
        <p:txBody>
          <a:bodyPr>
            <a:normAutofit/>
          </a:bodyPr>
          <a:lstStyle/>
          <a:p>
            <a:r>
              <a:rPr lang="es-ES" b="1" dirty="0"/>
              <a:t>ESTUDIOS OBSERVACIONALES</a:t>
            </a:r>
            <a:endParaRPr lang="es-ES" dirty="0"/>
          </a:p>
          <a:p>
            <a:r>
              <a:rPr lang="es-ES" dirty="0"/>
              <a:t>Se consideran</a:t>
            </a:r>
            <a:r>
              <a:rPr lang="es-ES" b="1" dirty="0"/>
              <a:t> observacionales</a:t>
            </a:r>
            <a:r>
              <a:rPr lang="es-ES" dirty="0"/>
              <a:t> los estudios en los que el factor de estudio no es asignado por los investigadores sino que estos se limitan a observar, medir y analizar determinadas variables, sin ejercer un control directo de la intervención.</a:t>
            </a:r>
          </a:p>
          <a:p>
            <a:r>
              <a:rPr lang="es-ES" dirty="0"/>
              <a:t>La exposición es por los sujetos de estudio no por el investigador </a:t>
            </a:r>
          </a:p>
          <a:p>
            <a:pPr marL="0" indent="0">
              <a:buNone/>
            </a:pPr>
            <a:endParaRPr lang="es-ES" dirty="0"/>
          </a:p>
        </p:txBody>
      </p:sp>
      <p:sp>
        <p:nvSpPr>
          <p:cNvPr id="5" name="CuadroTexto 4">
            <a:extLst>
              <a:ext uri="{FF2B5EF4-FFF2-40B4-BE49-F238E27FC236}">
                <a16:creationId xmlns:a16="http://schemas.microsoft.com/office/drawing/2014/main" id="{A760E6E9-F25E-2425-C8DD-F7553A32D1E2}"/>
              </a:ext>
            </a:extLst>
          </p:cNvPr>
          <p:cNvSpPr txBox="1"/>
          <p:nvPr/>
        </p:nvSpPr>
        <p:spPr>
          <a:xfrm>
            <a:off x="2183383" y="1691605"/>
            <a:ext cx="6912428" cy="584775"/>
          </a:xfrm>
          <a:prstGeom prst="rect">
            <a:avLst/>
          </a:prstGeom>
          <a:noFill/>
        </p:spPr>
        <p:txBody>
          <a:bodyPr wrap="square">
            <a:spAutoFit/>
          </a:bodyPr>
          <a:lstStyle/>
          <a:p>
            <a:r>
              <a:rPr lang="es-ES" sz="3200" b="1" dirty="0">
                <a:hlinkClick r:id="rId2" tooltip="tipos de estudios observacionales">
                  <a:extLst>
                    <a:ext uri="{A12FA001-AC4F-418D-AE19-62706E023703}">
                      <ahyp:hlinkClr xmlns:ahyp="http://schemas.microsoft.com/office/drawing/2018/hyperlinkcolor" val="tx"/>
                    </a:ext>
                  </a:extLst>
                </a:hlinkClick>
              </a:rPr>
              <a:t>Estudios observacionales</a:t>
            </a:r>
            <a:endParaRPr lang="es-ES" sz="3200" b="1" dirty="0"/>
          </a:p>
        </p:txBody>
      </p:sp>
    </p:spTree>
    <p:extLst>
      <p:ext uri="{BB962C8B-B14F-4D97-AF65-F5344CB8AC3E}">
        <p14:creationId xmlns:p14="http://schemas.microsoft.com/office/powerpoint/2010/main" val="4072130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018C4-866D-9A1C-1E29-C1E00EC768D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D898038-D44F-5C02-1B40-986674AE101A}"/>
              </a:ext>
            </a:extLst>
          </p:cNvPr>
          <p:cNvSpPr>
            <a:spLocks noGrp="1"/>
          </p:cNvSpPr>
          <p:nvPr>
            <p:ph idx="1"/>
          </p:nvPr>
        </p:nvSpPr>
        <p:spPr/>
        <p:txBody>
          <a:bodyPr/>
          <a:lstStyle/>
          <a:p>
            <a:pPr marL="0" indent="0">
              <a:buNone/>
            </a:pPr>
            <a:r>
              <a:rPr lang="es-ES" dirty="0"/>
              <a:t>Por ejemplo el consumo de tabaco durante la gestación) </a:t>
            </a:r>
          </a:p>
          <a:p>
            <a:pPr marL="0" indent="0">
              <a:buNone/>
            </a:pPr>
            <a:r>
              <a:rPr lang="es-ES" dirty="0"/>
              <a:t>o decidida por el profesional sanitario dentro de su proceso asistencial</a:t>
            </a:r>
          </a:p>
          <a:p>
            <a:pPr marL="0" indent="0">
              <a:buNone/>
            </a:pPr>
            <a:r>
              <a:rPr lang="es-ES" dirty="0"/>
              <a:t> habitual</a:t>
            </a:r>
          </a:p>
          <a:p>
            <a:pPr marL="0" indent="0">
              <a:buNone/>
            </a:pPr>
            <a:r>
              <a:rPr lang="es-ES" dirty="0"/>
              <a:t>Por ejemplo una prescripción terapéutica</a:t>
            </a:r>
          </a:p>
        </p:txBody>
      </p:sp>
    </p:spTree>
    <p:extLst>
      <p:ext uri="{BB962C8B-B14F-4D97-AF65-F5344CB8AC3E}">
        <p14:creationId xmlns:p14="http://schemas.microsoft.com/office/powerpoint/2010/main" val="3877923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BC16-0CE0-B73A-9E0D-5C8FA89764D7}"/>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540F640-7E62-952D-5061-7F52926C77D9}"/>
              </a:ext>
            </a:extLst>
          </p:cNvPr>
          <p:cNvSpPr>
            <a:spLocks noGrp="1"/>
          </p:cNvSpPr>
          <p:nvPr>
            <p:ph idx="1"/>
          </p:nvPr>
        </p:nvSpPr>
        <p:spPr>
          <a:xfrm>
            <a:off x="743223" y="1835621"/>
            <a:ext cx="11591806" cy="4796544"/>
          </a:xfrm>
        </p:spPr>
        <p:txBody>
          <a:bodyPr/>
          <a:lstStyle/>
          <a:p>
            <a:pPr marL="0" indent="0">
              <a:buNone/>
            </a:pPr>
            <a:r>
              <a:rPr lang="es-ES" sz="4000" dirty="0"/>
              <a:t>Los estudios observacionales pueden ser:</a:t>
            </a:r>
          </a:p>
          <a:p>
            <a:pPr marL="0" indent="0">
              <a:buNone/>
            </a:pPr>
            <a:r>
              <a:rPr lang="es-ES" sz="4000" b="1" u="sng" dirty="0">
                <a:solidFill>
                  <a:srgbClr val="FF0000"/>
                </a:solidFill>
                <a:effectLst>
                  <a:outerShdw blurRad="38100" dist="38100" dir="2700000" algn="tl">
                    <a:srgbClr val="000000">
                      <a:alpha val="43137"/>
                    </a:srgbClr>
                  </a:outerShdw>
                </a:effectLst>
              </a:rPr>
              <a:t>Descriptivos</a:t>
            </a:r>
          </a:p>
          <a:p>
            <a:pPr marL="503971" lvl="1" indent="0">
              <a:buNone/>
            </a:pPr>
            <a:r>
              <a:rPr lang="es-ES" sz="3600" dirty="0"/>
              <a:t>Informes de casos</a:t>
            </a:r>
          </a:p>
          <a:p>
            <a:pPr marL="503971" lvl="1" indent="0">
              <a:buNone/>
            </a:pPr>
            <a:r>
              <a:rPr lang="es-ES" sz="3600" dirty="0"/>
              <a:t>Series de casos</a:t>
            </a:r>
          </a:p>
          <a:p>
            <a:pPr marL="0" indent="0">
              <a:buNone/>
            </a:pPr>
            <a:r>
              <a:rPr lang="es-ES" sz="4000" b="1" dirty="0">
                <a:solidFill>
                  <a:srgbClr val="FF0000"/>
                </a:solidFill>
                <a:effectLst>
                  <a:outerShdw blurRad="38100" dist="38100" dir="2700000" algn="tl">
                    <a:srgbClr val="000000">
                      <a:alpha val="43137"/>
                    </a:srgbClr>
                  </a:outerShdw>
                </a:effectLst>
              </a:rPr>
              <a:t>Analíticos</a:t>
            </a:r>
          </a:p>
          <a:p>
            <a:pPr marL="503971" lvl="1" indent="0">
              <a:buNone/>
            </a:pPr>
            <a:r>
              <a:rPr lang="es-ES" sz="3600" dirty="0"/>
              <a:t>Estudios de cohortes</a:t>
            </a:r>
          </a:p>
          <a:p>
            <a:pPr marL="503971" lvl="1" indent="0">
              <a:buNone/>
            </a:pPr>
            <a:r>
              <a:rPr lang="es-ES" sz="3600" dirty="0"/>
              <a:t>Estudios de casos y controles.</a:t>
            </a:r>
          </a:p>
          <a:p>
            <a:endParaRPr lang="es-ES" dirty="0"/>
          </a:p>
        </p:txBody>
      </p:sp>
    </p:spTree>
    <p:extLst>
      <p:ext uri="{BB962C8B-B14F-4D97-AF65-F5344CB8AC3E}">
        <p14:creationId xmlns:p14="http://schemas.microsoft.com/office/powerpoint/2010/main" val="4007868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38CE46-6856-DBA9-36CA-2FFD4A186CB3}"/>
              </a:ext>
            </a:extLst>
          </p:cNvPr>
          <p:cNvSpPr>
            <a:spLocks noGrp="1"/>
          </p:cNvSpPr>
          <p:nvPr>
            <p:ph idx="1"/>
          </p:nvPr>
        </p:nvSpPr>
        <p:spPr>
          <a:xfrm>
            <a:off x="743223" y="2411685"/>
            <a:ext cx="12169352" cy="4796544"/>
          </a:xfrm>
        </p:spPr>
        <p:txBody>
          <a:bodyPr>
            <a:normAutofit/>
          </a:bodyPr>
          <a:lstStyle/>
          <a:p>
            <a:r>
              <a:rPr lang="es-ES" b="1" dirty="0"/>
              <a:t>ESTUDIOS OBSERVACIONALES</a:t>
            </a:r>
            <a:endParaRPr lang="es-ES" dirty="0"/>
          </a:p>
          <a:p>
            <a:pPr>
              <a:lnSpc>
                <a:spcPct val="150000"/>
              </a:lnSpc>
              <a:spcBef>
                <a:spcPts val="0"/>
              </a:spcBef>
            </a:pPr>
            <a:r>
              <a:rPr lang="es-ES" dirty="0"/>
              <a:t> </a:t>
            </a:r>
            <a:r>
              <a:rPr lang="es-ES" b="1" dirty="0"/>
              <a:t>Estudios de cohortes</a:t>
            </a:r>
            <a:r>
              <a:rPr lang="es-ES" dirty="0"/>
              <a:t>: Son aquellos estudios cuyo grupo de investigación se realiza en función de la exposición al factor de estudio.</a:t>
            </a:r>
          </a:p>
          <a:p>
            <a:pPr>
              <a:lnSpc>
                <a:spcPct val="150000"/>
              </a:lnSpc>
              <a:spcBef>
                <a:spcPts val="0"/>
              </a:spcBef>
            </a:pPr>
            <a:r>
              <a:rPr lang="es-ES" dirty="0"/>
              <a:t>Las personas se seleccionan según la exposición y tras el seguimiento se observa la aparición del efecto tanto en la cohorte de personas expuestas como en la cohorte de personas no expuestas al factor. </a:t>
            </a:r>
          </a:p>
          <a:p>
            <a:pPr marL="0" indent="0">
              <a:buNone/>
            </a:pPr>
            <a:endParaRPr lang="es-ES" dirty="0"/>
          </a:p>
        </p:txBody>
      </p:sp>
      <p:sp>
        <p:nvSpPr>
          <p:cNvPr id="5" name="CuadroTexto 4">
            <a:extLst>
              <a:ext uri="{FF2B5EF4-FFF2-40B4-BE49-F238E27FC236}">
                <a16:creationId xmlns:a16="http://schemas.microsoft.com/office/drawing/2014/main" id="{F809D528-476A-344E-A770-4192DABADDC6}"/>
              </a:ext>
            </a:extLst>
          </p:cNvPr>
          <p:cNvSpPr txBox="1"/>
          <p:nvPr/>
        </p:nvSpPr>
        <p:spPr>
          <a:xfrm>
            <a:off x="2183383" y="1691605"/>
            <a:ext cx="6912428" cy="584775"/>
          </a:xfrm>
          <a:prstGeom prst="rect">
            <a:avLst/>
          </a:prstGeom>
          <a:noFill/>
        </p:spPr>
        <p:txBody>
          <a:bodyPr wrap="square">
            <a:spAutoFit/>
          </a:bodyPr>
          <a:lstStyle/>
          <a:p>
            <a:r>
              <a:rPr lang="es-ES" sz="3200" b="1" dirty="0">
                <a:hlinkClick r:id="rId2" tooltip="tipos de estudios observacionales">
                  <a:extLst>
                    <a:ext uri="{A12FA001-AC4F-418D-AE19-62706E023703}">
                      <ahyp:hlinkClr xmlns:ahyp="http://schemas.microsoft.com/office/drawing/2018/hyperlinkcolor" val="tx"/>
                    </a:ext>
                  </a:extLst>
                </a:hlinkClick>
              </a:rPr>
              <a:t>Estudios observacionales</a:t>
            </a:r>
            <a:endParaRPr lang="es-ES" sz="3200" b="1" dirty="0"/>
          </a:p>
        </p:txBody>
      </p:sp>
    </p:spTree>
    <p:extLst>
      <p:ext uri="{BB962C8B-B14F-4D97-AF65-F5344CB8AC3E}">
        <p14:creationId xmlns:p14="http://schemas.microsoft.com/office/powerpoint/2010/main" val="1671377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97F29-0B73-8EA7-7D15-E012F41E04A1}"/>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0D61A7-7B15-F16A-2B97-65C6309A3430}"/>
              </a:ext>
            </a:extLst>
          </p:cNvPr>
          <p:cNvSpPr>
            <a:spLocks noGrp="1"/>
          </p:cNvSpPr>
          <p:nvPr>
            <p:ph idx="1"/>
          </p:nvPr>
        </p:nvSpPr>
        <p:spPr>
          <a:xfrm>
            <a:off x="743223" y="1835621"/>
            <a:ext cx="12457384" cy="4796544"/>
          </a:xfrm>
        </p:spPr>
        <p:txBody>
          <a:bodyPr/>
          <a:lstStyle/>
          <a:p>
            <a:r>
              <a:rPr lang="es-ES" dirty="0"/>
              <a:t>Los objetivos de este tipo de estudio son:</a:t>
            </a:r>
          </a:p>
          <a:p>
            <a:r>
              <a:rPr lang="es-ES" dirty="0"/>
              <a:t>        1. Estimar incidencias de la enfermedad (o del desenlace).</a:t>
            </a:r>
          </a:p>
          <a:p>
            <a:r>
              <a:rPr lang="es-ES" dirty="0"/>
              <a:t>        2. Estimar el riesgo de los expuestos al factor de estudio para padecer la enfermedad, en relación a la de los no expuestos.</a:t>
            </a:r>
          </a:p>
          <a:p>
            <a:r>
              <a:rPr lang="es-ES" dirty="0"/>
              <a:t>        3. Estimar la proporción de casos que pueden atribuirse al factor de riesgo.</a:t>
            </a:r>
          </a:p>
        </p:txBody>
      </p:sp>
    </p:spTree>
    <p:extLst>
      <p:ext uri="{BB962C8B-B14F-4D97-AF65-F5344CB8AC3E}">
        <p14:creationId xmlns:p14="http://schemas.microsoft.com/office/powerpoint/2010/main" val="2443354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254F10-5325-261F-3A82-988A9CFA2F1A}"/>
              </a:ext>
            </a:extLst>
          </p:cNvPr>
          <p:cNvSpPr>
            <a:spLocks noGrp="1"/>
          </p:cNvSpPr>
          <p:nvPr>
            <p:ph idx="1"/>
          </p:nvPr>
        </p:nvSpPr>
        <p:spPr/>
        <p:txBody>
          <a:bodyPr>
            <a:normAutofit lnSpcReduction="10000"/>
          </a:bodyPr>
          <a:lstStyle/>
          <a:p>
            <a:pPr marL="0" indent="0">
              <a:lnSpc>
                <a:spcPct val="150000"/>
              </a:lnSpc>
              <a:spcBef>
                <a:spcPts val="0"/>
              </a:spcBef>
              <a:buNone/>
            </a:pPr>
            <a:r>
              <a:rPr lang="es-ES" dirty="0"/>
              <a:t>Las medidas de asociación que pueden calcularse en este tipo de estudios son:</a:t>
            </a:r>
          </a:p>
          <a:p>
            <a:pPr>
              <a:lnSpc>
                <a:spcPct val="150000"/>
              </a:lnSpc>
              <a:spcBef>
                <a:spcPts val="0"/>
              </a:spcBef>
            </a:pPr>
            <a:r>
              <a:rPr lang="es-ES" dirty="0"/>
              <a:t> Riesgo relativo: Razón entre la incidencia del fenómeno entre los no expuestos a la variable y la incidencia del fenómeno entre los no expuestos.</a:t>
            </a:r>
          </a:p>
          <a:p>
            <a:pPr>
              <a:lnSpc>
                <a:spcPct val="150000"/>
              </a:lnSpc>
              <a:spcBef>
                <a:spcPts val="0"/>
              </a:spcBef>
            </a:pPr>
            <a:r>
              <a:rPr lang="es-ES" dirty="0"/>
              <a:t> Riesgo atribuible: La incidencia en expuestos menos la incidencia en no expuestos.</a:t>
            </a:r>
          </a:p>
        </p:txBody>
      </p:sp>
    </p:spTree>
    <p:extLst>
      <p:ext uri="{BB962C8B-B14F-4D97-AF65-F5344CB8AC3E}">
        <p14:creationId xmlns:p14="http://schemas.microsoft.com/office/powerpoint/2010/main" val="135877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80922C-D483-29B5-3060-89B5C18EAE7D}"/>
              </a:ext>
            </a:extLst>
          </p:cNvPr>
          <p:cNvSpPr>
            <a:spLocks noGrp="1"/>
          </p:cNvSpPr>
          <p:nvPr>
            <p:ph idx="1"/>
          </p:nvPr>
        </p:nvSpPr>
        <p:spPr/>
        <p:txBody>
          <a:bodyPr/>
          <a:lstStyle/>
          <a:p>
            <a:r>
              <a:rPr lang="es-ES" dirty="0"/>
              <a:t>Concepto</a:t>
            </a:r>
          </a:p>
          <a:p>
            <a:r>
              <a:rPr lang="es-ES" dirty="0"/>
              <a:t>Por diseño de un estudio se entienden procedimientos, métodos y técnicas mediante los cuales el investigador selecciona a los pacientes, recoge una información, la analiza e interpreta los resultados.</a:t>
            </a:r>
          </a:p>
          <a:p>
            <a:r>
              <a:rPr lang="es-ES" b="1" dirty="0"/>
              <a:t>1. TIPOS DE ESTUDIOS</a:t>
            </a:r>
            <a:endParaRPr lang="es-ES" dirty="0"/>
          </a:p>
          <a:p>
            <a:r>
              <a:rPr lang="es-ES" dirty="0"/>
              <a:t>Los </a:t>
            </a:r>
            <a:r>
              <a:rPr lang="es-ES" b="1" dirty="0"/>
              <a:t>criterios de clasificación de los diferentes tipos de estudio</a:t>
            </a:r>
            <a:r>
              <a:rPr lang="es-ES" dirty="0"/>
              <a:t> se sustentan el los siguientes 4 ejes:</a:t>
            </a:r>
          </a:p>
          <a:p>
            <a:endParaRPr lang="es-ES" dirty="0"/>
          </a:p>
        </p:txBody>
      </p:sp>
    </p:spTree>
    <p:extLst>
      <p:ext uri="{BB962C8B-B14F-4D97-AF65-F5344CB8AC3E}">
        <p14:creationId xmlns:p14="http://schemas.microsoft.com/office/powerpoint/2010/main" val="3397560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F128F-9C96-E390-8DBA-6B9559D8832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1F5E851-7E07-B292-D419-2EFEA6D14405}"/>
              </a:ext>
            </a:extLst>
          </p:cNvPr>
          <p:cNvSpPr>
            <a:spLocks noGrp="1"/>
          </p:cNvSpPr>
          <p:nvPr>
            <p:ph idx="1"/>
          </p:nvPr>
        </p:nvSpPr>
        <p:spPr/>
        <p:txBody>
          <a:bodyPr/>
          <a:lstStyle/>
          <a:p>
            <a:pPr>
              <a:lnSpc>
                <a:spcPct val="150000"/>
              </a:lnSpc>
              <a:spcBef>
                <a:spcPts val="0"/>
              </a:spcBef>
            </a:pPr>
            <a:r>
              <a:rPr lang="es-ES" b="1" dirty="0"/>
              <a:t>Estudios de casos y controles</a:t>
            </a:r>
            <a:r>
              <a:rPr lang="es-ES" dirty="0"/>
              <a:t> : Son aquellos en los que el criterio de formación del grupo de estudio es la presencia de la enfermedad o el efecto.</a:t>
            </a:r>
          </a:p>
          <a:p>
            <a:pPr>
              <a:lnSpc>
                <a:spcPct val="150000"/>
              </a:lnSpc>
              <a:spcBef>
                <a:spcPts val="0"/>
              </a:spcBef>
            </a:pPr>
            <a:r>
              <a:rPr lang="es-ES" dirty="0"/>
              <a:t>Las personas se seleccionan según el efecto (enfermedad) y se busca cuántos de ellos tenían relación con la exposición. </a:t>
            </a:r>
          </a:p>
          <a:p>
            <a:endParaRPr lang="es-ES" dirty="0"/>
          </a:p>
        </p:txBody>
      </p:sp>
    </p:spTree>
    <p:extLst>
      <p:ext uri="{BB962C8B-B14F-4D97-AF65-F5344CB8AC3E}">
        <p14:creationId xmlns:p14="http://schemas.microsoft.com/office/powerpoint/2010/main" val="634504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533D77D-FB28-F79B-7460-E05373C80240}"/>
              </a:ext>
            </a:extLst>
          </p:cNvPr>
          <p:cNvSpPr>
            <a:spLocks noGrp="1"/>
          </p:cNvSpPr>
          <p:nvPr>
            <p:ph idx="1"/>
          </p:nvPr>
        </p:nvSpPr>
        <p:spPr/>
        <p:txBody>
          <a:bodyPr/>
          <a:lstStyle/>
          <a:p>
            <a:pPr>
              <a:lnSpc>
                <a:spcPct val="150000"/>
              </a:lnSpc>
              <a:spcBef>
                <a:spcPts val="0"/>
              </a:spcBef>
            </a:pPr>
            <a:r>
              <a:rPr lang="es-ES" b="1" dirty="0"/>
              <a:t>Series de casos:</a:t>
            </a:r>
            <a:r>
              <a:rPr lang="es-ES" dirty="0"/>
              <a:t> son similares a los anteriores, pero con un número mayor de pacientes. Habitualmente, se intenta establecer una relación entre la enfermedad y la exposición, para lo que se utilizan pruebas estadísticas, pero sin la presencia de un grupo control para comparar.</a:t>
            </a:r>
          </a:p>
          <a:p>
            <a:endParaRPr lang="es-ES" dirty="0"/>
          </a:p>
        </p:txBody>
      </p:sp>
    </p:spTree>
    <p:extLst>
      <p:ext uri="{BB962C8B-B14F-4D97-AF65-F5344CB8AC3E}">
        <p14:creationId xmlns:p14="http://schemas.microsoft.com/office/powerpoint/2010/main" val="3697758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93A6D7-371A-AF39-3D6D-2676D7079F58}"/>
              </a:ext>
            </a:extLst>
          </p:cNvPr>
          <p:cNvSpPr>
            <a:spLocks noGrp="1"/>
          </p:cNvSpPr>
          <p:nvPr>
            <p:ph idx="1"/>
          </p:nvPr>
        </p:nvSpPr>
        <p:spPr>
          <a:xfrm>
            <a:off x="239167" y="2699717"/>
            <a:ext cx="12169352" cy="3600400"/>
          </a:xfrm>
        </p:spPr>
        <p:txBody>
          <a:bodyPr>
            <a:normAutofit/>
          </a:bodyPr>
          <a:lstStyle/>
          <a:p>
            <a:r>
              <a:rPr lang="es-ES" dirty="0"/>
              <a:t>Estudian la incidencia, las causas y el pronóstico debido a que miden eventos en orden cronológico, se pueden usar para distinguir entre causa y efecto. </a:t>
            </a:r>
          </a:p>
          <a:p>
            <a:r>
              <a:rPr lang="es-ES" dirty="0"/>
              <a:t>En este tipo de estudios, se seleccionan grupos de sujetos expuestos y no expuestos (grupo control), a un determinado tratamiento que es el objeto del estudio. </a:t>
            </a:r>
          </a:p>
          <a:p>
            <a:r>
              <a:rPr lang="es-ES" dirty="0"/>
              <a:t>Suelen ser prospectivos y con menor frecuencia, retrospectivos. </a:t>
            </a:r>
          </a:p>
          <a:p>
            <a:endParaRPr lang="es-ES" dirty="0"/>
          </a:p>
        </p:txBody>
      </p:sp>
      <p:sp>
        <p:nvSpPr>
          <p:cNvPr id="4" name="CuadroTexto 3">
            <a:extLst>
              <a:ext uri="{FF2B5EF4-FFF2-40B4-BE49-F238E27FC236}">
                <a16:creationId xmlns:a16="http://schemas.microsoft.com/office/drawing/2014/main" id="{63349CED-4175-FB06-0A71-1864F43EA29A}"/>
              </a:ext>
            </a:extLst>
          </p:cNvPr>
          <p:cNvSpPr txBox="1"/>
          <p:nvPr/>
        </p:nvSpPr>
        <p:spPr>
          <a:xfrm>
            <a:off x="2399407" y="1691605"/>
            <a:ext cx="6912428" cy="584775"/>
          </a:xfrm>
          <a:prstGeom prst="rect">
            <a:avLst/>
          </a:prstGeom>
          <a:noFill/>
        </p:spPr>
        <p:txBody>
          <a:bodyPr wrap="square">
            <a:spAutoFit/>
          </a:bodyPr>
          <a:lstStyle/>
          <a:p>
            <a:r>
              <a:rPr lang="es-ES" sz="3200" b="1" dirty="0"/>
              <a:t>Estudios de cohortes</a:t>
            </a:r>
            <a:r>
              <a:rPr lang="es-ES" sz="3200" dirty="0"/>
              <a:t> </a:t>
            </a:r>
          </a:p>
        </p:txBody>
      </p:sp>
    </p:spTree>
    <p:extLst>
      <p:ext uri="{BB962C8B-B14F-4D97-AF65-F5344CB8AC3E}">
        <p14:creationId xmlns:p14="http://schemas.microsoft.com/office/powerpoint/2010/main" val="459131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8D71-D75F-8999-D332-DE07A4431D88}"/>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DECE80-D122-F429-452D-038717774047}"/>
              </a:ext>
            </a:extLst>
          </p:cNvPr>
          <p:cNvSpPr>
            <a:spLocks noGrp="1"/>
          </p:cNvSpPr>
          <p:nvPr>
            <p:ph idx="1"/>
          </p:nvPr>
        </p:nvSpPr>
        <p:spPr>
          <a:xfrm>
            <a:off x="455191" y="2411685"/>
            <a:ext cx="11591806" cy="4796544"/>
          </a:xfrm>
        </p:spPr>
        <p:txBody>
          <a:bodyPr>
            <a:normAutofit/>
          </a:bodyPr>
          <a:lstStyle/>
          <a:p>
            <a:r>
              <a:rPr lang="es-ES" dirty="0"/>
              <a:t>Suelen ser prospectivos y con menor frecuencia, retrospectivos. </a:t>
            </a:r>
          </a:p>
          <a:p>
            <a:r>
              <a:rPr lang="es-ES" dirty="0"/>
              <a:t>El seguimiento suele ser largo, ya que hay que seguir su evolución durante el tiempo suficiente para que aparezca la enfermedad o la reacción adversa investigada.</a:t>
            </a:r>
          </a:p>
          <a:p>
            <a:r>
              <a:rPr lang="es-ES" dirty="0"/>
              <a:t> Además, si esta reacción es poco frecuente, el tamaño muestral de las cohortes debe ser muy elevado. </a:t>
            </a:r>
          </a:p>
          <a:p>
            <a:r>
              <a:rPr lang="es-ES" dirty="0"/>
              <a:t>Este tipo de diseño es el más adecuado para estudiar acontecimientos relativamente frecuentes que pueden aparecer tras una corta exposición al tratamiento, o cuando el tratamiento sea poco frecuente.</a:t>
            </a:r>
          </a:p>
          <a:p>
            <a:endParaRPr lang="es-ES" dirty="0"/>
          </a:p>
        </p:txBody>
      </p:sp>
      <p:sp>
        <p:nvSpPr>
          <p:cNvPr id="4" name="CuadroTexto 3">
            <a:extLst>
              <a:ext uri="{FF2B5EF4-FFF2-40B4-BE49-F238E27FC236}">
                <a16:creationId xmlns:a16="http://schemas.microsoft.com/office/drawing/2014/main" id="{85FD9005-E431-1A1C-F318-92D6DBEA30BE}"/>
              </a:ext>
            </a:extLst>
          </p:cNvPr>
          <p:cNvSpPr txBox="1"/>
          <p:nvPr/>
        </p:nvSpPr>
        <p:spPr>
          <a:xfrm>
            <a:off x="2399407" y="1691605"/>
            <a:ext cx="6912428" cy="584775"/>
          </a:xfrm>
          <a:prstGeom prst="rect">
            <a:avLst/>
          </a:prstGeom>
          <a:noFill/>
        </p:spPr>
        <p:txBody>
          <a:bodyPr wrap="square">
            <a:spAutoFit/>
          </a:bodyPr>
          <a:lstStyle/>
          <a:p>
            <a:r>
              <a:rPr lang="es-ES" sz="3200" b="1" dirty="0"/>
              <a:t>Estudios de cohortes</a:t>
            </a:r>
            <a:r>
              <a:rPr lang="es-ES" sz="3200" dirty="0"/>
              <a:t> </a:t>
            </a:r>
          </a:p>
        </p:txBody>
      </p:sp>
    </p:spTree>
    <p:extLst>
      <p:ext uri="{BB962C8B-B14F-4D97-AF65-F5344CB8AC3E}">
        <p14:creationId xmlns:p14="http://schemas.microsoft.com/office/powerpoint/2010/main" val="1303541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20290-6EC3-2874-4917-14FE123B89F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FB4434B-C2DE-B253-ADFC-69868183E2B1}"/>
              </a:ext>
            </a:extLst>
          </p:cNvPr>
          <p:cNvSpPr>
            <a:spLocks noGrp="1"/>
          </p:cNvSpPr>
          <p:nvPr>
            <p:ph idx="1"/>
          </p:nvPr>
        </p:nvSpPr>
        <p:spPr/>
        <p:txBody>
          <a:bodyPr/>
          <a:lstStyle/>
          <a:p>
            <a:r>
              <a:rPr lang="es-ES"/>
              <a:t>AQUÍ TERMINE </a:t>
            </a:r>
          </a:p>
        </p:txBody>
      </p:sp>
    </p:spTree>
    <p:extLst>
      <p:ext uri="{BB962C8B-B14F-4D97-AF65-F5344CB8AC3E}">
        <p14:creationId xmlns:p14="http://schemas.microsoft.com/office/powerpoint/2010/main" val="214773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116013" y="84138"/>
            <a:ext cx="10979150" cy="827087"/>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Población y Muestra</a:t>
            </a:r>
          </a:p>
        </p:txBody>
      </p:sp>
      <p:sp>
        <p:nvSpPr>
          <p:cNvPr id="53251" name="Elipse 1"/>
          <p:cNvSpPr>
            <a:spLocks noChangeArrowheads="1"/>
          </p:cNvSpPr>
          <p:nvPr/>
        </p:nvSpPr>
        <p:spPr bwMode="auto">
          <a:xfrm>
            <a:off x="1116013" y="1989138"/>
            <a:ext cx="4835525" cy="28321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3252" name="Elipse 3"/>
          <p:cNvSpPr>
            <a:spLocks noChangeArrowheads="1"/>
          </p:cNvSpPr>
          <p:nvPr/>
        </p:nvSpPr>
        <p:spPr bwMode="auto">
          <a:xfrm>
            <a:off x="3427413" y="3033713"/>
            <a:ext cx="1727200" cy="1344612"/>
          </a:xfrm>
          <a:prstGeom prst="ellipse">
            <a:avLst/>
          </a:prstGeom>
          <a:solidFill>
            <a:srgbClr val="00B8FF"/>
          </a:solidFill>
          <a:ln w="38100" algn="ctr">
            <a:solidFill>
              <a:srgbClr val="C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 name="Rectángulo 4"/>
          <p:cNvSpPr/>
          <p:nvPr/>
        </p:nvSpPr>
        <p:spPr>
          <a:xfrm>
            <a:off x="1806575" y="2843213"/>
            <a:ext cx="800100" cy="1123950"/>
          </a:xfrm>
          <a:prstGeom prst="rect">
            <a:avLst/>
          </a:prstGeom>
          <a:noFill/>
        </p:spPr>
        <p:txBody>
          <a:bodyPr wrap="none">
            <a:spAutoFit/>
          </a:bodyPr>
          <a:lstStyle/>
          <a:p>
            <a:pPr algn="ctr" eaLnBrk="1">
              <a:lnSpc>
                <a:spcPct val="93000"/>
              </a:lnSpc>
              <a:buClr>
                <a:srgbClr val="000000"/>
              </a:buClr>
              <a:buSzPct val="100000"/>
              <a:buFont typeface="Times New Roman" panose="02020603050405020304" pitchFamily="18" charset="0"/>
              <a:buNone/>
              <a:defRPr/>
            </a:pPr>
            <a:r>
              <a:rPr lang="es-ES" sz="7199" dirty="0">
                <a:ln w="0"/>
                <a:effectLst>
                  <a:outerShdw blurRad="38100" dist="19050" dir="2700000" algn="tl" rotWithShape="0">
                    <a:schemeClr val="dk1">
                      <a:alpha val="40000"/>
                    </a:schemeClr>
                  </a:outerShdw>
                </a:effectLst>
              </a:rPr>
              <a:t>P</a:t>
            </a:r>
          </a:p>
        </p:txBody>
      </p:sp>
      <p:sp>
        <p:nvSpPr>
          <p:cNvPr id="7" name="Rectángulo 6"/>
          <p:cNvSpPr/>
          <p:nvPr/>
        </p:nvSpPr>
        <p:spPr>
          <a:xfrm>
            <a:off x="3941763" y="3316288"/>
            <a:ext cx="698500" cy="779462"/>
          </a:xfrm>
          <a:prstGeom prst="rect">
            <a:avLst/>
          </a:prstGeom>
          <a:noFill/>
        </p:spPr>
        <p:txBody>
          <a:bodyPr wrap="none">
            <a:spAutoFit/>
          </a:bodyPr>
          <a:lstStyle/>
          <a:p>
            <a:pPr algn="ctr" eaLnBrk="1">
              <a:lnSpc>
                <a:spcPct val="93000"/>
              </a:lnSpc>
              <a:buClr>
                <a:srgbClr val="000000"/>
              </a:buClr>
              <a:buSzPct val="100000"/>
              <a:buFont typeface="Times New Roman" panose="02020603050405020304" pitchFamily="18" charset="0"/>
              <a:buNone/>
              <a:defRPr/>
            </a:pPr>
            <a:r>
              <a:rPr lang="es-ES" sz="4800" dirty="0">
                <a:ln w="0"/>
                <a:effectLst>
                  <a:outerShdw blurRad="38100" dist="19050" dir="2700000" algn="tl" rotWithShape="0">
                    <a:schemeClr val="dk1">
                      <a:alpha val="40000"/>
                    </a:schemeClr>
                  </a:outerShdw>
                </a:effectLst>
              </a:rPr>
              <a:t>M</a:t>
            </a:r>
          </a:p>
        </p:txBody>
      </p:sp>
      <p:sp>
        <p:nvSpPr>
          <p:cNvPr id="53255" name="CuadroTexto 7"/>
          <p:cNvSpPr txBox="1">
            <a:spLocks noChangeArrowheads="1"/>
          </p:cNvSpPr>
          <p:nvPr/>
        </p:nvSpPr>
        <p:spPr bwMode="auto">
          <a:xfrm>
            <a:off x="6419850" y="1193800"/>
            <a:ext cx="6356350" cy="4982261"/>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000000"/>
              </a:buClr>
              <a:buSzPct val="100000"/>
              <a:buFont typeface="Times New Roman" panose="02020603050405020304" pitchFamily="18" charset="0"/>
              <a:buNone/>
            </a:pPr>
            <a:r>
              <a:rPr lang="es-ES" sz="3200" b="1" dirty="0">
                <a:solidFill>
                  <a:srgbClr val="C00000"/>
                </a:solidFill>
              </a:rPr>
              <a:t>Población o Universo</a:t>
            </a:r>
            <a:r>
              <a:rPr lang="es-ES" sz="3200" dirty="0"/>
              <a:t>: </a:t>
            </a:r>
          </a:p>
          <a:p>
            <a:pPr algn="just" eaLnBrk="1">
              <a:lnSpc>
                <a:spcPct val="150000"/>
              </a:lnSpc>
              <a:buClr>
                <a:srgbClr val="000000"/>
              </a:buClr>
              <a:buSzPct val="100000"/>
              <a:buFont typeface="Times New Roman" panose="02020603050405020304" pitchFamily="18" charset="0"/>
              <a:buNone/>
            </a:pPr>
            <a:r>
              <a:rPr lang="es-ES" sz="3200" dirty="0"/>
              <a:t>La totalidad de individuos o elementos en los cuales puede presentarse determinada característica susceptible a ser estudiada.</a:t>
            </a:r>
            <a:r>
              <a:rPr lang="es-ES" sz="3200" b="1" dirty="0"/>
              <a:t> </a:t>
            </a:r>
            <a:endParaRPr lang="es-ES" sz="3200" dirty="0"/>
          </a:p>
          <a:p>
            <a:pPr eaLnBrk="1">
              <a:lnSpc>
                <a:spcPct val="93000"/>
              </a:lnSpc>
              <a:buClr>
                <a:srgbClr val="000000"/>
              </a:buClr>
              <a:buSzPct val="100000"/>
              <a:buFont typeface="Times New Roman" panose="02020603050405020304" pitchFamily="18" charset="0"/>
              <a:buNone/>
            </a:pPr>
            <a:endParaRPr lang="es-ES" sz="3200" dirty="0"/>
          </a:p>
        </p:txBody>
      </p:sp>
      <p:sp>
        <p:nvSpPr>
          <p:cNvPr id="53256" name="CuadroTexto 9"/>
          <p:cNvSpPr txBox="1">
            <a:spLocks noChangeArrowheads="1"/>
          </p:cNvSpPr>
          <p:nvPr/>
        </p:nvSpPr>
        <p:spPr bwMode="auto">
          <a:xfrm>
            <a:off x="739774" y="5812184"/>
            <a:ext cx="11960225" cy="1570038"/>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a:lnSpc>
                <a:spcPct val="150000"/>
              </a:lnSpc>
              <a:buClr>
                <a:srgbClr val="000000"/>
              </a:buClr>
              <a:buSzPct val="100000"/>
              <a:buFont typeface="Times New Roman" panose="02020603050405020304" pitchFamily="18" charset="0"/>
              <a:buNone/>
            </a:pPr>
            <a:r>
              <a:rPr lang="es-ES" sz="3200" b="1">
                <a:solidFill>
                  <a:srgbClr val="C00000"/>
                </a:solidFill>
              </a:rPr>
              <a:t>Muestra</a:t>
            </a:r>
            <a:r>
              <a:rPr lang="es-ES" sz="3200"/>
              <a:t>: Esa parte o subconjunto de la población se denomina muestra o población muestral.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5C7FCDA-AACE-3D4C-8133-6B216FCEF1F1}"/>
            </a:ext>
          </a:extLst>
        </p:cNvPr>
        <p:cNvGrpSpPr/>
        <p:nvPr/>
      </p:nvGrpSpPr>
      <p:grpSpPr>
        <a:xfrm>
          <a:off x="0" y="0"/>
          <a:ext cx="0" cy="0"/>
          <a:chOff x="0" y="0"/>
          <a:chExt cx="0" cy="0"/>
        </a:xfrm>
      </p:grpSpPr>
      <p:sp>
        <p:nvSpPr>
          <p:cNvPr id="54274" name="Rectangle 2">
            <a:extLst>
              <a:ext uri="{FF2B5EF4-FFF2-40B4-BE49-F238E27FC236}">
                <a16:creationId xmlns:a16="http://schemas.microsoft.com/office/drawing/2014/main" id="{4C2DEE48-54FF-6E9B-07BB-5AD1337AD955}"/>
              </a:ext>
            </a:extLst>
          </p:cNvPr>
          <p:cNvSpPr>
            <a:spLocks noChangeArrowheads="1"/>
          </p:cNvSpPr>
          <p:nvPr/>
        </p:nvSpPr>
        <p:spPr bwMode="auto">
          <a:xfrm>
            <a:off x="1116013" y="84138"/>
            <a:ext cx="10979150" cy="764890"/>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dirty="0">
                <a:solidFill>
                  <a:srgbClr val="000000"/>
                </a:solidFill>
              </a:rPr>
              <a:t>Población / Universo y Muestra</a:t>
            </a:r>
          </a:p>
        </p:txBody>
      </p:sp>
      <p:sp>
        <p:nvSpPr>
          <p:cNvPr id="53251" name="Elipse 1">
            <a:extLst>
              <a:ext uri="{FF2B5EF4-FFF2-40B4-BE49-F238E27FC236}">
                <a16:creationId xmlns:a16="http://schemas.microsoft.com/office/drawing/2014/main" id="{5934EABD-01AB-459A-0AC9-0A2C4E07E176}"/>
              </a:ext>
            </a:extLst>
          </p:cNvPr>
          <p:cNvSpPr>
            <a:spLocks noChangeArrowheads="1"/>
          </p:cNvSpPr>
          <p:nvPr/>
        </p:nvSpPr>
        <p:spPr bwMode="auto">
          <a:xfrm>
            <a:off x="1116013" y="1989138"/>
            <a:ext cx="4835525" cy="28321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3252" name="Elipse 3">
            <a:extLst>
              <a:ext uri="{FF2B5EF4-FFF2-40B4-BE49-F238E27FC236}">
                <a16:creationId xmlns:a16="http://schemas.microsoft.com/office/drawing/2014/main" id="{240BCF01-FB95-3062-7CD2-9B6E39E37BA3}"/>
              </a:ext>
            </a:extLst>
          </p:cNvPr>
          <p:cNvSpPr>
            <a:spLocks noChangeArrowheads="1"/>
          </p:cNvSpPr>
          <p:nvPr/>
        </p:nvSpPr>
        <p:spPr bwMode="auto">
          <a:xfrm>
            <a:off x="3427413" y="3033713"/>
            <a:ext cx="1727200" cy="1344612"/>
          </a:xfrm>
          <a:prstGeom prst="ellipse">
            <a:avLst/>
          </a:prstGeom>
          <a:solidFill>
            <a:srgbClr val="00B8FF"/>
          </a:solidFill>
          <a:ln w="38100" algn="ctr">
            <a:solidFill>
              <a:srgbClr val="C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 name="Rectángulo 4">
            <a:extLst>
              <a:ext uri="{FF2B5EF4-FFF2-40B4-BE49-F238E27FC236}">
                <a16:creationId xmlns:a16="http://schemas.microsoft.com/office/drawing/2014/main" id="{7F452ED0-AECA-E21C-7204-26BFFD32419E}"/>
              </a:ext>
            </a:extLst>
          </p:cNvPr>
          <p:cNvSpPr/>
          <p:nvPr/>
        </p:nvSpPr>
        <p:spPr>
          <a:xfrm>
            <a:off x="1806575" y="2843213"/>
            <a:ext cx="800100" cy="1123950"/>
          </a:xfrm>
          <a:prstGeom prst="rect">
            <a:avLst/>
          </a:prstGeom>
          <a:noFill/>
        </p:spPr>
        <p:txBody>
          <a:bodyPr wrap="none">
            <a:spAutoFit/>
          </a:bodyPr>
          <a:lstStyle/>
          <a:p>
            <a:pPr algn="ctr" eaLnBrk="1">
              <a:lnSpc>
                <a:spcPct val="93000"/>
              </a:lnSpc>
              <a:buClr>
                <a:srgbClr val="000000"/>
              </a:buClr>
              <a:buSzPct val="100000"/>
              <a:buFont typeface="Times New Roman" panose="02020603050405020304" pitchFamily="18" charset="0"/>
              <a:buNone/>
              <a:defRPr/>
            </a:pPr>
            <a:r>
              <a:rPr lang="es-ES" sz="7199" dirty="0">
                <a:ln w="0"/>
                <a:effectLst>
                  <a:outerShdw blurRad="38100" dist="19050" dir="2700000" algn="tl" rotWithShape="0">
                    <a:schemeClr val="dk1">
                      <a:alpha val="40000"/>
                    </a:schemeClr>
                  </a:outerShdw>
                </a:effectLst>
              </a:rPr>
              <a:t>P</a:t>
            </a:r>
          </a:p>
        </p:txBody>
      </p:sp>
      <p:sp>
        <p:nvSpPr>
          <p:cNvPr id="7" name="Rectángulo 6">
            <a:extLst>
              <a:ext uri="{FF2B5EF4-FFF2-40B4-BE49-F238E27FC236}">
                <a16:creationId xmlns:a16="http://schemas.microsoft.com/office/drawing/2014/main" id="{E508C289-0BFC-5C30-2C20-26F9EEA07D4D}"/>
              </a:ext>
            </a:extLst>
          </p:cNvPr>
          <p:cNvSpPr/>
          <p:nvPr/>
        </p:nvSpPr>
        <p:spPr>
          <a:xfrm>
            <a:off x="3941763" y="3316288"/>
            <a:ext cx="698500" cy="779462"/>
          </a:xfrm>
          <a:prstGeom prst="rect">
            <a:avLst/>
          </a:prstGeom>
          <a:noFill/>
        </p:spPr>
        <p:txBody>
          <a:bodyPr wrap="none">
            <a:spAutoFit/>
          </a:bodyPr>
          <a:lstStyle/>
          <a:p>
            <a:pPr algn="ctr" eaLnBrk="1">
              <a:lnSpc>
                <a:spcPct val="93000"/>
              </a:lnSpc>
              <a:buClr>
                <a:srgbClr val="000000"/>
              </a:buClr>
              <a:buSzPct val="100000"/>
              <a:buFont typeface="Times New Roman" panose="02020603050405020304" pitchFamily="18" charset="0"/>
              <a:buNone/>
              <a:defRPr/>
            </a:pPr>
            <a:r>
              <a:rPr lang="es-ES" sz="4800" dirty="0">
                <a:ln w="0"/>
                <a:effectLst>
                  <a:outerShdw blurRad="38100" dist="19050" dir="2700000" algn="tl" rotWithShape="0">
                    <a:schemeClr val="dk1">
                      <a:alpha val="40000"/>
                    </a:schemeClr>
                  </a:outerShdw>
                </a:effectLst>
              </a:rPr>
              <a:t>M</a:t>
            </a:r>
          </a:p>
        </p:txBody>
      </p:sp>
      <p:sp>
        <p:nvSpPr>
          <p:cNvPr id="53256" name="CuadroTexto 9">
            <a:extLst>
              <a:ext uri="{FF2B5EF4-FFF2-40B4-BE49-F238E27FC236}">
                <a16:creationId xmlns:a16="http://schemas.microsoft.com/office/drawing/2014/main" id="{4CF01783-32E1-9469-D709-2F9A959E648D}"/>
              </a:ext>
            </a:extLst>
          </p:cNvPr>
          <p:cNvSpPr txBox="1">
            <a:spLocks noChangeArrowheads="1"/>
          </p:cNvSpPr>
          <p:nvPr/>
        </p:nvSpPr>
        <p:spPr bwMode="auto">
          <a:xfrm>
            <a:off x="625475" y="5422900"/>
            <a:ext cx="11960225" cy="1570038"/>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a:lnSpc>
                <a:spcPct val="150000"/>
              </a:lnSpc>
              <a:buClr>
                <a:srgbClr val="000000"/>
              </a:buClr>
              <a:buSzPct val="100000"/>
              <a:buFont typeface="Times New Roman" panose="02020603050405020304" pitchFamily="18" charset="0"/>
              <a:buNone/>
            </a:pPr>
            <a:r>
              <a:rPr lang="es-ES" sz="3200" b="1">
                <a:solidFill>
                  <a:srgbClr val="C00000"/>
                </a:solidFill>
              </a:rPr>
              <a:t>Muestra</a:t>
            </a:r>
            <a:r>
              <a:rPr lang="es-ES" sz="3200"/>
              <a:t>: Esa parte o subconjunto de la población se denomina muestra o población muestral. </a:t>
            </a:r>
          </a:p>
        </p:txBody>
      </p:sp>
    </p:spTree>
    <p:extLst>
      <p:ext uri="{BB962C8B-B14F-4D97-AF65-F5344CB8AC3E}">
        <p14:creationId xmlns:p14="http://schemas.microsoft.com/office/powerpoint/2010/main" val="1907042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B39AEBF-7CE3-4E91-2715-432924FA6E02}"/>
              </a:ext>
            </a:extLst>
          </p:cNvPr>
          <p:cNvPicPr>
            <a:picLocks noGrp="1" noChangeAspect="1"/>
          </p:cNvPicPr>
          <p:nvPr>
            <p:ph idx="1"/>
          </p:nvPr>
        </p:nvPicPr>
        <p:blipFill>
          <a:blip r:embed="rId2"/>
          <a:stretch>
            <a:fillRect/>
          </a:stretch>
        </p:blipFill>
        <p:spPr>
          <a:xfrm>
            <a:off x="671215" y="1835621"/>
            <a:ext cx="10297144" cy="4999322"/>
          </a:xfrm>
          <a:prstGeom prst="rect">
            <a:avLst/>
          </a:prstGeom>
        </p:spPr>
      </p:pic>
    </p:spTree>
    <p:extLst>
      <p:ext uri="{BB962C8B-B14F-4D97-AF65-F5344CB8AC3E}">
        <p14:creationId xmlns:p14="http://schemas.microsoft.com/office/powerpoint/2010/main" val="1745379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CuadroTexto 1"/>
          <p:cNvSpPr txBox="1">
            <a:spLocks noChangeArrowheads="1"/>
          </p:cNvSpPr>
          <p:nvPr/>
        </p:nvSpPr>
        <p:spPr bwMode="auto">
          <a:xfrm>
            <a:off x="1452563" y="1666875"/>
            <a:ext cx="10306050" cy="452437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algn="just" eaLnBrk="1">
              <a:lnSpc>
                <a:spcPct val="150000"/>
              </a:lnSpc>
              <a:buClr>
                <a:srgbClr val="C00000"/>
              </a:buClr>
              <a:buFont typeface="Wingdings" panose="05000000000000000000" pitchFamily="2" charset="2"/>
              <a:buChar char="§"/>
            </a:pPr>
            <a:r>
              <a:rPr lang="es-MX" sz="3200">
                <a:solidFill>
                  <a:schemeClr val="tx1"/>
                </a:solidFill>
              </a:rPr>
              <a:t>Permite que el estudio se realice en menor tiempo. </a:t>
            </a:r>
            <a:endParaRPr lang="es-ES" sz="3200">
              <a:solidFill>
                <a:schemeClr val="tx1"/>
              </a:solidFill>
            </a:endParaRPr>
          </a:p>
          <a:p>
            <a:pPr algn="just" eaLnBrk="1">
              <a:lnSpc>
                <a:spcPct val="150000"/>
              </a:lnSpc>
              <a:buClr>
                <a:srgbClr val="C00000"/>
              </a:buClr>
              <a:buFont typeface="Wingdings" panose="05000000000000000000" pitchFamily="2" charset="2"/>
              <a:buChar char="§"/>
            </a:pPr>
            <a:r>
              <a:rPr lang="es-MX" sz="3200">
                <a:solidFill>
                  <a:schemeClr val="tx1"/>
                </a:solidFill>
              </a:rPr>
              <a:t>Se incurren en menores gastos. </a:t>
            </a:r>
            <a:endParaRPr lang="es-ES" sz="3200">
              <a:solidFill>
                <a:schemeClr val="tx1"/>
              </a:solidFill>
            </a:endParaRPr>
          </a:p>
          <a:p>
            <a:pPr algn="just" eaLnBrk="1">
              <a:lnSpc>
                <a:spcPct val="150000"/>
              </a:lnSpc>
              <a:buClr>
                <a:srgbClr val="C00000"/>
              </a:buClr>
              <a:buFont typeface="Wingdings" panose="05000000000000000000" pitchFamily="2" charset="2"/>
              <a:buChar char="§"/>
            </a:pPr>
            <a:r>
              <a:rPr lang="es-MX" sz="3200">
                <a:solidFill>
                  <a:schemeClr val="tx1"/>
                </a:solidFill>
              </a:rPr>
              <a:t>Posibilita profundizar en las variables. </a:t>
            </a:r>
            <a:endParaRPr lang="es-ES" sz="3200">
              <a:solidFill>
                <a:schemeClr val="tx1"/>
              </a:solidFill>
            </a:endParaRPr>
          </a:p>
          <a:p>
            <a:pPr algn="just" eaLnBrk="1">
              <a:lnSpc>
                <a:spcPct val="150000"/>
              </a:lnSpc>
              <a:buClr>
                <a:srgbClr val="C00000"/>
              </a:buClr>
              <a:buFont typeface="Wingdings" panose="05000000000000000000" pitchFamily="2" charset="2"/>
              <a:buChar char="§"/>
            </a:pPr>
            <a:r>
              <a:rPr lang="es-MX" sz="3200">
                <a:solidFill>
                  <a:schemeClr val="tx1"/>
                </a:solidFill>
              </a:rPr>
              <a:t>Permite tener mayor control de las variables a estudiar.</a:t>
            </a:r>
          </a:p>
          <a:p>
            <a:pPr algn="just" eaLnBrk="1">
              <a:lnSpc>
                <a:spcPct val="150000"/>
              </a:lnSpc>
              <a:buClr>
                <a:srgbClr val="C00000"/>
              </a:buClr>
              <a:buFont typeface="Wingdings" panose="05000000000000000000" pitchFamily="2" charset="2"/>
              <a:buChar char="§"/>
            </a:pPr>
            <a:r>
              <a:rPr lang="es-MX" sz="3200">
                <a:solidFill>
                  <a:schemeClr val="tx1"/>
                </a:solidFill>
              </a:rPr>
              <a:t> No se destruye la población.</a:t>
            </a:r>
            <a:endParaRPr lang="es-ES" sz="3200">
              <a:solidFill>
                <a:schemeClr val="tx1"/>
              </a:solidFill>
            </a:endParaRPr>
          </a:p>
        </p:txBody>
      </p:sp>
      <p:sp>
        <p:nvSpPr>
          <p:cNvPr id="56323" name="Rectangle 2"/>
          <p:cNvSpPr>
            <a:spLocks noChangeArrowheads="1"/>
          </p:cNvSpPr>
          <p:nvPr/>
        </p:nvSpPr>
        <p:spPr bwMode="auto">
          <a:xfrm>
            <a:off x="1116013" y="107950"/>
            <a:ext cx="10979150" cy="827088"/>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dirty="0">
                <a:solidFill>
                  <a:srgbClr val="000000"/>
                </a:solidFill>
              </a:rPr>
              <a:t>Ventajas del muestreo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CuadroTexto 1"/>
          <p:cNvSpPr txBox="1">
            <a:spLocks noChangeArrowheads="1"/>
          </p:cNvSpPr>
          <p:nvPr/>
        </p:nvSpPr>
        <p:spPr bwMode="auto">
          <a:xfrm>
            <a:off x="255588" y="228600"/>
            <a:ext cx="12866687" cy="2308225"/>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defRPr/>
            </a:pPr>
            <a:r>
              <a:rPr lang="es-ES" sz="3200" b="1" dirty="0">
                <a:solidFill>
                  <a:srgbClr val="C00000"/>
                </a:solidFill>
                <a:ea typeface="DejaVu Sans" pitchFamily="34" charset="0"/>
              </a:rPr>
              <a:t>Criterios de Inclusión</a:t>
            </a:r>
            <a:r>
              <a:rPr lang="es-ES" sz="3200" dirty="0">
                <a:solidFill>
                  <a:srgbClr val="FFC000"/>
                </a:solidFill>
                <a:ea typeface="DejaVu Sans" pitchFamily="34" charset="0"/>
              </a:rPr>
              <a:t>: </a:t>
            </a:r>
          </a:p>
          <a:p>
            <a:pPr algn="just" eaLnBrk="1">
              <a:lnSpc>
                <a:spcPct val="150000"/>
              </a:lnSpc>
              <a:buClr>
                <a:srgbClr val="C00000"/>
              </a:buClr>
              <a:buSzPct val="100000"/>
              <a:buFont typeface="Times New Roman" panose="02020603050405020304" pitchFamily="18" charset="0"/>
              <a:buNone/>
              <a:defRPr/>
            </a:pPr>
            <a:r>
              <a:rPr lang="es-ES" sz="3200" dirty="0">
                <a:ea typeface="DejaVu Sans" pitchFamily="34" charset="0"/>
              </a:rPr>
              <a:t>Características que necesariamente deberán tener los elementos de la muestra, para ser incluidos en el estudio.</a:t>
            </a:r>
          </a:p>
        </p:txBody>
      </p:sp>
      <p:sp>
        <p:nvSpPr>
          <p:cNvPr id="57347" name="Rectangle 2"/>
          <p:cNvSpPr>
            <a:spLocks noChangeArrowheads="1"/>
          </p:cNvSpPr>
          <p:nvPr/>
        </p:nvSpPr>
        <p:spPr bwMode="auto">
          <a:xfrm>
            <a:off x="1116013" y="-925513"/>
            <a:ext cx="1097915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Criterios de Inclusión y exclusión</a:t>
            </a:r>
          </a:p>
        </p:txBody>
      </p:sp>
      <p:sp>
        <p:nvSpPr>
          <p:cNvPr id="35844" name="CuadroTexto 3"/>
          <p:cNvSpPr txBox="1">
            <a:spLocks noChangeArrowheads="1"/>
          </p:cNvSpPr>
          <p:nvPr/>
        </p:nvSpPr>
        <p:spPr bwMode="auto">
          <a:xfrm>
            <a:off x="255588" y="2628900"/>
            <a:ext cx="12866687" cy="4524375"/>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000000"/>
              </a:buClr>
              <a:buSzPct val="100000"/>
              <a:buFont typeface="Times New Roman" panose="02020603050405020304" pitchFamily="18" charset="0"/>
              <a:buNone/>
              <a:defRPr/>
            </a:pPr>
            <a:r>
              <a:rPr lang="es-ES" sz="3200" dirty="0">
                <a:solidFill>
                  <a:srgbClr val="C00000"/>
                </a:solidFill>
                <a:ea typeface="DejaVu Sans" pitchFamily="34" charset="0"/>
              </a:rPr>
              <a:t>Ejemplo</a:t>
            </a:r>
            <a:r>
              <a:rPr lang="es-ES" sz="3200" dirty="0">
                <a:solidFill>
                  <a:srgbClr val="FFC000"/>
                </a:solidFill>
                <a:ea typeface="DejaVu Sans" pitchFamily="34" charset="0"/>
              </a:rPr>
              <a:t>: </a:t>
            </a:r>
          </a:p>
          <a:p>
            <a:pPr algn="just" eaLnBrk="1">
              <a:lnSpc>
                <a:spcPct val="150000"/>
              </a:lnSpc>
              <a:buClr>
                <a:srgbClr val="000000"/>
              </a:buClr>
              <a:buSzPct val="100000"/>
              <a:buFont typeface="Times New Roman" panose="02020603050405020304" pitchFamily="18" charset="0"/>
              <a:buNone/>
              <a:defRPr/>
            </a:pPr>
            <a:r>
              <a:rPr lang="es-ES" sz="3200" dirty="0">
                <a:ea typeface="DejaVu Sans" pitchFamily="34" charset="0"/>
              </a:rPr>
              <a:t>Las embarazadas que concurren a las consultas de control prenatal en el policlínico y serán elegibles si cumplen con los siguientes criterios:</a:t>
            </a:r>
          </a:p>
          <a:p>
            <a:pPr algn="just" eaLnBrk="1">
              <a:lnSpc>
                <a:spcPct val="150000"/>
              </a:lnSpc>
              <a:buClr>
                <a:srgbClr val="000000"/>
              </a:buClr>
              <a:buSzPct val="100000"/>
              <a:buFont typeface="Times New Roman" panose="02020603050405020304" pitchFamily="18" charset="0"/>
              <a:buNone/>
              <a:defRPr/>
            </a:pPr>
            <a:r>
              <a:rPr lang="es-ES" sz="3200" dirty="0">
                <a:ea typeface="DejaVu Sans" pitchFamily="34" charset="0"/>
              </a:rPr>
              <a:t>Edad gestacional &lt; 20 semanas, Nulíparas; y Dispuestas y capaces de dar su autorización por escrito. (Consentimiento informado).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40E41B8-FF9F-E3F1-7334-97EE9C2DB9AA}"/>
              </a:ext>
            </a:extLst>
          </p:cNvPr>
          <p:cNvPicPr>
            <a:picLocks noChangeAspect="1"/>
          </p:cNvPicPr>
          <p:nvPr/>
        </p:nvPicPr>
        <p:blipFill>
          <a:blip r:embed="rId2"/>
          <a:stretch>
            <a:fillRect/>
          </a:stretch>
        </p:blipFill>
        <p:spPr>
          <a:xfrm>
            <a:off x="383183" y="1562225"/>
            <a:ext cx="10873207" cy="5313956"/>
          </a:xfrm>
          <a:prstGeom prst="rect">
            <a:avLst/>
          </a:prstGeom>
        </p:spPr>
      </p:pic>
    </p:spTree>
    <p:extLst>
      <p:ext uri="{BB962C8B-B14F-4D97-AF65-F5344CB8AC3E}">
        <p14:creationId xmlns:p14="http://schemas.microsoft.com/office/powerpoint/2010/main" val="3285803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CuadroTexto 1"/>
          <p:cNvSpPr txBox="1">
            <a:spLocks noChangeArrowheads="1"/>
          </p:cNvSpPr>
          <p:nvPr/>
        </p:nvSpPr>
        <p:spPr bwMode="auto">
          <a:xfrm>
            <a:off x="192088" y="179388"/>
            <a:ext cx="13081000" cy="1570037"/>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defRPr/>
            </a:pPr>
            <a:r>
              <a:rPr lang="es-ES" sz="3200" b="1" dirty="0">
                <a:solidFill>
                  <a:srgbClr val="C00000"/>
                </a:solidFill>
                <a:ea typeface="DejaVu Sans" pitchFamily="34" charset="0"/>
              </a:rPr>
              <a:t>Criterios de exclusión</a:t>
            </a:r>
            <a:r>
              <a:rPr lang="es-ES" sz="3200" dirty="0">
                <a:solidFill>
                  <a:srgbClr val="FFC000"/>
                </a:solidFill>
                <a:ea typeface="DejaVu Sans" pitchFamily="34" charset="0"/>
              </a:rPr>
              <a:t>: </a:t>
            </a:r>
          </a:p>
          <a:p>
            <a:pPr algn="just" eaLnBrk="1">
              <a:lnSpc>
                <a:spcPct val="150000"/>
              </a:lnSpc>
              <a:buClr>
                <a:srgbClr val="000000"/>
              </a:buClr>
              <a:buSzPct val="100000"/>
              <a:buFont typeface="Times New Roman" panose="02020603050405020304" pitchFamily="18" charset="0"/>
              <a:buNone/>
              <a:defRPr/>
            </a:pPr>
            <a:r>
              <a:rPr lang="es-ES" sz="3200" dirty="0">
                <a:ea typeface="DejaVu Sans" pitchFamily="34" charset="0"/>
              </a:rPr>
              <a:t>Características que impiden la participación en el estudio</a:t>
            </a:r>
          </a:p>
        </p:txBody>
      </p:sp>
      <p:sp>
        <p:nvSpPr>
          <p:cNvPr id="4" name="CuadroTexto 3"/>
          <p:cNvSpPr txBox="1"/>
          <p:nvPr/>
        </p:nvSpPr>
        <p:spPr>
          <a:xfrm>
            <a:off x="192088" y="1979613"/>
            <a:ext cx="12866687" cy="5159375"/>
          </a:xfrm>
          <a:prstGeom prst="rect">
            <a:avLst/>
          </a:prstGeom>
          <a:noFill/>
          <a:ln w="44450">
            <a:solidFill>
              <a:schemeClr val="accent6"/>
            </a:solidFill>
          </a:ln>
        </p:spPr>
        <p:txBody>
          <a:bodyPr>
            <a:spAutoFit/>
          </a:bodyPr>
          <a:lstStyle/>
          <a:p>
            <a:pPr algn="just" eaLnBrk="1">
              <a:lnSpc>
                <a:spcPct val="93000"/>
              </a:lnSpc>
              <a:buClr>
                <a:srgbClr val="000000"/>
              </a:buClr>
              <a:buSzPct val="100000"/>
              <a:buFont typeface="Times New Roman" panose="02020603050405020304" pitchFamily="18" charset="0"/>
              <a:buNone/>
              <a:defRPr/>
            </a:pPr>
            <a:endParaRPr lang="es-ES" sz="3200" dirty="0">
              <a:solidFill>
                <a:srgbClr val="FFC000"/>
              </a:solidFill>
            </a:endParaRPr>
          </a:p>
          <a:p>
            <a:pPr algn="just" eaLnBrk="1">
              <a:lnSpc>
                <a:spcPct val="93000"/>
              </a:lnSpc>
              <a:buClr>
                <a:srgbClr val="000000"/>
              </a:buClr>
              <a:buSzPct val="100000"/>
              <a:buFont typeface="Times New Roman" panose="02020603050405020304" pitchFamily="18" charset="0"/>
              <a:buNone/>
              <a:defRPr/>
            </a:pPr>
            <a:r>
              <a:rPr lang="es-ES" sz="3200" dirty="0">
                <a:solidFill>
                  <a:srgbClr val="C00000"/>
                </a:solidFill>
              </a:rPr>
              <a:t>Ejemplo</a:t>
            </a:r>
            <a:r>
              <a:rPr lang="es-ES" sz="3200" dirty="0"/>
              <a:t>: Se excluirá a las mujeres si:</a:t>
            </a:r>
          </a:p>
          <a:p>
            <a:pPr algn="just" eaLnBrk="1">
              <a:lnSpc>
                <a:spcPct val="93000"/>
              </a:lnSpc>
              <a:buClr>
                <a:srgbClr val="000000"/>
              </a:buClr>
              <a:buSzPct val="100000"/>
              <a:buFont typeface="Times New Roman" panose="02020603050405020304" pitchFamily="18" charset="0"/>
              <a:buNone/>
              <a:defRPr/>
            </a:pPr>
            <a:endParaRPr lang="es-ES" sz="3200" dirty="0"/>
          </a:p>
          <a:p>
            <a:pPr marL="457154" indent="-457154" eaLnBrk="1">
              <a:lnSpc>
                <a:spcPct val="150000"/>
              </a:lnSpc>
              <a:buClr>
                <a:srgbClr val="FF0000"/>
              </a:buClr>
              <a:buSzPct val="100000"/>
              <a:buFont typeface="Arial" panose="020B0604020202020204" pitchFamily="34" charset="0"/>
              <a:buChar char="•"/>
              <a:defRPr/>
            </a:pPr>
            <a:r>
              <a:rPr lang="es-ES" sz="3200" dirty="0"/>
              <a:t>Tienen antecedentes de </a:t>
            </a:r>
            <a:r>
              <a:rPr lang="es-ES" sz="3200" dirty="0" err="1"/>
              <a:t>urolitiasis</a:t>
            </a:r>
            <a:r>
              <a:rPr lang="es-ES" sz="3200" dirty="0"/>
              <a:t> o cualquier enfermedad renal como por ejemplo hematuria, dolor en fosa renal, etc.</a:t>
            </a:r>
          </a:p>
          <a:p>
            <a:pPr marL="457154" indent="-457154" eaLnBrk="1">
              <a:lnSpc>
                <a:spcPct val="150000"/>
              </a:lnSpc>
              <a:buClr>
                <a:srgbClr val="FF0000"/>
              </a:buClr>
              <a:buSzPct val="100000"/>
              <a:buFont typeface="Arial" panose="020B0604020202020204" pitchFamily="34" charset="0"/>
              <a:buChar char="•"/>
              <a:defRPr/>
            </a:pPr>
            <a:r>
              <a:rPr lang="es-ES" sz="3200" dirty="0"/>
              <a:t>Presentan enfermedad paratiroidea.</a:t>
            </a:r>
          </a:p>
          <a:p>
            <a:pPr marL="457154" indent="-457154" eaLnBrk="1">
              <a:lnSpc>
                <a:spcPct val="150000"/>
              </a:lnSpc>
              <a:buClr>
                <a:srgbClr val="FF0000"/>
              </a:buClr>
              <a:buSzPct val="100000"/>
              <a:buFont typeface="Arial" panose="020B0604020202020204" pitchFamily="34" charset="0"/>
              <a:buChar char="•"/>
              <a:defRPr/>
            </a:pPr>
            <a:r>
              <a:rPr lang="es-ES" sz="3200" dirty="0"/>
              <a:t>Su presión arterial sistólica = 140 </a:t>
            </a:r>
            <a:r>
              <a:rPr lang="es-ES" sz="3200" dirty="0" err="1"/>
              <a:t>mmHg</a:t>
            </a:r>
            <a:r>
              <a:rPr lang="es-ES" sz="3200" dirty="0"/>
              <a:t> o diastólica = 90 </a:t>
            </a:r>
            <a:r>
              <a:rPr lang="es-ES" sz="3200" dirty="0" err="1"/>
              <a:t>mmHg</a:t>
            </a:r>
            <a:r>
              <a:rPr lang="es-ES" sz="3200" dirty="0"/>
              <a:t>, están recibiendo tratamiento o tienen antecedente.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CuadroTexto 1"/>
          <p:cNvSpPr txBox="1">
            <a:spLocks noChangeArrowheads="1"/>
          </p:cNvSpPr>
          <p:nvPr/>
        </p:nvSpPr>
        <p:spPr bwMode="auto">
          <a:xfrm>
            <a:off x="166688" y="1123950"/>
            <a:ext cx="13033375" cy="230822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pPr>
            <a:r>
              <a:rPr lang="es-ES" sz="3200" b="1"/>
              <a:t>Variable: </a:t>
            </a:r>
            <a:r>
              <a:rPr lang="es-ES" sz="3200"/>
              <a:t>Cualquier característica de la población que puede asumir diferentes comportamientos, valores, o grados de intensidad entre los diferentes elementos, individuos o unidades de análisis que la</a:t>
            </a:r>
          </a:p>
        </p:txBody>
      </p:sp>
      <p:sp>
        <p:nvSpPr>
          <p:cNvPr id="59395" name="Rectangle 2"/>
          <p:cNvSpPr>
            <a:spLocks noChangeArrowheads="1"/>
          </p:cNvSpPr>
          <p:nvPr/>
        </p:nvSpPr>
        <p:spPr bwMode="auto">
          <a:xfrm>
            <a:off x="1068388" y="34925"/>
            <a:ext cx="10980737"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Operacionalización de la variable</a:t>
            </a:r>
          </a:p>
        </p:txBody>
      </p:sp>
      <p:sp>
        <p:nvSpPr>
          <p:cNvPr id="58372" name="CuadroTexto 3"/>
          <p:cNvSpPr txBox="1">
            <a:spLocks noChangeArrowheads="1"/>
          </p:cNvSpPr>
          <p:nvPr/>
        </p:nvSpPr>
        <p:spPr bwMode="auto">
          <a:xfrm>
            <a:off x="887413" y="5364163"/>
            <a:ext cx="5105400" cy="5508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93000"/>
              </a:lnSpc>
              <a:buClr>
                <a:srgbClr val="000000"/>
              </a:buClr>
              <a:buSzPct val="100000"/>
              <a:buFont typeface="Times New Roman" panose="02020603050405020304" pitchFamily="18" charset="0"/>
              <a:buNone/>
            </a:pPr>
            <a:r>
              <a:rPr lang="es-CU" sz="3200"/>
              <a:t>Variable se clasifican en</a:t>
            </a:r>
            <a:endParaRPr lang="es-ES" sz="3200"/>
          </a:p>
        </p:txBody>
      </p:sp>
      <p:sp>
        <p:nvSpPr>
          <p:cNvPr id="58373" name="CuadroTexto 4"/>
          <p:cNvSpPr txBox="1">
            <a:spLocks noChangeArrowheads="1"/>
          </p:cNvSpPr>
          <p:nvPr/>
        </p:nvSpPr>
        <p:spPr bwMode="auto">
          <a:xfrm>
            <a:off x="6843713" y="4532313"/>
            <a:ext cx="23034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Cualitativa </a:t>
            </a:r>
            <a:endParaRPr lang="es-ES" sz="2400">
              <a:solidFill>
                <a:srgbClr val="FFC000"/>
              </a:solidFill>
            </a:endParaRPr>
          </a:p>
        </p:txBody>
      </p:sp>
      <p:sp>
        <p:nvSpPr>
          <p:cNvPr id="58374" name="CuadroTexto 5"/>
          <p:cNvSpPr txBox="1">
            <a:spLocks noChangeArrowheads="1"/>
          </p:cNvSpPr>
          <p:nvPr/>
        </p:nvSpPr>
        <p:spPr bwMode="auto">
          <a:xfrm>
            <a:off x="6915150" y="6415088"/>
            <a:ext cx="23018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Cuantitativa </a:t>
            </a:r>
            <a:endParaRPr lang="es-ES" sz="2400">
              <a:solidFill>
                <a:srgbClr val="FFC000"/>
              </a:solidFill>
            </a:endParaRPr>
          </a:p>
        </p:txBody>
      </p:sp>
      <p:sp>
        <p:nvSpPr>
          <p:cNvPr id="58375" name="Abrir llave 6"/>
          <p:cNvSpPr>
            <a:spLocks/>
          </p:cNvSpPr>
          <p:nvPr/>
        </p:nvSpPr>
        <p:spPr bwMode="auto">
          <a:xfrm>
            <a:off x="8880475" y="3851275"/>
            <a:ext cx="766763" cy="1487488"/>
          </a:xfrm>
          <a:prstGeom prst="leftBrace">
            <a:avLst>
              <a:gd name="adj1" fmla="val 8344"/>
              <a:gd name="adj2" fmla="val 50000"/>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8376" name="CuadroTexto 7"/>
          <p:cNvSpPr txBox="1">
            <a:spLocks noChangeArrowheads="1"/>
          </p:cNvSpPr>
          <p:nvPr/>
        </p:nvSpPr>
        <p:spPr bwMode="auto">
          <a:xfrm>
            <a:off x="9682163" y="4013200"/>
            <a:ext cx="23050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Nominal</a:t>
            </a:r>
            <a:endParaRPr lang="es-ES" sz="2400">
              <a:solidFill>
                <a:srgbClr val="FFC000"/>
              </a:solidFill>
            </a:endParaRPr>
          </a:p>
        </p:txBody>
      </p:sp>
      <p:sp>
        <p:nvSpPr>
          <p:cNvPr id="58377" name="Abrir llave 8"/>
          <p:cNvSpPr>
            <a:spLocks/>
          </p:cNvSpPr>
          <p:nvPr/>
        </p:nvSpPr>
        <p:spPr bwMode="auto">
          <a:xfrm>
            <a:off x="8843963" y="5899150"/>
            <a:ext cx="768350" cy="1449388"/>
          </a:xfrm>
          <a:prstGeom prst="leftBrace">
            <a:avLst>
              <a:gd name="adj1" fmla="val 8331"/>
              <a:gd name="adj2" fmla="val 50000"/>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8378" name="CuadroTexto 9"/>
          <p:cNvSpPr txBox="1">
            <a:spLocks noChangeArrowheads="1"/>
          </p:cNvSpPr>
          <p:nvPr/>
        </p:nvSpPr>
        <p:spPr bwMode="auto">
          <a:xfrm>
            <a:off x="9666288" y="4699000"/>
            <a:ext cx="23050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Ordinal </a:t>
            </a:r>
            <a:endParaRPr lang="es-ES" sz="2400">
              <a:solidFill>
                <a:srgbClr val="FFC000"/>
              </a:solidFill>
            </a:endParaRPr>
          </a:p>
        </p:txBody>
      </p:sp>
      <p:sp>
        <p:nvSpPr>
          <p:cNvPr id="58379" name="CuadroTexto 10"/>
          <p:cNvSpPr txBox="1">
            <a:spLocks noChangeArrowheads="1"/>
          </p:cNvSpPr>
          <p:nvPr/>
        </p:nvSpPr>
        <p:spPr bwMode="auto">
          <a:xfrm>
            <a:off x="9744075" y="6083300"/>
            <a:ext cx="23050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Discreta</a:t>
            </a:r>
            <a:endParaRPr lang="es-ES" sz="2400">
              <a:solidFill>
                <a:srgbClr val="FFC000"/>
              </a:solidFill>
            </a:endParaRPr>
          </a:p>
        </p:txBody>
      </p:sp>
      <p:sp>
        <p:nvSpPr>
          <p:cNvPr id="58380" name="CuadroTexto 11"/>
          <p:cNvSpPr txBox="1">
            <a:spLocks noChangeArrowheads="1"/>
          </p:cNvSpPr>
          <p:nvPr/>
        </p:nvSpPr>
        <p:spPr bwMode="auto">
          <a:xfrm>
            <a:off x="9744075" y="6718300"/>
            <a:ext cx="23050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Continua </a:t>
            </a:r>
            <a:endParaRPr lang="es-ES" sz="2400">
              <a:solidFill>
                <a:srgbClr val="FFC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CuadroTexto 1"/>
          <p:cNvSpPr txBox="1">
            <a:spLocks noChangeArrowheads="1"/>
          </p:cNvSpPr>
          <p:nvPr/>
        </p:nvSpPr>
        <p:spPr bwMode="auto">
          <a:xfrm>
            <a:off x="382588" y="1284288"/>
            <a:ext cx="12865100" cy="3786187"/>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pPr>
            <a:r>
              <a:rPr lang="es-ES" sz="3200" b="1">
                <a:solidFill>
                  <a:srgbClr val="C00000"/>
                </a:solidFill>
              </a:rPr>
              <a:t>Operacionalización</a:t>
            </a:r>
            <a:r>
              <a:rPr lang="es-ES" sz="3200" b="1"/>
              <a:t>: P</a:t>
            </a:r>
            <a:r>
              <a:rPr lang="es-MX" sz="3200"/>
              <a:t>roceso donde el investigador define las categorías y variables del estudio, tipos de valores (cuantitativos o cualitativos) que pueden asumir estas. </a:t>
            </a:r>
            <a:endParaRPr lang="es-ES" sz="3200"/>
          </a:p>
          <a:p>
            <a:pPr algn="just" eaLnBrk="1">
              <a:lnSpc>
                <a:spcPct val="150000"/>
              </a:lnSpc>
              <a:buClr>
                <a:srgbClr val="C00000"/>
              </a:buClr>
              <a:buSzPct val="100000"/>
              <a:buFont typeface="Times New Roman" panose="02020603050405020304" pitchFamily="18" charset="0"/>
              <a:buNone/>
            </a:pPr>
            <a:r>
              <a:rPr lang="es-CU" sz="3200"/>
              <a:t>Se transforma la variables abstractas (no medibles) en variables más sencillas. </a:t>
            </a:r>
            <a:endParaRPr lang="es-ES" sz="3200"/>
          </a:p>
        </p:txBody>
      </p:sp>
      <p:sp>
        <p:nvSpPr>
          <p:cNvPr id="61443" name="Rectangle 2"/>
          <p:cNvSpPr>
            <a:spLocks noChangeArrowheads="1"/>
          </p:cNvSpPr>
          <p:nvPr/>
        </p:nvSpPr>
        <p:spPr bwMode="auto">
          <a:xfrm>
            <a:off x="1103313" y="30163"/>
            <a:ext cx="10980737" cy="827087"/>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Calsificación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085850" y="-636588"/>
            <a:ext cx="10980738" cy="827088"/>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Operacionalización de la variable.</a:t>
            </a:r>
          </a:p>
        </p:txBody>
      </p:sp>
      <p:graphicFrame>
        <p:nvGraphicFramePr>
          <p:cNvPr id="5" name="Tabla 4"/>
          <p:cNvGraphicFramePr>
            <a:graphicFrameLocks noGrp="1"/>
          </p:cNvGraphicFramePr>
          <p:nvPr/>
        </p:nvGraphicFramePr>
        <p:xfrm>
          <a:off x="192088" y="1860550"/>
          <a:ext cx="12960350" cy="5135770"/>
        </p:xfrm>
        <a:graphic>
          <a:graphicData uri="http://schemas.openxmlformats.org/drawingml/2006/table">
            <a:tbl>
              <a:tblPr/>
              <a:tblGrid>
                <a:gridCol w="2405062">
                  <a:extLst>
                    <a:ext uri="{9D8B030D-6E8A-4147-A177-3AD203B41FA5}">
                      <a16:colId xmlns:a16="http://schemas.microsoft.com/office/drawing/2014/main" val="20000"/>
                    </a:ext>
                  </a:extLst>
                </a:gridCol>
                <a:gridCol w="3783013">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gridCol w="2055812">
                  <a:extLst>
                    <a:ext uri="{9D8B030D-6E8A-4147-A177-3AD203B41FA5}">
                      <a16:colId xmlns:a16="http://schemas.microsoft.com/office/drawing/2014/main" val="20004"/>
                    </a:ext>
                  </a:extLst>
                </a:gridCol>
                <a:gridCol w="2255838">
                  <a:extLst>
                    <a:ext uri="{9D8B030D-6E8A-4147-A177-3AD203B41FA5}">
                      <a16:colId xmlns:a16="http://schemas.microsoft.com/office/drawing/2014/main" val="20005"/>
                    </a:ext>
                  </a:extLst>
                </a:gridCol>
              </a:tblGrid>
              <a:tr h="533359">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Variable</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Tipo de variable</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Operacionalización</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s-ES"/>
                    </a:p>
                  </a:txBody>
                  <a:tcPr/>
                </a:tc>
                <a:tc hMerge="1">
                  <a:txBody>
                    <a:bodyPr/>
                    <a:lstStyle/>
                    <a:p>
                      <a:endParaRPr lang="es-ES"/>
                    </a:p>
                  </a:txBody>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Indicador</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359">
                <a:tc vMerge="1">
                  <a:txBody>
                    <a:bodyPr/>
                    <a:lstStyle/>
                    <a:p>
                      <a:endParaRPr lang="es-ES"/>
                    </a:p>
                  </a:txBody>
                  <a:tcPr/>
                </a:tc>
                <a:tc vMerge="1">
                  <a:txBody>
                    <a:bodyPr/>
                    <a:lstStyle/>
                    <a:p>
                      <a:endParaRPr lang="es-ES"/>
                    </a:p>
                  </a:txBody>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Escala </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grid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Descripción </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hMerge="1">
                  <a:txBody>
                    <a:bodyPr/>
                    <a:lstStyle/>
                    <a:p>
                      <a:endParaRPr lang="es-ES"/>
                    </a:p>
                  </a:txBody>
                  <a:tcPr/>
                </a:tc>
                <a:tc rowSpan="3">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ctr"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Tasa de discapacidad</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533359">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Sexo</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Cualitativa niminal</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grid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Mas</a:t>
                      </a: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hMerge="1">
                  <a:txBody>
                    <a:bodyPr/>
                    <a:lstStyle/>
                    <a:p>
                      <a:endParaRPr lang="es-ES"/>
                    </a:p>
                  </a:txBody>
                  <a:tcPr/>
                </a:tc>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Según sexo biológico</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vMerge="1">
                  <a:txBody>
                    <a:bodyPr/>
                    <a:lstStyle/>
                    <a:p>
                      <a:endParaRPr lang="es-ES"/>
                    </a:p>
                  </a:txBody>
                  <a:tcPr/>
                </a:tc>
                <a:extLst>
                  <a:ext uri="{0D108BD9-81ED-4DB2-BD59-A6C34878D82A}">
                    <a16:rowId xmlns:a16="http://schemas.microsoft.com/office/drawing/2014/main" val="10002"/>
                  </a:ext>
                </a:extLst>
              </a:tr>
              <a:tr h="944820">
                <a:tc vMerge="1">
                  <a:txBody>
                    <a:bodyPr/>
                    <a:lstStyle/>
                    <a:p>
                      <a:endParaRPr lang="es-ES"/>
                    </a:p>
                  </a:txBody>
                  <a:tcPr/>
                </a:tc>
                <a:tc vMerge="1">
                  <a:txBody>
                    <a:bodyPr/>
                    <a:lstStyle/>
                    <a:p>
                      <a:endParaRPr lang="es-ES"/>
                    </a:p>
                  </a:txBody>
                  <a:tcPr/>
                </a:tc>
                <a:tc gridSpan="2">
                  <a:txBody>
                    <a:bodyPr/>
                    <a:lstStyle>
                      <a:lvl1pPr defTabSz="100647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00647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00647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00647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00647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00647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Fem</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p>
                      <a:pPr marL="0" marR="0" lvl="0" indent="0" algn="l" defTabSz="1006475" rtl="0" eaLnBrk="1" fontAlgn="base" latinLnBrk="0" hangingPunct="1">
                        <a:lnSpc>
                          <a:spcPct val="100000"/>
                        </a:lnSpc>
                        <a:spcBef>
                          <a:spcPct val="0"/>
                        </a:spcBef>
                        <a:spcAft>
                          <a:spcPct val="0"/>
                        </a:spcAft>
                        <a:buClrTx/>
                        <a:buSzTx/>
                        <a:buFontTx/>
                        <a:buNone/>
                        <a:tabLst/>
                      </a:pP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h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3"/>
                  </a:ext>
                </a:extLst>
              </a:tr>
              <a:tr h="2590664">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Escolaridad</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Cualitativa ordinal</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grid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PNT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PT</a:t>
                      </a:r>
                      <a:b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b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SNT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UST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UT</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hMerge="1">
                  <a:txBody>
                    <a:bodyPr/>
                    <a:lstStyle/>
                    <a:p>
                      <a:endParaRPr lang="es-ES"/>
                    </a:p>
                  </a:txBody>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Según el último año vencido</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Tasa de discapacidad por nivel de escolaridad</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
        <p:nvSpPr>
          <p:cNvPr id="62501" name="CuadroTexto 5"/>
          <p:cNvSpPr txBox="1">
            <a:spLocks noChangeArrowheads="1"/>
          </p:cNvSpPr>
          <p:nvPr/>
        </p:nvSpPr>
        <p:spPr bwMode="auto">
          <a:xfrm>
            <a:off x="192088" y="611188"/>
            <a:ext cx="127666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3200">
                <a:solidFill>
                  <a:srgbClr val="FFC000"/>
                </a:solidFill>
              </a:rPr>
              <a:t>Ejemplo: Estudio de la discapacidad en un grupo de ancianos  de ….</a:t>
            </a:r>
            <a:endParaRPr lang="es-ES" sz="3200">
              <a:solidFill>
                <a:srgbClr val="FFC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CuadroTexto 5"/>
          <p:cNvSpPr txBox="1">
            <a:spLocks noChangeArrowheads="1"/>
          </p:cNvSpPr>
          <p:nvPr/>
        </p:nvSpPr>
        <p:spPr bwMode="auto">
          <a:xfrm>
            <a:off x="192088" y="1403350"/>
            <a:ext cx="127666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3200">
                <a:solidFill>
                  <a:srgbClr val="FFC000"/>
                </a:solidFill>
              </a:rPr>
              <a:t>Variables más complejas: </a:t>
            </a:r>
          </a:p>
          <a:p>
            <a:pPr eaLnBrk="1">
              <a:lnSpc>
                <a:spcPct val="93000"/>
              </a:lnSpc>
              <a:buClr>
                <a:srgbClr val="000000"/>
              </a:buClr>
              <a:buSzPct val="100000"/>
              <a:buFont typeface="Times New Roman" panose="02020603050405020304" pitchFamily="18" charset="0"/>
              <a:buNone/>
            </a:pPr>
            <a:r>
              <a:rPr lang="es-CU" sz="3200">
                <a:solidFill>
                  <a:srgbClr val="FF0000"/>
                </a:solidFill>
              </a:rPr>
              <a:t>Ejemplo</a:t>
            </a:r>
            <a:r>
              <a:rPr lang="es-CU" sz="3200">
                <a:solidFill>
                  <a:srgbClr val="FFC000"/>
                </a:solidFill>
              </a:rPr>
              <a:t>: Condiciones de vida. Proceso que caractriza y reproduce la forma particular  de cada grupo de la población en el funcionamiento cunjunto de la sociedad.</a:t>
            </a:r>
          </a:p>
        </p:txBody>
      </p:sp>
      <p:sp>
        <p:nvSpPr>
          <p:cNvPr id="65539" name="Rectangle 2"/>
          <p:cNvSpPr>
            <a:spLocks noChangeArrowheads="1"/>
          </p:cNvSpPr>
          <p:nvPr/>
        </p:nvSpPr>
        <p:spPr bwMode="auto">
          <a:xfrm>
            <a:off x="1247775" y="250825"/>
            <a:ext cx="1097915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Operacionalización de la variable.</a:t>
            </a:r>
          </a:p>
        </p:txBody>
      </p:sp>
      <p:graphicFrame>
        <p:nvGraphicFramePr>
          <p:cNvPr id="2" name="Tabla 1"/>
          <p:cNvGraphicFramePr>
            <a:graphicFrameLocks noGrp="1"/>
          </p:cNvGraphicFramePr>
          <p:nvPr/>
        </p:nvGraphicFramePr>
        <p:xfrm>
          <a:off x="190500" y="3492500"/>
          <a:ext cx="13082589" cy="3917950"/>
        </p:xfrm>
        <a:graphic>
          <a:graphicData uri="http://schemas.openxmlformats.org/drawingml/2006/table">
            <a:tbl>
              <a:tblPr firstRow="1" bandRow="1">
                <a:tableStyleId>{5C22544A-7EE6-4342-B048-85BDC9FD1C3A}</a:tableStyleId>
              </a:tblPr>
              <a:tblGrid>
                <a:gridCol w="4360863">
                  <a:extLst>
                    <a:ext uri="{9D8B030D-6E8A-4147-A177-3AD203B41FA5}">
                      <a16:colId xmlns:a16="http://schemas.microsoft.com/office/drawing/2014/main" val="20000"/>
                    </a:ext>
                  </a:extLst>
                </a:gridCol>
                <a:gridCol w="4360863">
                  <a:extLst>
                    <a:ext uri="{9D8B030D-6E8A-4147-A177-3AD203B41FA5}">
                      <a16:colId xmlns:a16="http://schemas.microsoft.com/office/drawing/2014/main" val="20001"/>
                    </a:ext>
                  </a:extLst>
                </a:gridCol>
                <a:gridCol w="4360863">
                  <a:extLst>
                    <a:ext uri="{9D8B030D-6E8A-4147-A177-3AD203B41FA5}">
                      <a16:colId xmlns:a16="http://schemas.microsoft.com/office/drawing/2014/main" val="20002"/>
                    </a:ext>
                  </a:extLst>
                </a:gridCol>
              </a:tblGrid>
              <a:tr h="487680">
                <a:tc>
                  <a:txBody>
                    <a:bodyPr/>
                    <a:lstStyle/>
                    <a:p>
                      <a:r>
                        <a:rPr lang="es-CU" sz="2400" dirty="0"/>
                        <a:t>DIMENSIÓN </a:t>
                      </a:r>
                      <a:endParaRPr lang="es-ES" sz="2400" dirty="0"/>
                    </a:p>
                  </a:txBody>
                  <a:tcPr marL="121918" marR="121918" marT="60960" marB="60960"/>
                </a:tc>
                <a:tc>
                  <a:txBody>
                    <a:bodyPr/>
                    <a:lstStyle/>
                    <a:p>
                      <a:r>
                        <a:rPr lang="es-CU" sz="2400" dirty="0"/>
                        <a:t>VARIABLE</a:t>
                      </a:r>
                      <a:r>
                        <a:rPr lang="es-CU" sz="2400" baseline="0" dirty="0"/>
                        <a:t> </a:t>
                      </a:r>
                      <a:endParaRPr lang="es-ES" sz="2400" dirty="0"/>
                    </a:p>
                  </a:txBody>
                  <a:tcPr marL="121918" marR="121918" marT="60960" marB="60960"/>
                </a:tc>
                <a:tc>
                  <a:txBody>
                    <a:bodyPr/>
                    <a:lstStyle/>
                    <a:p>
                      <a:r>
                        <a:rPr lang="es-CU" sz="2400" dirty="0"/>
                        <a:t>INDICADOR</a:t>
                      </a:r>
                      <a:endParaRPr lang="es-ES" sz="2400" dirty="0"/>
                    </a:p>
                  </a:txBody>
                  <a:tcPr marL="121918" marR="121918" marT="60960" marB="60960"/>
                </a:tc>
                <a:extLst>
                  <a:ext uri="{0D108BD9-81ED-4DB2-BD59-A6C34878D82A}">
                    <a16:rowId xmlns:a16="http://schemas.microsoft.com/office/drawing/2014/main" val="10000"/>
                  </a:ext>
                </a:extLst>
              </a:tr>
              <a:tr h="3430270">
                <a:tc>
                  <a:txBody>
                    <a:bodyPr/>
                    <a:lstStyle/>
                    <a:p>
                      <a:r>
                        <a:rPr lang="es-CU" sz="2400" dirty="0"/>
                        <a:t>Proceso</a:t>
                      </a:r>
                      <a:r>
                        <a:rPr lang="es-CU" sz="2400" baseline="0" dirty="0"/>
                        <a:t> biológico</a:t>
                      </a:r>
                      <a:endParaRPr lang="es-ES" sz="2400" dirty="0"/>
                    </a:p>
                  </a:txBody>
                  <a:tcPr marL="121918" marR="121918" marT="60960" marB="60960"/>
                </a:tc>
                <a:tc>
                  <a:txBody>
                    <a:bodyPr/>
                    <a:lstStyle/>
                    <a:p>
                      <a:pPr marL="342900" indent="-342900">
                        <a:buFont typeface="Arial" panose="020B0604020202020204" pitchFamily="34" charset="0"/>
                        <a:buChar char="•"/>
                      </a:pPr>
                      <a:r>
                        <a:rPr lang="es-CU" sz="2400" dirty="0"/>
                        <a:t>Bajo peso al nacer.</a:t>
                      </a:r>
                    </a:p>
                    <a:p>
                      <a:pPr marL="342900" indent="-342900">
                        <a:buFont typeface="Arial" panose="020B0604020202020204" pitchFamily="34" charset="0"/>
                        <a:buChar char="•"/>
                      </a:pPr>
                      <a:r>
                        <a:rPr lang="es-CU" sz="2400" dirty="0"/>
                        <a:t>Bajo</a:t>
                      </a:r>
                      <a:r>
                        <a:rPr lang="es-CU" sz="2400" baseline="0" dirty="0"/>
                        <a:t> peso al inicio de embarazo.</a:t>
                      </a:r>
                    </a:p>
                    <a:p>
                      <a:pPr marL="342900" indent="-342900">
                        <a:buFont typeface="Arial" panose="020B0604020202020204" pitchFamily="34" charset="0"/>
                        <a:buChar char="•"/>
                      </a:pPr>
                      <a:r>
                        <a:rPr lang="es-CU" sz="2400" baseline="0" dirty="0"/>
                        <a:t>Baja Hb.</a:t>
                      </a:r>
                    </a:p>
                    <a:p>
                      <a:pPr marL="342900" indent="-342900">
                        <a:buFont typeface="Arial" panose="020B0604020202020204" pitchFamily="34" charset="0"/>
                        <a:buChar char="•"/>
                      </a:pPr>
                      <a:r>
                        <a:rPr lang="es-ES" sz="2400" baseline="0" dirty="0"/>
                        <a:t>G</a:t>
                      </a:r>
                      <a:r>
                        <a:rPr lang="es-CU" sz="2400" baseline="0" dirty="0"/>
                        <a:t>anancia de peso</a:t>
                      </a:r>
                      <a:endParaRPr lang="es-ES" sz="2400" dirty="0"/>
                    </a:p>
                  </a:txBody>
                  <a:tcPr marL="121918" marR="121918" marT="60960" marB="60960"/>
                </a:tc>
                <a:tc>
                  <a:txBody>
                    <a:bodyPr/>
                    <a:lstStyle/>
                    <a:p>
                      <a:pPr marL="342900" indent="-342900">
                        <a:buFont typeface="Arial" panose="020B0604020202020204" pitchFamily="34" charset="0"/>
                        <a:buChar char="•"/>
                      </a:pPr>
                      <a:r>
                        <a:rPr lang="es-CU" sz="2400" dirty="0"/>
                        <a:t>% de niños co peso menor a 2500 g.</a:t>
                      </a:r>
                    </a:p>
                    <a:p>
                      <a:pPr marL="342900" indent="-342900">
                        <a:buFont typeface="Arial" panose="020B0604020202020204" pitchFamily="34" charset="0"/>
                        <a:buChar char="•"/>
                      </a:pPr>
                      <a:r>
                        <a:rPr lang="es-CU" sz="2400" dirty="0"/>
                        <a:t> % de embarazada con riesgo nutricional.</a:t>
                      </a:r>
                    </a:p>
                    <a:p>
                      <a:pPr marL="342900" indent="-342900">
                        <a:buFont typeface="Arial" panose="020B0604020202020204" pitchFamily="34" charset="0"/>
                        <a:buChar char="•"/>
                      </a:pPr>
                      <a:r>
                        <a:rPr lang="es-CU" sz="2400" dirty="0"/>
                        <a:t> % de emabarazadas con HB menor a 110</a:t>
                      </a:r>
                      <a:r>
                        <a:rPr lang="es-CU" sz="2400" baseline="0" dirty="0"/>
                        <a:t> g/l</a:t>
                      </a:r>
                    </a:p>
                    <a:p>
                      <a:pPr marL="342900" indent="-342900">
                        <a:buFont typeface="Arial" panose="020B0604020202020204" pitchFamily="34" charset="0"/>
                        <a:buChar char="•"/>
                      </a:pPr>
                      <a:r>
                        <a:rPr lang="es-CU" sz="2400" baseline="0" dirty="0"/>
                        <a:t>% de embarazadas con ganancia inferior a 8 kg.</a:t>
                      </a:r>
                      <a:endParaRPr lang="es-ES" sz="2400" dirty="0"/>
                    </a:p>
                  </a:txBody>
                  <a:tcPr marL="121918" marR="121918" marT="60960" marB="6096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103313" y="142875"/>
            <a:ext cx="10980737"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dirty="0">
                <a:solidFill>
                  <a:srgbClr val="000000"/>
                </a:solidFill>
              </a:rPr>
              <a:t>Técnicas y Procedimientos</a:t>
            </a:r>
          </a:p>
        </p:txBody>
      </p:sp>
      <p:sp>
        <p:nvSpPr>
          <p:cNvPr id="3" name="CuadroTexto 2"/>
          <p:cNvSpPr txBox="1"/>
          <p:nvPr/>
        </p:nvSpPr>
        <p:spPr>
          <a:xfrm>
            <a:off x="0" y="1162050"/>
            <a:ext cx="13439775" cy="6002338"/>
          </a:xfrm>
          <a:prstGeom prst="rect">
            <a:avLst/>
          </a:prstGeom>
          <a:noFill/>
          <a:ln w="28575">
            <a:solidFill>
              <a:srgbClr val="C00000"/>
            </a:solidFill>
          </a:ln>
        </p:spPr>
        <p:txBody>
          <a:bodyPr>
            <a:spAutoFit/>
          </a:bodyPr>
          <a:lstStyle/>
          <a:p>
            <a:pPr eaLnBrk="1">
              <a:lnSpc>
                <a:spcPct val="150000"/>
              </a:lnSpc>
              <a:buClr>
                <a:srgbClr val="000000"/>
              </a:buClr>
              <a:buSzPct val="100000"/>
              <a:buFont typeface="Times New Roman" panose="02020603050405020304" pitchFamily="18" charset="0"/>
              <a:buNone/>
              <a:defRPr/>
            </a:pPr>
            <a:r>
              <a:rPr lang="es-CU" sz="3200" dirty="0"/>
              <a:t>Pueden ser:</a:t>
            </a:r>
            <a:endParaRPr lang="es-ES" sz="3200" dirty="0"/>
          </a:p>
          <a:p>
            <a:pPr marL="609539" indent="-609539" algn="just" eaLnBrk="1">
              <a:lnSpc>
                <a:spcPct val="150000"/>
              </a:lnSpc>
              <a:buClr>
                <a:srgbClr val="FF0000"/>
              </a:buClr>
              <a:buSzPct val="100000"/>
              <a:buFont typeface="+mj-lt"/>
              <a:buAutoNum type="arabicParenR"/>
              <a:defRPr/>
            </a:pPr>
            <a:r>
              <a:rPr lang="es-CU" sz="3200" dirty="0"/>
              <a:t> De obtención de la información o recolección de datos: cuestionario, entrevista, revisión bibiográfica, documental, consultas, entre otras.</a:t>
            </a:r>
          </a:p>
          <a:p>
            <a:pPr marL="609539" indent="-609539" algn="just" eaLnBrk="1">
              <a:lnSpc>
                <a:spcPct val="150000"/>
              </a:lnSpc>
              <a:buClr>
                <a:srgbClr val="FF0000"/>
              </a:buClr>
              <a:buSzPct val="100000"/>
              <a:buFont typeface="+mj-lt"/>
              <a:buAutoNum type="arabicParenR"/>
              <a:defRPr/>
            </a:pPr>
            <a:r>
              <a:rPr lang="es-CU" sz="3200" dirty="0"/>
              <a:t>De análisis y elaboración representadas  por las formas de presentación de los resultados: gráficas, y  técnicas estadísticas utilizadas.</a:t>
            </a:r>
          </a:p>
          <a:p>
            <a:pPr marL="609539" indent="-609539" algn="just" eaLnBrk="1">
              <a:lnSpc>
                <a:spcPct val="150000"/>
              </a:lnSpc>
              <a:buClr>
                <a:srgbClr val="FF0000"/>
              </a:buClr>
              <a:buSzPct val="100000"/>
              <a:buFont typeface="+mj-lt"/>
              <a:buAutoNum type="arabicParenR"/>
              <a:defRPr/>
            </a:pPr>
            <a:r>
              <a:rPr lang="es-CU" sz="3200" dirty="0"/>
              <a:t> De discusión y síntesis: Facilitan arribar a conclusiones y marco de referencias de las mismas.</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586" name="Grupo 8"/>
          <p:cNvGrpSpPr>
            <a:grpSpLocks/>
          </p:cNvGrpSpPr>
          <p:nvPr/>
        </p:nvGrpSpPr>
        <p:grpSpPr bwMode="auto">
          <a:xfrm>
            <a:off x="4127500" y="684213"/>
            <a:ext cx="8772525" cy="5356225"/>
            <a:chOff x="422275" y="717541"/>
            <a:chExt cx="8285163" cy="4859049"/>
          </a:xfrm>
        </p:grpSpPr>
        <p:cxnSp>
          <p:nvCxnSpPr>
            <p:cNvPr id="3" name="Conector recto 2"/>
            <p:cNvCxnSpPr/>
            <p:nvPr/>
          </p:nvCxnSpPr>
          <p:spPr bwMode="auto">
            <a:xfrm flipV="1">
              <a:off x="422275" y="717541"/>
              <a:ext cx="8285163" cy="144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45724" y="964168"/>
              <a:ext cx="8161714" cy="335051"/>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s-ES" dirty="0">
                  <a:solidFill>
                    <a:prstClr val="black"/>
                  </a:solidFill>
                  <a:cs typeface="Arial" panose="020B0604020202020204" pitchFamily="34" charset="0"/>
                </a:rPr>
                <a:t>TÉCNICAS E INSTRUMENTOS PARA LA RECOGIDA DE LA INFORMACIÓN</a:t>
              </a:r>
            </a:p>
          </p:txBody>
        </p:sp>
        <p:graphicFrame>
          <p:nvGraphicFramePr>
            <p:cNvPr id="7" name="Diagrama 6"/>
            <p:cNvGraphicFramePr/>
            <p:nvPr/>
          </p:nvGraphicFramePr>
          <p:xfrm>
            <a:off x="545724" y="1512590"/>
            <a:ext cx="788381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 name="CuadroTexto 1"/>
          <p:cNvSpPr txBox="1"/>
          <p:nvPr/>
        </p:nvSpPr>
        <p:spPr>
          <a:xfrm>
            <a:off x="239713" y="1763713"/>
            <a:ext cx="3600450" cy="3786187"/>
          </a:xfrm>
          <a:prstGeom prst="rect">
            <a:avLst/>
          </a:prstGeom>
          <a:noFill/>
          <a:ln w="25400">
            <a:solidFill>
              <a:schemeClr val="accent6"/>
            </a:solidFill>
          </a:ln>
        </p:spPr>
        <p:txBody>
          <a:bodyPr>
            <a:spAutoFit/>
          </a:bodyPr>
          <a:lstStyle/>
          <a:p>
            <a:pPr algn="just">
              <a:defRPr/>
            </a:pPr>
            <a:r>
              <a:rPr lang="es-ES" sz="2400" b="1" dirty="0">
                <a:solidFill>
                  <a:srgbClr val="FF0000"/>
                </a:solidFill>
              </a:rPr>
              <a:t>Recolección de datos</a:t>
            </a:r>
            <a:r>
              <a:rPr lang="es-ES" sz="2400" dirty="0"/>
              <a:t>: Estrategia para obtener los datos de las variables, atributos, conceptos, casos,  sucesos, </a:t>
            </a:r>
            <a:r>
              <a:rPr lang="es-ES" sz="2400" dirty="0" err="1"/>
              <a:t>etc</a:t>
            </a:r>
            <a:r>
              <a:rPr lang="es-ES" sz="2400" dirty="0"/>
              <a:t>, involucrados en la investigación y involucra una variedad de técnicas e instrumentos.</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103313" y="179388"/>
            <a:ext cx="10980737" cy="827087"/>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Consideraciones Éticas</a:t>
            </a:r>
          </a:p>
        </p:txBody>
      </p:sp>
      <p:sp>
        <p:nvSpPr>
          <p:cNvPr id="69635" name="CuadroTexto 2"/>
          <p:cNvSpPr txBox="1">
            <a:spLocks noChangeArrowheads="1"/>
          </p:cNvSpPr>
          <p:nvPr/>
        </p:nvSpPr>
        <p:spPr bwMode="auto">
          <a:xfrm>
            <a:off x="174625" y="1258888"/>
            <a:ext cx="13265150" cy="6002337"/>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algn="just" eaLnBrk="1">
              <a:lnSpc>
                <a:spcPct val="150000"/>
              </a:lnSpc>
              <a:buClr>
                <a:srgbClr val="FF0000"/>
              </a:buClr>
              <a:buFont typeface="Wingdings" panose="05000000000000000000" pitchFamily="2" charset="2"/>
              <a:buChar char="ü"/>
            </a:pPr>
            <a:r>
              <a:rPr lang="es-ES" sz="3200">
                <a:solidFill>
                  <a:schemeClr val="tx1"/>
                </a:solidFill>
              </a:rPr>
              <a:t>Deben estar bien claros y definidos  en la  investigación que se pretende realizar. Estos aspectos pueden estar relacionados con animales, el medio ambiente o los seres humanos. </a:t>
            </a:r>
          </a:p>
          <a:p>
            <a:pPr algn="just" eaLnBrk="1">
              <a:lnSpc>
                <a:spcPct val="150000"/>
              </a:lnSpc>
              <a:buClr>
                <a:srgbClr val="FF0000"/>
              </a:buClr>
              <a:buFont typeface="Wingdings" panose="05000000000000000000" pitchFamily="2" charset="2"/>
              <a:buChar char="ü"/>
            </a:pPr>
            <a:r>
              <a:rPr lang="es-ES" sz="3200">
                <a:solidFill>
                  <a:schemeClr val="tx1"/>
                </a:solidFill>
              </a:rPr>
              <a:t> Brindarle a los  posibles participantes,  información detallada de su participación en el estudio y obtener el consentimiento informado de los mismos, de lo contrario estarán incurriendo en una de las violaciones más graves de la ética médica y de los principios éticos de las investigaciones en el campo de las ciencias de la salud. </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098550" y="-36513"/>
            <a:ext cx="10980738" cy="673101"/>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a:defRPr/>
            </a:pPr>
            <a:r>
              <a:rPr lang="es-ES" sz="3733" b="1">
                <a:solidFill>
                  <a:schemeClr val="tx1"/>
                </a:solidFill>
              </a:rPr>
              <a:t>La ética en la investigación</a:t>
            </a:r>
            <a:endParaRPr lang="es-ES" sz="3733">
              <a:solidFill>
                <a:schemeClr val="tx1"/>
              </a:solidFill>
            </a:endParaRPr>
          </a:p>
        </p:txBody>
      </p:sp>
      <p:sp>
        <p:nvSpPr>
          <p:cNvPr id="70659" name="CuadroTexto 2"/>
          <p:cNvSpPr txBox="1">
            <a:spLocks noChangeArrowheads="1"/>
          </p:cNvSpPr>
          <p:nvPr/>
        </p:nvSpPr>
        <p:spPr bwMode="auto">
          <a:xfrm>
            <a:off x="301625" y="755650"/>
            <a:ext cx="12576175" cy="6002338"/>
          </a:xfrm>
          <a:prstGeom prst="rect">
            <a:avLst/>
          </a:prstGeom>
          <a:noFill/>
          <a:ln w="444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FF0000"/>
              </a:buClr>
              <a:buSzPct val="100000"/>
              <a:buFont typeface="Times New Roman" panose="02020603050405020304" pitchFamily="18" charset="0"/>
              <a:buNone/>
            </a:pPr>
            <a:r>
              <a:rPr lang="es-ES" sz="3200"/>
              <a:t>“Sistema de conceptos que valora la política científica en su totalidad, no sólo la conducta de los trabajadores científicos respecto a la vida social en particular, y a la naturaleza en general, en la medida en que su acción puede afectar a ambas, sino que incluye a la sociedad en su conjunto: las ramas económicas, las clases sociales y grupos afectados, las tradiciones y aspiraciones, la naturaleza implicada y por supuesto, las responsabilidades gubernamentales y empresariales”</a:t>
            </a:r>
          </a:p>
        </p:txBody>
      </p:sp>
      <p:sp>
        <p:nvSpPr>
          <p:cNvPr id="70660" name="CuadroTexto 4"/>
          <p:cNvSpPr txBox="1">
            <a:spLocks noChangeArrowheads="1"/>
          </p:cNvSpPr>
          <p:nvPr/>
        </p:nvSpPr>
        <p:spPr bwMode="auto">
          <a:xfrm>
            <a:off x="12700" y="6875463"/>
            <a:ext cx="13152438" cy="549275"/>
          </a:xfrm>
          <a:prstGeom prst="rect">
            <a:avLst/>
          </a:prstGeom>
          <a:noFill/>
          <a:ln w="444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a:lnSpc>
                <a:spcPct val="93000"/>
              </a:lnSpc>
              <a:buClr>
                <a:srgbClr val="FF0000"/>
              </a:buClr>
              <a:buSzPct val="100000"/>
              <a:buFont typeface="Times New Roman" panose="02020603050405020304" pitchFamily="18" charset="0"/>
              <a:buNone/>
            </a:pPr>
            <a:r>
              <a:rPr lang="es-ES" sz="3200" b="1">
                <a:solidFill>
                  <a:srgbClr val="002060"/>
                </a:solidFill>
              </a:rPr>
              <a:t>Plagio – Fraude - Exclusión dolosa -  Exclusión dolosa - Cohecho</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150938" y="-1212850"/>
            <a:ext cx="10980737" cy="673100"/>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a:defRPr/>
            </a:pPr>
            <a:r>
              <a:rPr lang="es-ES" sz="3733" b="1">
                <a:solidFill>
                  <a:schemeClr val="tx1"/>
                </a:solidFill>
              </a:rPr>
              <a:t>La ética en la investigación</a:t>
            </a:r>
            <a:endParaRPr lang="es-ES" sz="3733">
              <a:solidFill>
                <a:schemeClr val="tx1"/>
              </a:solidFill>
            </a:endParaRPr>
          </a:p>
        </p:txBody>
      </p:sp>
      <p:sp>
        <p:nvSpPr>
          <p:cNvPr id="49155" name="CuadroTexto 3"/>
          <p:cNvSpPr txBox="1">
            <a:spLocks noChangeArrowheads="1"/>
          </p:cNvSpPr>
          <p:nvPr/>
        </p:nvSpPr>
        <p:spPr bwMode="auto">
          <a:xfrm>
            <a:off x="0" y="-385763"/>
            <a:ext cx="14281150" cy="4524376"/>
          </a:xfrm>
          <a:prstGeom prst="rect">
            <a:avLst/>
          </a:prstGeom>
          <a:solidFill>
            <a:schemeClr val="accent1"/>
          </a:solidFill>
          <a:ln w="44450">
            <a:solidFill>
              <a:schemeClr val="accent6"/>
            </a:solidFill>
            <a:miter lim="800000"/>
            <a:headEnd/>
            <a:tailEnd/>
          </a:ln>
        </p:spPr>
        <p:txBody>
          <a:bodyPr>
            <a:spAutoFit/>
          </a:bodyPr>
          <a:lstStyle/>
          <a:p>
            <a:pPr algn="just" eaLnBrk="1">
              <a:lnSpc>
                <a:spcPct val="150000"/>
              </a:lnSpc>
              <a:buClr>
                <a:srgbClr val="000000"/>
              </a:buClr>
              <a:buSzPct val="100000"/>
              <a:buFont typeface="Times New Roman" panose="02020603050405020304" pitchFamily="18" charset="0"/>
              <a:buNone/>
              <a:defRPr/>
            </a:pPr>
            <a:r>
              <a:rPr lang="es-ES" sz="3200" b="1" dirty="0">
                <a:solidFill>
                  <a:srgbClr val="C00000"/>
                </a:solidFill>
                <a:ea typeface="DejaVu Sans" pitchFamily="34" charset="0"/>
              </a:rPr>
              <a:t>Consentimiento informado: </a:t>
            </a:r>
            <a:r>
              <a:rPr lang="es-ES" sz="3200" dirty="0">
                <a:solidFill>
                  <a:srgbClr val="002060"/>
                </a:solidFill>
                <a:ea typeface="DejaVu Sans" pitchFamily="34" charset="0"/>
              </a:rPr>
              <a:t>Se define como el proceso mediante el cual un sujeto confirma voluntariamente su disposición a participar en un estudio clínico, después de haber sido informado de todos los aspectos que son relevantes para que tome la decisión de participar. </a:t>
            </a:r>
          </a:p>
          <a:p>
            <a:pPr algn="just" eaLnBrk="1">
              <a:lnSpc>
                <a:spcPct val="150000"/>
              </a:lnSpc>
              <a:buClr>
                <a:srgbClr val="000000"/>
              </a:buClr>
              <a:buSzPct val="100000"/>
              <a:buFont typeface="Times New Roman" panose="02020603050405020304" pitchFamily="18" charset="0"/>
              <a:buNone/>
              <a:defRPr/>
            </a:pPr>
            <a:r>
              <a:rPr lang="es-ES" sz="3200" dirty="0">
                <a:solidFill>
                  <a:srgbClr val="002060"/>
                </a:solidFill>
                <a:ea typeface="DejaVu Sans" pitchFamily="34" charset="0"/>
              </a:rPr>
              <a:t>El consentimiento será documentado por medio de un formulario escrito firmado y fechado. Consta de dos partes:</a:t>
            </a:r>
          </a:p>
        </p:txBody>
      </p:sp>
      <p:sp>
        <p:nvSpPr>
          <p:cNvPr id="49156" name="CuadroTexto 4"/>
          <p:cNvSpPr txBox="1">
            <a:spLocks noChangeArrowheads="1"/>
          </p:cNvSpPr>
          <p:nvPr/>
        </p:nvSpPr>
        <p:spPr bwMode="auto">
          <a:xfrm>
            <a:off x="0" y="4356100"/>
            <a:ext cx="14281150" cy="3048000"/>
          </a:xfrm>
          <a:prstGeom prst="rect">
            <a:avLst/>
          </a:prstGeom>
          <a:solidFill>
            <a:schemeClr val="accent1"/>
          </a:solidFill>
          <a:ln w="44450">
            <a:solidFill>
              <a:schemeClr val="accent6"/>
            </a:solidFill>
            <a:miter lim="800000"/>
            <a:headEnd/>
            <a:tailEnd/>
          </a:ln>
        </p:spPr>
        <p:txBody>
          <a:bodyPr>
            <a:spAutoFit/>
          </a:bodyPr>
          <a:lstStyle>
            <a:lvl1pPr marL="342900" indent="-342900">
              <a:lnSpc>
                <a:spcPct val="93000"/>
              </a:lnSpc>
              <a:buClr>
                <a:srgbClr val="000000"/>
              </a:buClr>
              <a:buSzPct val="100000"/>
              <a:buFont typeface="Times New Roman" panose="02020603050405020304" pitchFamily="18" charset="0"/>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9pPr>
          </a:lstStyle>
          <a:p>
            <a:pPr eaLnBrk="1">
              <a:lnSpc>
                <a:spcPct val="150000"/>
              </a:lnSpc>
              <a:buClr>
                <a:srgbClr val="FF0000"/>
              </a:buClr>
              <a:buFont typeface="Wingdings" panose="05000000000000000000" pitchFamily="2" charset="2"/>
              <a:buChar char="ü"/>
              <a:defRPr/>
            </a:pPr>
            <a:r>
              <a:rPr lang="es-ES" sz="3200" dirty="0">
                <a:solidFill>
                  <a:srgbClr val="002060"/>
                </a:solidFill>
              </a:rPr>
              <a:t>Una parte de información</a:t>
            </a:r>
            <a:r>
              <a:rPr lang="es-ES" sz="3200" b="1" dirty="0">
                <a:solidFill>
                  <a:srgbClr val="002060"/>
                </a:solidFill>
              </a:rPr>
              <a:t> </a:t>
            </a:r>
            <a:r>
              <a:rPr lang="es-ES" sz="3200" dirty="0">
                <a:solidFill>
                  <a:srgbClr val="002060"/>
                </a:solidFill>
              </a:rPr>
              <a:t>donde se implicarían los principios de cantidad y calidad de información.</a:t>
            </a:r>
          </a:p>
          <a:p>
            <a:pPr eaLnBrk="1">
              <a:lnSpc>
                <a:spcPct val="150000"/>
              </a:lnSpc>
              <a:buClr>
                <a:srgbClr val="FF0000"/>
              </a:buClr>
              <a:buFont typeface="Wingdings" panose="05000000000000000000" pitchFamily="2" charset="2"/>
              <a:buChar char="ü"/>
              <a:defRPr/>
            </a:pPr>
            <a:r>
              <a:rPr lang="es-ES" sz="3200" dirty="0">
                <a:solidFill>
                  <a:srgbClr val="002060"/>
                </a:solidFill>
              </a:rPr>
              <a:t>Una segunda parte de declaraciones y firmas donde deberían reflejarse los principios de voluntariedad y competencia. </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70D5FB-C88D-9317-7045-3CCB6778ABF0}"/>
              </a:ext>
            </a:extLst>
          </p:cNvPr>
          <p:cNvSpPr>
            <a:spLocks noGrp="1"/>
          </p:cNvSpPr>
          <p:nvPr>
            <p:ph idx="1"/>
          </p:nvPr>
        </p:nvSpPr>
        <p:spPr/>
        <p:txBody>
          <a:bodyPr>
            <a:normAutofit/>
          </a:bodyPr>
          <a:lstStyle/>
          <a:p>
            <a:r>
              <a:rPr lang="es-ES" sz="3200" b="1" dirty="0"/>
              <a:t>SEGÚN FINALIDAD</a:t>
            </a:r>
            <a:endParaRPr lang="es-ES" sz="3200" dirty="0"/>
          </a:p>
          <a:p>
            <a:r>
              <a:rPr lang="es-ES" dirty="0"/>
              <a:t>a) Se considera </a:t>
            </a:r>
            <a:r>
              <a:rPr lang="es-ES" b="1" dirty="0"/>
              <a:t>descriptivo</a:t>
            </a:r>
            <a:r>
              <a:rPr lang="es-ES" dirty="0"/>
              <a:t> todo estudio cuyos datos son utilizados para describir un evento , no enfocados a una presunta relación causa-efecto. </a:t>
            </a:r>
          </a:p>
          <a:p>
            <a:r>
              <a:rPr lang="es-ES" dirty="0"/>
              <a:t>El objetivo de los estudios descriptivos es DESCRIBIR UNA ENFERMEDAD O CARACTERÍSTICA EN UNA/S POBLACIÓN/ES DETERMINADA/S, </a:t>
            </a:r>
          </a:p>
        </p:txBody>
      </p:sp>
    </p:spTree>
    <p:extLst>
      <p:ext uri="{BB962C8B-B14F-4D97-AF65-F5344CB8AC3E}">
        <p14:creationId xmlns:p14="http://schemas.microsoft.com/office/powerpoint/2010/main" val="30519459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1 Rectángulo"/>
          <p:cNvSpPr>
            <a:spLocks noChangeArrowheads="1"/>
          </p:cNvSpPr>
          <p:nvPr/>
        </p:nvSpPr>
        <p:spPr bwMode="auto">
          <a:xfrm>
            <a:off x="0" y="-30163"/>
            <a:ext cx="13439775" cy="835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381" tIns="67191" rIns="134381" bIns="67191">
            <a:spAutoFit/>
          </a:bodyPr>
          <a:lstStyle>
            <a:lvl1pPr marL="342900" indent="-342900">
              <a:lnSpc>
                <a:spcPct val="93000"/>
              </a:lnSpc>
              <a:buClr>
                <a:srgbClr val="000000"/>
              </a:buClr>
              <a:buSzPct val="100000"/>
              <a:buFont typeface="Times New Roman" panose="02020603050405020304" pitchFamily="18" charset="0"/>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9pPr>
          </a:lstStyle>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 </a:t>
            </a:r>
            <a:r>
              <a:rPr lang="es-ES_tradnl" altLang="pt-BR" sz="3200">
                <a:solidFill>
                  <a:schemeClr val="tx1"/>
                </a:solidFill>
              </a:rPr>
              <a:t>Libro de Texto. Informática Médica II. Capítulo 7. pág 187 – 206</a:t>
            </a:r>
            <a:endParaRPr lang="es-ES" altLang="pt-BR" sz="3200">
              <a:solidFill>
                <a:schemeClr val="tx1"/>
              </a:solidFill>
            </a:endParaRPr>
          </a:p>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Artiles</a:t>
            </a:r>
            <a:r>
              <a:rPr lang="pt-BR" altLang="pt-BR" sz="3200">
                <a:solidFill>
                  <a:schemeClr val="tx1"/>
                </a:solidFill>
              </a:rPr>
              <a:t> Visbal, Leticia. </a:t>
            </a:r>
            <a:r>
              <a:rPr lang="es-ES" altLang="pt-BR" sz="3200">
                <a:solidFill>
                  <a:schemeClr val="tx1"/>
                </a:solidFill>
              </a:rPr>
              <a:t>Metodología de la investigación para las ciencias de la salud. La Hab</a:t>
            </a:r>
            <a:r>
              <a:rPr lang="pt-BR" altLang="pt-BR" sz="3200">
                <a:solidFill>
                  <a:schemeClr val="tx1"/>
                </a:solidFill>
              </a:rPr>
              <a:t>ana, Editorial Ciencias Médicas,2008</a:t>
            </a:r>
            <a:r>
              <a:rPr lang="es-ES" altLang="pt-BR" sz="3200">
                <a:solidFill>
                  <a:schemeClr val="tx1"/>
                </a:solidFill>
              </a:rPr>
              <a:t>.</a:t>
            </a:r>
          </a:p>
          <a:p>
            <a:pPr algn="just" eaLnBrk="1" hangingPunct="1">
              <a:lnSpc>
                <a:spcPct val="120000"/>
              </a:lnSpc>
              <a:buClr>
                <a:schemeClr val="bg1"/>
              </a:buClr>
              <a:buFont typeface="Wingdings" panose="05000000000000000000" pitchFamily="2" charset="2"/>
              <a:buNone/>
              <a:defRPr/>
            </a:pPr>
            <a:r>
              <a:rPr lang="es-ES" altLang="pt-BR" sz="3200">
                <a:solidFill>
                  <a:schemeClr val="tx1"/>
                </a:solidFill>
              </a:rPr>
              <a:t>   Disp</a:t>
            </a:r>
            <a:r>
              <a:rPr lang="pt-BR" altLang="pt-BR" sz="3200">
                <a:solidFill>
                  <a:schemeClr val="tx1"/>
                </a:solidFill>
              </a:rPr>
              <a:t>onible </a:t>
            </a:r>
            <a:r>
              <a:rPr lang="es-ES" altLang="pt-BR" sz="3200">
                <a:solidFill>
                  <a:schemeClr val="tx1"/>
                </a:solidFill>
              </a:rPr>
              <a:t> en: </a:t>
            </a:r>
            <a:r>
              <a:rPr lang="es-ES_tradnl" altLang="pt-BR" sz="2933">
                <a:solidFill>
                  <a:schemeClr val="tx1"/>
                </a:solidFill>
                <a:hlinkClick r:id="rId3"/>
              </a:rPr>
              <a:t>http://www.undoso.vcl.sld.cu/ebooks/40.pdf</a:t>
            </a:r>
            <a:r>
              <a:rPr lang="es-ES_tradnl" altLang="pt-BR" sz="4666">
                <a:solidFill>
                  <a:schemeClr val="tx1"/>
                </a:solidFill>
              </a:rPr>
              <a:t> </a:t>
            </a:r>
            <a:endParaRPr lang="es-ES" altLang="pt-BR" sz="3200">
              <a:solidFill>
                <a:schemeClr val="tx1"/>
              </a:solidFill>
            </a:endParaRPr>
          </a:p>
          <a:p>
            <a:pPr eaLnBrk="1" hangingPunct="1">
              <a:lnSpc>
                <a:spcPct val="120000"/>
              </a:lnSpc>
              <a:buClr>
                <a:schemeClr val="bg1"/>
              </a:buClr>
              <a:buFont typeface="Wingdings" panose="05000000000000000000" pitchFamily="2" charset="2"/>
              <a:buChar char=""/>
              <a:defRPr/>
            </a:pPr>
            <a:r>
              <a:rPr lang="es-ES" altLang="pt-BR" sz="3200">
                <a:solidFill>
                  <a:schemeClr val="tx1"/>
                </a:solidFill>
              </a:rPr>
              <a:t> </a:t>
            </a:r>
            <a:r>
              <a:rPr lang="es-ES_tradnl" altLang="pt-BR" sz="3200">
                <a:solidFill>
                  <a:schemeClr val="tx1"/>
                </a:solidFill>
              </a:rPr>
              <a:t>Jiménez Paneque, Rosa. </a:t>
            </a:r>
            <a:r>
              <a:rPr lang="es-ES" altLang="pt-BR" sz="3200">
                <a:solidFill>
                  <a:schemeClr val="tx1"/>
                </a:solidFill>
              </a:rPr>
              <a:t>Metodología de la Investigación. Elementos básicos para la investigación clínica. La Hab</a:t>
            </a:r>
            <a:r>
              <a:rPr lang="pt-BR" altLang="pt-BR" sz="3200">
                <a:solidFill>
                  <a:schemeClr val="tx1"/>
                </a:solidFill>
              </a:rPr>
              <a:t>ana, Editorial Ciencias Médicas, </a:t>
            </a:r>
            <a:r>
              <a:rPr lang="es-ES" altLang="pt-BR" sz="3200">
                <a:solidFill>
                  <a:schemeClr val="tx1"/>
                </a:solidFill>
              </a:rPr>
              <a:t> Editorial Ciencias Médicas</a:t>
            </a:r>
            <a:r>
              <a:rPr lang="pt-BR" altLang="pt-BR" sz="3200">
                <a:solidFill>
                  <a:schemeClr val="tx1"/>
                </a:solidFill>
              </a:rPr>
              <a:t>,</a:t>
            </a:r>
            <a:r>
              <a:rPr lang="es-ES" altLang="pt-BR" sz="3200">
                <a:solidFill>
                  <a:schemeClr val="tx1"/>
                </a:solidFill>
              </a:rPr>
              <a:t>1998. Disp</a:t>
            </a:r>
            <a:r>
              <a:rPr lang="pt-BR" altLang="pt-BR" sz="3200">
                <a:solidFill>
                  <a:schemeClr val="tx1"/>
                </a:solidFill>
              </a:rPr>
              <a:t>onible </a:t>
            </a:r>
            <a:r>
              <a:rPr lang="es-ES" altLang="pt-BR" sz="3200">
                <a:solidFill>
                  <a:schemeClr val="tx1"/>
                </a:solidFill>
              </a:rPr>
              <a:t> en </a:t>
            </a:r>
            <a:r>
              <a:rPr lang="es-ES_tradnl" altLang="pt-BR" sz="2933">
                <a:solidFill>
                  <a:schemeClr val="tx1"/>
                </a:solidFill>
                <a:hlinkClick r:id="rId3"/>
              </a:rPr>
              <a:t>http://www.undoso.vcl.sld.cu/ebooks/40.pdf</a:t>
            </a:r>
            <a:r>
              <a:rPr lang="es-ES_tradnl" altLang="pt-BR" sz="4666">
                <a:solidFill>
                  <a:schemeClr val="tx1"/>
                </a:solidFill>
              </a:rPr>
              <a:t> </a:t>
            </a:r>
            <a:endParaRPr lang="es-ES" altLang="pt-BR" sz="3200">
              <a:solidFill>
                <a:schemeClr val="tx1"/>
              </a:solidFill>
            </a:endParaRPr>
          </a:p>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Apuntes sobre aspectos metodológicos de la investigación científica. Tomo I. Jorge Bacallao Gallestey y coautores. Editorial pueblo y educación. 1986.</a:t>
            </a:r>
          </a:p>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Sociedad y Salud. Colectivo de autores. Editorial Pueblo y Educación. 1986.</a:t>
            </a:r>
          </a:p>
        </p:txBody>
      </p:sp>
      <p:sp>
        <p:nvSpPr>
          <p:cNvPr id="71683" name="Rectangle 2"/>
          <p:cNvSpPr>
            <a:spLocks noChangeArrowheads="1"/>
          </p:cNvSpPr>
          <p:nvPr/>
        </p:nvSpPr>
        <p:spPr bwMode="auto">
          <a:xfrm>
            <a:off x="287338" y="-1020763"/>
            <a:ext cx="12865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BIBLIOGRAFÍA</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03313" y="179388"/>
            <a:ext cx="10980737" cy="7651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dirty="0">
                <a:solidFill>
                  <a:srgbClr val="000000"/>
                </a:solidFill>
              </a:rPr>
              <a:t>CONCLUSIONES</a:t>
            </a:r>
          </a:p>
        </p:txBody>
      </p:sp>
      <p:sp>
        <p:nvSpPr>
          <p:cNvPr id="74755" name="CuadroTexto 2"/>
          <p:cNvSpPr txBox="1">
            <a:spLocks noChangeArrowheads="1"/>
          </p:cNvSpPr>
          <p:nvPr/>
        </p:nvSpPr>
        <p:spPr bwMode="auto">
          <a:xfrm>
            <a:off x="166688" y="1258888"/>
            <a:ext cx="12576175" cy="6002337"/>
          </a:xfrm>
          <a:prstGeom prst="rect">
            <a:avLst/>
          </a:prstGeom>
          <a:noFill/>
          <a:ln w="444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a:solidFill>
                  <a:schemeClr val="tx1"/>
                </a:solidFill>
                <a:latin typeface="Arial" panose="020B0604020202020204" pitchFamily="34" charset="0"/>
                <a:cs typeface="DejaVu Sans" panose="020B0603030804020204" pitchFamily="34" charset="0"/>
              </a:defRPr>
            </a:lvl1pPr>
            <a:lvl2pPr>
              <a:defRPr>
                <a:solidFill>
                  <a:schemeClr val="tx1"/>
                </a:solidFill>
                <a:latin typeface="Arial" panose="020B0604020202020204" pitchFamily="34" charset="0"/>
                <a:cs typeface="DejaVu Sans" panose="020B0603030804020204" pitchFamily="34" charset="0"/>
              </a:defRPr>
            </a:lvl2pPr>
            <a:lvl3pPr>
              <a:defRPr>
                <a:solidFill>
                  <a:schemeClr val="tx1"/>
                </a:solidFill>
                <a:latin typeface="Arial" panose="020B0604020202020204" pitchFamily="34" charset="0"/>
                <a:cs typeface="DejaVu Sans" panose="020B0603030804020204" pitchFamily="34" charset="0"/>
              </a:defRPr>
            </a:lvl3pPr>
            <a:lvl4pPr>
              <a:defRPr>
                <a:solidFill>
                  <a:schemeClr val="tx1"/>
                </a:solidFill>
                <a:latin typeface="Arial" panose="020B0604020202020204" pitchFamily="34" charset="0"/>
                <a:cs typeface="DejaVu Sans" panose="020B0603030804020204" pitchFamily="34" charset="0"/>
              </a:defRPr>
            </a:lvl4pPr>
            <a:lvl5pPr>
              <a:defRPr>
                <a:solidFill>
                  <a:schemeClr val="tx1"/>
                </a:solidFill>
                <a:latin typeface="Arial" panose="020B0604020202020204" pitchFamily="34" charset="0"/>
                <a:cs typeface="DejaVu Sans" panose="020B0603030804020204" pitchFamily="34" charset="0"/>
              </a:defRPr>
            </a:lvl5pPr>
            <a:lvl6pPr marL="25130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02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74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46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just" eaLnBrk="1">
              <a:lnSpc>
                <a:spcPct val="150000"/>
              </a:lnSpc>
              <a:buClr>
                <a:srgbClr val="FF0000"/>
              </a:buClr>
              <a:buSzPct val="100000"/>
              <a:buFont typeface="Wingdings" panose="05000000000000000000" pitchFamily="2" charset="2"/>
              <a:buChar char="ü"/>
            </a:pPr>
            <a:r>
              <a:rPr lang="es-ES" sz="3200"/>
              <a:t> En el diseño el investigador visualiza de manera práctica como responder  las preguntas de investigación, el grado de cumplimientos de los objetivos y  analizar la certeza de las hipótesis formuladas. </a:t>
            </a:r>
          </a:p>
          <a:p>
            <a:pPr algn="just" eaLnBrk="1">
              <a:lnSpc>
                <a:spcPct val="150000"/>
              </a:lnSpc>
              <a:buClr>
                <a:srgbClr val="FF0000"/>
              </a:buClr>
              <a:buSzPct val="100000"/>
              <a:buFont typeface="Wingdings" panose="05000000000000000000" pitchFamily="2" charset="2"/>
              <a:buChar char="ü"/>
            </a:pPr>
            <a:r>
              <a:rPr lang="es-ES" sz="3200"/>
              <a:t> La recolección de datos responde a un plan detallado de procedimientos para la obtención de los datos con un propósito específico. Se nutre de las variables,  su operacionalización, la muestra y los recursos.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565400" y="0"/>
            <a:ext cx="8235950" cy="620713"/>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99197" tIns="51582" rIns="99197" bIns="51582">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E6E6E6"/>
                </a:solidFill>
                <a:latin typeface="Arial" panose="020B0604020202020204" pitchFamily="34" charset="0"/>
                <a:cs typeface="DejaVu Sans" panose="020B0603030804020204"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100">
                <a:solidFill>
                  <a:srgbClr val="E6E6E6"/>
                </a:solidFill>
                <a:latin typeface="Arial" panose="020B0604020202020204" pitchFamily="34" charset="0"/>
                <a:cs typeface="DejaVu Sans" panose="020B0603030804020204"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400">
                <a:solidFill>
                  <a:srgbClr val="E6E6E6"/>
                </a:solidFill>
                <a:latin typeface="Arial" panose="020B0604020202020204" pitchFamily="34" charset="0"/>
                <a:cs typeface="DejaVu Sans" panose="020B0603030804020204"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E6E6E6"/>
                </a:solidFill>
                <a:latin typeface="Arial" panose="020B0604020202020204" pitchFamily="34" charset="0"/>
                <a:cs typeface="DejaVu Sans" panose="020B0603030804020204"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9pPr>
          </a:lstStyle>
          <a:p>
            <a:pPr algn="ctr" eaLnBrk="1" hangingPunct="1">
              <a:lnSpc>
                <a:spcPct val="120000"/>
              </a:lnSpc>
              <a:buClrTx/>
            </a:pPr>
            <a:r>
              <a:rPr lang="es-ES" altLang="pt-BR" sz="2800" b="1">
                <a:solidFill>
                  <a:srgbClr val="000000"/>
                </a:solidFill>
              </a:rPr>
              <a:t>Orientaciones de la actividad independiente</a:t>
            </a:r>
          </a:p>
        </p:txBody>
      </p:sp>
      <p:sp>
        <p:nvSpPr>
          <p:cNvPr id="52227" name="Rectangle 2"/>
          <p:cNvSpPr>
            <a:spLocks noChangeArrowheads="1"/>
          </p:cNvSpPr>
          <p:nvPr/>
        </p:nvSpPr>
        <p:spPr bwMode="auto">
          <a:xfrm>
            <a:off x="239713" y="1116013"/>
            <a:ext cx="12673012" cy="6186487"/>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91410" tIns="45706" rIns="91410" bIns="45706" anchor="ctr">
            <a:spAutoFit/>
          </a:bodyPr>
          <a:lstStyle/>
          <a:p>
            <a:pPr marL="457200" indent="-457200" algn="just" eaLnBrk="1">
              <a:lnSpc>
                <a:spcPct val="150000"/>
              </a:lnSpc>
              <a:buClr>
                <a:srgbClr val="000000"/>
              </a:buClr>
              <a:buSzPct val="100000"/>
              <a:buFont typeface="Times New Roman" panose="02020603050405020304" pitchFamily="18" charset="0"/>
              <a:buAutoNum type="arabicParenR"/>
              <a:defRPr/>
            </a:pPr>
            <a:r>
              <a:rPr lang="es-ES" sz="2400" dirty="0">
                <a:ea typeface="DejaVu Sans" pitchFamily="34" charset="0"/>
              </a:rPr>
              <a:t>Lea y estudie en el libro de Metodología de la Investigación  de Ricardo </a:t>
            </a:r>
            <a:r>
              <a:rPr lang="es-ES" sz="2400" dirty="0" err="1">
                <a:ea typeface="DejaVu Sans" pitchFamily="34" charset="0"/>
              </a:rPr>
              <a:t>Sampieri</a:t>
            </a:r>
            <a:r>
              <a:rPr lang="es-ES" sz="2400" dirty="0">
                <a:ea typeface="DejaVu Sans" pitchFamily="34" charset="0"/>
              </a:rPr>
              <a:t>, página 217 el acápite sobre los instrumentos de recolección de datos  lo relacionado con el cuestionario y responda.</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¿Qué tipo de preguntas se pueden elaborar  con el instrumento? ¿Cuál consideran que sean mejor?</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 ¿Qué requisitos debe tener las preguntas de un cuestionario?</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 A partir de la revisión bibliográfica realizada en la asignatura MGI analice y determine algunas posibles variables que puedas utilizar en una investigación. Clasifique las mismas.</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Elabore un cuestionario para la recolección de datos  sobre las variables identificadas que respondan a un posible problema de investigación.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D90D26-DF6E-0FBF-790C-FEEEF5D0F8F0}"/>
              </a:ext>
            </a:extLst>
          </p:cNvPr>
          <p:cNvSpPr>
            <a:spLocks noGrp="1"/>
          </p:cNvSpPr>
          <p:nvPr>
            <p:ph idx="1"/>
          </p:nvPr>
        </p:nvSpPr>
        <p:spPr/>
        <p:txBody>
          <a:bodyPr/>
          <a:lstStyle/>
          <a:p>
            <a:pPr>
              <a:lnSpc>
                <a:spcPct val="150000"/>
              </a:lnSpc>
              <a:spcBef>
                <a:spcPts val="0"/>
              </a:spcBef>
            </a:pPr>
            <a:r>
              <a:rPr lang="es-ES" dirty="0"/>
              <a:t>Son útiles cuando se conoce poco acerca de lo que queremos estudiar  y normalmente sirve como inicio de posteriores investigaciones analíticas. Debemos tener en cuenta que en los estudios descriptivos no analizamos asociación entre enfermedad (efecto) y determinadas características (causas).</a:t>
            </a:r>
          </a:p>
          <a:p>
            <a:endParaRPr lang="es-ES" dirty="0"/>
          </a:p>
        </p:txBody>
      </p:sp>
    </p:spTree>
    <p:extLst>
      <p:ext uri="{BB962C8B-B14F-4D97-AF65-F5344CB8AC3E}">
        <p14:creationId xmlns:p14="http://schemas.microsoft.com/office/powerpoint/2010/main" val="287435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E3C424-3C88-6073-D369-D32F0D3C697E}"/>
              </a:ext>
            </a:extLst>
          </p:cNvPr>
          <p:cNvSpPr>
            <a:spLocks noGrp="1"/>
          </p:cNvSpPr>
          <p:nvPr>
            <p:ph idx="1"/>
          </p:nvPr>
        </p:nvSpPr>
        <p:spPr>
          <a:xfrm>
            <a:off x="311175" y="1475581"/>
            <a:ext cx="11953328" cy="7096015"/>
          </a:xfrm>
        </p:spPr>
        <p:txBody>
          <a:bodyPr>
            <a:normAutofit/>
          </a:bodyPr>
          <a:lstStyle/>
          <a:p>
            <a:pPr>
              <a:lnSpc>
                <a:spcPct val="170000"/>
              </a:lnSpc>
              <a:spcBef>
                <a:spcPts val="0"/>
              </a:spcBef>
            </a:pPr>
            <a:r>
              <a:rPr lang="es-ES" sz="2800" dirty="0">
                <a:latin typeface="Arial" panose="020B0604020202020204" pitchFamily="34" charset="0"/>
                <a:cs typeface="Arial" panose="020B0604020202020204" pitchFamily="34" charset="0"/>
              </a:rPr>
              <a:t>Podemos distinguir diferentes tipos de estudios descriptivos</a:t>
            </a:r>
          </a:p>
          <a:p>
            <a:pPr>
              <a:lnSpc>
                <a:spcPct val="170000"/>
              </a:lnSpc>
              <a:spcBef>
                <a:spcPts val="0"/>
              </a:spcBef>
            </a:pPr>
            <a:r>
              <a:rPr lang="es-ES" sz="2800" b="1" dirty="0">
                <a:latin typeface="Arial" panose="020B0604020202020204" pitchFamily="34" charset="0"/>
                <a:cs typeface="Arial" panose="020B0604020202020204" pitchFamily="34" charset="0"/>
              </a:rPr>
              <a:t>Estudios de prevalencia</a:t>
            </a:r>
            <a:r>
              <a:rPr lang="es-ES" sz="2800" dirty="0">
                <a:latin typeface="Arial" panose="020B0604020202020204" pitchFamily="34" charset="0"/>
                <a:cs typeface="Arial" panose="020B0604020202020204" pitchFamily="34" charset="0"/>
              </a:rPr>
              <a:t>: En ellos se describen una serie de variables en una población determinada y en un momento determinado. La unidad de análisis es el individuo.</a:t>
            </a:r>
          </a:p>
          <a:p>
            <a:pPr>
              <a:lnSpc>
                <a:spcPct val="170000"/>
              </a:lnSpc>
              <a:spcBef>
                <a:spcPts val="0"/>
              </a:spcBef>
            </a:pPr>
            <a:r>
              <a:rPr lang="es-ES" sz="2800" b="1" dirty="0">
                <a:latin typeface="Arial" panose="020B0604020202020204" pitchFamily="34" charset="0"/>
                <a:cs typeface="Arial" panose="020B0604020202020204" pitchFamily="34" charset="0"/>
              </a:rPr>
              <a:t>Estudios de incidencia</a:t>
            </a:r>
            <a:r>
              <a:rPr lang="es-ES" sz="2800" dirty="0">
                <a:latin typeface="Arial" panose="020B0604020202020204" pitchFamily="34" charset="0"/>
                <a:cs typeface="Arial" panose="020B0604020202020204" pitchFamily="34" charset="0"/>
              </a:rPr>
              <a:t>: En ellos se describen una serie de variables en una población determinada que es seguida a lo largo del tiempo. La unidad de análisis es el individuo.</a:t>
            </a:r>
          </a:p>
          <a:p>
            <a:pPr marL="0" indent="0">
              <a:buNone/>
            </a:pPr>
            <a:br>
              <a:rPr lang="es-ES" sz="2800" dirty="0"/>
            </a:br>
            <a:endParaRPr lang="es-ES" sz="2800" dirty="0"/>
          </a:p>
        </p:txBody>
      </p:sp>
    </p:spTree>
    <p:extLst>
      <p:ext uri="{BB962C8B-B14F-4D97-AF65-F5344CB8AC3E}">
        <p14:creationId xmlns:p14="http://schemas.microsoft.com/office/powerpoint/2010/main" val="66124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934B4F-5434-E576-2CC3-57C611A6391B}"/>
              </a:ext>
            </a:extLst>
          </p:cNvPr>
          <p:cNvSpPr>
            <a:spLocks noGrp="1"/>
          </p:cNvSpPr>
          <p:nvPr>
            <p:ph idx="1"/>
          </p:nvPr>
        </p:nvSpPr>
        <p:spPr>
          <a:xfrm>
            <a:off x="599207" y="1907629"/>
            <a:ext cx="11591806" cy="4796544"/>
          </a:xfrm>
        </p:spPr>
        <p:txBody>
          <a:bodyPr>
            <a:normAutofit fontScale="92500" lnSpcReduction="20000"/>
          </a:bodyPr>
          <a:lstStyle/>
          <a:p>
            <a:pPr>
              <a:lnSpc>
                <a:spcPct val="170000"/>
              </a:lnSpc>
              <a:spcBef>
                <a:spcPts val="0"/>
              </a:spcBef>
            </a:pPr>
            <a:r>
              <a:rPr lang="es-ES" sz="3100" b="1" dirty="0">
                <a:latin typeface="Arial" panose="020B0604020202020204" pitchFamily="34" charset="0"/>
                <a:cs typeface="Arial" panose="020B0604020202020204" pitchFamily="34" charset="0"/>
              </a:rPr>
              <a:t>Series de casos</a:t>
            </a:r>
            <a:r>
              <a:rPr lang="es-ES" sz="3100" dirty="0">
                <a:latin typeface="Arial" panose="020B0604020202020204" pitchFamily="34" charset="0"/>
                <a:cs typeface="Arial" panose="020B0604020202020204" pitchFamily="34" charset="0"/>
              </a:rPr>
              <a:t>: Describen una serie de características poco conocidas de un proceso o tratamiento. Presentan las siguientes características:</a:t>
            </a:r>
          </a:p>
          <a:p>
            <a:pPr lvl="1">
              <a:lnSpc>
                <a:spcPct val="170000"/>
              </a:lnSpc>
              <a:spcBef>
                <a:spcPts val="0"/>
              </a:spcBef>
            </a:pPr>
            <a:r>
              <a:rPr lang="es-ES" sz="3100" dirty="0">
                <a:latin typeface="Arial" panose="020B0604020202020204" pitchFamily="34" charset="0"/>
                <a:cs typeface="Arial" panose="020B0604020202020204" pitchFamily="34" charset="0"/>
              </a:rPr>
              <a:t>Contienen información adquirida a lo largo del tiempo.</a:t>
            </a:r>
          </a:p>
          <a:p>
            <a:pPr lvl="1">
              <a:lnSpc>
                <a:spcPct val="170000"/>
              </a:lnSpc>
              <a:spcBef>
                <a:spcPts val="0"/>
              </a:spcBef>
            </a:pPr>
            <a:r>
              <a:rPr lang="es-ES" sz="3100" dirty="0">
                <a:latin typeface="Arial" panose="020B0604020202020204" pitchFamily="34" charset="0"/>
                <a:cs typeface="Arial" panose="020B0604020202020204" pitchFamily="34" charset="0"/>
              </a:rPr>
              <a:t>Los pacientes que pertenecen a la serie comparten algo en común. Todos ellos tienen la misma enfermedad o reciben el mismo tratamiento.</a:t>
            </a:r>
          </a:p>
          <a:p>
            <a:endParaRPr lang="es-ES" dirty="0"/>
          </a:p>
        </p:txBody>
      </p:sp>
    </p:spTree>
    <p:extLst>
      <p:ext uri="{BB962C8B-B14F-4D97-AF65-F5344CB8AC3E}">
        <p14:creationId xmlns:p14="http://schemas.microsoft.com/office/powerpoint/2010/main" val="3282027407"/>
      </p:ext>
    </p:extLst>
  </p:cSld>
  <p:clrMapOvr>
    <a:masterClrMapping/>
  </p:clrMapOvr>
</p:sld>
</file>

<file path=ppt/theme/theme1.xml><?xml version="1.0" encoding="utf-8"?>
<a:theme xmlns:a="http://schemas.openxmlformats.org/drawingml/2006/main" name="4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2663</TotalTime>
  <Words>4492</Words>
  <Application>Microsoft Office PowerPoint</Application>
  <PresentationFormat>Personalizado</PresentationFormat>
  <Paragraphs>309</Paragraphs>
  <Slides>62</Slides>
  <Notes>6</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62</vt:i4>
      </vt:variant>
    </vt:vector>
  </HeadingPairs>
  <TitlesOfParts>
    <vt:vector size="70" baseType="lpstr">
      <vt:lpstr>Arial</vt:lpstr>
      <vt:lpstr>Calibri</vt:lpstr>
      <vt:lpstr>Calibri Light</vt:lpstr>
      <vt:lpstr>DejaVu Sans</vt:lpstr>
      <vt:lpstr>Times New Roman</vt:lpstr>
      <vt:lpstr>Wingdings</vt:lpstr>
      <vt:lpstr>4_Tema de Office</vt:lpstr>
      <vt:lpstr>3_Tema de Office</vt:lpstr>
      <vt:lpstr>Curso Metodología de la Investigación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pedros</dc:creator>
  <cp:lastModifiedBy>SanderPC</cp:lastModifiedBy>
  <cp:revision>102</cp:revision>
  <cp:lastPrinted>1601-01-01T00:00:00Z</cp:lastPrinted>
  <dcterms:created xsi:type="dcterms:W3CDTF">2013-03-28T10:07:54Z</dcterms:created>
  <dcterms:modified xsi:type="dcterms:W3CDTF">2025-09-28T01:27:27Z</dcterms:modified>
</cp:coreProperties>
</file>