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83" r:id="rId4"/>
    <p:sldId id="284" r:id="rId5"/>
    <p:sldId id="285" r:id="rId6"/>
    <p:sldId id="272" r:id="rId7"/>
    <p:sldId id="286" r:id="rId8"/>
    <p:sldId id="273" r:id="rId9"/>
    <p:sldId id="275" r:id="rId10"/>
    <p:sldId id="276" r:id="rId11"/>
    <p:sldId id="274" r:id="rId12"/>
    <p:sldId id="277" r:id="rId13"/>
    <p:sldId id="271" r:id="rId14"/>
    <p:sldId id="278" r:id="rId15"/>
    <p:sldId id="279" r:id="rId16"/>
    <p:sldId id="280" r:id="rId17"/>
    <p:sldId id="266" r:id="rId18"/>
    <p:sldId id="267" r:id="rId19"/>
    <p:sldId id="287" r:id="rId20"/>
    <p:sldId id="268" r:id="rId21"/>
    <p:sldId id="269" r:id="rId22"/>
    <p:sldId id="281" r:id="rId23"/>
    <p:sldId id="288" r:id="rId24"/>
    <p:sldId id="270" r:id="rId25"/>
    <p:sldId id="289" r:id="rId26"/>
    <p:sldId id="291" r:id="rId27"/>
    <p:sldId id="292" r:id="rId28"/>
    <p:sldId id="293" r:id="rId29"/>
    <p:sldId id="290" r:id="rId30"/>
    <p:sldId id="294" r:id="rId31"/>
    <p:sldId id="295" r:id="rId32"/>
    <p:sldId id="296" r:id="rId33"/>
    <p:sldId id="297" r:id="rId34"/>
    <p:sldId id="298" r:id="rId35"/>
    <p:sldId id="301" r:id="rId36"/>
    <p:sldId id="302" r:id="rId37"/>
    <p:sldId id="299" r:id="rId38"/>
    <p:sldId id="264" r:id="rId3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D3DAC4-FC34-FF31-F727-D340D706AB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09D7096-6BE3-95C6-F797-C502641F3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5A7C1-1A2F-000D-3A41-11E54D384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412A34-1D0F-CA61-DC32-2D4C9818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6C3FF4-C686-71E2-4267-00BE057F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257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3CAB7-1353-40EE-090B-DAD0A172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FB3708-8EF3-8722-11F7-B5D3EEC3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85F117-5538-8EFD-84D2-B189F4F24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AEF09D3-4F0F-DD7A-AAF2-26FE7D3FD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80DA6B-EBE0-2BF9-2C87-FBAA71132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658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0A34DD-FB2D-844A-9C3A-1ABB2342AD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DDD4F7-E619-5828-EE4C-3D08F72D3B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CDD61D-6740-32F5-E7D1-7387BEEB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350D90-605F-E810-F956-0CC2D32F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3602D5-C3FA-BDDF-22FD-180E7D585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446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D4630D1D-EC81-4D12-BBAE-7AD5C46FE905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E1CC4C9C-B29E-4E68-9F89-CA7A1621DE94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43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853D13-A198-45FC-88F6-2562F21C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C044AF-47D3-8993-E063-B6168530E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DEC93-9F6D-4A5C-D8F2-627236F09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78517D-55B6-0870-4BAD-BC49489E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6E7F7C-08F5-22B9-0BCD-F6E8D97D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1377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8094E-FD25-AD79-F61D-5FFCEBFB1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39FED5C-4CEA-7F52-FE88-C99F40F57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CCAB40-48CE-1908-36EE-4AAE9503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A11DE0E-F8FF-B785-E4B6-6235586F7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FC632A-9BF7-2842-AA38-36CF8659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508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17E00-5202-9C86-0AA1-171C28467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A9F2FF-59CF-5A35-27A4-AC997A99E0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3741172-6B2E-BAAC-9337-316EDE5FC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2F65DD4-05DC-BE0E-4CA8-E5CDF111C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3D8B650-C4D3-3CC7-13D4-3CF7FDA62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49A3-19A2-1EE3-A3D0-4C9374BDB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729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CFD7B9-2D2D-26FD-4DA8-47D472E1D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A13E8B-25F2-B7A0-9CF2-C6192524F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A279D1-2964-29A7-9F1E-4DFD46E2D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EC7ED65-0B82-0AE0-CA18-9F2F717BF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12A3F05-9713-F246-2994-5DCD7CC7B7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8282E86-A68A-8522-987C-6D6775D3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16C620B-6F69-87E7-DEDB-F37C270BC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C1A4E77-BF14-C3B4-F6E1-B35D4B1C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70570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11E654-F897-F0FD-A081-99A2AF60F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2FAFDB-BFFC-CD73-9DE4-AFD6FC058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5D2154F-510A-7FD1-1ADB-FCC55E735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7DE3ECD-1313-BA17-D53C-76943CEFE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87658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D53F1DB-0A11-2B3B-118D-6AB13DABE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1C7B59B-4300-0724-2DFB-73E940B8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DD975A-C149-D5BC-644A-53AA0BA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1247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29B123-3AEC-9DC5-5A12-7F363DC6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B7C4201-F4BA-43F2-91CA-B561472782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DA2EB8-5F34-2FF4-9704-E929F5B12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4B72BF-0A0A-A3B8-E76F-3CF4F7B3E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4F10C98-85FD-751A-C58B-E6B500B30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3C24F7E-8713-8BEF-3353-D6C1EF0A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2834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E74340-9D8C-149F-EBD6-011AA8E41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9B5E017-E27F-2928-B244-2824B1766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16C3AA8-53B1-8ED7-349E-BFD7EA1B17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0874113-4978-30EE-30E3-4A44B47C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0718E-8BF0-458D-B54F-D7E958C88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7422367-72D8-5A57-89D6-813F37B70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211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CEE786-8EA8-1DC8-E099-EBD8700A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58B562A-9185-7B4F-673B-B8DE5A01E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0DD2FD-6124-0E16-477D-0D0555A53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603D3-6E9E-49FA-90FA-6A64D45EEC35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C21D1B-2BEA-71F7-11C0-7C57D42217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212C29-BD37-2864-E7E1-EA85DAC32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33832-9493-48E0-A08F-6F7757B1EE9C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9F6E06-9A50-500C-5FAF-0F3C68AE8DEF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"/>
            <a:ext cx="12192000" cy="6857143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32BE5360-6CE0-A98D-434C-178E1AE4B928}"/>
              </a:ext>
            </a:extLst>
          </p:cNvPr>
          <p:cNvSpPr/>
          <p:nvPr userDrawn="1"/>
        </p:nvSpPr>
        <p:spPr>
          <a:xfrm>
            <a:off x="64655" y="0"/>
            <a:ext cx="12127345" cy="498764"/>
          </a:xfrm>
          <a:prstGeom prst="rect">
            <a:avLst/>
          </a:prstGeom>
          <a:gradFill>
            <a:gsLst>
              <a:gs pos="15000">
                <a:schemeClr val="tx1"/>
              </a:gs>
              <a:gs pos="56000">
                <a:srgbClr val="002060"/>
              </a:gs>
            </a:gsLst>
            <a:lin ang="2700000" scaled="1"/>
          </a:gra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766E656-1921-6D95-C861-98E6DC5B3E37}"/>
              </a:ext>
            </a:extLst>
          </p:cNvPr>
          <p:cNvSpPr/>
          <p:nvPr userDrawn="1"/>
        </p:nvSpPr>
        <p:spPr>
          <a:xfrm>
            <a:off x="0" y="6600825"/>
            <a:ext cx="6096000" cy="25674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4848ED0-544F-B3AD-0E66-57BA38302D5B}"/>
              </a:ext>
            </a:extLst>
          </p:cNvPr>
          <p:cNvSpPr/>
          <p:nvPr userDrawn="1"/>
        </p:nvSpPr>
        <p:spPr>
          <a:xfrm>
            <a:off x="6095999" y="6600825"/>
            <a:ext cx="6095999" cy="257175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0745E03F-CD18-1272-51DF-4565035E87F3}"/>
              </a:ext>
            </a:extLst>
          </p:cNvPr>
          <p:cNvSpPr txBox="1">
            <a:spLocks/>
          </p:cNvSpPr>
          <p:nvPr userDrawn="1"/>
        </p:nvSpPr>
        <p:spPr>
          <a:xfrm>
            <a:off x="1198712" y="810038"/>
            <a:ext cx="11679936" cy="92589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200" b="1" u="sng">
                <a:latin typeface="Arial" panose="020B0604020202020204" pitchFamily="34" charset="0"/>
                <a:cs typeface="Arial" panose="020B0604020202020204" pitchFamily="34" charset="0"/>
              </a:rPr>
              <a:t>Curso Metodología de la Investigación </a:t>
            </a:r>
            <a:endParaRPr lang="es-ES" sz="32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C7BA859-7764-73E7-859D-CA6604B7569F}"/>
              </a:ext>
            </a:extLst>
          </p:cNvPr>
          <p:cNvGrpSpPr/>
          <p:nvPr userDrawn="1"/>
        </p:nvGrpSpPr>
        <p:grpSpPr>
          <a:xfrm>
            <a:off x="10134828" y="810038"/>
            <a:ext cx="1435510" cy="1505115"/>
            <a:chOff x="9842243" y="1929343"/>
            <a:chExt cx="2143125" cy="2143125"/>
          </a:xfrm>
        </p:grpSpPr>
        <p:pic>
          <p:nvPicPr>
            <p:cNvPr id="14" name="Picture 3" descr="Metodología de la Investigación - Tesis">
              <a:extLst>
                <a:ext uri="{FF2B5EF4-FFF2-40B4-BE49-F238E27FC236}">
                  <a16:creationId xmlns:a16="http://schemas.microsoft.com/office/drawing/2014/main" id="{F9BD7AAD-1065-9557-5A25-979D4E7655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91295761-3D98-6586-0F29-EDB8E5F94BE4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95370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23A60A85-83D3-2532-A960-13E77908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5488" y="1740309"/>
            <a:ext cx="10330164" cy="4404851"/>
          </a:xfrm>
        </p:spPr>
        <p:txBody>
          <a:bodyPr>
            <a:normAutofit/>
          </a:bodyPr>
          <a:lstStyle/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Título del curso: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Metodología de la Investigación Científica </a:t>
            </a: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Nivel:</a:t>
            </a:r>
            <a:r>
              <a:rPr lang="es-ES" sz="2700" dirty="0">
                <a:latin typeface="Arial" panose="020B0604020202020204" pitchFamily="34" charset="0"/>
                <a:cs typeface="Arial" panose="020B0604020202020204" pitchFamily="34" charset="0"/>
              </a:rPr>
              <a:t> ( Postgrado Residentes)</a:t>
            </a:r>
          </a:p>
          <a:p>
            <a:endParaRPr lang="es-E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Las Hipótesis y el problema de la investigación </a:t>
            </a:r>
          </a:p>
          <a:p>
            <a:endParaRPr lang="es-ES" sz="2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Dr. C René Borges Sandrino </a:t>
            </a:r>
          </a:p>
          <a:p>
            <a:pPr algn="r"/>
            <a:endParaRPr lang="es-ES" sz="2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700" b="1" dirty="0">
                <a:latin typeface="Arial" panose="020B0604020202020204" pitchFamily="34" charset="0"/>
                <a:cs typeface="Arial" panose="020B0604020202020204" pitchFamily="34" charset="0"/>
              </a:rPr>
              <a:t>Plataforma virtual </a:t>
            </a:r>
          </a:p>
          <a:p>
            <a:endParaRPr lang="es-ES" dirty="0"/>
          </a:p>
        </p:txBody>
      </p:sp>
      <p:pic>
        <p:nvPicPr>
          <p:cNvPr id="2050" name="Picture 2" descr="conceptos metodologia de la investigación | Flashcards">
            <a:extLst>
              <a:ext uri="{FF2B5EF4-FFF2-40B4-BE49-F238E27FC236}">
                <a16:creationId xmlns:a16="http://schemas.microsoft.com/office/drawing/2014/main" id="{1636E8C4-77FF-9397-100B-2677AFC8A6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069" y="3668813"/>
            <a:ext cx="3640899" cy="24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42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5239DC-918A-BE66-EB0D-2CDDC51EB1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291" y="2048754"/>
            <a:ext cx="10515600" cy="36229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predictivos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: Intentan anticipar eventos o comportamientos futuros basados en datos o tendencias actuales. Por ejemplo, predecir  epidemias, complicaciones 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evaluativos: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Buscan medir el impacto o resultados de una acción, programa o intervención. Por ejemplo, evaluar la efectividad de un programa de salud pública.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1403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0C98-A145-7C3D-4D9F-6BDF52D76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4D12AB-21A4-7B30-8116-CC2B5FD26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93" y="1874786"/>
            <a:ext cx="10515600" cy="44887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u="sng" dirty="0">
                <a:solidFill>
                  <a:schemeClr val="tx2">
                    <a:lumMod val="75000"/>
                  </a:schemeClr>
                </a:solidFill>
                <a:latin typeface="fkGroteskNeue"/>
              </a:rPr>
              <a:t>Problema práctico: </a:t>
            </a:r>
            <a:r>
              <a:rPr lang="es-ES" dirty="0">
                <a:latin typeface="fkGroteskNeue"/>
              </a:rPr>
              <a:t>Es una dificultad o situación que ocurre en el mundo real, en contextos como el laboral, social, económico o en salud.</a:t>
            </a:r>
          </a:p>
          <a:p>
            <a:r>
              <a:rPr lang="es-ES" dirty="0">
                <a:latin typeface="fkGroteskNeue"/>
              </a:rPr>
              <a:t>Reflejan discrepancias entre "lo que es" y "lo que debería ser" y necesitan soluciones concretas y aplicables para mejorar una situación particular. </a:t>
            </a:r>
          </a:p>
          <a:p>
            <a:r>
              <a:rPr lang="es-ES" dirty="0">
                <a:latin typeface="fkGroteskNeue"/>
              </a:rPr>
              <a:t>No necesariamente buscan generar conocimiento nuevo, sino resolver una necesidad o dificultad específica.</a:t>
            </a:r>
          </a:p>
          <a:p>
            <a:r>
              <a:rPr lang="es-ES" b="1" u="sng" dirty="0">
                <a:solidFill>
                  <a:srgbClr val="FF0000"/>
                </a:solidFill>
                <a:latin typeface="fkGroteskNeue"/>
              </a:rPr>
              <a:t>No necesitan investigación científica. </a:t>
            </a:r>
            <a:endParaRPr lang="es-ES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64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4DA43F-57B1-8FCC-A261-31E5622FAD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361" y="1977154"/>
            <a:ext cx="11179277" cy="369836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sz="25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prácticos</a:t>
            </a:r>
          </a:p>
          <a:p>
            <a:pPr marL="0" indent="0">
              <a:buNone/>
            </a:pPr>
            <a:endParaRPr lang="es-E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Las infecciones hospitalarias</a:t>
            </a:r>
          </a:p>
          <a:p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La deserción universitaria</a:t>
            </a:r>
          </a:p>
          <a:p>
            <a:endParaRPr lang="es-ES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60000"/>
              </a:lnSpc>
              <a:spcBef>
                <a:spcPts val="0"/>
              </a:spcBef>
              <a:buNone/>
            </a:pPr>
            <a:r>
              <a:rPr lang="es-ES" sz="2500" dirty="0">
                <a:latin typeface="Arial" panose="020B0604020202020204" pitchFamily="34" charset="0"/>
                <a:cs typeface="Arial" panose="020B0604020202020204" pitchFamily="34" charset="0"/>
              </a:rPr>
              <a:t> Aunque el investigador no siempre puede resolverlos directamente, puede aportar datos y análisis para que otros actores tomen decisiones informadas para solucionarlos.</a:t>
            </a:r>
          </a:p>
          <a:p>
            <a:endParaRPr lang="es-ES" sz="2500" dirty="0"/>
          </a:p>
        </p:txBody>
      </p:sp>
    </p:spTree>
    <p:extLst>
      <p:ext uri="{BB962C8B-B14F-4D97-AF65-F5344CB8AC3E}">
        <p14:creationId xmlns:p14="http://schemas.microsoft.com/office/powerpoint/2010/main" val="1908603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24BFCEF2-9A46-F8E4-5E80-F260D4243638}"/>
              </a:ext>
            </a:extLst>
          </p:cNvPr>
          <p:cNvSpPr txBox="1"/>
          <p:nvPr/>
        </p:nvSpPr>
        <p:spPr>
          <a:xfrm>
            <a:off x="838200" y="2533776"/>
            <a:ext cx="10223090" cy="2793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Surge cuando se detecta una laguna o vacío en el conocimiento sobre un aspecto específico relacionado con un problema práctico o teórico. Este problema se construye mediante la formulación de preguntas que requieren ser respondidas o comprobadas a través de la investigación científica. 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BB34409-C636-DCA2-E6D9-CB9E0C5CB7F3}"/>
              </a:ext>
            </a:extLst>
          </p:cNvPr>
          <p:cNvSpPr txBox="1"/>
          <p:nvPr/>
        </p:nvSpPr>
        <p:spPr>
          <a:xfrm>
            <a:off x="619432" y="1921933"/>
            <a:ext cx="9281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u="sng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 científico (o problema de investigación): </a:t>
            </a:r>
            <a:endParaRPr lang="es-ES" sz="2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99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8D46A3-199C-5200-EC61-6503189E49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861" y="1973109"/>
            <a:ext cx="11560278" cy="4351338"/>
          </a:xfrm>
        </p:spPr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Su objetivo es aportar conocimiento nuevo y comprender mejor un fenómeno. El problema científico es una cuestión cognoscitiva que el investigador puede abordar metodológicamente para encontrar respuestas que contribuyan al avance del saber.</a:t>
            </a:r>
          </a:p>
          <a:p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37D64F9-3D1B-2013-E3F2-13C62019BD96}"/>
              </a:ext>
            </a:extLst>
          </p:cNvPr>
          <p:cNvSpPr txBox="1"/>
          <p:nvPr/>
        </p:nvSpPr>
        <p:spPr>
          <a:xfrm>
            <a:off x="570271" y="2178813"/>
            <a:ext cx="9281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i="0" u="sng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Problema científico (o problema de investigación): </a:t>
            </a:r>
            <a:endParaRPr lang="es-ES" sz="2800" b="1" u="sng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8671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69A3BD-0992-3678-012C-B84822CF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652" y="1826007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s-ES" sz="96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Condiciones que debe reunir un problema de investigación</a:t>
            </a:r>
          </a:p>
          <a:p>
            <a:endParaRPr lang="es-E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9600" dirty="0">
                <a:latin typeface="Arial" panose="020B0604020202020204" pitchFamily="34" charset="0"/>
                <a:cs typeface="Arial" panose="020B0604020202020204" pitchFamily="34" charset="0"/>
              </a:rPr>
              <a:t>La respuesta a la pregunta debe aportar un nuevo conocimiento.</a:t>
            </a:r>
          </a:p>
          <a:p>
            <a:pPr marL="0" indent="0">
              <a:buNone/>
            </a:pPr>
            <a:endParaRPr lang="es-E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9600" dirty="0">
                <a:latin typeface="Arial" panose="020B0604020202020204" pitchFamily="34" charset="0"/>
                <a:cs typeface="Arial" panose="020B0604020202020204" pitchFamily="34" charset="0"/>
              </a:rPr>
              <a:t>Debe referirse al comportamiento de una variable. </a:t>
            </a:r>
          </a:p>
          <a:p>
            <a:pPr marL="0" indent="0">
              <a:buNone/>
            </a:pPr>
            <a:endParaRPr lang="es-E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s-ES" sz="9600" dirty="0">
                <a:latin typeface="Arial" panose="020B0604020202020204" pitchFamily="34" charset="0"/>
                <a:cs typeface="Arial" panose="020B0604020202020204" pitchFamily="34" charset="0"/>
              </a:rPr>
              <a:t>Debe implicar una relación entre </a:t>
            </a:r>
            <a:r>
              <a:rPr lang="es-ES" sz="9600" b="1" u="sng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Objeto y Campo</a:t>
            </a:r>
          </a:p>
          <a:p>
            <a:pPr marL="0" indent="0">
              <a:buNone/>
            </a:pPr>
            <a:endParaRPr lang="es-ES" sz="9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s-ES" sz="9600" dirty="0">
                <a:latin typeface="Arial" panose="020B0604020202020204" pitchFamily="34" charset="0"/>
                <a:cs typeface="Arial" panose="020B0604020202020204" pitchFamily="34" charset="0"/>
              </a:rPr>
              <a:t>Se recomienda formularlo de manera interrogativa puede ser también de manera objetiva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85342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0D6F868-07DB-26CF-BF24-0812740C2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91915"/>
            <a:ext cx="10515600" cy="2677549"/>
          </a:xfrm>
        </p:spPr>
        <p:txBody>
          <a:bodyPr/>
          <a:lstStyle/>
          <a:p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pregunta-problema no debe originar respuestas como un simple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 o no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. De ocurrir esto, la interrogante deberá ser reformulada.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970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0ED0F8-F6E3-B835-F2F8-8E6DDDAD6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613" y="21717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El planteamiento del problema es una de las partes fundamentales de una investigación, ya que establece el marco y la dirección del estudio.</a:t>
            </a:r>
          </a:p>
          <a:p>
            <a:pPr marL="0" indent="0">
              <a:buNone/>
            </a:pPr>
            <a:r>
              <a:rPr lang="es-ES" dirty="0"/>
              <a:t> </a:t>
            </a:r>
            <a:r>
              <a:rPr lang="es-ES" b="1" dirty="0">
                <a:solidFill>
                  <a:srgbClr val="FF0000"/>
                </a:solidFill>
              </a:rPr>
              <a:t>Se compone de cuatro elementos principales</a:t>
            </a:r>
            <a:r>
              <a:rPr lang="es-E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Preguntas de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Objetivos de investigación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Justificación del estudio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Limitaciones y delimitaciones (común complemento)</a:t>
            </a:r>
            <a:br>
              <a:rPr lang="es-ES" dirty="0"/>
            </a:br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CA240CC2-F029-1590-A310-F7CAC5E0E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522991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45EBFE-45F0-AB6A-96AE-6D3CF488D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6922" y="1927124"/>
            <a:ext cx="11098162" cy="4168877"/>
          </a:xfrm>
        </p:spPr>
        <p:txBody>
          <a:bodyPr>
            <a:normAutofit/>
          </a:bodyPr>
          <a:lstStyle/>
          <a:p>
            <a:r>
              <a:rPr lang="es-ES" b="1" dirty="0"/>
              <a:t>1. PREGUNTA DE INVESTIGACIÓN</a:t>
            </a:r>
          </a:p>
          <a:p>
            <a:r>
              <a:rPr lang="es-ES" b="1" dirty="0"/>
              <a:t>Definición</a:t>
            </a:r>
            <a:r>
              <a:rPr lang="es-ES" dirty="0"/>
              <a:t>: Interrogante central que guían el estudio.</a:t>
            </a:r>
          </a:p>
          <a:p>
            <a:br>
              <a:rPr lang="es-ES" dirty="0"/>
            </a:br>
            <a:r>
              <a:rPr lang="es-ES" b="1" dirty="0"/>
              <a:t>Características</a:t>
            </a:r>
            <a:r>
              <a:rPr lang="es-ES" dirty="0"/>
              <a:t>:</a:t>
            </a:r>
          </a:p>
          <a:p>
            <a:r>
              <a:rPr lang="es-ES" dirty="0"/>
              <a:t>✓ </a:t>
            </a:r>
            <a:r>
              <a:rPr lang="es-ES" b="1" dirty="0"/>
              <a:t>Precisas y concretas</a:t>
            </a:r>
            <a:r>
              <a:rPr lang="es-ES" dirty="0"/>
              <a:t>: Evitan ambigüedades</a:t>
            </a:r>
          </a:p>
          <a:p>
            <a:r>
              <a:rPr lang="es-ES" dirty="0"/>
              <a:t>✓ </a:t>
            </a:r>
            <a:r>
              <a:rPr lang="es-ES" b="1" dirty="0"/>
              <a:t>Medibles</a:t>
            </a:r>
            <a:r>
              <a:rPr lang="es-ES" dirty="0"/>
              <a:t>: Permiten verificación empírica</a:t>
            </a:r>
          </a:p>
          <a:p>
            <a:r>
              <a:rPr lang="es-ES" dirty="0"/>
              <a:t>✓ </a:t>
            </a:r>
            <a:r>
              <a:rPr lang="es-ES" b="1" dirty="0"/>
              <a:t>Relevantes</a:t>
            </a:r>
            <a:r>
              <a:rPr lang="es-ES" dirty="0"/>
              <a:t>: Conectadas con el problema central</a:t>
            </a:r>
          </a:p>
          <a:p>
            <a:r>
              <a:rPr lang="es-ES" dirty="0"/>
              <a:t>✓ </a:t>
            </a:r>
            <a:r>
              <a:rPr lang="es-ES" b="1" dirty="0"/>
              <a:t>Factibles</a:t>
            </a:r>
            <a:r>
              <a:rPr lang="es-ES" dirty="0"/>
              <a:t>: Posibles de responder dentro del estudio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7584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04B2A8-0469-3945-247D-FE19521DF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4" y="1825625"/>
            <a:ext cx="11493910" cy="4351338"/>
          </a:xfrm>
        </p:spPr>
        <p:txBody>
          <a:bodyPr/>
          <a:lstStyle/>
          <a:p>
            <a:pPr marL="0" indent="0">
              <a:buNone/>
            </a:pPr>
            <a:r>
              <a:rPr lang="es-ES" b="1" dirty="0"/>
              <a:t>  Ejemplo</a:t>
            </a:r>
            <a:r>
              <a:rPr lang="es-ES" dirty="0"/>
              <a:t>:</a:t>
            </a:r>
          </a:p>
          <a:p>
            <a:pPr marL="0" indent="0" algn="ctr">
              <a:buNone/>
            </a:pPr>
            <a:r>
              <a:rPr lang="es-ES" dirty="0"/>
              <a:t>                                                     </a:t>
            </a:r>
            <a:br>
              <a:rPr lang="es-ES" dirty="0"/>
            </a:br>
            <a:r>
              <a:rPr lang="es-ES" i="1" dirty="0"/>
              <a:t>¿Cómo afecta </a:t>
            </a:r>
            <a:r>
              <a:rPr lang="es-ES" b="1" i="1" dirty="0">
                <a:solidFill>
                  <a:srgbClr val="FF0000"/>
                </a:solidFill>
              </a:rPr>
              <a:t>la aplicación de morfina transoperatoria </a:t>
            </a:r>
            <a:r>
              <a:rPr lang="es-ES" i="1" dirty="0"/>
              <a:t>en las</a:t>
            </a:r>
          </a:p>
          <a:p>
            <a:pPr marL="0" indent="0" algn="ctr">
              <a:buNone/>
            </a:pPr>
            <a:r>
              <a:rPr lang="es-ES" i="1" dirty="0"/>
              <a:t> </a:t>
            </a:r>
            <a:r>
              <a:rPr lang="es-ES" b="1" i="1" dirty="0">
                <a:solidFill>
                  <a:srgbClr val="002060"/>
                </a:solidFill>
              </a:rPr>
              <a:t>complicaciones  postoperatorias inmediatas </a:t>
            </a:r>
            <a:r>
              <a:rPr lang="es-ES" i="1" dirty="0"/>
              <a:t>?</a:t>
            </a:r>
          </a:p>
          <a:p>
            <a:pPr marL="0" indent="0">
              <a:buNone/>
            </a:pPr>
            <a:endParaRPr lang="es-ES" i="1" dirty="0"/>
          </a:p>
          <a:p>
            <a:pPr marL="0" indent="0" algn="ctr">
              <a:buNone/>
            </a:pPr>
            <a:r>
              <a:rPr lang="es-ES" i="1" dirty="0"/>
              <a:t>¿Como disminuir el </a:t>
            </a:r>
            <a:r>
              <a:rPr lang="es-ES" b="1" i="1" dirty="0">
                <a:solidFill>
                  <a:srgbClr val="FF0000"/>
                </a:solidFill>
              </a:rPr>
              <a:t>reingreso en pacientes mayores de 60 años </a:t>
            </a:r>
            <a:r>
              <a:rPr lang="es-ES" i="1" dirty="0"/>
              <a:t>por </a:t>
            </a:r>
            <a:r>
              <a:rPr lang="es-ES" b="1" i="1" dirty="0">
                <a:solidFill>
                  <a:schemeClr val="accent1">
                    <a:lumMod val="50000"/>
                  </a:schemeClr>
                </a:solidFill>
              </a:rPr>
              <a:t>neumonía intrahospitalaria?  </a:t>
            </a:r>
            <a:endParaRPr lang="es-ES" b="1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D6F3F42-5030-1A58-F5C0-1377A368484F}"/>
              </a:ext>
            </a:extLst>
          </p:cNvPr>
          <p:cNvSpPr txBox="1"/>
          <p:nvPr/>
        </p:nvSpPr>
        <p:spPr>
          <a:xfrm>
            <a:off x="3050458" y="2712266"/>
            <a:ext cx="6100916" cy="506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0000"/>
              </a:lnSpc>
              <a:spcBef>
                <a:spcPts val="0"/>
              </a:spcBef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85971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31E14C2-8DC3-159D-0158-B92D7DEF16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62896" y="1929343"/>
            <a:ext cx="972164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problema científico es una interrogante o pregunta que refleja una contradicción  entre la situación actual de un objeto o fenómeno y la situación deseable.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 una discrepancia entre lo conocido y lo desconocido o entre lo insatisfactorio  y lo satisfactorio.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Surge a partir de las limitaciones del conocimiento científico existente y  está motivado por necesidades de la práctica o la sociedad. </a:t>
            </a:r>
          </a:p>
        </p:txBody>
      </p:sp>
    </p:spTree>
    <p:extLst>
      <p:ext uri="{BB962C8B-B14F-4D97-AF65-F5344CB8AC3E}">
        <p14:creationId xmlns:p14="http://schemas.microsoft.com/office/powerpoint/2010/main" val="174106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FDE1092-C453-C83B-DEAC-AA1DE430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567" y="2687371"/>
            <a:ext cx="10515600" cy="278253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b="1" u="sng" dirty="0">
                <a:solidFill>
                  <a:schemeClr val="accent1">
                    <a:lumMod val="50000"/>
                  </a:schemeClr>
                </a:solidFill>
              </a:rPr>
              <a:t>Objetivos de investigación</a:t>
            </a:r>
            <a:br>
              <a:rPr lang="es-ES" dirty="0"/>
            </a:br>
            <a:r>
              <a:rPr lang="es-ES" dirty="0"/>
              <a:t>Aquí se expresa qué se pretende lograr con el estudio. Los objetivos especifican las metas concretas a alcanzar y pueden ser generales y específicos.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908619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CFDD70-C7B6-1044-E585-72475430D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92" y="2187558"/>
            <a:ext cx="10515600" cy="41345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Justificación del estudio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br>
              <a:rPr lang="es-ES" dirty="0"/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justificación es el argumento que explica la importancia y la relevancia del estudio. Indica por qué es necesario investigar el problema, destacando su pertinencia social, científica, educativa o práctica.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19120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EEC8F9-F8FB-CAD8-47CB-FEBE4B2BF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354" y="2810192"/>
            <a:ext cx="11412795" cy="2446253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Expone los beneficios directos o indirectos que se esperan obtener, como aportar al conocimiento, resolver un problema social, influir en políticas públicas, o mejorar procesos.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AC3739F-6DC0-4D83-A9B9-030E520001F4}"/>
              </a:ext>
            </a:extLst>
          </p:cNvPr>
          <p:cNvGrpSpPr/>
          <p:nvPr/>
        </p:nvGrpSpPr>
        <p:grpSpPr>
          <a:xfrm>
            <a:off x="10146498" y="774123"/>
            <a:ext cx="1435510" cy="1505115"/>
            <a:chOff x="9842243" y="1929343"/>
            <a:chExt cx="2143125" cy="2143125"/>
          </a:xfrm>
        </p:grpSpPr>
        <p:pic>
          <p:nvPicPr>
            <p:cNvPr id="6" name="Picture 3" descr="Metodología de la Investigación - Tesis">
              <a:extLst>
                <a:ext uri="{FF2B5EF4-FFF2-40B4-BE49-F238E27FC236}">
                  <a16:creationId xmlns:a16="http://schemas.microsoft.com/office/drawing/2014/main" id="{7223BC52-3794-8FCD-51F0-CCDA9CA9D5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CCCC8F5E-67E3-6B2B-D63E-9ED2EDB30A40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679783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CA1777-4CEB-A4EB-C91F-838C919BD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F55BA1-7484-8B76-F57F-3AE2C540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602" y="2810192"/>
            <a:ext cx="11412795" cy="265580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La justificación </a:t>
            </a:r>
            <a:r>
              <a:rPr lang="es-ES" b="1" dirty="0">
                <a:solidFill>
                  <a:srgbClr val="FF0000"/>
                </a:solidFill>
              </a:rPr>
              <a:t>se incluye en la introducción, pero solo pinceladas</a:t>
            </a:r>
            <a:r>
              <a:rPr lang="es-ES" dirty="0"/>
              <a:t>, puede incluir antecedentes que señalen vacíos, limitaciones o controversias previas que justifican la necesidad de esta nueva investigación.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El resto va en el </a:t>
            </a:r>
            <a:r>
              <a:rPr lang="es-ES" b="1" dirty="0">
                <a:solidFill>
                  <a:srgbClr val="FF0000"/>
                </a:solidFill>
              </a:rPr>
              <a:t>marco teórico</a:t>
            </a:r>
            <a:r>
              <a:rPr lang="es-ES" dirty="0"/>
              <a:t>. </a:t>
            </a:r>
          </a:p>
          <a:p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2D6E43D-C2B4-56CE-BB96-8DD6FB4F7203}"/>
              </a:ext>
            </a:extLst>
          </p:cNvPr>
          <p:cNvGrpSpPr/>
          <p:nvPr/>
        </p:nvGrpSpPr>
        <p:grpSpPr>
          <a:xfrm>
            <a:off x="10146498" y="774123"/>
            <a:ext cx="1435510" cy="1505115"/>
            <a:chOff x="9842243" y="1929343"/>
            <a:chExt cx="2143125" cy="2143125"/>
          </a:xfrm>
        </p:grpSpPr>
        <p:pic>
          <p:nvPicPr>
            <p:cNvPr id="6" name="Picture 3" descr="Metodología de la Investigación - Tesis">
              <a:extLst>
                <a:ext uri="{FF2B5EF4-FFF2-40B4-BE49-F238E27FC236}">
                  <a16:creationId xmlns:a16="http://schemas.microsoft.com/office/drawing/2014/main" id="{9678690C-336A-46D6-93A1-E113A8D088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7B5137DD-AAE9-742D-0F44-69A0F2A18D87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1556792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383D26-08FF-7031-A55A-78380CCB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992" y="2147716"/>
            <a:ext cx="10515600" cy="43786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b="1" u="sng" dirty="0">
                <a:solidFill>
                  <a:schemeClr val="accent1">
                    <a:lumMod val="50000"/>
                  </a:schemeClr>
                </a:solidFill>
              </a:rPr>
              <a:t>Limitaciones y delimitaciones </a:t>
            </a:r>
          </a:p>
          <a:p>
            <a:pPr marL="0" indent="0">
              <a:buNone/>
            </a:pPr>
            <a:endParaRPr lang="es-ES" b="1" u="sng" dirty="0">
              <a:solidFill>
                <a:schemeClr val="accent1">
                  <a:lumMod val="50000"/>
                </a:schemeClr>
              </a:solidFill>
            </a:endParaRPr>
          </a:p>
          <a:p>
            <a:pPr marL="0" indent="0" algn="just">
              <a:lnSpc>
                <a:spcPct val="160000"/>
              </a:lnSpc>
              <a:spcBef>
                <a:spcPts val="0"/>
              </a:spcBef>
              <a:buNone/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Las limitaciones son las posibles debilidades o problemas que podrían influir en los resultados; las delimitaciones son las fronteras que el investigador define para acotar el estudio. Se ponen al final de la introducción. 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EE128F20-47AA-3411-6D2C-3D5A8F5B0F22}"/>
              </a:ext>
            </a:extLst>
          </p:cNvPr>
          <p:cNvGrpSpPr/>
          <p:nvPr/>
        </p:nvGrpSpPr>
        <p:grpSpPr>
          <a:xfrm>
            <a:off x="10146498" y="774123"/>
            <a:ext cx="1435510" cy="1505115"/>
            <a:chOff x="9842243" y="1929343"/>
            <a:chExt cx="2143125" cy="2143125"/>
          </a:xfrm>
        </p:grpSpPr>
        <p:pic>
          <p:nvPicPr>
            <p:cNvPr id="6" name="Picture 3" descr="Metodología de la Investigación - Tesis">
              <a:extLst>
                <a:ext uri="{FF2B5EF4-FFF2-40B4-BE49-F238E27FC236}">
                  <a16:creationId xmlns:a16="http://schemas.microsoft.com/office/drawing/2014/main" id="{BF71F1DF-08A0-DE2B-2797-6075491515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ABDEF411-1EF1-9037-9019-640580A80BBD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33406074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37C2056E-08D6-6E88-56F7-546DA71EF8F1}"/>
              </a:ext>
            </a:extLst>
          </p:cNvPr>
          <p:cNvGrpSpPr/>
          <p:nvPr/>
        </p:nvGrpSpPr>
        <p:grpSpPr>
          <a:xfrm>
            <a:off x="10146498" y="774123"/>
            <a:ext cx="1435510" cy="1505115"/>
            <a:chOff x="9842243" y="1929343"/>
            <a:chExt cx="2143125" cy="2143125"/>
          </a:xfrm>
        </p:grpSpPr>
        <p:pic>
          <p:nvPicPr>
            <p:cNvPr id="6" name="Picture 3" descr="Metodología de la Investigación - Tesis">
              <a:extLst>
                <a:ext uri="{FF2B5EF4-FFF2-40B4-BE49-F238E27FC236}">
                  <a16:creationId xmlns:a16="http://schemas.microsoft.com/office/drawing/2014/main" id="{0D0A33E6-454C-A909-32FA-134A8F7882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BD4E4860-4F31-4B26-6E8D-78D14C186BBC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CuadroTexto 8">
            <a:extLst>
              <a:ext uri="{FF2B5EF4-FFF2-40B4-BE49-F238E27FC236}">
                <a16:creationId xmlns:a16="http://schemas.microsoft.com/office/drawing/2014/main" id="{8AD0C902-82EE-05F9-CC3B-99A1BA50D81A}"/>
              </a:ext>
            </a:extLst>
          </p:cNvPr>
          <p:cNvSpPr txBox="1"/>
          <p:nvPr/>
        </p:nvSpPr>
        <p:spPr>
          <a:xfrm>
            <a:off x="609992" y="2303467"/>
            <a:ext cx="7800914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/>
              <a:t>Hipótesis de investigación.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/>
              <a:t>Principios de demarcación.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/>
              <a:t>de hipótesis científicas.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s-ES" sz="2400" b="1" dirty="0"/>
              <a:t>Requisitos de su formulación.</a:t>
            </a:r>
          </a:p>
        </p:txBody>
      </p:sp>
      <p:pic>
        <p:nvPicPr>
          <p:cNvPr id="10" name="Picture 2" descr="conceptos metodologia de la investigación | Flashcards">
            <a:extLst>
              <a:ext uri="{FF2B5EF4-FFF2-40B4-BE49-F238E27FC236}">
                <a16:creationId xmlns:a16="http://schemas.microsoft.com/office/drawing/2014/main" id="{61E6AF2E-8A4D-C1BD-0B4D-6505C628D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99" y="3383680"/>
            <a:ext cx="3640899" cy="2476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935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17574E-B58B-7F7E-C080-5608B5D58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3221806"/>
            <a:ext cx="11611897" cy="2225265"/>
          </a:xfrm>
        </p:spPr>
        <p:txBody>
          <a:bodyPr/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…la formulación precisa del problema, permite enunciar las posibles hipótesis o respuestas que serán verificadas para solucionar adecuadamente dicho problema, mediante la aplicación del proceso investigativo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446E428-DF49-D2EB-E4BA-B901AA014491}"/>
              </a:ext>
            </a:extLst>
          </p:cNvPr>
          <p:cNvSpPr txBox="1"/>
          <p:nvPr/>
        </p:nvSpPr>
        <p:spPr>
          <a:xfrm>
            <a:off x="1519083" y="1984091"/>
            <a:ext cx="6440128" cy="671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s-E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Hipótesis de investigación</a:t>
            </a:r>
            <a:r>
              <a:rPr kumimoji="0" lang="es-E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24154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DF5E5-5205-37F4-2546-2D4AD08D3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063" y="2141537"/>
            <a:ext cx="11304639" cy="4351338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 Para formular hipótesis es preciso conocer bien la </a:t>
            </a:r>
            <a:r>
              <a:rPr lang="es-ES" b="1" dirty="0">
                <a:solidFill>
                  <a:srgbClr val="FF0000"/>
                </a:solidFill>
              </a:rPr>
              <a:t>estructura interna del problema total</a:t>
            </a:r>
            <a:r>
              <a:rPr lang="es-ES" dirty="0"/>
              <a:t>, analizando las partes o unidades que lo componen, como también su dinámica o relación con otros fenómenos.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Ella permite localizar el objeto de estudio en una situación real y concreta, precisando a la vez su naturaleza y vinculaciones con las diversas áreas del conocimiento.</a:t>
            </a:r>
          </a:p>
        </p:txBody>
      </p:sp>
    </p:spTree>
    <p:extLst>
      <p:ext uri="{BB962C8B-B14F-4D97-AF65-F5344CB8AC3E}">
        <p14:creationId xmlns:p14="http://schemas.microsoft.com/office/powerpoint/2010/main" val="1638008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DEA5B9-CF4E-5E1D-B042-8C4EF17EB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910" y="2543378"/>
            <a:ext cx="10515600" cy="3237989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hipótesis es una suposición científicamente fundamentada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constituye una probable respuesta anticipada al problema, se expresa en forma de enunciado afirmativo que enlaza</a:t>
            </a:r>
          </a:p>
          <a:p>
            <a:pPr marL="0" indent="0" algn="ctr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dos o más variables , el objeto de estudio y el campo de acción</a:t>
            </a:r>
          </a:p>
        </p:txBody>
      </p:sp>
    </p:spTree>
    <p:extLst>
      <p:ext uri="{BB962C8B-B14F-4D97-AF65-F5344CB8AC3E}">
        <p14:creationId xmlns:p14="http://schemas.microsoft.com/office/powerpoint/2010/main" val="916645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65A73EDC-CB84-38F1-DCCD-53EE0BB103C5}"/>
              </a:ext>
            </a:extLst>
          </p:cNvPr>
          <p:cNvSpPr txBox="1"/>
          <p:nvPr/>
        </p:nvSpPr>
        <p:spPr>
          <a:xfrm>
            <a:off x="240890" y="2214235"/>
            <a:ext cx="11710219" cy="3890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 La formulación está relacionada, además, con la finalidad de la investigación.</a:t>
            </a:r>
          </a:p>
          <a:p>
            <a:pPr>
              <a:lnSpc>
                <a:spcPct val="150000"/>
              </a:lnSpc>
            </a:pP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Si el objetivo planteado declara el establecimiento </a:t>
            </a:r>
            <a:r>
              <a:rPr lang="es-E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relaciones causales entre las variables de estudio</a:t>
            </a:r>
            <a:r>
              <a:rPr lang="es-ES" sz="2800" dirty="0">
                <a:latin typeface="Arial" panose="020B0604020202020204" pitchFamily="34" charset="0"/>
                <a:cs typeface="Arial" panose="020B0604020202020204" pitchFamily="34" charset="0"/>
              </a:rPr>
              <a:t>, las hipótesis son indispensables para orientar el proceso y estructurarlo siguiendo la lógica demostrativa (hipotético-deductiva).</a:t>
            </a:r>
          </a:p>
        </p:txBody>
      </p:sp>
    </p:spTree>
    <p:extLst>
      <p:ext uri="{BB962C8B-B14F-4D97-AF65-F5344CB8AC3E}">
        <p14:creationId xmlns:p14="http://schemas.microsoft.com/office/powerpoint/2010/main" val="368934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09F2AE-C581-BB83-EEB7-0A02D046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21" y="1536014"/>
            <a:ext cx="9783097" cy="812822"/>
          </a:xfrm>
        </p:spPr>
        <p:txBody>
          <a:bodyPr>
            <a:normAutofit/>
          </a:bodyPr>
          <a:lstStyle/>
          <a:p>
            <a:pPr algn="ctr"/>
            <a:r>
              <a:rPr lang="es-ES" sz="2800" b="1" u="sng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 necesarios para la enunciación del problema</a:t>
            </a:r>
            <a:endParaRPr lang="es-ES" sz="2800" b="1" u="sng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9B1A86-0E27-58BB-3B55-796A3DEB7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3" y="2749857"/>
            <a:ext cx="11366090" cy="368044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1. Empirismo. El significado del término o vocablo utilizado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debe ser verificable por la experiencia.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2. Operatividad. Es un grado superior de empirismo, o sea,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la definición del término debe considerar las acciones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necesarias para observarlo o medirlo.</a:t>
            </a:r>
          </a:p>
        </p:txBody>
      </p:sp>
    </p:spTree>
    <p:extLst>
      <p:ext uri="{BB962C8B-B14F-4D97-AF65-F5344CB8AC3E}">
        <p14:creationId xmlns:p14="http://schemas.microsoft.com/office/powerpoint/2010/main" val="16419571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274DF-604A-628F-25F5-4154E3E38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C25694-5C07-F3AC-9A06-7C92E518E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2581172"/>
            <a:ext cx="10931013" cy="3336310"/>
          </a:xfrm>
        </p:spPr>
        <p:txBody>
          <a:bodyPr>
            <a:normAutofit/>
          </a:bodyPr>
          <a:lstStyle/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s-ES" dirty="0"/>
              <a:t> En las investigaciones </a:t>
            </a:r>
            <a:r>
              <a:rPr lang="es-ES" b="1" dirty="0">
                <a:solidFill>
                  <a:srgbClr val="FF0000"/>
                </a:solidFill>
              </a:rPr>
              <a:t>descriptivas y exploratorias, generalmente</a:t>
            </a:r>
          </a:p>
          <a:p>
            <a:pPr marL="0" indent="0">
              <a:lnSpc>
                <a:spcPct val="170000"/>
              </a:lnSpc>
              <a:spcBef>
                <a:spcPts val="0"/>
              </a:spcBef>
              <a:buNone/>
            </a:pPr>
            <a:r>
              <a:rPr lang="es-ES" b="1" dirty="0">
                <a:solidFill>
                  <a:srgbClr val="FF0000"/>
                </a:solidFill>
              </a:rPr>
              <a:t>no se formulan hipótesis, </a:t>
            </a:r>
            <a:r>
              <a:rPr lang="es-ES" dirty="0"/>
              <a:t>pues en ocasiones es difícil precisar el valor que puede manifestar una variable, ya que el objeto investigado no se conoce aún en toda su realidad y magnitud.</a:t>
            </a:r>
          </a:p>
        </p:txBody>
      </p:sp>
    </p:spTree>
    <p:extLst>
      <p:ext uri="{BB962C8B-B14F-4D97-AF65-F5344CB8AC3E}">
        <p14:creationId xmlns:p14="http://schemas.microsoft.com/office/powerpoint/2010/main" val="380068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8D311D-38C7-05E2-A51D-D49642067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136" y="2317238"/>
            <a:ext cx="11621728" cy="354278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En una investigación se puede tener una, dos o varias hipótesis, o ninguna como ya se ha señalado. Las hipótesis indican lo que se busca o trata de probar, son explicaciones tentativas (y no hechos) del fenómeno investigado, formuladas a manera de proposiciones y pueden ser o no verdaderas. </a:t>
            </a:r>
          </a:p>
        </p:txBody>
      </p:sp>
    </p:spTree>
    <p:extLst>
      <p:ext uri="{BB962C8B-B14F-4D97-AF65-F5344CB8AC3E}">
        <p14:creationId xmlns:p14="http://schemas.microsoft.com/office/powerpoint/2010/main" val="41152670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86D191-13EA-063D-1363-DA160BCE8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420" y="2513883"/>
            <a:ext cx="10515600" cy="2146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Es necesario destacar que existe una relación directa entre el titulo, los problemas o preguntas de investigación  los objetivos de la investigación y las hipótesis.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44162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E1347C-6A39-0E51-25B0-F24C3787D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257A96-8ACB-A4AF-7594-AC805FC37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626" y="2720361"/>
            <a:ext cx="10980174" cy="3532955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/>
              <a:t>La calidad de las hipótesis está relacionada, con el grado de exhaustividad con que se haya revisado la literatura (Marco </a:t>
            </a:r>
            <a:r>
              <a:rPr lang="es-ES" dirty="0" err="1"/>
              <a:t>teorico</a:t>
            </a:r>
            <a:r>
              <a:rPr lang="es-ES" dirty="0"/>
              <a:t>). Para que realmente puedan constituir las guías para organizar y sistematizar la investigación.</a:t>
            </a:r>
          </a:p>
        </p:txBody>
      </p:sp>
    </p:spTree>
    <p:extLst>
      <p:ext uri="{BB962C8B-B14F-4D97-AF65-F5344CB8AC3E}">
        <p14:creationId xmlns:p14="http://schemas.microsoft.com/office/powerpoint/2010/main" val="6839869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0218DA-0386-9916-1255-7261966004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600" dirty="0"/>
              <a:t>Clasificación de las hipótesis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EAC91-836E-733C-161F-23634BD39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84" y="2933657"/>
            <a:ext cx="11218605" cy="2533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72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C2D5A6-CCA9-AD05-4CBD-9BB66AF5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79C50D-96A9-ADE2-AA13-E8538C50F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2435225"/>
            <a:ext cx="10793361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Las hipótesis de investigación son proposiciones tentativas acerca de la o las posibles relaciones entre dos o más variables. Se les suele simbolizar como Hi o con números cuando son varias: H1, H2, H3, etc., y también se les denomina hipótesis de trabajo. </a:t>
            </a:r>
          </a:p>
        </p:txBody>
      </p:sp>
    </p:spTree>
    <p:extLst>
      <p:ext uri="{BB962C8B-B14F-4D97-AF65-F5344CB8AC3E}">
        <p14:creationId xmlns:p14="http://schemas.microsoft.com/office/powerpoint/2010/main" val="15043343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99951D-0F3C-F4F9-AD11-78916FC76B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78497" cy="4351338"/>
          </a:xfrm>
        </p:spPr>
        <p:txBody>
          <a:bodyPr>
            <a:normAutofit/>
          </a:bodyPr>
          <a:lstStyle/>
          <a:p>
            <a:r>
              <a:rPr lang="es-ES" dirty="0"/>
              <a:t>A su vez, las hipótesis de investigación pueden ser: </a:t>
            </a:r>
          </a:p>
          <a:p>
            <a:endParaRPr lang="es-ES" dirty="0"/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Predictivas de un valor, cifra o dato en un tiempo determinado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Correlacionales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Comparación de grupos o categorías (direccionales y no direccionales)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Causales (direccionales o no direccionales). 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Estadísticas </a:t>
            </a:r>
          </a:p>
        </p:txBody>
      </p:sp>
    </p:spTree>
    <p:extLst>
      <p:ext uri="{BB962C8B-B14F-4D97-AF65-F5344CB8AC3E}">
        <p14:creationId xmlns:p14="http://schemas.microsoft.com/office/powerpoint/2010/main" val="37563964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A6C591-46F0-99F1-A745-FFB1E34B5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2123768"/>
            <a:ext cx="11621729" cy="459396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utilidad de las hipótesis está determinada por las funciones siguientes que tienen en el proceso de la investigación científica: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Son las guías de una investigación. Formularlas ayuda a saber lo que se trata de buscar, de probar. 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Tienen una función descriptiva y explicativa, según el caso.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Probar y sugerir teorías. </a:t>
            </a:r>
          </a:p>
        </p:txBody>
      </p:sp>
    </p:spTree>
    <p:extLst>
      <p:ext uri="{BB962C8B-B14F-4D97-AF65-F5344CB8AC3E}">
        <p14:creationId xmlns:p14="http://schemas.microsoft.com/office/powerpoint/2010/main" val="1964453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o 3">
            <a:extLst>
              <a:ext uri="{FF2B5EF4-FFF2-40B4-BE49-F238E27FC236}">
                <a16:creationId xmlns:a16="http://schemas.microsoft.com/office/drawing/2014/main" id="{D561CEA5-F9CD-3F5C-144F-0149863CE9C5}"/>
              </a:ext>
            </a:extLst>
          </p:cNvPr>
          <p:cNvGrpSpPr/>
          <p:nvPr/>
        </p:nvGrpSpPr>
        <p:grpSpPr>
          <a:xfrm>
            <a:off x="10156722" y="750116"/>
            <a:ext cx="1435510" cy="1505115"/>
            <a:chOff x="9842243" y="1929343"/>
            <a:chExt cx="2143125" cy="2143125"/>
          </a:xfrm>
        </p:grpSpPr>
        <p:pic>
          <p:nvPicPr>
            <p:cNvPr id="5" name="Picture 3" descr="Metodología de la Investigación - Tesis">
              <a:extLst>
                <a:ext uri="{FF2B5EF4-FFF2-40B4-BE49-F238E27FC236}">
                  <a16:creationId xmlns:a16="http://schemas.microsoft.com/office/drawing/2014/main" id="{791E1383-0D00-1FF9-FF81-8718B937C8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2243" y="1929343"/>
              <a:ext cx="2143125" cy="2143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E0C95ABC-E1D2-FC43-05E1-96E36D2DEB75}"/>
                </a:ext>
              </a:extLst>
            </p:cNvPr>
            <p:cNvSpPr/>
            <p:nvPr/>
          </p:nvSpPr>
          <p:spPr>
            <a:xfrm>
              <a:off x="10658168" y="3510116"/>
              <a:ext cx="511277" cy="2261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0EEEC97-F505-ACC7-636A-F3A7C8E7A0D8}"/>
              </a:ext>
            </a:extLst>
          </p:cNvPr>
          <p:cNvSpPr txBox="1"/>
          <p:nvPr/>
        </p:nvSpPr>
        <p:spPr>
          <a:xfrm>
            <a:off x="972974" y="2397680"/>
            <a:ext cx="878062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dirty="0"/>
              <a:t>¿Cuál es tu tema?</a:t>
            </a:r>
          </a:p>
          <a:p>
            <a:endParaRPr lang="es-ES" sz="4000" dirty="0"/>
          </a:p>
          <a:p>
            <a:r>
              <a:rPr lang="es-ES" sz="4000" dirty="0"/>
              <a:t>¿ Cuál es tu problema científico?</a:t>
            </a:r>
          </a:p>
          <a:p>
            <a:endParaRPr lang="es-ES" sz="4000" dirty="0"/>
          </a:p>
          <a:p>
            <a:r>
              <a:rPr lang="es-ES" sz="4000" dirty="0"/>
              <a:t>¿ Cuál es tu hipótesis?</a:t>
            </a:r>
          </a:p>
          <a:p>
            <a:endParaRPr lang="es-ES" sz="4000" dirty="0"/>
          </a:p>
        </p:txBody>
      </p:sp>
      <p:pic>
        <p:nvPicPr>
          <p:cNvPr id="3" name="Picture 2" descr="Imágenes de Doctor sorprendido libres de derechos | DepositPhotos">
            <a:extLst>
              <a:ext uri="{FF2B5EF4-FFF2-40B4-BE49-F238E27FC236}">
                <a16:creationId xmlns:a16="http://schemas.microsoft.com/office/drawing/2014/main" id="{DEE4BBFD-43B1-D19A-945A-26C5F1480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0456" y="2526891"/>
            <a:ext cx="3486407" cy="3116826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3865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B51ED-4837-AADC-34AA-33F69B1F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3A41D1-6F1A-F0FE-A12A-C2E6A4F0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599" y="2170808"/>
            <a:ext cx="11560277" cy="4020147"/>
          </a:xfrm>
        </p:spPr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lain" startAt="3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Fidedigno. Cualquier investigador lo entiende de la misma forma, y no es posible confundirlo con otro fenómeno ni incluir en él fenómenos que no pertenecen a esa definición. </a:t>
            </a:r>
          </a:p>
          <a:p>
            <a:pPr marL="514350" indent="-514350">
              <a:lnSpc>
                <a:spcPct val="150000"/>
              </a:lnSpc>
              <a:spcBef>
                <a:spcPts val="0"/>
              </a:spcBef>
              <a:buAutoNum type="arabicPlain" startAt="4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Validez. El término utilizado en la formulación del problema debe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    designar, exactamente, el fenómeno que se estudia.</a:t>
            </a:r>
          </a:p>
        </p:txBody>
      </p:sp>
    </p:spTree>
    <p:extLst>
      <p:ext uri="{BB962C8B-B14F-4D97-AF65-F5344CB8AC3E}">
        <p14:creationId xmlns:p14="http://schemas.microsoft.com/office/powerpoint/2010/main" val="278576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43E76-DEAA-5AA4-D492-048A7D90F5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BB769B41-B238-72C6-5594-0A8AEB72D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0077"/>
            <a:ext cx="10515600" cy="3836886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altLang="es-ES" dirty="0">
                <a:latin typeface="Arial" panose="020B0604020202020204" pitchFamily="34" charset="0"/>
              </a:rPr>
              <a:t> Precisa, clara y específica.</a:t>
            </a:r>
          </a:p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altLang="es-ES" dirty="0">
                <a:latin typeface="Arial" panose="020B0604020202020204" pitchFamily="34" charset="0"/>
              </a:rPr>
              <a:t>Utilizar términos y conceptos científicos que designen,</a:t>
            </a:r>
          </a:p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altLang="es-ES" dirty="0">
                <a:latin typeface="Arial" panose="020B0604020202020204" pitchFamily="34" charset="0"/>
              </a:rPr>
              <a:t>unívocamente, a los fenómenos.</a:t>
            </a:r>
          </a:p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s-ES" altLang="es-ES" dirty="0">
                <a:latin typeface="Arial" panose="020B0604020202020204" pitchFamily="34" charset="0"/>
              </a:rPr>
              <a:t>Evitar términos vagos, imprecisos, que se presten a confusión   subjetividad.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AA49954-05D1-E941-BAC4-539E6409927B}"/>
              </a:ext>
            </a:extLst>
          </p:cNvPr>
          <p:cNvSpPr txBox="1"/>
          <p:nvPr/>
        </p:nvSpPr>
        <p:spPr>
          <a:xfrm>
            <a:off x="1297858" y="1679422"/>
            <a:ext cx="64302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000" dirty="0">
                <a:latin typeface="Arial" panose="020B0604020202020204" pitchFamily="34" charset="0"/>
              </a:rPr>
              <a:t>Su formulación debe ser</a:t>
            </a:r>
          </a:p>
        </p:txBody>
      </p:sp>
    </p:spTree>
    <p:extLst>
      <p:ext uri="{BB962C8B-B14F-4D97-AF65-F5344CB8AC3E}">
        <p14:creationId xmlns:p14="http://schemas.microsoft.com/office/powerpoint/2010/main" val="3515495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BA7D7-35B6-6BB3-DBA3-1287B73C1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contenido 2">
            <a:extLst>
              <a:ext uri="{FF2B5EF4-FFF2-40B4-BE49-F238E27FC236}">
                <a16:creationId xmlns:a16="http://schemas.microsoft.com/office/drawing/2014/main" id="{74876D3F-AD3D-C6A8-486F-E4527D8B4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587" y="2633578"/>
            <a:ext cx="10515600" cy="3157622"/>
          </a:xfrm>
        </p:spPr>
        <p:txBody>
          <a:bodyPr>
            <a:normAutofit/>
          </a:bodyPr>
          <a:lstStyle/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s-ES" altLang="es-ES" dirty="0">
                <a:latin typeface="Arial" panose="020B0604020202020204" pitchFamily="34" charset="0"/>
              </a:rPr>
              <a:t> Reflejar, claramente el tratamiento de las variables, </a:t>
            </a:r>
          </a:p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s-ES" altLang="es-ES" dirty="0">
                <a:latin typeface="Arial" panose="020B0604020202020204" pitchFamily="34" charset="0"/>
              </a:rPr>
              <a:t>Puede realizarse en forma de pregunta o de manera objetiva</a:t>
            </a:r>
          </a:p>
          <a:p>
            <a:pPr marL="514350" lvl="0" indent="-51435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s-ES" altLang="es-ES" dirty="0">
                <a:latin typeface="Arial" panose="020B0604020202020204" pitchFamily="34" charset="0"/>
              </a:rPr>
              <a:t>Es necesario enmarcar el problema en un contexto teórico</a:t>
            </a:r>
          </a:p>
          <a:p>
            <a:pPr marL="0" lv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dirty="0">
                <a:latin typeface="Arial" panose="020B0604020202020204" pitchFamily="34" charset="0"/>
              </a:rPr>
              <a:t>    determinado, que sirva de referencia conceptual del estudio.</a:t>
            </a:r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3CEC767-2608-8E30-4422-4F2731075542}"/>
              </a:ext>
            </a:extLst>
          </p:cNvPr>
          <p:cNvSpPr txBox="1"/>
          <p:nvPr/>
        </p:nvSpPr>
        <p:spPr>
          <a:xfrm>
            <a:off x="1297858" y="1679422"/>
            <a:ext cx="64302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s-ES" altLang="es-ES" sz="3000" dirty="0">
                <a:latin typeface="Arial" panose="020B0604020202020204" pitchFamily="34" charset="0"/>
              </a:rPr>
              <a:t>Su formulación debe ser</a:t>
            </a:r>
          </a:p>
        </p:txBody>
      </p:sp>
    </p:spTree>
    <p:extLst>
      <p:ext uri="{BB962C8B-B14F-4D97-AF65-F5344CB8AC3E}">
        <p14:creationId xmlns:p14="http://schemas.microsoft.com/office/powerpoint/2010/main" val="2454499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0BE8AA-AA17-2F1D-1B40-650B338DA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820" y="1966522"/>
            <a:ext cx="10911348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                                   </a:t>
            </a:r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Efecto sombrilla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Un tema da lugar a varios problemas de investigación En estos casos es necesario tomar decisiones: escoger el más importante, urgente, factible, viable, el de mayor interés por parte del investigador o institución.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Solución: Hacer subproyectos</a:t>
            </a:r>
          </a:p>
          <a:p>
            <a:pPr marL="0" indent="0" algn="just">
              <a:lnSpc>
                <a:spcPct val="150000"/>
              </a:lnSpc>
              <a:spcBef>
                <a:spcPts val="0"/>
              </a:spcBef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84577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2F5EF5-91C9-DDF4-F4C1-53A6477367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8870" y="1812634"/>
            <a:ext cx="10249298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Tipos de problema según el diseño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s-ES" sz="3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33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descriptivos</a:t>
            </a:r>
            <a:r>
              <a:rPr lang="es-ES" sz="3300" dirty="0">
                <a:latin typeface="Arial" panose="020B0604020202020204" pitchFamily="34" charset="0"/>
                <a:cs typeface="Arial" panose="020B0604020202020204" pitchFamily="34" charset="0"/>
              </a:rPr>
              <a:t>: Se centran en describir una situación, fenómeno o característica específica sin tratar de explicar las causas. Por ejemplo, describir el perfil demográfico de una población.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s-ES" sz="3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33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exploratorios</a:t>
            </a:r>
            <a:r>
              <a:rPr lang="es-ES" sz="3300" dirty="0">
                <a:latin typeface="Arial" panose="020B0604020202020204" pitchFamily="34" charset="0"/>
                <a:cs typeface="Arial" panose="020B0604020202020204" pitchFamily="34" charset="0"/>
              </a:rPr>
              <a:t>: Buscan obtener una comprensión inicial o descubrir aspectos poco conocidos sobre un tema. Por ejemplo, explorar tendencias emergentes en un campo específico.</a:t>
            </a:r>
          </a:p>
          <a:p>
            <a:endParaRPr lang="es-ES" dirty="0"/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3643C1E3-8B3B-B0A3-2274-BE459559D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2146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2BCD9-872C-C44C-D442-19EE7993B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D4F1CF-956B-75D1-48C8-5700F01C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309" y="1917506"/>
            <a:ext cx="11316929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24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explicativos o causales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Tratan de determinar las causas o relaciones de causa y efecto entre variables. Por ejemplo, investigar cómo un factor afecta la salud de un grupo.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s-E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s-ES" sz="2400" b="1" u="sng" dirty="0">
                <a:solidFill>
                  <a:schemeClr val="tx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Problemas comparativos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Implican comparar dos o más grupos, variables o situaciones para establecer diferencias o similitudes. Por ejemplo, comparar la eficacia de dos tratamientos médicos.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9563251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1643</Words>
  <Application>Microsoft Office PowerPoint</Application>
  <PresentationFormat>Panorámica</PresentationFormat>
  <Paragraphs>136</Paragraphs>
  <Slides>38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38</vt:i4>
      </vt:variant>
    </vt:vector>
  </HeadingPairs>
  <TitlesOfParts>
    <vt:vector size="43" baseType="lpstr">
      <vt:lpstr>Arial</vt:lpstr>
      <vt:lpstr>Calibri</vt:lpstr>
      <vt:lpstr>Calibri Light</vt:lpstr>
      <vt:lpstr>fkGroteskNeue</vt:lpstr>
      <vt:lpstr>1_Tema de Office</vt:lpstr>
      <vt:lpstr>Presentación de PowerPoint</vt:lpstr>
      <vt:lpstr>Presentación de PowerPoint</vt:lpstr>
      <vt:lpstr>Requisitos necesarios para la enunciación del problema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SanderPC</dc:creator>
  <cp:lastModifiedBy>SanderPC</cp:lastModifiedBy>
  <cp:revision>13</cp:revision>
  <dcterms:created xsi:type="dcterms:W3CDTF">2025-09-19T01:43:07Z</dcterms:created>
  <dcterms:modified xsi:type="dcterms:W3CDTF">2025-09-23T22:21:53Z</dcterms:modified>
</cp:coreProperties>
</file>