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Nunito" panose="020B0604020202020204" charset="0"/>
      <p:regular r:id="rId15"/>
      <p:bold r:id="rId16"/>
      <p:italic r:id="rId17"/>
      <p:boldItalic r:id="rId18"/>
    </p:embeddedFont>
    <p:embeddedFont>
      <p:font typeface="Maven Pro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fKe8UTg+NVTxNJIWDTgOopCw6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17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08AE8A-BA0D-415A-96CD-38AA8D479A85}">
  <a:tblStyle styleId="{8208AE8A-BA0D-415A-96CD-38AA8D479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64608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366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d12f2a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1463d12f2a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813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4844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0364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170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635785f6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4635785f6a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630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635785f6a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14635785f6a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924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397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81e9fc3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1381e9fc3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2923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81e9fc36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381e9fc36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28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81e9fc36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381e9fc36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21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463d12f2a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g1463d12f2a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541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6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6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6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6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6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6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6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6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6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6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6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6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6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6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6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6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6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6"/>
            <p:cNvSpPr/>
            <p:nvPr/>
          </p:nvSpPr>
          <p:spPr>
            <a:xfrm rot="-9830444">
              <a:off x="6469759" y="3480727"/>
              <a:ext cx="320148" cy="320148"/>
            </a:xfrm>
            <a:prstGeom prst="ellipse">
              <a:avLst/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6"/>
            <p:cNvGrpSpPr/>
            <p:nvPr/>
          </p:nvGrpSpPr>
          <p:grpSpPr>
            <a:xfrm>
              <a:off x="7647815" y="2704283"/>
              <a:ext cx="635220" cy="635219"/>
              <a:chOff x="6725724" y="2701260"/>
              <a:chExt cx="1208101" cy="1208100"/>
            </a:xfrm>
          </p:grpSpPr>
          <p:sp>
            <p:nvSpPr>
              <p:cNvPr id="33" name="Google Shape;33;p16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6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6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6"/>
            <p:cNvGrpSpPr/>
            <p:nvPr/>
          </p:nvGrpSpPr>
          <p:grpSpPr>
            <a:xfrm>
              <a:off x="7952718" y="179238"/>
              <a:ext cx="873165" cy="873002"/>
              <a:chOff x="7754428" y="208725"/>
              <a:chExt cx="541800" cy="541800"/>
            </a:xfrm>
          </p:grpSpPr>
          <p:sp>
            <p:nvSpPr>
              <p:cNvPr id="38" name="Google Shape;38;p1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6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6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6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6"/>
            <p:cNvSpPr/>
            <p:nvPr/>
          </p:nvSpPr>
          <p:spPr>
            <a:xfrm rot="-9830444">
              <a:off x="6469759" y="3480726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5"/>
          <p:cNvGrpSpPr/>
          <p:nvPr/>
        </p:nvGrpSpPr>
        <p:grpSpPr>
          <a:xfrm>
            <a:off x="49" y="4099200"/>
            <a:ext cx="9144039" cy="1044300"/>
            <a:chOff x="49" y="4099200"/>
            <a:chExt cx="9144039" cy="1044300"/>
          </a:xfrm>
        </p:grpSpPr>
        <p:grpSp>
          <p:nvGrpSpPr>
            <p:cNvPr id="143" name="Google Shape;143;p25"/>
            <p:cNvGrpSpPr/>
            <p:nvPr/>
          </p:nvGrpSpPr>
          <p:grpSpPr>
            <a:xfrm>
              <a:off x="49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5"/>
            <p:cNvGrpSpPr/>
            <p:nvPr/>
          </p:nvGrpSpPr>
          <p:grpSpPr>
            <a:xfrm>
              <a:off x="371403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5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5"/>
            <p:cNvGrpSpPr/>
            <p:nvPr/>
          </p:nvGrpSpPr>
          <p:grpSpPr>
            <a:xfrm>
              <a:off x="742758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5"/>
            <p:cNvGrpSpPr/>
            <p:nvPr/>
          </p:nvGrpSpPr>
          <p:grpSpPr>
            <a:xfrm>
              <a:off x="1114112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5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5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5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5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5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5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5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5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5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5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5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5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5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5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5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5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5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5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5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5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5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7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1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1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1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1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1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1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17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1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1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1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1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1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1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1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1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2"/>
          <p:cNvGrpSpPr/>
          <p:nvPr/>
        </p:nvGrpSpPr>
        <p:grpSpPr>
          <a:xfrm>
            <a:off x="6866714" y="1359"/>
            <a:ext cx="2267522" cy="2601638"/>
            <a:chOff x="6790514" y="1359"/>
            <a:chExt cx="2267522" cy="2601638"/>
          </a:xfrm>
        </p:grpSpPr>
        <p:grpSp>
          <p:nvGrpSpPr>
            <p:cNvPr id="114" name="Google Shape;114;p22"/>
            <p:cNvGrpSpPr/>
            <p:nvPr/>
          </p:nvGrpSpPr>
          <p:grpSpPr>
            <a:xfrm>
              <a:off x="7067536" y="1359"/>
              <a:ext cx="1990500" cy="1990200"/>
              <a:chOff x="7067536" y="1359"/>
              <a:chExt cx="1990500" cy="1990200"/>
            </a:xfrm>
          </p:grpSpPr>
          <p:sp>
            <p:nvSpPr>
              <p:cNvPr id="115" name="Google Shape;115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2"/>
              <p:cNvSpPr/>
              <p:nvPr/>
            </p:nvSpPr>
            <p:spPr>
              <a:xfrm rot="-8649154">
                <a:off x="7349962" y="283757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2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2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4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>
            <a:spLocks noGrp="1"/>
          </p:cNvSpPr>
          <p:nvPr>
            <p:ph type="ctrTitle"/>
          </p:nvPr>
        </p:nvSpPr>
        <p:spPr>
          <a:xfrm>
            <a:off x="824000" y="63336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dirty="0">
                <a:solidFill>
                  <a:srgbClr val="640C0C"/>
                </a:solidFill>
              </a:rPr>
              <a:t>Merge Sort</a:t>
            </a:r>
            <a:endParaRPr dirty="0">
              <a:solidFill>
                <a:srgbClr val="640C0C"/>
              </a:solidFill>
            </a:endParaRPr>
          </a:p>
        </p:txBody>
      </p:sp>
      <p:sp>
        <p:nvSpPr>
          <p:cNvPr id="278" name="Google Shape;278;p1"/>
          <p:cNvSpPr txBox="1">
            <a:spLocks noGrp="1"/>
          </p:cNvSpPr>
          <p:nvPr>
            <p:ph type="subTitle" idx="1"/>
          </p:nvPr>
        </p:nvSpPr>
        <p:spPr>
          <a:xfrm>
            <a:off x="824000" y="2571750"/>
            <a:ext cx="5232000" cy="1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lang="pt-BR" sz="1380" b="1" dirty="0">
                <a:solidFill>
                  <a:srgbClr val="640C0C"/>
                </a:solidFill>
              </a:rPr>
              <a:t>Instituto Federal Sul de Minas Machado </a:t>
            </a:r>
            <a:endParaRPr sz="1380" b="1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lang="pt-BR" sz="1380" b="1" dirty="0">
                <a:solidFill>
                  <a:srgbClr val="640C0C"/>
                </a:solidFill>
              </a:rPr>
              <a:t>Sistemas da Informação</a:t>
            </a:r>
            <a:endParaRPr sz="1380" b="1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lang="pt-BR" sz="1380" b="1" dirty="0">
                <a:solidFill>
                  <a:srgbClr val="640C0C"/>
                </a:solidFill>
              </a:rPr>
              <a:t>Estrutura de Dados II</a:t>
            </a:r>
            <a:endParaRPr sz="1380" b="1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endParaRPr sz="1380" b="1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endParaRPr sz="1380" b="1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lang="pt-BR" sz="1380" b="1" dirty="0">
                <a:solidFill>
                  <a:srgbClr val="640C0C"/>
                </a:solidFill>
              </a:rPr>
              <a:t>Emerson Renaki</a:t>
            </a:r>
            <a:endParaRPr sz="1380" b="1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lang="pt-BR" sz="1380" b="1" dirty="0">
                <a:solidFill>
                  <a:srgbClr val="640C0C"/>
                </a:solidFill>
              </a:rPr>
              <a:t>Gabriel Pala</a:t>
            </a:r>
            <a:endParaRPr sz="1380" b="1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r>
              <a:rPr lang="pt-BR" sz="1380" b="1" dirty="0">
                <a:solidFill>
                  <a:srgbClr val="640C0C"/>
                </a:solidFill>
              </a:rPr>
              <a:t>Sander Gustavo Piva</a:t>
            </a:r>
            <a:endParaRPr sz="1380" b="1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endParaRPr sz="1280" b="1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0"/>
              <a:buNone/>
            </a:pPr>
            <a:endParaRPr sz="880" b="1" dirty="0">
              <a:solidFill>
                <a:srgbClr val="640C0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463d12f2a1_0_12"/>
          <p:cNvSpPr txBox="1">
            <a:spLocks noGrp="1"/>
          </p:cNvSpPr>
          <p:nvPr>
            <p:ph type="ctrTitle"/>
          </p:nvPr>
        </p:nvSpPr>
        <p:spPr>
          <a:xfrm>
            <a:off x="811600" y="1684875"/>
            <a:ext cx="7297200" cy="24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2500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2500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500" dirty="0">
                <a:solidFill>
                  <a:srgbClr val="640C0C"/>
                </a:solidFill>
              </a:rPr>
              <a:t>-1 Por que o Merge Sort consome bastante memória?</a:t>
            </a:r>
            <a:endParaRPr sz="2500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2500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500" dirty="0">
                <a:solidFill>
                  <a:srgbClr val="640C0C"/>
                </a:solidFill>
              </a:rPr>
              <a:t>-2 Qual o princípio/técnica do Merge Sort?</a:t>
            </a:r>
            <a:endParaRPr sz="2500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2500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500" dirty="0">
                <a:solidFill>
                  <a:srgbClr val="640C0C"/>
                </a:solidFill>
              </a:rPr>
              <a:t>-3 Em qual situação é indicado o Merge Sort?</a:t>
            </a:r>
            <a:endParaRPr sz="2500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2500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2500" i="1" dirty="0">
              <a:solidFill>
                <a:srgbClr val="640C0C"/>
              </a:solidFill>
            </a:endParaRPr>
          </a:p>
        </p:txBody>
      </p:sp>
      <p:sp>
        <p:nvSpPr>
          <p:cNvPr id="336" name="Google Shape;336;g1463d12f2a1_0_12"/>
          <p:cNvSpPr txBox="1"/>
          <p:nvPr/>
        </p:nvSpPr>
        <p:spPr>
          <a:xfrm>
            <a:off x="882325" y="721925"/>
            <a:ext cx="2941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dirty="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Perguntas</a:t>
            </a:r>
            <a:endParaRPr sz="1400" b="0" i="0" u="none" strike="noStrike" cap="none" dirty="0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 txBox="1"/>
          <p:nvPr/>
        </p:nvSpPr>
        <p:spPr>
          <a:xfrm>
            <a:off x="501325" y="6818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Referências</a:t>
            </a:r>
            <a:endParaRPr sz="1400" b="0" i="0" u="none" strike="noStrike" cap="none" dirty="0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3"/>
          <p:cNvSpPr txBox="1"/>
          <p:nvPr/>
        </p:nvSpPr>
        <p:spPr>
          <a:xfrm>
            <a:off x="600900" y="1420700"/>
            <a:ext cx="79422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pt-BR" sz="2500" b="1" dirty="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ASCENCIO, Ana Fernanda Gomes. Estruturas de dados: algoritmos, análise da complexidade e implementações em Java e C/++. São Paulo: Pearson Prentice Hall, </a:t>
            </a:r>
            <a:r>
              <a:rPr lang="pt-BR" sz="2500" b="1" dirty="0" smtClean="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2010.</a:t>
            </a:r>
            <a:endParaRPr sz="2500" b="1" dirty="0">
              <a:solidFill>
                <a:srgbClr val="640C0C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dirty="0">
              <a:solidFill>
                <a:srgbClr val="640C0C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pt-BR" sz="2500" b="1" dirty="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TOFFOLO, Túlio. Ordenação Merge Sort. </a:t>
            </a:r>
            <a:r>
              <a:rPr lang="pt-BR" sz="1800" b="1" dirty="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Disponível em: &lt;</a:t>
            </a:r>
            <a:r>
              <a:rPr lang="pt-BR" sz="1800" b="1" dirty="0">
                <a:solidFill>
                  <a:srgbClr val="7A0000"/>
                </a:solidFill>
                <a:latin typeface="Maven Pro"/>
                <a:ea typeface="Maven Pro"/>
                <a:cs typeface="Maven Pro"/>
                <a:sym typeface="Maven Pro"/>
              </a:rPr>
              <a:t>http://www3.decom.ufop.br/toffolo/site_media/uploads/2013-1/bcc202/slides/14._mergesort.pdf</a:t>
            </a:r>
            <a:r>
              <a:rPr lang="pt-BR" sz="1800" b="1" dirty="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&gt;. Acesso 21 ago 2022.</a:t>
            </a:r>
            <a:endParaRPr sz="1800" b="1" dirty="0">
              <a:solidFill>
                <a:srgbClr val="640C0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dirty="0"/>
          </a:p>
        </p:txBody>
      </p:sp>
      <p:sp>
        <p:nvSpPr>
          <p:cNvPr id="348" name="Google Shape;348;p1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349" name="Google Shape;3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>
            <a:spLocks noGrp="1"/>
          </p:cNvSpPr>
          <p:nvPr>
            <p:ph type="ctrTitle"/>
          </p:nvPr>
        </p:nvSpPr>
        <p:spPr>
          <a:xfrm>
            <a:off x="854075" y="2104450"/>
            <a:ext cx="7560000" cy="15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22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22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22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22" dirty="0">
                <a:solidFill>
                  <a:srgbClr val="640C0C"/>
                </a:solidFill>
              </a:rPr>
              <a:t>-Definição</a:t>
            </a:r>
            <a:endParaRPr sz="2822" dirty="0">
              <a:solidFill>
                <a:srgbClr val="640C0C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22" dirty="0">
                <a:solidFill>
                  <a:srgbClr val="640C0C"/>
                </a:solidFill>
              </a:rPr>
              <a:t>1-Método de ordenação</a:t>
            </a:r>
            <a:endParaRPr sz="2822" dirty="0">
              <a:solidFill>
                <a:srgbClr val="640C0C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22" dirty="0">
              <a:solidFill>
                <a:srgbClr val="640C0C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22" dirty="0">
                <a:solidFill>
                  <a:srgbClr val="640C0C"/>
                </a:solidFill>
              </a:rPr>
              <a:t>2-Técnica divisão e conquista</a:t>
            </a:r>
            <a:endParaRPr sz="2822" dirty="0">
              <a:solidFill>
                <a:srgbClr val="640C0C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22" dirty="0">
              <a:solidFill>
                <a:srgbClr val="640C0C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22" dirty="0">
                <a:solidFill>
                  <a:srgbClr val="640C0C"/>
                </a:solidFill>
              </a:rPr>
              <a:t>3-Uso da Recursividade: Objetivo? </a:t>
            </a:r>
            <a:endParaRPr sz="2822" dirty="0">
              <a:solidFill>
                <a:srgbClr val="640C0C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10" dirty="0">
                <a:solidFill>
                  <a:srgbClr val="640C0C"/>
                </a:solidFill>
              </a:rPr>
              <a:t>Vetor 1 elemento -&gt;Ordenar-&gt;Mesclar vetores</a:t>
            </a:r>
            <a:endParaRPr sz="2710" dirty="0">
              <a:solidFill>
                <a:srgbClr val="640C0C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743"/>
              <a:buNone/>
            </a:pPr>
            <a:endParaRPr sz="2822" dirty="0">
              <a:solidFill>
                <a:srgbClr val="640C0C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3846"/>
              <a:buNone/>
            </a:pPr>
            <a:endParaRPr sz="2600" dirty="0">
              <a:solidFill>
                <a:srgbClr val="640C0C"/>
              </a:solidFill>
            </a:endParaRPr>
          </a:p>
        </p:txBody>
      </p:sp>
      <p:sp>
        <p:nvSpPr>
          <p:cNvPr id="284" name="Google Shape;284;p2"/>
          <p:cNvSpPr txBox="1"/>
          <p:nvPr/>
        </p:nvSpPr>
        <p:spPr>
          <a:xfrm>
            <a:off x="952500" y="541425"/>
            <a:ext cx="488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2"/>
          <p:cNvSpPr txBox="1"/>
          <p:nvPr/>
        </p:nvSpPr>
        <p:spPr>
          <a:xfrm>
            <a:off x="902375" y="721900"/>
            <a:ext cx="3130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dirty="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Merge Sort</a:t>
            </a:r>
            <a:endParaRPr sz="3600" b="1" i="0" u="none" strike="noStrike" cap="none" dirty="0">
              <a:solidFill>
                <a:srgbClr val="640C0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635785f6a_1_3"/>
          <p:cNvSpPr txBox="1">
            <a:spLocks noGrp="1"/>
          </p:cNvSpPr>
          <p:nvPr>
            <p:ph type="ctrTitle"/>
          </p:nvPr>
        </p:nvSpPr>
        <p:spPr>
          <a:xfrm>
            <a:off x="811600" y="1945150"/>
            <a:ext cx="7695402" cy="24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 dirty="0">
                <a:solidFill>
                  <a:srgbClr val="640C0C"/>
                </a:solidFill>
              </a:rPr>
              <a:t>-Vantagens:</a:t>
            </a:r>
            <a:endParaRPr sz="2700" dirty="0">
              <a:solidFill>
                <a:srgbClr val="640C0C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 dirty="0">
                <a:solidFill>
                  <a:srgbClr val="640C0C"/>
                </a:solidFill>
              </a:rPr>
              <a:t>O(n log n), </a:t>
            </a:r>
            <a:r>
              <a:rPr lang="pt-BR" sz="2700" dirty="0" smtClean="0">
                <a:solidFill>
                  <a:srgbClr val="640C0C"/>
                </a:solidFill>
              </a:rPr>
              <a:t>Aplicações </a:t>
            </a:r>
            <a:r>
              <a:rPr lang="pt-BR" sz="2700" dirty="0">
                <a:solidFill>
                  <a:srgbClr val="640C0C"/>
                </a:solidFill>
              </a:rPr>
              <a:t>(tempo restrito) </a:t>
            </a:r>
            <a:endParaRPr sz="2700" dirty="0">
              <a:solidFill>
                <a:srgbClr val="640C0C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 dirty="0">
                <a:solidFill>
                  <a:srgbClr val="640C0C"/>
                </a:solidFill>
              </a:rPr>
              <a:t>Fácil implementação, Estável </a:t>
            </a:r>
            <a:endParaRPr sz="2700" dirty="0">
              <a:solidFill>
                <a:srgbClr val="640C0C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2700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 dirty="0">
                <a:solidFill>
                  <a:srgbClr val="640C0C"/>
                </a:solidFill>
              </a:rPr>
              <a:t>-Desvantagens:</a:t>
            </a:r>
            <a:endParaRPr sz="2700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 dirty="0">
                <a:solidFill>
                  <a:srgbClr val="640C0C"/>
                </a:solidFill>
              </a:rPr>
              <a:t>	Utiliza muita </a:t>
            </a:r>
            <a:r>
              <a:rPr lang="pt-BR" sz="2700" dirty="0" smtClean="0">
                <a:solidFill>
                  <a:srgbClr val="640C0C"/>
                </a:solidFill>
              </a:rPr>
              <a:t>memória -&gt;Recursividade</a:t>
            </a:r>
            <a:endParaRPr sz="2700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 dirty="0">
                <a:solidFill>
                  <a:srgbClr val="640C0C"/>
                </a:solidFill>
              </a:rPr>
              <a:t>	</a:t>
            </a:r>
            <a:endParaRPr sz="2700" dirty="0">
              <a:solidFill>
                <a:srgbClr val="640C0C"/>
              </a:solidFill>
            </a:endParaRPr>
          </a:p>
        </p:txBody>
      </p:sp>
      <p:sp>
        <p:nvSpPr>
          <p:cNvPr id="291" name="Google Shape;291;g14635785f6a_1_3"/>
          <p:cNvSpPr txBox="1"/>
          <p:nvPr/>
        </p:nvSpPr>
        <p:spPr>
          <a:xfrm>
            <a:off x="882325" y="721925"/>
            <a:ext cx="2941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dirty="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Merge Sort</a:t>
            </a:r>
            <a:endParaRPr sz="1400" b="0" i="0" u="none" strike="noStrike" cap="none" dirty="0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635785f6a_1_9"/>
          <p:cNvSpPr txBox="1">
            <a:spLocks noGrp="1"/>
          </p:cNvSpPr>
          <p:nvPr>
            <p:ph type="ctrTitle"/>
          </p:nvPr>
        </p:nvSpPr>
        <p:spPr>
          <a:xfrm>
            <a:off x="811600" y="1945150"/>
            <a:ext cx="7297200" cy="24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 dirty="0">
                <a:solidFill>
                  <a:srgbClr val="640C0C"/>
                </a:solidFill>
              </a:rPr>
              <a:t>1- SIMULAÇÃO: LOUSA/VIDEO</a:t>
            </a:r>
            <a:endParaRPr sz="2700" dirty="0">
              <a:solidFill>
                <a:srgbClr val="640C0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2700" dirty="0">
              <a:solidFill>
                <a:srgbClr val="640C0C"/>
              </a:solidFill>
            </a:endParaRPr>
          </a:p>
        </p:txBody>
      </p:sp>
      <p:sp>
        <p:nvSpPr>
          <p:cNvPr id="297" name="Google Shape;297;g14635785f6a_1_9"/>
          <p:cNvSpPr txBox="1"/>
          <p:nvPr/>
        </p:nvSpPr>
        <p:spPr>
          <a:xfrm>
            <a:off x="882325" y="721925"/>
            <a:ext cx="2941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dirty="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Merge Sort</a:t>
            </a:r>
            <a:endParaRPr sz="1400" b="0" i="0" u="none" strike="noStrike" cap="none" dirty="0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"/>
          <p:cNvSpPr txBox="1">
            <a:spLocks noGrp="1"/>
          </p:cNvSpPr>
          <p:nvPr>
            <p:ph type="ctrTitle"/>
          </p:nvPr>
        </p:nvSpPr>
        <p:spPr>
          <a:xfrm>
            <a:off x="811600" y="1945150"/>
            <a:ext cx="7297200" cy="24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2700" dirty="0">
              <a:solidFill>
                <a:srgbClr val="640C0C"/>
              </a:solidFill>
            </a:endParaRPr>
          </a:p>
        </p:txBody>
      </p:sp>
      <p:sp>
        <p:nvSpPr>
          <p:cNvPr id="303" name="Google Shape;303;p3"/>
          <p:cNvSpPr txBox="1"/>
          <p:nvPr/>
        </p:nvSpPr>
        <p:spPr>
          <a:xfrm>
            <a:off x="882325" y="721925"/>
            <a:ext cx="7226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400" b="1" dirty="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Merge Sort: Ordenação Crescente</a:t>
            </a:r>
            <a:endParaRPr sz="3400" b="0" i="0" u="none" strike="noStrike" cap="none" dirty="0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600" y="1945150"/>
            <a:ext cx="7297200" cy="24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81e9fc36e_0_0"/>
          <p:cNvSpPr txBox="1">
            <a:spLocks noGrp="1"/>
          </p:cNvSpPr>
          <p:nvPr>
            <p:ph type="ctrTitle"/>
          </p:nvPr>
        </p:nvSpPr>
        <p:spPr>
          <a:xfrm>
            <a:off x="811600" y="1945150"/>
            <a:ext cx="7297200" cy="24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 dirty="0">
                <a:solidFill>
                  <a:srgbClr val="640C0C"/>
                </a:solidFill>
              </a:rPr>
              <a:t>2- Mostrar código funcional</a:t>
            </a:r>
            <a:endParaRPr sz="2700" dirty="0">
              <a:solidFill>
                <a:srgbClr val="640C0C"/>
              </a:solidFill>
            </a:endParaRPr>
          </a:p>
        </p:txBody>
      </p:sp>
      <p:sp>
        <p:nvSpPr>
          <p:cNvPr id="310" name="Google Shape;310;g1381e9fc36e_0_0"/>
          <p:cNvSpPr txBox="1"/>
          <p:nvPr/>
        </p:nvSpPr>
        <p:spPr>
          <a:xfrm>
            <a:off x="882325" y="721925"/>
            <a:ext cx="2941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dirty="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Merge Sort</a:t>
            </a:r>
            <a:endParaRPr sz="1400" b="0" i="0" u="none" strike="noStrike" cap="none" dirty="0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81e9fc36e_0_10"/>
          <p:cNvSpPr txBox="1">
            <a:spLocks noGrp="1"/>
          </p:cNvSpPr>
          <p:nvPr>
            <p:ph type="ctrTitle"/>
          </p:nvPr>
        </p:nvSpPr>
        <p:spPr>
          <a:xfrm>
            <a:off x="811600" y="1945150"/>
            <a:ext cx="7297200" cy="24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2700" dirty="0">
              <a:solidFill>
                <a:srgbClr val="640C0C"/>
              </a:solidFill>
            </a:endParaRPr>
          </a:p>
        </p:txBody>
      </p:sp>
      <p:sp>
        <p:nvSpPr>
          <p:cNvPr id="316" name="Google Shape;316;g1381e9fc36e_0_10"/>
          <p:cNvSpPr txBox="1"/>
          <p:nvPr/>
        </p:nvSpPr>
        <p:spPr>
          <a:xfrm>
            <a:off x="882325" y="721925"/>
            <a:ext cx="7226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dirty="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Merge Sort: Função principal</a:t>
            </a:r>
            <a:endParaRPr sz="1400" b="0" i="0" u="none" strike="noStrike" cap="none" dirty="0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g1381e9fc36e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600" y="1945150"/>
            <a:ext cx="7297200" cy="25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81e9fc36e_0_22"/>
          <p:cNvSpPr txBox="1">
            <a:spLocks noGrp="1"/>
          </p:cNvSpPr>
          <p:nvPr>
            <p:ph type="ctrTitle"/>
          </p:nvPr>
        </p:nvSpPr>
        <p:spPr>
          <a:xfrm>
            <a:off x="811600" y="1945150"/>
            <a:ext cx="7297200" cy="24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700" dirty="0">
                <a:solidFill>
                  <a:srgbClr val="640C0C"/>
                </a:solidFill>
              </a:rPr>
              <a:t>2- Rodando o código…</a:t>
            </a:r>
            <a:endParaRPr sz="2700" dirty="0">
              <a:solidFill>
                <a:srgbClr val="640C0C"/>
              </a:solidFill>
            </a:endParaRPr>
          </a:p>
        </p:txBody>
      </p:sp>
      <p:sp>
        <p:nvSpPr>
          <p:cNvPr id="323" name="Google Shape;323;g1381e9fc36e_0_22"/>
          <p:cNvSpPr txBox="1"/>
          <p:nvPr/>
        </p:nvSpPr>
        <p:spPr>
          <a:xfrm>
            <a:off x="882325" y="721925"/>
            <a:ext cx="2941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dirty="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Merge Sort</a:t>
            </a:r>
            <a:endParaRPr sz="1400" b="0" i="0" u="none" strike="noStrike" cap="none" dirty="0">
              <a:solidFill>
                <a:srgbClr val="64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463d12f2a1_1_0"/>
          <p:cNvSpPr txBox="1"/>
          <p:nvPr/>
        </p:nvSpPr>
        <p:spPr>
          <a:xfrm>
            <a:off x="882325" y="721925"/>
            <a:ext cx="6963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dirty="0">
                <a:solidFill>
                  <a:srgbClr val="640C0C"/>
                </a:solidFill>
                <a:latin typeface="Maven Pro"/>
                <a:ea typeface="Maven Pro"/>
                <a:cs typeface="Maven Pro"/>
                <a:sym typeface="Maven Pro"/>
              </a:rPr>
              <a:t>Considerações Finais</a:t>
            </a:r>
            <a:endParaRPr dirty="0">
              <a:solidFill>
                <a:srgbClr val="640C0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dirty="0">
              <a:solidFill>
                <a:srgbClr val="640C0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329" name="Google Shape;329;g1463d12f2a1_1_0"/>
          <p:cNvGraphicFramePr/>
          <p:nvPr>
            <p:extLst>
              <p:ext uri="{D42A27DB-BD31-4B8C-83A1-F6EECF244321}">
                <p14:modId xmlns:p14="http://schemas.microsoft.com/office/powerpoint/2010/main" val="766118859"/>
              </p:ext>
            </p:extLst>
          </p:nvPr>
        </p:nvGraphicFramePr>
        <p:xfrm>
          <a:off x="952500" y="161925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{8208AE8A-BA0D-415A-96CD-38AA8D479A85}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smtClean="0"/>
                        <a:t>Merge </a:t>
                      </a:r>
                      <a:r>
                        <a:rPr lang="pt-BR" b="1" dirty="0"/>
                        <a:t>Sort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/>
                        <a:t>Bubble Sort, Selection Sort, Insert Sort</a:t>
                      </a:r>
                      <a:endParaRPr b="1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640C0C"/>
                          </a:solidFill>
                        </a:rPr>
                        <a:t>Método Eficiente</a:t>
                      </a:r>
                      <a:endParaRPr b="1" dirty="0">
                        <a:solidFill>
                          <a:srgbClr val="640C0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640C0C"/>
                          </a:solidFill>
                        </a:rPr>
                        <a:t>Método Simples</a:t>
                      </a:r>
                      <a:endParaRPr b="1" dirty="0">
                        <a:solidFill>
                          <a:srgbClr val="640C0C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640C0C"/>
                          </a:solidFill>
                        </a:rPr>
                        <a:t>O(n log n) - inclusive para Pior Caso</a:t>
                      </a:r>
                      <a:endParaRPr b="1" dirty="0">
                        <a:solidFill>
                          <a:srgbClr val="640C0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640C0C"/>
                          </a:solidFill>
                        </a:rPr>
                        <a:t>O ( n</a:t>
                      </a:r>
                      <a:r>
                        <a:rPr lang="pt-BR" sz="1300" b="1" baseline="30000" dirty="0">
                          <a:solidFill>
                            <a:srgbClr val="640C0C"/>
                          </a:solidFill>
                        </a:rPr>
                        <a:t>2</a:t>
                      </a:r>
                      <a:r>
                        <a:rPr lang="pt-BR" b="1" dirty="0">
                          <a:solidFill>
                            <a:srgbClr val="640C0C"/>
                          </a:solidFill>
                        </a:rPr>
                        <a:t>) ou complexidade quadrática</a:t>
                      </a:r>
                      <a:endParaRPr b="1" dirty="0">
                        <a:solidFill>
                          <a:srgbClr val="640C0C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640C0C"/>
                          </a:solidFill>
                        </a:rPr>
                        <a:t>T(n) = 2T (n/2) + n</a:t>
                      </a:r>
                      <a:endParaRPr b="1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640C0C"/>
                          </a:solidFill>
                        </a:rPr>
                        <a:t>                                          T(n) = (n</a:t>
                      </a:r>
                      <a:r>
                        <a:rPr lang="pt-BR" sz="1300" b="1" baseline="30000" dirty="0">
                          <a:solidFill>
                            <a:srgbClr val="640C0C"/>
                          </a:solidFill>
                        </a:rPr>
                        <a:t>2</a:t>
                      </a:r>
                      <a:r>
                        <a:rPr lang="pt-BR" b="1" dirty="0">
                          <a:solidFill>
                            <a:srgbClr val="640C0C"/>
                          </a:solidFill>
                        </a:rPr>
                        <a:t> - n)/2</a:t>
                      </a:r>
                      <a:endParaRPr b="1" dirty="0">
                        <a:solidFill>
                          <a:srgbClr val="640C0C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640C0C"/>
                          </a:solidFill>
                        </a:rPr>
                        <a:t>Arquivos grandes</a:t>
                      </a:r>
                      <a:endParaRPr b="1" dirty="0">
                        <a:solidFill>
                          <a:srgbClr val="640C0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640C0C"/>
                          </a:solidFill>
                        </a:rPr>
                        <a:t>Arquivos pequenos</a:t>
                      </a:r>
                      <a:endParaRPr b="1" dirty="0">
                        <a:solidFill>
                          <a:srgbClr val="640C0C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640C0C"/>
                          </a:solidFill>
                        </a:rPr>
                        <a:t>Menos comparações: mais complexas</a:t>
                      </a:r>
                      <a:endParaRPr b="1" dirty="0">
                        <a:solidFill>
                          <a:srgbClr val="640C0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640C0C"/>
                          </a:solidFill>
                        </a:rPr>
                        <a:t>Muitas comparações</a:t>
                      </a:r>
                      <a:endParaRPr b="1" dirty="0">
                        <a:solidFill>
                          <a:srgbClr val="640C0C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30" name="Google Shape;330;g1463d12f2a1_1_0"/>
          <p:cNvSpPr txBox="1"/>
          <p:nvPr/>
        </p:nvSpPr>
        <p:spPr>
          <a:xfrm>
            <a:off x="991525" y="3916500"/>
            <a:ext cx="35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246</Words>
  <Application>Microsoft Office PowerPoint</Application>
  <PresentationFormat>Apresentação na tela 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Nunito</vt:lpstr>
      <vt:lpstr>Arial</vt:lpstr>
      <vt:lpstr>Maven Pro</vt:lpstr>
      <vt:lpstr>Momentum</vt:lpstr>
      <vt:lpstr>Merge Sort</vt:lpstr>
      <vt:lpstr>   -Definição 1-Método de ordenação  2-Técnica divisão e conquista  3-Uso da Recursividade: Objetivo?  Vetor 1 elemento -&gt;Ordenar-&gt;Mesclar vetores  </vt:lpstr>
      <vt:lpstr>-Vantagens: O(n log n), Aplicações (tempo restrito)  Fácil implementação, Estável   -Desvantagens:  Utiliza muita memória -&gt;Recursividade  </vt:lpstr>
      <vt:lpstr>1- SIMULAÇÃO: LOUSA/VIDEO </vt:lpstr>
      <vt:lpstr>Apresentação do PowerPoint</vt:lpstr>
      <vt:lpstr>2- Mostrar código funcional</vt:lpstr>
      <vt:lpstr>Apresentação do PowerPoint</vt:lpstr>
      <vt:lpstr>2- Rodando o código…</vt:lpstr>
      <vt:lpstr>Apresentação do PowerPoint</vt:lpstr>
      <vt:lpstr>  -1 Por que o Merge Sort consome bastante memória?  -2 Qual o princípio/técnica do Merge Sort?  -3 Em qual situação é indicado o Merge Sort? 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cp:lastModifiedBy>Sander</cp:lastModifiedBy>
  <cp:revision>6</cp:revision>
  <dcterms:modified xsi:type="dcterms:W3CDTF">2022-09-07T10:59:16Z</dcterms:modified>
</cp:coreProperties>
</file>