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BrcAt8IJtl1Ft0FGlG9DFNA4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ED97C-1088-46F5-94A9-E0A535E646EE}">
  <a:tblStyle styleId="{558ED97C-1088-46F5-94A9-E0A535E64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63d12f2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463d12f2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35785f6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4635785f6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635785f6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4635785f6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81e9fc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381e9fc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81e9fc3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381e9fc3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81e9fc3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381e9fc3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63d12f2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463d12f2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-9830444">
              <a:off x="6469759" y="3480727"/>
              <a:ext cx="320148" cy="320148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6"/>
            <p:cNvGrpSpPr/>
            <p:nvPr/>
          </p:nvGrpSpPr>
          <p:grpSpPr>
            <a:xfrm>
              <a:off x="7647815" y="2704283"/>
              <a:ext cx="635220" cy="635219"/>
              <a:chOff x="6725724" y="2701260"/>
              <a:chExt cx="1208101" cy="1208100"/>
            </a:xfrm>
          </p:grpSpPr>
          <p:sp>
            <p:nvSpPr>
              <p:cNvPr id="33" name="Google Shape;33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6"/>
            <p:cNvGrpSpPr/>
            <p:nvPr/>
          </p:nvGrpSpPr>
          <p:grpSpPr>
            <a:xfrm>
              <a:off x="7952718" y="179238"/>
              <a:ext cx="873165" cy="873002"/>
              <a:chOff x="7754428" y="208725"/>
              <a:chExt cx="541800" cy="541800"/>
            </a:xfrm>
          </p:grpSpPr>
          <p:sp>
            <p:nvSpPr>
              <p:cNvPr id="38" name="Google Shape;38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9830444">
              <a:off x="6469759" y="3480726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49" y="4099200"/>
            <a:ext cx="9144039" cy="1044300"/>
            <a:chOff x="49" y="4099200"/>
            <a:chExt cx="9144039" cy="1044300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49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5"/>
            <p:cNvGrpSpPr/>
            <p:nvPr/>
          </p:nvGrpSpPr>
          <p:grpSpPr>
            <a:xfrm>
              <a:off x="371403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742758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5"/>
            <p:cNvGrpSpPr/>
            <p:nvPr/>
          </p:nvGrpSpPr>
          <p:grpSpPr>
            <a:xfrm>
              <a:off x="1114112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1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1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1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1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1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1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1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1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1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6866714" y="1359"/>
            <a:ext cx="2267522" cy="2601638"/>
            <a:chOff x="6790514" y="1359"/>
            <a:chExt cx="2267522" cy="2601638"/>
          </a:xfrm>
        </p:grpSpPr>
        <p:grpSp>
          <p:nvGrpSpPr>
            <p:cNvPr id="114" name="Google Shape;114;p22"/>
            <p:cNvGrpSpPr/>
            <p:nvPr/>
          </p:nvGrpSpPr>
          <p:grpSpPr>
            <a:xfrm>
              <a:off x="7067536" y="1359"/>
              <a:ext cx="1990500" cy="1990200"/>
              <a:chOff x="7067536" y="1359"/>
              <a:chExt cx="1990500" cy="1990200"/>
            </a:xfrm>
          </p:grpSpPr>
          <p:sp>
            <p:nvSpPr>
              <p:cNvPr id="115" name="Google Shape;11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 rot="-8649154">
                <a:off x="7349962" y="283757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3.decom.ufop.br/toffolo/site_media/uploads/2013-1/bcc202/slides/14._mergesort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6333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rgbClr val="640C0C"/>
                </a:solidFill>
              </a:rPr>
              <a:t>Merge Sort</a:t>
            </a:r>
            <a:endParaRPr>
              <a:solidFill>
                <a:srgbClr val="640C0C"/>
              </a:solidFill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2571750"/>
            <a:ext cx="52320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Instituto Federal Sul de Minas Machado 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Sistemas da Informação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Estrutura de Dados II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Emerson Renaki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Gabriel Pala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Sander Gustavo Piva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2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880">
              <a:solidFill>
                <a:srgbClr val="640C0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63d12f2a1_0_12"/>
          <p:cNvSpPr txBox="1"/>
          <p:nvPr>
            <p:ph type="ctrTitle"/>
          </p:nvPr>
        </p:nvSpPr>
        <p:spPr>
          <a:xfrm>
            <a:off x="811600" y="1684875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>
                <a:solidFill>
                  <a:srgbClr val="640C0C"/>
                </a:solidFill>
              </a:rPr>
              <a:t>-1 Por que o Merge Sort consome bastante memória?</a:t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>
                <a:solidFill>
                  <a:srgbClr val="640C0C"/>
                </a:solidFill>
              </a:rPr>
              <a:t>-2 Qual o princípio/técnica do Merge Sort?</a:t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>
                <a:solidFill>
                  <a:srgbClr val="640C0C"/>
                </a:solidFill>
              </a:rPr>
              <a:t>-3 Em que situação é indicada o Merg Sort?</a:t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i="1" sz="2500">
              <a:solidFill>
                <a:srgbClr val="640C0C"/>
              </a:solidFill>
            </a:endParaRPr>
          </a:p>
        </p:txBody>
      </p:sp>
      <p:sp>
        <p:nvSpPr>
          <p:cNvPr id="335" name="Google Shape;335;g1463d12f2a1_0_12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Perguntas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 txBox="1"/>
          <p:nvPr/>
        </p:nvSpPr>
        <p:spPr>
          <a:xfrm>
            <a:off x="501325" y="681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Referências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600900" y="1420700"/>
            <a:ext cx="7942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pt-BR" sz="25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ASCENCIO, Ana Fernanda Gomes. Estruturas de dados: algoritmos, análise da complexidade e implementações em Java e C/++. São Paulo: Pearson Prentice Hall, 2010</a:t>
            </a:r>
            <a:endParaRPr b="1" sz="25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pt-BR" sz="25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TOFFOLO, Túlio. Ordenação Merge Sort. </a:t>
            </a:r>
            <a:r>
              <a:rPr b="1" lang="pt-BR" sz="18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Disponível em: &lt;</a:t>
            </a:r>
            <a:r>
              <a:rPr b="1" lang="pt-BR" sz="1800" u="sng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http://www3.decom.ufop.br/toffolo/site_media/uploads/2013-1/bcc202/slides/14._mergesort.pdf</a:t>
            </a:r>
            <a:r>
              <a:rPr b="1" lang="pt-BR" sz="18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&gt;. Acesso 21 ago 2022.</a:t>
            </a:r>
            <a:endParaRPr b="1" sz="18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47" name="Google Shape;34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48" name="Google Shape;3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78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ctrTitle"/>
          </p:nvPr>
        </p:nvSpPr>
        <p:spPr>
          <a:xfrm>
            <a:off x="854075" y="2104450"/>
            <a:ext cx="7560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-</a:t>
            </a:r>
            <a:r>
              <a:rPr lang="pt-BR" sz="2822">
                <a:solidFill>
                  <a:srgbClr val="640C0C"/>
                </a:solidFill>
              </a:rPr>
              <a:t>Definição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1-Método de ordenação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2-Técnica divisão e conquista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3-Uso da Recursividade: Objetivo? 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10">
                <a:solidFill>
                  <a:srgbClr val="640C0C"/>
                </a:solidFill>
              </a:rPr>
              <a:t>Vetor 1 elemento -&gt;Ordenar-&gt;Mesclar vetores</a:t>
            </a:r>
            <a:endParaRPr sz="2710">
              <a:solidFill>
                <a:srgbClr val="64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743"/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46"/>
              <a:buNone/>
            </a:pPr>
            <a:r>
              <a:t/>
            </a:r>
            <a:endParaRPr sz="2600">
              <a:solidFill>
                <a:srgbClr val="640C0C"/>
              </a:solidFill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952500" y="541425"/>
            <a:ext cx="48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902375" y="721900"/>
            <a:ext cx="313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1" i="0" sz="3600" u="none" cap="none" strike="noStrike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635785f6a_1_3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-Vantagens: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O(n log n), 	Aplicações (tempo restrito) 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Fácil implementação, Estável 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-Desvantagens:</a:t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	Utiliza muita memória</a:t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	Mais lento Quick Sort: Caso médio</a:t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291" name="Google Shape;291;g14635785f6a_1_3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635785f6a_1_9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1- SIMULAÇÃO: LOUSA/VIDEO</a:t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297" name="Google Shape;297;g14635785f6a_1_9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882325" y="721925"/>
            <a:ext cx="722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4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Sort: Ordenação Crescente</a:t>
            </a:r>
            <a:endParaRPr b="0" i="0" sz="3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81e9fc36e_0_0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2- Mostrar código funcional</a:t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310" name="Google Shape;310;g1381e9fc36e_0_0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81e9fc36e_0_10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316" name="Google Shape;316;g1381e9fc36e_0_10"/>
          <p:cNvSpPr txBox="1"/>
          <p:nvPr/>
        </p:nvSpPr>
        <p:spPr>
          <a:xfrm>
            <a:off x="882325" y="721925"/>
            <a:ext cx="722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Sort: Função principal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1381e9fc36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00" y="1945150"/>
            <a:ext cx="7297200" cy="25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81e9fc36e_0_22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2- Rodando o código…</a:t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323" name="Google Shape;323;g1381e9fc36e_0_22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63d12f2a1_1_0"/>
          <p:cNvSpPr txBox="1"/>
          <p:nvPr/>
        </p:nvSpPr>
        <p:spPr>
          <a:xfrm>
            <a:off x="882325" y="721925"/>
            <a:ext cx="696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Considerações Finais</a:t>
            </a:r>
            <a:endParaRPr>
              <a:solidFill>
                <a:srgbClr val="640C0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29" name="Google Shape;329;g1463d12f2a1_1_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{558ED97C-1088-46F5-94A9-E0A535E646EE}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Mega Sort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Bubble Sort, Selection Sort, Insert Sort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Método Eficiente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Método Simples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O(n log n)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O (n2) ou complexidade </a:t>
                      </a:r>
                      <a:r>
                        <a:rPr b="1" lang="pt-BR">
                          <a:solidFill>
                            <a:srgbClr val="640C0C"/>
                          </a:solidFill>
                        </a:rPr>
                        <a:t>quadrática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Arquivos grandes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Arquivos pequenos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Menos comparações: mais complexas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40C0C"/>
                          </a:solidFill>
                        </a:rPr>
                        <a:t>Muitas comparações</a:t>
                      </a:r>
                      <a:endParaRPr b="1">
                        <a:solidFill>
                          <a:srgbClr val="640C0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