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ad01c852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cad01c852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ad01c852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ad01c852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ad01c8523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ad01c8523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ad01c8523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ad01c8523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cad01c8523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cad01c8523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cad01c8523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cad01c8523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cad01c8523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cad01c8523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d01c85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d01c8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d01c85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d01c85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ad01c85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ad01c85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ad01c85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ad01c85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ad01c85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ad01c85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d01c85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d01c85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d01c852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d01c852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ad01c852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ad01c85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uio.no/IN2140v2/in2140-v24-h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uio.no/IN2140v2/in2140-v24-h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IN2140 Home Exam v2024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D2: Request/Response protocol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D2 packet: in the payload of the D1 packets (as usual in layering)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311700" y="2530125"/>
            <a:ext cx="513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PacketHeader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type;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311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570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28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1086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1344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1603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18615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1198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23781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6364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894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3153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411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3669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3927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4186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4445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7028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9611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2194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4777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360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59943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2526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65109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67692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70275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72858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75441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78024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80607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83190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1263750" y="1948950"/>
            <a:ext cx="1453800" cy="36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type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2054850" y="3823125"/>
            <a:ext cx="658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TYPE_REQUEST       (1 &lt;&lt; 0) /* type is PacketRequest */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TYPE_RESPONSE_SIZE (1 &lt;&lt; 1) /* type is PacketResponseSize */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TYPE_RESPONSE      (1 &lt;&lt; 2) /* type is PacketResponse */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TYPE_LAST_RESPONSE (1 &lt;&lt; 3) /* type is PacketResponse */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D2: Request/Response protocol</a:t>
            </a:r>
            <a:endParaRPr/>
          </a:p>
        </p:txBody>
      </p:sp>
      <p:sp>
        <p:nvSpPr>
          <p:cNvPr id="398" name="Google Shape;398;p23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D2 packet: in the payload of the D1 packets (as usual in layering)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311700" y="2530125"/>
            <a:ext cx="513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PacketRequest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type;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id;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311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570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828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1086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344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603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8615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1198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23781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26364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2894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3153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3411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3669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3927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4186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4445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47028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9611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52194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54777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57360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59943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62526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5109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67692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70275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2858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75441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8024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80607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8319000" y="1722875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1603200" y="1519075"/>
            <a:ext cx="1453800" cy="36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TYPE_REQUEST      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433" name="Google Shape;433;p23"/>
          <p:cNvGrpSpPr/>
          <p:nvPr/>
        </p:nvGrpSpPr>
        <p:grpSpPr>
          <a:xfrm>
            <a:off x="311700" y="2038350"/>
            <a:ext cx="8265600" cy="274200"/>
            <a:chOff x="671750" y="1893200"/>
            <a:chExt cx="8265600" cy="274200"/>
          </a:xfrm>
        </p:grpSpPr>
        <p:sp>
          <p:nvSpPr>
            <p:cNvPr id="434" name="Google Shape;434;p23"/>
            <p:cNvSpPr/>
            <p:nvPr/>
          </p:nvSpPr>
          <p:spPr>
            <a:xfrm>
              <a:off x="671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930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188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446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704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963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2215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4798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7381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9964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254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513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771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029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287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546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804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062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21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579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837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6096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63543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66126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68709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71292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7387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645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7904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8162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8420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8679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3"/>
          <p:cNvSpPr txBox="1"/>
          <p:nvPr/>
        </p:nvSpPr>
        <p:spPr>
          <a:xfrm>
            <a:off x="4628850" y="1519075"/>
            <a:ext cx="3801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unused - set to 0 for checksumming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67" name="Google Shape;467;p23"/>
          <p:cNvSpPr txBox="1"/>
          <p:nvPr/>
        </p:nvSpPr>
        <p:spPr>
          <a:xfrm>
            <a:off x="3717600" y="2131775"/>
            <a:ext cx="1453800" cy="36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D2: Request/Response protocol</a:t>
            </a:r>
            <a:endParaRPr/>
          </a:p>
        </p:txBody>
      </p:sp>
      <p:sp>
        <p:nvSpPr>
          <p:cNvPr id="473" name="Google Shape;473;p24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D2 packet: in the payload of the D1 packets (as usual in layering)</a:t>
            </a:r>
            <a:endParaRPr/>
          </a:p>
        </p:txBody>
      </p:sp>
      <p:sp>
        <p:nvSpPr>
          <p:cNvPr id="474" name="Google Shape;474;p24"/>
          <p:cNvSpPr txBox="1"/>
          <p:nvPr/>
        </p:nvSpPr>
        <p:spPr>
          <a:xfrm>
            <a:off x="311700" y="2530125"/>
            <a:ext cx="513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PacketResponseSize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type;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size;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311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570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828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086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1344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1603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18615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21198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23781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26364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2894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3153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3411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3669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3927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4186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44445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47028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49611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52194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54777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57360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59943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62526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65109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67692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70275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72858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75441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78024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80607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83190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 txBox="1"/>
          <p:nvPr/>
        </p:nvSpPr>
        <p:spPr>
          <a:xfrm>
            <a:off x="1298400" y="1519075"/>
            <a:ext cx="1978800" cy="36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TYPE_RESPONSE_SIZE     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4634450" y="1519075"/>
            <a:ext cx="3801600" cy="369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D2: Request/Response protocol</a:t>
            </a:r>
            <a:endParaRPr/>
          </a:p>
        </p:txBody>
      </p:sp>
      <p:sp>
        <p:nvSpPr>
          <p:cNvPr id="514" name="Google Shape;514;p25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D2 packet: in the payload of the D1 packets (as usual in layering)</a:t>
            </a:r>
            <a:endParaRPr/>
          </a:p>
        </p:txBody>
      </p:sp>
      <p:sp>
        <p:nvSpPr>
          <p:cNvPr id="515" name="Google Shape;515;p25"/>
          <p:cNvSpPr txBox="1"/>
          <p:nvPr/>
        </p:nvSpPr>
        <p:spPr>
          <a:xfrm>
            <a:off x="311700" y="2530125"/>
            <a:ext cx="513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PacketResponse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type;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payload_size;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11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570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828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1086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1344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1603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18615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21198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23781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26364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28947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31530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34113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36696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39279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4186200" y="172282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44445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47028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49611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52194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54777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57360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9943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2526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5109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7692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70275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72858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75441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78024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80607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8319000" y="17228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3117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5700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8283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10866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13449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16032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18615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21198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3781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26364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28947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31530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34113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36696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39279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4186200" y="20383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44445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47028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49611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52194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4777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7360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9943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62526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65109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7692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0275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2858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8024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0607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3190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579" name="Google Shape;579;p25"/>
          <p:cNvSpPr txBox="1"/>
          <p:nvPr/>
        </p:nvSpPr>
        <p:spPr>
          <a:xfrm>
            <a:off x="4628850" y="1519075"/>
            <a:ext cx="3801600" cy="369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payload_siez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3717600" y="2131775"/>
            <a:ext cx="14538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7544100" y="20384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 txBox="1"/>
          <p:nvPr/>
        </p:nvSpPr>
        <p:spPr>
          <a:xfrm>
            <a:off x="5129100" y="3241550"/>
            <a:ext cx="2801100" cy="36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TYPE_RESPONSE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5129100" y="4064325"/>
            <a:ext cx="2801100" cy="36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TYPE_LAST_RESPONSE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994300" y="3610850"/>
            <a:ext cx="8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nodes: the payload of D2</a:t>
            </a:r>
            <a:endParaRPr/>
          </a:p>
        </p:txBody>
      </p:sp>
      <p:sp>
        <p:nvSpPr>
          <p:cNvPr id="590" name="Google Shape;590;p26"/>
          <p:cNvSpPr txBox="1"/>
          <p:nvPr/>
        </p:nvSpPr>
        <p:spPr>
          <a:xfrm>
            <a:off x="240325" y="2832925"/>
            <a:ext cx="513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NetNode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id;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value;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num_children;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child_id[5];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3117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5700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8283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10866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13449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16032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8615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21198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3781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6364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28947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31530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34113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36696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39279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4186200" y="1113225"/>
            <a:ext cx="258300" cy="274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44445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47028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9611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2194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4777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57360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59943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62526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65109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67692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70275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72858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75441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78024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80607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8319000" y="1113275"/>
            <a:ext cx="258300" cy="273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6"/>
          <p:cNvSpPr txBox="1"/>
          <p:nvPr/>
        </p:nvSpPr>
        <p:spPr>
          <a:xfrm>
            <a:off x="419250" y="980000"/>
            <a:ext cx="847800" cy="369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4" name="Google Shape;624;p26"/>
          <p:cNvSpPr/>
          <p:nvPr/>
        </p:nvSpPr>
        <p:spPr>
          <a:xfrm>
            <a:off x="3117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6"/>
          <p:cNvSpPr/>
          <p:nvPr/>
        </p:nvSpPr>
        <p:spPr>
          <a:xfrm>
            <a:off x="5700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6"/>
          <p:cNvSpPr/>
          <p:nvPr/>
        </p:nvSpPr>
        <p:spPr>
          <a:xfrm>
            <a:off x="8283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10866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13449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16032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/>
          <p:nvPr/>
        </p:nvSpPr>
        <p:spPr>
          <a:xfrm>
            <a:off x="18615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6"/>
          <p:cNvSpPr/>
          <p:nvPr/>
        </p:nvSpPr>
        <p:spPr>
          <a:xfrm>
            <a:off x="21198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>
            <a:off x="23781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26364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28947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31530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34113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/>
          <p:nvPr/>
        </p:nvSpPr>
        <p:spPr>
          <a:xfrm>
            <a:off x="36696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6"/>
          <p:cNvSpPr/>
          <p:nvPr/>
        </p:nvSpPr>
        <p:spPr>
          <a:xfrm>
            <a:off x="39279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>
            <a:off x="4186200" y="1426200"/>
            <a:ext cx="258300" cy="27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44445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47028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49611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52194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54777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>
            <a:off x="57360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59943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62526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65109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67692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70275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72858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75441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>
            <a:off x="78024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80607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8319000" y="1426250"/>
            <a:ext cx="258300" cy="273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3117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5700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8283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10866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13449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>
            <a:off x="16032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18615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21198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23781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26364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28947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31530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34113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36696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39279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4186200" y="1739175"/>
            <a:ext cx="258300" cy="27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44445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47028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49611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6"/>
          <p:cNvSpPr/>
          <p:nvPr/>
        </p:nvSpPr>
        <p:spPr>
          <a:xfrm>
            <a:off x="52194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54777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57360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/>
          <p:nvPr/>
        </p:nvSpPr>
        <p:spPr>
          <a:xfrm>
            <a:off x="59943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62526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65109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>
            <a:off x="67692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70275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72858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/>
          <p:nvPr/>
        </p:nvSpPr>
        <p:spPr>
          <a:xfrm>
            <a:off x="75441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6"/>
          <p:cNvSpPr/>
          <p:nvPr/>
        </p:nvSpPr>
        <p:spPr>
          <a:xfrm>
            <a:off x="78024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80607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8319000" y="1739225"/>
            <a:ext cx="258300" cy="27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3117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5700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8283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10866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13449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16032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18615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21198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23781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26364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28947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31530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34113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36696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9279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4186200" y="2052150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44445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47028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49611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52194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54777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57360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59943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62526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65109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6"/>
          <p:cNvSpPr/>
          <p:nvPr/>
        </p:nvSpPr>
        <p:spPr>
          <a:xfrm>
            <a:off x="67692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70275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72858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75441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78024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80607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8319000" y="2052200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3117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5700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8283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10866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13449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16032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18615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21198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23781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26364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28947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31530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34113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36696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39279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>
            <a:off x="4186200" y="2365125"/>
            <a:ext cx="258300" cy="27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>
            <a:off x="44445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47028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49611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52194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54777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57360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59943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62526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65109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67692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70275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72858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75441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78024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80607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8319000" y="2365175"/>
            <a:ext cx="258300" cy="273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 txBox="1"/>
          <p:nvPr/>
        </p:nvSpPr>
        <p:spPr>
          <a:xfrm>
            <a:off x="4993744" y="1914025"/>
            <a:ext cx="1655700" cy="35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 of child[0]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3" name="Google Shape;753;p26"/>
          <p:cNvSpPr txBox="1"/>
          <p:nvPr/>
        </p:nvSpPr>
        <p:spPr>
          <a:xfrm>
            <a:off x="2484713" y="1621250"/>
            <a:ext cx="2324100" cy="35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Num_children (here 2)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4" name="Google Shape;754;p26"/>
          <p:cNvSpPr txBox="1"/>
          <p:nvPr/>
        </p:nvSpPr>
        <p:spPr>
          <a:xfrm>
            <a:off x="1451981" y="1292975"/>
            <a:ext cx="847800" cy="36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5" name="Google Shape;755;p26"/>
          <p:cNvSpPr txBox="1"/>
          <p:nvPr/>
        </p:nvSpPr>
        <p:spPr>
          <a:xfrm>
            <a:off x="6834375" y="2217750"/>
            <a:ext cx="1655700" cy="35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 of child[1]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6" name="Google Shape;756;p26"/>
          <p:cNvSpPr txBox="1"/>
          <p:nvPr/>
        </p:nvSpPr>
        <p:spPr>
          <a:xfrm>
            <a:off x="3828450" y="3771775"/>
            <a:ext cx="50136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Up to 5 children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But </a:t>
            </a:r>
            <a:r>
              <a:rPr lang="en" sz="1800">
                <a:solidFill>
                  <a:schemeClr val="dk2"/>
                </a:solidFill>
              </a:rPr>
              <a:t>unused</a:t>
            </a:r>
            <a:r>
              <a:rPr lang="en" sz="1800">
                <a:solidFill>
                  <a:schemeClr val="dk2"/>
                </a:solidFill>
              </a:rPr>
              <a:t> children fields are not sent over the network.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57" name="Google Shape;757;p26"/>
          <p:cNvCxnSpPr>
            <a:stCxn id="756" idx="1"/>
          </p:cNvCxnSpPr>
          <p:nvPr/>
        </p:nvCxnSpPr>
        <p:spPr>
          <a:xfrm rot="10800000">
            <a:off x="3425550" y="4264375"/>
            <a:ext cx="402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26"/>
          <p:cNvSpPr txBox="1"/>
          <p:nvPr/>
        </p:nvSpPr>
        <p:spPr>
          <a:xfrm>
            <a:off x="5994300" y="3402325"/>
            <a:ext cx="2538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value: o</a:t>
            </a:r>
            <a:r>
              <a:rPr lang="en" sz="1800">
                <a:solidFill>
                  <a:schemeClr val="dk2"/>
                </a:solidFill>
              </a:rPr>
              <a:t>ur MacGuffin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59" name="Google Shape;759;p26"/>
          <p:cNvCxnSpPr>
            <a:stCxn id="758" idx="1"/>
          </p:cNvCxnSpPr>
          <p:nvPr/>
        </p:nvCxnSpPr>
        <p:spPr>
          <a:xfrm flipH="1">
            <a:off x="2747700" y="3633175"/>
            <a:ext cx="32466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26"/>
          <p:cNvSpPr txBox="1"/>
          <p:nvPr/>
        </p:nvSpPr>
        <p:spPr>
          <a:xfrm>
            <a:off x="2484725" y="2818213"/>
            <a:ext cx="64497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d: 0-based index created by depth-first search on the server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1" name="Google Shape;761;p26"/>
          <p:cNvCxnSpPr>
            <a:stCxn id="760" idx="1"/>
          </p:cNvCxnSpPr>
          <p:nvPr/>
        </p:nvCxnSpPr>
        <p:spPr>
          <a:xfrm flipH="1">
            <a:off x="2123225" y="3049063"/>
            <a:ext cx="3615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servers</a:t>
            </a:r>
            <a:endParaRPr/>
          </a:p>
        </p:txBody>
      </p:sp>
      <p:sp>
        <p:nvSpPr>
          <p:cNvPr id="767" name="Google Shape;7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client code must talk to our 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binaries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https://github.uio.no/IN2140v2/in2140-v24-he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d1_dump &lt;port&gt;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one of your D1 packets to this server. The server checks whether your D1 header is as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d1_server &lt;port&gt;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d1_test_client with your implementation of d1_udp.c can connect to this server and send a few ping-pong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d2_server &lt;port&gt;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d2_test_client with your </a:t>
            </a:r>
            <a:r>
              <a:rPr lang="en"/>
              <a:t>implementations</a:t>
            </a:r>
            <a:r>
              <a:rPr lang="en"/>
              <a:t> of d1_udp.c and d2_lookup.c can connect to this server. The client sends a Request with an ID and the server answers with several Response packets with tree nodes.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servers</a:t>
            </a:r>
            <a:endParaRPr/>
          </a:p>
        </p:txBody>
      </p:sp>
      <p:sp>
        <p:nvSpPr>
          <p:cNvPr id="773" name="Google Shape;7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client code must talk to our 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binaries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https://github.uio.no/IN2140v2/in2140-v24-he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available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Redhat 8.9 on Intel (static binary)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works on IFI’s computers, login.ifi and in machines in 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Ubuntu 22.04 on Intel (static binary)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popular for home use (and may work with WSL2)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14.4 Sonoma on Intel (dynamic binary)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Intel; no access to an ARM Mac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directory service do?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Directory services can be primitive or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principle, a directory server responds to queries from a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answer depends on the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also on the user and their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Responses don’t change when query and attributes are unchanged and the </a:t>
            </a:r>
            <a:r>
              <a:rPr lang="en"/>
              <a:t>directory</a:t>
            </a:r>
            <a:r>
              <a:rPr lang="en"/>
              <a:t> has not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web </a:t>
            </a:r>
            <a:r>
              <a:rPr lang="en"/>
              <a:t>search</a:t>
            </a:r>
            <a:r>
              <a:rPr lang="en"/>
              <a:t>, which </a:t>
            </a:r>
            <a:r>
              <a:rPr lang="en"/>
              <a:t>sacrifices accuracy for scale and speed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99475"/>
            <a:ext cx="3665824" cy="22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24" y="634450"/>
            <a:ext cx="1843601" cy="21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exam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3210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client asks for the directory information for an ID (ID&gt;1000).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server retrieves several values that are structured in a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values are </a:t>
            </a:r>
            <a:r>
              <a:rPr lang="en"/>
              <a:t>simplified</a:t>
            </a:r>
            <a:r>
              <a:rPr lang="en"/>
              <a:t> to some integers. In a real </a:t>
            </a:r>
            <a:r>
              <a:rPr lang="en"/>
              <a:t>application</a:t>
            </a:r>
            <a:r>
              <a:rPr lang="en"/>
              <a:t> these could be user permissions, files, …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737475" y="14203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526925" y="14203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4928300" y="1707250"/>
            <a:ext cx="2489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4929150" y="2060550"/>
            <a:ext cx="2489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5796325" y="918225"/>
            <a:ext cx="968400" cy="631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925575" y="2410350"/>
            <a:ext cx="2448900" cy="2413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r>
              <a:rPr lang="en"/>
              <a:t>: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861175" y="284630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8239</a:t>
            </a:r>
            <a:endParaRPr sz="800"/>
          </a:p>
        </p:txBody>
      </p:sp>
      <p:sp>
        <p:nvSpPr>
          <p:cNvPr id="77" name="Google Shape;77;p15"/>
          <p:cNvSpPr/>
          <p:nvPr/>
        </p:nvSpPr>
        <p:spPr>
          <a:xfrm>
            <a:off x="5375125" y="32869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28623</a:t>
            </a:r>
            <a:endParaRPr sz="800"/>
          </a:p>
        </p:txBody>
      </p:sp>
      <p:sp>
        <p:nvSpPr>
          <p:cNvPr id="78" name="Google Shape;78;p15"/>
          <p:cNvSpPr/>
          <p:nvPr/>
        </p:nvSpPr>
        <p:spPr>
          <a:xfrm>
            <a:off x="5003850" y="37767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31185</a:t>
            </a:r>
            <a:endParaRPr sz="800"/>
          </a:p>
        </p:txBody>
      </p:sp>
      <p:sp>
        <p:nvSpPr>
          <p:cNvPr id="79" name="Google Shape;79;p15"/>
          <p:cNvSpPr/>
          <p:nvPr/>
        </p:nvSpPr>
        <p:spPr>
          <a:xfrm>
            <a:off x="5778500" y="37767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2315</a:t>
            </a:r>
            <a:endParaRPr sz="800"/>
          </a:p>
        </p:txBody>
      </p:sp>
      <p:sp>
        <p:nvSpPr>
          <p:cNvPr id="80" name="Google Shape;80;p15"/>
          <p:cNvSpPr/>
          <p:nvPr/>
        </p:nvSpPr>
        <p:spPr>
          <a:xfrm>
            <a:off x="5287125" y="42665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9784</a:t>
            </a:r>
            <a:endParaRPr sz="800"/>
          </a:p>
        </p:txBody>
      </p:sp>
      <p:sp>
        <p:nvSpPr>
          <p:cNvPr id="81" name="Google Shape;81;p15"/>
          <p:cNvSpPr/>
          <p:nvPr/>
        </p:nvSpPr>
        <p:spPr>
          <a:xfrm>
            <a:off x="6374025" y="32869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23489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>
            <a:off x="6751100" y="37767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4128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6751100" y="4266550"/>
            <a:ext cx="545100" cy="2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52137</a:t>
            </a:r>
            <a:endParaRPr sz="800"/>
          </a:p>
        </p:txBody>
      </p:sp>
      <p:cxnSp>
        <p:nvCxnSpPr>
          <p:cNvPr id="84" name="Google Shape;84;p15"/>
          <p:cNvCxnSpPr>
            <a:stCxn id="76" idx="2"/>
            <a:endCxn id="77" idx="0"/>
          </p:cNvCxnSpPr>
          <p:nvPr/>
        </p:nvCxnSpPr>
        <p:spPr>
          <a:xfrm flipH="1">
            <a:off x="5647725" y="3047300"/>
            <a:ext cx="4860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6" idx="2"/>
            <a:endCxn id="81" idx="0"/>
          </p:cNvCxnSpPr>
          <p:nvPr/>
        </p:nvCxnSpPr>
        <p:spPr>
          <a:xfrm>
            <a:off x="6133725" y="3047300"/>
            <a:ext cx="5130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77" idx="2"/>
            <a:endCxn id="78" idx="0"/>
          </p:cNvCxnSpPr>
          <p:nvPr/>
        </p:nvCxnSpPr>
        <p:spPr>
          <a:xfrm flipH="1">
            <a:off x="5276275" y="3487950"/>
            <a:ext cx="3714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7" idx="2"/>
            <a:endCxn id="79" idx="0"/>
          </p:cNvCxnSpPr>
          <p:nvPr/>
        </p:nvCxnSpPr>
        <p:spPr>
          <a:xfrm>
            <a:off x="5647675" y="3487950"/>
            <a:ext cx="4035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79" idx="2"/>
            <a:endCxn id="80" idx="0"/>
          </p:cNvCxnSpPr>
          <p:nvPr/>
        </p:nvCxnSpPr>
        <p:spPr>
          <a:xfrm flipH="1">
            <a:off x="5559650" y="3977750"/>
            <a:ext cx="4914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1" idx="2"/>
            <a:endCxn id="82" idx="0"/>
          </p:cNvCxnSpPr>
          <p:nvPr/>
        </p:nvCxnSpPr>
        <p:spPr>
          <a:xfrm>
            <a:off x="6646575" y="3487950"/>
            <a:ext cx="3771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2" idx="2"/>
            <a:endCxn id="83" idx="0"/>
          </p:cNvCxnSpPr>
          <p:nvPr/>
        </p:nvCxnSpPr>
        <p:spPr>
          <a:xfrm>
            <a:off x="7023650" y="3977750"/>
            <a:ext cx="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exam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33210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client asks for the directory information for an ID (ID&gt;1000).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server retrieves several values that are structured in a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values are simplified to some integers. In a real application these could be user permissions, files, …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737475" y="14203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526925" y="14203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4928300" y="1707250"/>
            <a:ext cx="2489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4929150" y="2060550"/>
            <a:ext cx="2489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5271650" y="984038"/>
            <a:ext cx="1802700" cy="384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Request: 3454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241525" y="2586075"/>
            <a:ext cx="3096600" cy="43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ResponseSize: 8</a:t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634050" y="3092950"/>
            <a:ext cx="3096600" cy="631200"/>
            <a:chOff x="5405000" y="3163950"/>
            <a:chExt cx="3096600" cy="631200"/>
          </a:xfrm>
        </p:grpSpPr>
        <p:sp>
          <p:nvSpPr>
            <p:cNvPr id="104" name="Google Shape;104;p16"/>
            <p:cNvSpPr/>
            <p:nvPr/>
          </p:nvSpPr>
          <p:spPr>
            <a:xfrm>
              <a:off x="5405000" y="3163950"/>
              <a:ext cx="3096600" cy="631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Response</a:t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86500" y="3499925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8239</a:t>
              </a:r>
              <a:endParaRPr sz="8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0550" y="3499925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28623</a:t>
              </a:r>
              <a:endParaRPr sz="8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674600" y="3499925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31185</a:t>
              </a:r>
              <a:endParaRPr sz="8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68650" y="3499925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2315</a:t>
              </a:r>
              <a:endParaRPr sz="8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862700" y="3499925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9784</a:t>
              </a:r>
              <a:endParaRPr sz="800"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5026575" y="3800525"/>
            <a:ext cx="3096600" cy="631200"/>
            <a:chOff x="5405850" y="3994350"/>
            <a:chExt cx="3096600" cy="631200"/>
          </a:xfrm>
        </p:grpSpPr>
        <p:sp>
          <p:nvSpPr>
            <p:cNvPr id="111" name="Google Shape;111;p16"/>
            <p:cNvSpPr/>
            <p:nvPr/>
          </p:nvSpPr>
          <p:spPr>
            <a:xfrm>
              <a:off x="5405850" y="3994350"/>
              <a:ext cx="3096600" cy="631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Last</a:t>
              </a:r>
              <a:r>
                <a:rPr lang="en"/>
                <a:t>Response</a:t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486500" y="43074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23489</a:t>
              </a:r>
              <a:endParaRPr sz="8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080550" y="43074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4128</a:t>
              </a:r>
              <a:endParaRPr sz="8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674600" y="43074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52137</a:t>
              </a:r>
              <a:endParaRPr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7"/>
          <p:cNvGrpSpPr/>
          <p:nvPr/>
        </p:nvGrpSpPr>
        <p:grpSpPr>
          <a:xfrm>
            <a:off x="3623700" y="470000"/>
            <a:ext cx="2292350" cy="1621250"/>
            <a:chOff x="5003850" y="2846300"/>
            <a:chExt cx="2292350" cy="1621250"/>
          </a:xfrm>
        </p:grpSpPr>
        <p:sp>
          <p:nvSpPr>
            <p:cNvPr id="120" name="Google Shape;120;p17"/>
            <p:cNvSpPr/>
            <p:nvPr/>
          </p:nvSpPr>
          <p:spPr>
            <a:xfrm>
              <a:off x="5861175" y="284630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8239</a:t>
              </a:r>
              <a:endParaRPr sz="80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375125" y="32869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28623</a:t>
              </a:r>
              <a:endParaRPr sz="80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003850" y="37767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31185</a:t>
              </a:r>
              <a:endParaRPr sz="8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778500" y="37767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2315</a:t>
              </a:r>
              <a:endParaRPr sz="80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287125" y="42665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9784</a:t>
              </a:r>
              <a:endParaRPr sz="80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374025" y="32869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23489</a:t>
              </a:r>
              <a:endParaRPr sz="80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51100" y="37767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4128</a:t>
              </a:r>
              <a:endParaRPr sz="80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51100" y="4266550"/>
              <a:ext cx="545100" cy="20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52137</a:t>
              </a:r>
              <a:endParaRPr sz="800"/>
            </a:p>
          </p:txBody>
        </p:sp>
        <p:cxnSp>
          <p:nvCxnSpPr>
            <p:cNvPr id="128" name="Google Shape;128;p17"/>
            <p:cNvCxnSpPr>
              <a:stCxn id="120" idx="2"/>
              <a:endCxn id="121" idx="0"/>
            </p:cNvCxnSpPr>
            <p:nvPr/>
          </p:nvCxnSpPr>
          <p:spPr>
            <a:xfrm flipH="1">
              <a:off x="5647725" y="3047300"/>
              <a:ext cx="486000" cy="2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>
              <a:stCxn id="120" idx="2"/>
              <a:endCxn id="125" idx="0"/>
            </p:cNvCxnSpPr>
            <p:nvPr/>
          </p:nvCxnSpPr>
          <p:spPr>
            <a:xfrm>
              <a:off x="6133725" y="3047300"/>
              <a:ext cx="513000" cy="23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>
              <a:stCxn id="121" idx="2"/>
              <a:endCxn id="122" idx="0"/>
            </p:cNvCxnSpPr>
            <p:nvPr/>
          </p:nvCxnSpPr>
          <p:spPr>
            <a:xfrm flipH="1">
              <a:off x="5276275" y="3487950"/>
              <a:ext cx="371400" cy="2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7"/>
            <p:cNvCxnSpPr>
              <a:stCxn id="121" idx="2"/>
              <a:endCxn id="123" idx="0"/>
            </p:cNvCxnSpPr>
            <p:nvPr/>
          </p:nvCxnSpPr>
          <p:spPr>
            <a:xfrm>
              <a:off x="5647675" y="3487950"/>
              <a:ext cx="403500" cy="2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>
              <a:stCxn id="123" idx="2"/>
              <a:endCxn id="124" idx="0"/>
            </p:cNvCxnSpPr>
            <p:nvPr/>
          </p:nvCxnSpPr>
          <p:spPr>
            <a:xfrm flipH="1">
              <a:off x="5559650" y="3977750"/>
              <a:ext cx="491400" cy="2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>
              <a:stCxn id="125" idx="2"/>
              <a:endCxn id="126" idx="0"/>
            </p:cNvCxnSpPr>
            <p:nvPr/>
          </p:nvCxnSpPr>
          <p:spPr>
            <a:xfrm>
              <a:off x="6646575" y="3487950"/>
              <a:ext cx="377100" cy="2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>
              <a:stCxn id="126" idx="2"/>
              <a:endCxn id="127" idx="0"/>
            </p:cNvCxnSpPr>
            <p:nvPr/>
          </p:nvCxnSpPr>
          <p:spPr>
            <a:xfrm>
              <a:off x="7023650" y="3977750"/>
              <a:ext cx="0" cy="28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exam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87900" y="1152475"/>
            <a:ext cx="33210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prints the received response in a tree pattern to the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shows the tree structure in a simplified 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Note: the client and server can store the tree internally however they want.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347075" y="18775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666925" y="2071900"/>
            <a:ext cx="1953600" cy="24354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8239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--28623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----31185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2315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------9784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--23489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----4128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------52137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7"/>
          <p:cNvSpPr/>
          <p:nvPr/>
        </p:nvSpPr>
        <p:spPr>
          <a:xfrm rot="1375769">
            <a:off x="5700606" y="2509003"/>
            <a:ext cx="696102" cy="5726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exam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39567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implement functions in the 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is a white box, you have the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functions are in grey. They are yours, you have some precode.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is a black box, you find binaries on Github.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870925" y="1832850"/>
            <a:ext cx="1083300" cy="147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909975" y="2076750"/>
            <a:ext cx="1083300" cy="990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Server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978625" y="2241775"/>
            <a:ext cx="867900" cy="2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D1 module</a:t>
            </a:r>
            <a:endParaRPr sz="800"/>
          </a:p>
        </p:txBody>
      </p:sp>
      <p:sp>
        <p:nvSpPr>
          <p:cNvPr id="149" name="Google Shape;149;p18"/>
          <p:cNvSpPr/>
          <p:nvPr/>
        </p:nvSpPr>
        <p:spPr>
          <a:xfrm>
            <a:off x="4978625" y="2564550"/>
            <a:ext cx="867900" cy="2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D2 module</a:t>
            </a:r>
            <a:endParaRPr sz="800"/>
          </a:p>
        </p:txBody>
      </p:sp>
      <p:sp>
        <p:nvSpPr>
          <p:cNvPr id="150" name="Google Shape;150;p18"/>
          <p:cNvSpPr/>
          <p:nvPr/>
        </p:nvSpPr>
        <p:spPr>
          <a:xfrm>
            <a:off x="4978625" y="2885575"/>
            <a:ext cx="867900" cy="2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Tree</a:t>
            </a:r>
            <a:r>
              <a:rPr lang="en" sz="800"/>
              <a:t> module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steps to do this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Communication over 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called “D1”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with checksums and 1-bit acknowledgements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Request/Response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called “D2”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 top of 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relies on correct packet delivery using D1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client-side tree from the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Parse the payload of the D2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Recreate the tree on the client side (you don’t have to use pointers)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Print the tree on screen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over UDP</a:t>
            </a:r>
            <a:endParaRPr/>
          </a:p>
        </p:txBody>
      </p:sp>
      <p:grpSp>
        <p:nvGrpSpPr>
          <p:cNvPr id="162" name="Google Shape;162;p20"/>
          <p:cNvGrpSpPr/>
          <p:nvPr/>
        </p:nvGrpSpPr>
        <p:grpSpPr>
          <a:xfrm>
            <a:off x="311700" y="2519150"/>
            <a:ext cx="8265600" cy="274144"/>
            <a:chOff x="671750" y="1893200"/>
            <a:chExt cx="8265600" cy="274144"/>
          </a:xfrm>
        </p:grpSpPr>
        <p:sp>
          <p:nvSpPr>
            <p:cNvPr id="163" name="Google Shape;163;p20"/>
            <p:cNvSpPr/>
            <p:nvPr/>
          </p:nvSpPr>
          <p:spPr>
            <a:xfrm>
              <a:off x="671750" y="1893200"/>
              <a:ext cx="258300" cy="274144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9300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1883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4466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7049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9632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2215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479850" y="1893200"/>
              <a:ext cx="258300" cy="274144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738150" y="1893200"/>
              <a:ext cx="258300" cy="274144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964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2547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5130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7713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0296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287950" y="1893200"/>
              <a:ext cx="258300" cy="2741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546250" y="1893200"/>
              <a:ext cx="258300" cy="274144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8045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0628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3211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5794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8377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0960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3543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6126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8709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71292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3875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6458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9041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81624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84207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8679050" y="1893250"/>
              <a:ext cx="258300" cy="274041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311700" y="2876550"/>
            <a:ext cx="8265600" cy="274200"/>
            <a:chOff x="671750" y="1893200"/>
            <a:chExt cx="8265600" cy="274200"/>
          </a:xfrm>
        </p:grpSpPr>
        <p:sp>
          <p:nvSpPr>
            <p:cNvPr id="196" name="Google Shape;196;p20"/>
            <p:cNvSpPr/>
            <p:nvPr/>
          </p:nvSpPr>
          <p:spPr>
            <a:xfrm>
              <a:off x="671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930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188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446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704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63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2215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4798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7381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9964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254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3513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1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029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287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546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804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062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21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579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837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6096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63543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66126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8709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1292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7387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7645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904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162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420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8679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packet header for D1: sent over the network in network byte order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311700" y="1668250"/>
            <a:ext cx="5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MSB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8118300" y="3471050"/>
            <a:ext cx="5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LSB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31" name="Google Shape;231;p20"/>
          <p:cNvCxnSpPr>
            <a:endCxn id="163" idx="0"/>
          </p:cNvCxnSpPr>
          <p:nvPr/>
        </p:nvCxnSpPr>
        <p:spPr>
          <a:xfrm flipH="1">
            <a:off x="440850" y="1944950"/>
            <a:ext cx="588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>
            <a:stCxn id="230" idx="0"/>
            <a:endCxn id="227" idx="2"/>
          </p:cNvCxnSpPr>
          <p:nvPr/>
        </p:nvCxnSpPr>
        <p:spPr>
          <a:xfrm flipH="1" rot="10800000">
            <a:off x="8377200" y="3150650"/>
            <a:ext cx="711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0"/>
          <p:cNvSpPr txBox="1"/>
          <p:nvPr/>
        </p:nvSpPr>
        <p:spPr>
          <a:xfrm>
            <a:off x="2694125" y="2973800"/>
            <a:ext cx="2578200" cy="36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Size: 32 bits, network byte order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5094600" y="2324900"/>
            <a:ext cx="3094800" cy="369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Checksum</a:t>
            </a:r>
            <a:r>
              <a:rPr lang="en" sz="1200">
                <a:solidFill>
                  <a:schemeClr val="dk2"/>
                </a:solidFill>
              </a:rPr>
              <a:t>: 16 bits, network byte order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5763675" y="4294713"/>
            <a:ext cx="19470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12 unused bits, must be 0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36" name="Google Shape;236;p20"/>
          <p:cNvCxnSpPr>
            <a:stCxn id="235" idx="1"/>
            <a:endCxn id="168" idx="1"/>
          </p:cNvCxnSpPr>
          <p:nvPr/>
        </p:nvCxnSpPr>
        <p:spPr>
          <a:xfrm rot="10800000">
            <a:off x="1603275" y="2656263"/>
            <a:ext cx="4160400" cy="18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0"/>
          <p:cNvCxnSpPr>
            <a:stCxn id="235" idx="1"/>
            <a:endCxn id="175" idx="1"/>
          </p:cNvCxnSpPr>
          <p:nvPr/>
        </p:nvCxnSpPr>
        <p:spPr>
          <a:xfrm rot="10800000">
            <a:off x="3411375" y="2656263"/>
            <a:ext cx="2352300" cy="18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8" name="Google Shape;238;p20"/>
          <p:cNvSpPr txBox="1"/>
          <p:nvPr/>
        </p:nvSpPr>
        <p:spPr>
          <a:xfrm>
            <a:off x="311700" y="4125988"/>
            <a:ext cx="1947000" cy="36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packet if this is 1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39" name="Google Shape;239;p20"/>
          <p:cNvCxnSpPr>
            <a:endCxn id="163" idx="2"/>
          </p:cNvCxnSpPr>
          <p:nvPr/>
        </p:nvCxnSpPr>
        <p:spPr>
          <a:xfrm rot="10800000">
            <a:off x="440850" y="2793294"/>
            <a:ext cx="32100" cy="12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 txBox="1"/>
          <p:nvPr/>
        </p:nvSpPr>
        <p:spPr>
          <a:xfrm>
            <a:off x="704950" y="3626100"/>
            <a:ext cx="3094800" cy="369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Sequence number, 0 or 1 if DATA packet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41" name="Google Shape;241;p20"/>
          <p:cNvCxnSpPr>
            <a:stCxn id="240" idx="0"/>
            <a:endCxn id="171" idx="2"/>
          </p:cNvCxnSpPr>
          <p:nvPr/>
        </p:nvCxnSpPr>
        <p:spPr>
          <a:xfrm flipH="1" rot="10800000">
            <a:off x="2252350" y="2793300"/>
            <a:ext cx="255000" cy="8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0"/>
          <p:cNvSpPr txBox="1"/>
          <p:nvPr/>
        </p:nvSpPr>
        <p:spPr>
          <a:xfrm>
            <a:off x="1037975" y="1583800"/>
            <a:ext cx="1683300" cy="36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ACK</a:t>
            </a:r>
            <a:r>
              <a:rPr lang="en" sz="1200">
                <a:solidFill>
                  <a:schemeClr val="lt1"/>
                </a:solidFill>
              </a:rPr>
              <a:t> packet if this is 1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3" name="Google Shape;243;p20"/>
          <p:cNvCxnSpPr>
            <a:stCxn id="242" idx="2"/>
            <a:endCxn id="170" idx="0"/>
          </p:cNvCxnSpPr>
          <p:nvPr/>
        </p:nvCxnSpPr>
        <p:spPr>
          <a:xfrm>
            <a:off x="1879625" y="1953100"/>
            <a:ext cx="3693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0"/>
          <p:cNvSpPr txBox="1"/>
          <p:nvPr/>
        </p:nvSpPr>
        <p:spPr>
          <a:xfrm>
            <a:off x="2846350" y="1583775"/>
            <a:ext cx="1355400" cy="36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ACK number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5" name="Google Shape;245;p20"/>
          <p:cNvCxnSpPr>
            <a:stCxn id="244" idx="2"/>
            <a:endCxn id="178" idx="0"/>
          </p:cNvCxnSpPr>
          <p:nvPr/>
        </p:nvCxnSpPr>
        <p:spPr>
          <a:xfrm>
            <a:off x="3524050" y="1953075"/>
            <a:ext cx="7914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over UDP</a:t>
            </a:r>
            <a:endParaRPr/>
          </a:p>
        </p:txBody>
      </p:sp>
      <p:grpSp>
        <p:nvGrpSpPr>
          <p:cNvPr id="251" name="Google Shape;251;p21"/>
          <p:cNvGrpSpPr/>
          <p:nvPr/>
        </p:nvGrpSpPr>
        <p:grpSpPr>
          <a:xfrm>
            <a:off x="311700" y="1680950"/>
            <a:ext cx="8265600" cy="274200"/>
            <a:chOff x="671750" y="1893200"/>
            <a:chExt cx="8265600" cy="274200"/>
          </a:xfrm>
        </p:grpSpPr>
        <p:sp>
          <p:nvSpPr>
            <p:cNvPr id="252" name="Google Shape;252;p21"/>
            <p:cNvSpPr/>
            <p:nvPr/>
          </p:nvSpPr>
          <p:spPr>
            <a:xfrm>
              <a:off x="671750" y="1893200"/>
              <a:ext cx="258300" cy="2742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9300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11883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4466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7049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9632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2215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479850" y="1893200"/>
              <a:ext cx="258300" cy="2742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738150" y="1893200"/>
              <a:ext cx="258300" cy="27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9964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2547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35130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37713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0296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287950" y="1893200"/>
              <a:ext cx="258300" cy="27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546250" y="1893200"/>
              <a:ext cx="258300" cy="274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8045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0628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53211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5794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8377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0960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3543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6126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8709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71292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3875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76458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79041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81624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84207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8679050" y="1893250"/>
              <a:ext cx="258300" cy="2739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311700" y="2038350"/>
            <a:ext cx="8265600" cy="274200"/>
            <a:chOff x="671750" y="1893200"/>
            <a:chExt cx="8265600" cy="274200"/>
          </a:xfrm>
        </p:grpSpPr>
        <p:sp>
          <p:nvSpPr>
            <p:cNvPr id="285" name="Google Shape;285;p21"/>
            <p:cNvSpPr/>
            <p:nvPr/>
          </p:nvSpPr>
          <p:spPr>
            <a:xfrm>
              <a:off x="671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930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188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446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704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963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2215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798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7381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9964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2547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130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7713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0296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42879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546250" y="1893200"/>
              <a:ext cx="258300" cy="274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804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062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5321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579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837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096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3543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6126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8709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71292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3875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76458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79041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81624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84207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8679050" y="1893250"/>
              <a:ext cx="258300" cy="2739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311700" y="1152475"/>
            <a:ext cx="8466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D1 packet: payload follows D1Header, protected by checksum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3479200" y="2753150"/>
            <a:ext cx="513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 D1Header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flags;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uint16_t checksum;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size;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D1Header D1Header;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3117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5700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8283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10866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13449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16032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18615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21198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3781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26364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28947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31530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34113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36696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39279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4186200" y="2395750"/>
            <a:ext cx="258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44445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47028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49611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2194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4777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7360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9943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2526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65109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7692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0275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2858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8024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0607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3190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7544100" y="2395800"/>
            <a:ext cx="2583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500400" y="2501575"/>
            <a:ext cx="2652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Payload, up to 1016 more bytes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