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61" r:id="rId3"/>
    <p:sldId id="256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Sam\Documents\flood_project\climate\noaa_estimat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m\Documents\flood_project\climate\noaa_estimat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1806430446194228E-2"/>
          <c:y val="0.10152284263959391"/>
          <c:w val="0.85677682086614171"/>
          <c:h val="0.81250995909775237"/>
        </c:manualLayout>
      </c:layout>
      <c:lineChart>
        <c:grouping val="standard"/>
        <c:varyColors val="0"/>
        <c:ser>
          <c:idx val="0"/>
          <c:order val="0"/>
          <c:tx>
            <c:v>1yr RI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mm:ss.0;@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All_Depth_English_PDS!$B$15:$B$24</c:f>
              <c:numCache>
                <c:formatCode>General</c:formatCode>
                <c:ptCount val="10"/>
                <c:pt idx="0">
                  <c:v>8.2804000000000002</c:v>
                </c:pt>
                <c:pt idx="1">
                  <c:v>12.5984</c:v>
                </c:pt>
                <c:pt idx="2">
                  <c:v>15.620999999999999</c:v>
                </c:pt>
                <c:pt idx="3">
                  <c:v>21.031199999999998</c:v>
                </c:pt>
                <c:pt idx="4">
                  <c:v>26.161999999999999</c:v>
                </c:pt>
                <c:pt idx="5">
                  <c:v>29.463999999999995</c:v>
                </c:pt>
                <c:pt idx="6">
                  <c:v>31.75</c:v>
                </c:pt>
                <c:pt idx="7">
                  <c:v>36.321999999999996</c:v>
                </c:pt>
                <c:pt idx="8">
                  <c:v>41.655999999999992</c:v>
                </c:pt>
                <c:pt idx="9">
                  <c:v>46.228000000000002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93-48E7-9594-186701DF0FED}"/>
            </c:ext>
          </c:extLst>
        </c:ser>
        <c:ser>
          <c:idx val="2"/>
          <c:order val="1"/>
          <c:tx>
            <c:v>2yr RI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mm:ss.0;@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All_Depth_English_PDS!$C$15:$C$24</c:f>
              <c:numCache>
                <c:formatCode>General</c:formatCode>
                <c:ptCount val="10"/>
                <c:pt idx="0">
                  <c:v>10.7188</c:v>
                </c:pt>
                <c:pt idx="1">
                  <c:v>16.306799999999999</c:v>
                </c:pt>
                <c:pt idx="2">
                  <c:v>20.218399999999999</c:v>
                </c:pt>
                <c:pt idx="3">
                  <c:v>27.178000000000001</c:v>
                </c:pt>
                <c:pt idx="4">
                  <c:v>33.781999999999996</c:v>
                </c:pt>
                <c:pt idx="5">
                  <c:v>38.353999999999999</c:v>
                </c:pt>
                <c:pt idx="6">
                  <c:v>41.148000000000003</c:v>
                </c:pt>
                <c:pt idx="7">
                  <c:v>46.735999999999997</c:v>
                </c:pt>
                <c:pt idx="8">
                  <c:v>53.339999999999996</c:v>
                </c:pt>
                <c:pt idx="9">
                  <c:v>59.69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93-48E7-9594-186701DF0FED}"/>
            </c:ext>
          </c:extLst>
        </c:ser>
        <c:ser>
          <c:idx val="3"/>
          <c:order val="2"/>
          <c:tx>
            <c:v>5yr RI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mm:ss.0;@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All_Depth_English_PDS!$D$15:$D$24</c:f>
              <c:numCache>
                <c:formatCode>General</c:formatCode>
                <c:ptCount val="10"/>
                <c:pt idx="0">
                  <c:v>14.300199999999998</c:v>
                </c:pt>
                <c:pt idx="1">
                  <c:v>21.793199999999999</c:v>
                </c:pt>
                <c:pt idx="2">
                  <c:v>26.923999999999999</c:v>
                </c:pt>
                <c:pt idx="3">
                  <c:v>36.321999999999996</c:v>
                </c:pt>
                <c:pt idx="4">
                  <c:v>44.957999999999998</c:v>
                </c:pt>
                <c:pt idx="5">
                  <c:v>52.069999999999993</c:v>
                </c:pt>
                <c:pt idx="6">
                  <c:v>55.625999999999998</c:v>
                </c:pt>
                <c:pt idx="7">
                  <c:v>62.483999999999995</c:v>
                </c:pt>
                <c:pt idx="8">
                  <c:v>70.866</c:v>
                </c:pt>
                <c:pt idx="9">
                  <c:v>78.739999999999995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93-48E7-9594-186701DF0FED}"/>
            </c:ext>
          </c:extLst>
        </c:ser>
        <c:ser>
          <c:idx val="4"/>
          <c:order val="3"/>
          <c:tx>
            <c:v>10yr RI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mm:ss.0;@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All_Depth_English_PDS!$E$15:$E$24</c:f>
              <c:numCache>
                <c:formatCode>General</c:formatCode>
                <c:ptCount val="10"/>
                <c:pt idx="0">
                  <c:v>17.043399999999998</c:v>
                </c:pt>
                <c:pt idx="1">
                  <c:v>25.907999999999998</c:v>
                </c:pt>
                <c:pt idx="2">
                  <c:v>32.257999999999996</c:v>
                </c:pt>
                <c:pt idx="3">
                  <c:v>43.433999999999997</c:v>
                </c:pt>
                <c:pt idx="4">
                  <c:v>53.593999999999994</c:v>
                </c:pt>
                <c:pt idx="5">
                  <c:v>62.738</c:v>
                </c:pt>
                <c:pt idx="6">
                  <c:v>67.055999999999997</c:v>
                </c:pt>
                <c:pt idx="7">
                  <c:v>74.930000000000007</c:v>
                </c:pt>
                <c:pt idx="8">
                  <c:v>85.09</c:v>
                </c:pt>
                <c:pt idx="9">
                  <c:v>93.98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893-48E7-9594-186701DF0FED}"/>
            </c:ext>
          </c:extLst>
        </c:ser>
        <c:ser>
          <c:idx val="5"/>
          <c:order val="4"/>
          <c:tx>
            <c:v>25yr RI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mm:ss.0;@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All_Depth_English_PDS!$F$15:$F$24</c:f>
              <c:numCache>
                <c:formatCode>General</c:formatCode>
                <c:ptCount val="10"/>
                <c:pt idx="0">
                  <c:v>20.726399999999998</c:v>
                </c:pt>
                <c:pt idx="1">
                  <c:v>31.495999999999999</c:v>
                </c:pt>
                <c:pt idx="2">
                  <c:v>39.116</c:v>
                </c:pt>
                <c:pt idx="3">
                  <c:v>52.577999999999996</c:v>
                </c:pt>
                <c:pt idx="4">
                  <c:v>65.024000000000001</c:v>
                </c:pt>
                <c:pt idx="5">
                  <c:v>77.469999999999985</c:v>
                </c:pt>
                <c:pt idx="6">
                  <c:v>82.803999999999988</c:v>
                </c:pt>
                <c:pt idx="7">
                  <c:v>92.456000000000003</c:v>
                </c:pt>
                <c:pt idx="8">
                  <c:v>104.648</c:v>
                </c:pt>
                <c:pt idx="9">
                  <c:v>115.062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893-48E7-9594-186701DF0FED}"/>
            </c:ext>
          </c:extLst>
        </c:ser>
        <c:ser>
          <c:idx val="6"/>
          <c:order val="5"/>
          <c:tx>
            <c:v>50yr RI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mm:ss.0;@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All_Depth_English_PDS!$G$15:$G$24</c:f>
              <c:numCache>
                <c:formatCode>General</c:formatCode>
                <c:ptCount val="10"/>
                <c:pt idx="0">
                  <c:v>23.571200000000001</c:v>
                </c:pt>
                <c:pt idx="1">
                  <c:v>35.813999999999993</c:v>
                </c:pt>
                <c:pt idx="2">
                  <c:v>44.449999999999996</c:v>
                </c:pt>
                <c:pt idx="3">
                  <c:v>59.943999999999996</c:v>
                </c:pt>
                <c:pt idx="4">
                  <c:v>74.167999999999992</c:v>
                </c:pt>
                <c:pt idx="5">
                  <c:v>89.153999999999996</c:v>
                </c:pt>
                <c:pt idx="6">
                  <c:v>95.503999999999991</c:v>
                </c:pt>
                <c:pt idx="7">
                  <c:v>106.426</c:v>
                </c:pt>
                <c:pt idx="8">
                  <c:v>120.396</c:v>
                </c:pt>
                <c:pt idx="9">
                  <c:v>131.57199999999997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893-48E7-9594-186701DF0FED}"/>
            </c:ext>
          </c:extLst>
        </c:ser>
        <c:ser>
          <c:idx val="9"/>
          <c:order val="6"/>
          <c:tx>
            <c:v>100yr RI</c:v>
          </c:tx>
          <c:marker>
            <c:symbol val="none"/>
          </c:marker>
          <c:cat>
            <c:numRef>
              <c:f>All_Depth_English_PDS!$A$15:$A$24</c:f>
              <c:numCache>
                <c:formatCode>mm:ss.0;@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All_Depth_English_PDS!$H$15:$H$24</c:f>
              <c:numCache>
                <c:formatCode>General</c:formatCode>
                <c:ptCount val="10"/>
                <c:pt idx="0">
                  <c:v>26.669999999999998</c:v>
                </c:pt>
                <c:pt idx="1">
                  <c:v>40.386000000000003</c:v>
                </c:pt>
                <c:pt idx="2">
                  <c:v>50.037999999999997</c:v>
                </c:pt>
                <c:pt idx="3">
                  <c:v>67.563999999999993</c:v>
                </c:pt>
                <c:pt idx="4">
                  <c:v>83.566000000000003</c:v>
                </c:pt>
                <c:pt idx="5">
                  <c:v>101.6</c:v>
                </c:pt>
                <c:pt idx="6">
                  <c:v>108.96599999999999</c:v>
                </c:pt>
                <c:pt idx="7">
                  <c:v>121.41200000000001</c:v>
                </c:pt>
                <c:pt idx="8">
                  <c:v>137.16</c:v>
                </c:pt>
                <c:pt idx="9">
                  <c:v>149.09799999999998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893-48E7-9594-186701DF0FED}"/>
            </c:ext>
          </c:extLst>
        </c:ser>
        <c:ser>
          <c:idx val="7"/>
          <c:order val="7"/>
          <c:tx>
            <c:v>200yr RI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mm:ss.0;@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All_Depth_English_PDS!$I$15:$I$24</c:f>
              <c:numCache>
                <c:formatCode>General</c:formatCode>
                <c:ptCount val="10"/>
                <c:pt idx="0">
                  <c:v>29.717999999999996</c:v>
                </c:pt>
                <c:pt idx="1">
                  <c:v>45.211999999999996</c:v>
                </c:pt>
                <c:pt idx="2">
                  <c:v>55.88</c:v>
                </c:pt>
                <c:pt idx="3">
                  <c:v>75.183999999999997</c:v>
                </c:pt>
                <c:pt idx="4">
                  <c:v>93.217999999999989</c:v>
                </c:pt>
                <c:pt idx="5">
                  <c:v>114.80799999999998</c:v>
                </c:pt>
                <c:pt idx="6">
                  <c:v>123.18999999999998</c:v>
                </c:pt>
                <c:pt idx="7">
                  <c:v>137.16</c:v>
                </c:pt>
                <c:pt idx="8">
                  <c:v>154.68599999999998</c:v>
                </c:pt>
                <c:pt idx="9">
                  <c:v>167.386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893-48E7-9594-186701DF0FED}"/>
            </c:ext>
          </c:extLst>
        </c:ser>
        <c:ser>
          <c:idx val="8"/>
          <c:order val="8"/>
          <c:tx>
            <c:v>500yr RI</c:v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mm:ss.0;@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All_Depth_English_PDS!$J$15:$J$24</c:f>
              <c:numCache>
                <c:formatCode>General</c:formatCode>
                <c:ptCount val="10"/>
                <c:pt idx="0">
                  <c:v>33.781999999999996</c:v>
                </c:pt>
                <c:pt idx="1">
                  <c:v>51.308</c:v>
                </c:pt>
                <c:pt idx="2">
                  <c:v>63.753999999999991</c:v>
                </c:pt>
                <c:pt idx="3">
                  <c:v>85.85199999999999</c:v>
                </c:pt>
                <c:pt idx="4">
                  <c:v>106.17199999999998</c:v>
                </c:pt>
                <c:pt idx="5">
                  <c:v>132.84200000000001</c:v>
                </c:pt>
                <c:pt idx="6">
                  <c:v>142.74799999999999</c:v>
                </c:pt>
                <c:pt idx="7">
                  <c:v>159.00399999999999</c:v>
                </c:pt>
                <c:pt idx="8">
                  <c:v>179.32399999999998</c:v>
                </c:pt>
                <c:pt idx="9">
                  <c:v>192.78599999999997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893-48E7-9594-186701DF0FED}"/>
            </c:ext>
          </c:extLst>
        </c:ser>
        <c:ser>
          <c:idx val="1"/>
          <c:order val="9"/>
          <c:tx>
            <c:v>1000 yr RI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mm:ss.0;@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All_Depth_English_PDS!$K$15:$K$24</c:f>
              <c:numCache>
                <c:formatCode>General</c:formatCode>
                <c:ptCount val="10"/>
                <c:pt idx="0">
                  <c:v>37.083999999999996</c:v>
                </c:pt>
                <c:pt idx="1">
                  <c:v>56.388000000000005</c:v>
                </c:pt>
                <c:pt idx="2">
                  <c:v>69.849999999999994</c:v>
                </c:pt>
                <c:pt idx="3">
                  <c:v>94.233999999999995</c:v>
                </c:pt>
                <c:pt idx="4">
                  <c:v>116.58599999999998</c:v>
                </c:pt>
                <c:pt idx="5">
                  <c:v>147.57399999999998</c:v>
                </c:pt>
                <c:pt idx="6">
                  <c:v>159.00399999999999</c:v>
                </c:pt>
                <c:pt idx="7">
                  <c:v>176.78399999999999</c:v>
                </c:pt>
                <c:pt idx="8">
                  <c:v>199.136</c:v>
                </c:pt>
                <c:pt idx="9">
                  <c:v>213.10599999999999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7893-48E7-9594-186701DF0F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4672991"/>
        <c:axId val="594676735"/>
      </c:lineChart>
      <c:catAx>
        <c:axId val="594672991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Storm</a:t>
                </a:r>
                <a:r>
                  <a:rPr lang="en-US" baseline="0"/>
                  <a:t> Duration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h: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676735"/>
        <c:crosses val="autoZero"/>
        <c:auto val="1"/>
        <c:lblAlgn val="ctr"/>
        <c:lblOffset val="100"/>
        <c:noMultiLvlLbl val="0"/>
      </c:catAx>
      <c:valAx>
        <c:axId val="594676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Depth of Rainfall During</a:t>
                </a:r>
                <a:r>
                  <a:rPr lang="en-US" baseline="0"/>
                  <a:t> Storm (mm)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672991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All_Depth_English_PDS!$M$15:$M$24</c:f>
              <c:numCache>
                <c:formatCode>General</c:formatCode>
                <c:ptCount val="10"/>
                <c:pt idx="0">
                  <c:v>99.364800000000002</c:v>
                </c:pt>
                <c:pt idx="1">
                  <c:v>75.590400000000002</c:v>
                </c:pt>
                <c:pt idx="2">
                  <c:v>62.483999999999995</c:v>
                </c:pt>
                <c:pt idx="3">
                  <c:v>42.062399999999997</c:v>
                </c:pt>
                <c:pt idx="4">
                  <c:v>26.161999999999999</c:v>
                </c:pt>
                <c:pt idx="5">
                  <c:v>14.731999999999998</c:v>
                </c:pt>
                <c:pt idx="6">
                  <c:v>10.583333333333334</c:v>
                </c:pt>
                <c:pt idx="7">
                  <c:v>6.0536666666666656</c:v>
                </c:pt>
                <c:pt idx="8">
                  <c:v>3.4713333333333325</c:v>
                </c:pt>
                <c:pt idx="9">
                  <c:v>1.9261666666666668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41-4020-B593-7A43346A2F24}"/>
            </c:ext>
          </c:extLst>
        </c:ser>
        <c:ser>
          <c:idx val="2"/>
          <c:order val="1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All_Depth_English_PDS!$N$15:$N$24</c:f>
              <c:numCache>
                <c:formatCode>General</c:formatCode>
                <c:ptCount val="10"/>
                <c:pt idx="0">
                  <c:v>128.62559999999999</c:v>
                </c:pt>
                <c:pt idx="1">
                  <c:v>97.840800000000002</c:v>
                </c:pt>
                <c:pt idx="2">
                  <c:v>80.873599999999996</c:v>
                </c:pt>
                <c:pt idx="3">
                  <c:v>54.356000000000002</c:v>
                </c:pt>
                <c:pt idx="4">
                  <c:v>33.781999999999996</c:v>
                </c:pt>
                <c:pt idx="5">
                  <c:v>19.177</c:v>
                </c:pt>
                <c:pt idx="6">
                  <c:v>13.716000000000001</c:v>
                </c:pt>
                <c:pt idx="7">
                  <c:v>7.7893333333333326</c:v>
                </c:pt>
                <c:pt idx="8">
                  <c:v>4.4449999999999994</c:v>
                </c:pt>
                <c:pt idx="9">
                  <c:v>2.4870833333333331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41-4020-B593-7A43346A2F24}"/>
            </c:ext>
          </c:extLst>
        </c:ser>
        <c:ser>
          <c:idx val="3"/>
          <c:order val="2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All_Depth_English_PDS!$O$15:$O$24</c:f>
              <c:numCache>
                <c:formatCode>General</c:formatCode>
                <c:ptCount val="10"/>
                <c:pt idx="0">
                  <c:v>171.60239999999999</c:v>
                </c:pt>
                <c:pt idx="1">
                  <c:v>130.75919999999999</c:v>
                </c:pt>
                <c:pt idx="2">
                  <c:v>107.696</c:v>
                </c:pt>
                <c:pt idx="3">
                  <c:v>72.643999999999991</c:v>
                </c:pt>
                <c:pt idx="4">
                  <c:v>44.957999999999998</c:v>
                </c:pt>
                <c:pt idx="5">
                  <c:v>26.034999999999997</c:v>
                </c:pt>
                <c:pt idx="6">
                  <c:v>18.541999999999998</c:v>
                </c:pt>
                <c:pt idx="7">
                  <c:v>10.414</c:v>
                </c:pt>
                <c:pt idx="8">
                  <c:v>5.9055</c:v>
                </c:pt>
                <c:pt idx="9">
                  <c:v>3.2808333333333333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41-4020-B593-7A43346A2F24}"/>
            </c:ext>
          </c:extLst>
        </c:ser>
        <c:ser>
          <c:idx val="4"/>
          <c:order val="3"/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All_Depth_English_PDS!$P$15:$P$24</c:f>
              <c:numCache>
                <c:formatCode>General</c:formatCode>
                <c:ptCount val="10"/>
                <c:pt idx="0">
                  <c:v>204.52079999999998</c:v>
                </c:pt>
                <c:pt idx="1">
                  <c:v>155.44799999999998</c:v>
                </c:pt>
                <c:pt idx="2">
                  <c:v>129.03199999999998</c:v>
                </c:pt>
                <c:pt idx="3">
                  <c:v>86.867999999999995</c:v>
                </c:pt>
                <c:pt idx="4">
                  <c:v>53.593999999999994</c:v>
                </c:pt>
                <c:pt idx="5">
                  <c:v>31.369</c:v>
                </c:pt>
                <c:pt idx="6">
                  <c:v>22.352</c:v>
                </c:pt>
                <c:pt idx="7">
                  <c:v>12.488333333333335</c:v>
                </c:pt>
                <c:pt idx="8">
                  <c:v>7.0908333333333333</c:v>
                </c:pt>
                <c:pt idx="9">
                  <c:v>3.9158333333333335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41-4020-B593-7A43346A2F24}"/>
            </c:ext>
          </c:extLst>
        </c:ser>
        <c:ser>
          <c:idx val="5"/>
          <c:order val="4"/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All_Depth_English_PDS!$Q$15:$Q$24</c:f>
              <c:numCache>
                <c:formatCode>General</c:formatCode>
                <c:ptCount val="10"/>
                <c:pt idx="0">
                  <c:v>248.71679999999998</c:v>
                </c:pt>
                <c:pt idx="1">
                  <c:v>188.976</c:v>
                </c:pt>
                <c:pt idx="2">
                  <c:v>156.464</c:v>
                </c:pt>
                <c:pt idx="3">
                  <c:v>105.15599999999999</c:v>
                </c:pt>
                <c:pt idx="4">
                  <c:v>65.024000000000001</c:v>
                </c:pt>
                <c:pt idx="5">
                  <c:v>38.734999999999992</c:v>
                </c:pt>
                <c:pt idx="6">
                  <c:v>27.601333333333329</c:v>
                </c:pt>
                <c:pt idx="7">
                  <c:v>15.409333333333334</c:v>
                </c:pt>
                <c:pt idx="8">
                  <c:v>8.7206666666666663</c:v>
                </c:pt>
                <c:pt idx="9">
                  <c:v>4.7942499999999999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41-4020-B593-7A43346A2F24}"/>
            </c:ext>
          </c:extLst>
        </c:ser>
        <c:ser>
          <c:idx val="6"/>
          <c:order val="5"/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All_Depth_English_PDS!$R$15:$R$24</c:f>
              <c:numCache>
                <c:formatCode>General</c:formatCode>
                <c:ptCount val="10"/>
                <c:pt idx="0">
                  <c:v>282.8544</c:v>
                </c:pt>
                <c:pt idx="1">
                  <c:v>214.88399999999996</c:v>
                </c:pt>
                <c:pt idx="2">
                  <c:v>177.79999999999998</c:v>
                </c:pt>
                <c:pt idx="3">
                  <c:v>119.88799999999999</c:v>
                </c:pt>
                <c:pt idx="4">
                  <c:v>74.167999999999992</c:v>
                </c:pt>
                <c:pt idx="5">
                  <c:v>44.576999999999998</c:v>
                </c:pt>
                <c:pt idx="6">
                  <c:v>31.834666666666664</c:v>
                </c:pt>
                <c:pt idx="7">
                  <c:v>17.737666666666666</c:v>
                </c:pt>
                <c:pt idx="8">
                  <c:v>10.032999999999999</c:v>
                </c:pt>
                <c:pt idx="9">
                  <c:v>5.4821666666666653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441-4020-B593-7A43346A2F24}"/>
            </c:ext>
          </c:extLst>
        </c:ser>
        <c:ser>
          <c:idx val="9"/>
          <c:order val="6"/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All_Depth_English_PDS!$S$15:$S$24</c:f>
              <c:numCache>
                <c:formatCode>General</c:formatCode>
                <c:ptCount val="10"/>
                <c:pt idx="0">
                  <c:v>320.03999999999996</c:v>
                </c:pt>
                <c:pt idx="1">
                  <c:v>242.31600000000003</c:v>
                </c:pt>
                <c:pt idx="2">
                  <c:v>200.15199999999999</c:v>
                </c:pt>
                <c:pt idx="3">
                  <c:v>135.12799999999999</c:v>
                </c:pt>
                <c:pt idx="4">
                  <c:v>83.566000000000003</c:v>
                </c:pt>
                <c:pt idx="5">
                  <c:v>50.8</c:v>
                </c:pt>
                <c:pt idx="6">
                  <c:v>36.321999999999996</c:v>
                </c:pt>
                <c:pt idx="7">
                  <c:v>20.235333333333333</c:v>
                </c:pt>
                <c:pt idx="8">
                  <c:v>11.43</c:v>
                </c:pt>
                <c:pt idx="9">
                  <c:v>6.212416666666666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441-4020-B593-7A43346A2F24}"/>
            </c:ext>
          </c:extLst>
        </c:ser>
        <c:ser>
          <c:idx val="7"/>
          <c:order val="7"/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All_Depth_English_PDS!$T$15:$T$24</c:f>
              <c:numCache>
                <c:formatCode>General</c:formatCode>
                <c:ptCount val="10"/>
                <c:pt idx="0">
                  <c:v>356.61599999999999</c:v>
                </c:pt>
                <c:pt idx="1">
                  <c:v>271.27199999999999</c:v>
                </c:pt>
                <c:pt idx="2">
                  <c:v>223.52</c:v>
                </c:pt>
                <c:pt idx="3">
                  <c:v>150.36799999999999</c:v>
                </c:pt>
                <c:pt idx="4">
                  <c:v>93.217999999999989</c:v>
                </c:pt>
                <c:pt idx="5">
                  <c:v>57.403999999999989</c:v>
                </c:pt>
                <c:pt idx="6">
                  <c:v>41.063333333333325</c:v>
                </c:pt>
                <c:pt idx="7">
                  <c:v>22.86</c:v>
                </c:pt>
                <c:pt idx="8">
                  <c:v>12.890499999999998</c:v>
                </c:pt>
                <c:pt idx="9">
                  <c:v>6.9744166666666665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441-4020-B593-7A43346A2F24}"/>
            </c:ext>
          </c:extLst>
        </c:ser>
        <c:ser>
          <c:idx val="8"/>
          <c:order val="8"/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All_Depth_English_PDS!$U$15:$U$24</c:f>
              <c:numCache>
                <c:formatCode>General</c:formatCode>
                <c:ptCount val="10"/>
                <c:pt idx="0">
                  <c:v>405.38399999999996</c:v>
                </c:pt>
                <c:pt idx="1">
                  <c:v>307.84800000000001</c:v>
                </c:pt>
                <c:pt idx="2">
                  <c:v>255.01599999999996</c:v>
                </c:pt>
                <c:pt idx="3">
                  <c:v>171.70399999999998</c:v>
                </c:pt>
                <c:pt idx="4">
                  <c:v>106.17199999999998</c:v>
                </c:pt>
                <c:pt idx="5">
                  <c:v>66.421000000000006</c:v>
                </c:pt>
                <c:pt idx="6">
                  <c:v>47.582666666666661</c:v>
                </c:pt>
                <c:pt idx="7">
                  <c:v>26.500666666666664</c:v>
                </c:pt>
                <c:pt idx="8">
                  <c:v>14.943666666666665</c:v>
                </c:pt>
                <c:pt idx="9">
                  <c:v>8.0327499999999983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C441-4020-B593-7A43346A2F24}"/>
            </c:ext>
          </c:extLst>
        </c:ser>
        <c:ser>
          <c:idx val="1"/>
          <c:order val="9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All_Depth_English_PDS!$V$15:$V$24</c:f>
              <c:numCache>
                <c:formatCode>General</c:formatCode>
                <c:ptCount val="10"/>
                <c:pt idx="0">
                  <c:v>445.00799999999992</c:v>
                </c:pt>
                <c:pt idx="1">
                  <c:v>338.32800000000003</c:v>
                </c:pt>
                <c:pt idx="2">
                  <c:v>279.39999999999998</c:v>
                </c:pt>
                <c:pt idx="3">
                  <c:v>188.46799999999999</c:v>
                </c:pt>
                <c:pt idx="4">
                  <c:v>116.58599999999998</c:v>
                </c:pt>
                <c:pt idx="5">
                  <c:v>73.786999999999992</c:v>
                </c:pt>
                <c:pt idx="6">
                  <c:v>53.001333333333328</c:v>
                </c:pt>
                <c:pt idx="7">
                  <c:v>29.463999999999999</c:v>
                </c:pt>
                <c:pt idx="8">
                  <c:v>16.594666666666665</c:v>
                </c:pt>
                <c:pt idx="9">
                  <c:v>8.8794166666666658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C441-4020-B593-7A43346A2F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4672991"/>
        <c:axId val="594676735"/>
      </c:lineChart>
      <c:catAx>
        <c:axId val="594672991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Storm</a:t>
                </a:r>
                <a:r>
                  <a:rPr lang="en-US" baseline="0"/>
                  <a:t> Duration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h: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676735"/>
        <c:crosses val="autoZero"/>
        <c:auto val="1"/>
        <c:lblAlgn val="ctr"/>
        <c:lblOffset val="100"/>
        <c:noMultiLvlLbl val="0"/>
      </c:catAx>
      <c:valAx>
        <c:axId val="594676735"/>
        <c:scaling>
          <c:orientation val="minMax"/>
          <c:max val="4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Storm Intensity (mm/hr)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672991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0.27109</cdr:x>
      <cdr:y>0</cdr:y>
    </cdr:from>
    <cdr:to>
      <cdr:x>0.68281</cdr:x>
      <cdr:y>0.13959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F2A194C-71CC-80B1-2F9F-FAEC16BFDDC7}"/>
            </a:ext>
          </a:extLst>
        </cdr:cNvPr>
        <cdr:cNvSpPr txBox="1"/>
      </cdr:nvSpPr>
      <cdr:spPr>
        <a:xfrm xmlns:a="http://schemas.openxmlformats.org/drawingml/2006/main">
          <a:off x="3305175" y="0"/>
          <a:ext cx="5019675" cy="5238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NOAA Precipitation Frequency Estimates for Last Chance Canyon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21D20-68CA-214F-8B3E-2FFD2D1E6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6755F-6086-B498-C8B1-60AF34011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21100-DDB3-A591-ABD7-63706318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3386-6775-48F4-9396-929C3B22C4A1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919ED-74CC-44B6-2204-339E5D0F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42D9D-0D88-2D6F-7133-1B95CF7F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90FF-2C78-4740-8B8A-04439D22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0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5DD4-E717-7A2F-42CC-CA5A8CD1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D15D8-4EA2-361F-E8DE-790FDB37C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9D2B1-A0CC-7076-6B5E-B8A202EF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3386-6775-48F4-9396-929C3B22C4A1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76898-F98A-A419-6C77-D4651DE2E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5B262-6B55-A506-ED6B-C16F80C6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90FF-2C78-4740-8B8A-04439D22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2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806FC-E536-9C0F-CD1C-78A67A251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2792A-A03F-F4A1-DF1F-52E297101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0264F-90F8-280C-D0E2-10A49692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3386-6775-48F4-9396-929C3B22C4A1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424E6-7B29-D13A-3458-D57004A7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3C79E-179A-9F76-6133-B6D0B9C3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90FF-2C78-4740-8B8A-04439D22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3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6064-9A53-4491-207A-E5FD2AFA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54676-B103-5E26-3D51-DEE92C866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88AEE-4C5C-0AA4-A3E5-525B34DD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3386-6775-48F4-9396-929C3B22C4A1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66AAE-DB3C-91FE-BE34-BA429A19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6BC81-9225-5FCE-CDC7-F04397CE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90FF-2C78-4740-8B8A-04439D22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4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54E6-7201-3EE9-F259-8D04F776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A6C5D-40BA-68F8-AB93-A8DD218E7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DE4EB-A19B-096C-C4C2-A96A7AB2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3386-6775-48F4-9396-929C3B22C4A1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3D8FD-A2BF-1FF7-EA66-516E1CFB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F95B2-A1E1-F6C3-B7FE-CFD20C12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90FF-2C78-4740-8B8A-04439D22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6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5741-CE52-9A55-E6CE-1D85DA8A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3497B-E67E-23A8-1761-BA650051D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600CC-4458-74FE-F498-ED266F153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DB8FE-5C01-7FBF-89AB-49751EFB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3386-6775-48F4-9396-929C3B22C4A1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50CFB-EC49-8D3C-A108-4F193C3D8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29A96-728A-F8DD-F0A2-35AD18F4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90FF-2C78-4740-8B8A-04439D22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6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A776F-70EB-F2D0-AF6D-00CB16AB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D79D2-3A22-DCA5-F291-02B73B6AE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75BA3-DF4E-F0E3-BC3C-EFC1C7DEF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BD0C8-1130-D745-4EA3-D785476CE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B84B7D-B4EA-34A8-58EB-86CCC5642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B9A32-1DA9-8084-3D05-78126B427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3386-6775-48F4-9396-929C3B22C4A1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C81D6-B96D-9BB1-DDE1-B49A55A0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4EF7D-A264-2153-F366-60B814EA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90FF-2C78-4740-8B8A-04439D22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7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0944-802A-582A-78B3-4E4AA831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BA432C-90A2-BB7F-3A76-AAA25039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3386-6775-48F4-9396-929C3B22C4A1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8DA59-386E-DCA3-E956-EC5A9FCA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54363-8D77-7FCF-3317-CF940850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90FF-2C78-4740-8B8A-04439D22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3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762E9-970D-5D85-AEEF-4201469C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3386-6775-48F4-9396-929C3B22C4A1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5077F5-549D-6B11-E665-0BEA79E5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03312-2FDB-C628-F8B8-3CA525DBD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90FF-2C78-4740-8B8A-04439D22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2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BFB3-5297-599A-3B9F-82FC7F13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E0488-A338-253E-FD0A-271095B4C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20607-8FD3-D23A-63FC-5B3897FE5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FCC9B-736B-FD33-519F-32D8A163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3386-6775-48F4-9396-929C3B22C4A1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B6C46-6C26-F212-D2CD-5B935C0E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1DE9D-DF83-84B0-3E1F-8AECC24E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90FF-2C78-4740-8B8A-04439D22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3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A74F-FE75-14C5-1BD0-95C53738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EFD22-D073-9AD2-76B1-25552F8A7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2F1EB-3B40-1570-A958-568281EF3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27845-4584-340F-AB3E-26AF0C0A3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3386-6775-48F4-9396-929C3B22C4A1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CD8FE-5B68-5E7C-2FB0-2401F7A0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29601-2D73-B0AB-2EC3-7088725E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90FF-2C78-4740-8B8A-04439D22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7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BF04B2-3DC5-AEA2-E648-E307FCE7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565C7-D52F-E0D7-0119-EF184270F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A4C3D-1D39-6FC8-70C2-0D62131C9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53386-6775-48F4-9396-929C3B22C4A1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B9FDB-EF52-DDA1-0941-4FDA67CF5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ACDB7-3370-B650-D60B-D3641A174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790FF-2C78-4740-8B8A-04439D22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4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51EE7-805E-D597-44E2-53EF66D0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1C8D3-3A48-78E6-7CBA-6F596A71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Some map with ksn, sediment size, and effect of sed size on ksn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often sediment and how much sediment is transported by a storm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Could be a proxy for how often HS contributes sed as well, as per new </a:t>
            </a:r>
            <a:r>
              <a:rPr lang="en-US" dirty="0" err="1"/>
              <a:t>yanites</a:t>
            </a:r>
            <a:r>
              <a:rPr lang="en-US" dirty="0"/>
              <a:t> paper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maximum sediment size mobilized by different storms by drainage area and slope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residence time required for differently sized alluvium to steepen channel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 fig 4, if u have a relationship between sediment size (boulders and d50) and ksn (or slope)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then you can replace sediment size with residence time in channel (based on RI)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07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F9CB3C-4835-A07A-50DC-0CBBA0027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286500" cy="6704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619A29-E2F6-A857-8678-9030D49AC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99" y="219100"/>
            <a:ext cx="4953429" cy="57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3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map&#10;&#10;Description automatically generated">
            <a:extLst>
              <a:ext uri="{FF2B5EF4-FFF2-40B4-BE49-F238E27FC236}">
                <a16:creationId xmlns:a16="http://schemas.microsoft.com/office/drawing/2014/main" id="{38D656D3-14DC-CA4F-B7A3-AFED639BAD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55"/>
          <a:stretch/>
        </p:blipFill>
        <p:spPr>
          <a:xfrm>
            <a:off x="1760678" y="0"/>
            <a:ext cx="9233894" cy="60633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2AA9E2-F239-65A2-9498-E3C2E2509787}"/>
              </a:ext>
            </a:extLst>
          </p:cNvPr>
          <p:cNvSpPr txBox="1"/>
          <p:nvPr/>
        </p:nvSpPr>
        <p:spPr>
          <a:xfrm>
            <a:off x="195943" y="6411686"/>
            <a:ext cx="889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 want to map out which parts of the channel have different sediment and boulder sizes</a:t>
            </a:r>
          </a:p>
        </p:txBody>
      </p:sp>
    </p:spTree>
    <p:extLst>
      <p:ext uri="{BB962C8B-B14F-4D97-AF65-F5344CB8AC3E}">
        <p14:creationId xmlns:p14="http://schemas.microsoft.com/office/powerpoint/2010/main" val="164191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59BF64C-4E70-17BF-0D44-9EF100F85C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2631764"/>
              </p:ext>
            </p:extLst>
          </p:nvPr>
        </p:nvGraphicFramePr>
        <p:xfrm>
          <a:off x="0" y="0"/>
          <a:ext cx="12192000" cy="3752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54A1606-6286-2614-B503-8E59D36A3D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9243305"/>
              </p:ext>
            </p:extLst>
          </p:nvPr>
        </p:nvGraphicFramePr>
        <p:xfrm>
          <a:off x="-1" y="3867150"/>
          <a:ext cx="12192001" cy="2990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4329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29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929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153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Figure plans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Samuel R</dc:creator>
  <cp:lastModifiedBy>Anderson, Samuel R</cp:lastModifiedBy>
  <cp:revision>3</cp:revision>
  <dcterms:created xsi:type="dcterms:W3CDTF">2024-01-06T00:11:38Z</dcterms:created>
  <dcterms:modified xsi:type="dcterms:W3CDTF">2024-01-15T00:01:36Z</dcterms:modified>
</cp:coreProperties>
</file>