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E9AF-8D9F-45F6-A312-AB515EB15C93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E934-3775-4EE8-B05F-D373AF629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Firstly some questions to trigger memories of key insights that were gained during the training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Secondly, some questions to help put this learning into context – to think through the personal and professional implications of the new knowledge and skills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Thirdly, some questions to help think through options for the way in which the learning can be applied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And lastly, a call to action – specific, timely, relevant 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7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Firstly some questions to trigger memories of key insights that were gained during the training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Secondly, some questions to help put this learning into context – to think through the personal and professional implications of the new knowledge and skills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Thirdly, some questions to help think through options for the way in which the learning can be applied</a:t>
            </a:r>
          </a:p>
          <a:p>
            <a:r>
              <a:rPr lang="en-GB" dirty="0" smtClean="0"/>
              <a:t>PAUSE</a:t>
            </a:r>
            <a:endParaRPr lang="en-GB" dirty="0"/>
          </a:p>
          <a:p>
            <a:r>
              <a:rPr lang="en-GB" dirty="0" smtClean="0"/>
              <a:t>And lastly, a call to action – specific, timely, relevant action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4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1103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8"/>
            <a:ext cx="11280140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38912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4960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148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961"/>
            <a:ext cx="5171017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8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4001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7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50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7"/>
            <a:ext cx="11280140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38912" y="1584960"/>
            <a:ext cx="3364992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165981" y="1584961"/>
            <a:ext cx="3364992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893051" y="1584960"/>
            <a:ext cx="3369733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21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4340A-1AA1-4C53-8343-088A022B806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CA460-F392-4924-BAE9-2A0B6F4B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340A-1AA1-4C53-8343-088A022B806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A460-F392-4924-BAE9-2A0B6F4BF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7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54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0" y="487680"/>
            <a:ext cx="2511552" cy="2511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1269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95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55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27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538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84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10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95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29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2715760"/>
            <a:ext cx="9144000" cy="1608645"/>
          </a:xfrm>
        </p:spPr>
        <p:txBody>
          <a:bodyPr anchor="b"/>
          <a:lstStyle>
            <a:lvl1pPr>
              <a:lnSpc>
                <a:spcPct val="90000"/>
              </a:lnSpc>
              <a:defRPr sz="6133" spc="-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4422171"/>
            <a:ext cx="9144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2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8955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16993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3" b="1" i="0" spc="-133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89715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2" y="321226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5333" b="1" i="0" kern="1200" spc="-133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285" y="6047232"/>
            <a:ext cx="487648" cy="487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692" y="4407148"/>
            <a:ext cx="6864096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03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53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6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1pPr marL="228594" indent="-228594">
              <a:buFont typeface="HP Simplified" pitchFamily="34" charset="0"/>
              <a:buChar char="•"/>
              <a:defRPr sz="1867" b="0">
                <a:solidFill>
                  <a:schemeClr val="tx1"/>
                </a:solidFill>
              </a:defRPr>
            </a:lvl1pPr>
            <a:lvl2pPr marL="457189" indent="-228594">
              <a:buSzPct val="80000"/>
              <a:buFont typeface="HP Simplified" pitchFamily="34" charset="0"/>
              <a:buChar char="–"/>
              <a:defRPr sz="1867">
                <a:solidFill>
                  <a:srgbClr val="000000"/>
                </a:solidFill>
              </a:defRPr>
            </a:lvl2pPr>
            <a:lvl3pPr marL="683667" indent="-226478">
              <a:defRPr sz="1867">
                <a:solidFill>
                  <a:srgbClr val="000000"/>
                </a:solidFill>
              </a:defRPr>
            </a:lvl3pPr>
            <a:lvl4pPr marL="920728" indent="-241294">
              <a:defRPr sz="1867">
                <a:solidFill>
                  <a:srgbClr val="000000"/>
                </a:solidFill>
              </a:defRPr>
            </a:lvl4pPr>
            <a:lvl5pPr marL="1111223" indent="-201079">
              <a:defRPr sz="1867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38912" y="313419"/>
            <a:ext cx="10830981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438912" y="1584960"/>
            <a:ext cx="10826496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592669" y="6345071"/>
            <a:ext cx="10683393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933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933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38913" y="6384647"/>
            <a:ext cx="430679" cy="199109"/>
          </a:xfrm>
          <a:prstGeom prst="rect">
            <a:avLst/>
          </a:prstGeom>
        </p:spPr>
        <p:txBody>
          <a:bodyPr vert="horz" wrap="none" lIns="0" tIns="60960" rIns="121920" bIns="60960" rtlCol="0" anchor="ctr">
            <a:noAutofit/>
          </a:bodyPr>
          <a:lstStyle/>
          <a:p>
            <a:pPr marL="0" algn="l" defTabSz="1219170" rtl="0" eaLnBrk="1" latinLnBrk="0" hangingPunct="1"/>
            <a:fld id="{6C5AF65D-6854-49AF-ABC5-48B5BA0EA842}" type="slidenum">
              <a:rPr lang="en-US" sz="933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1219170" rtl="0" eaLnBrk="1" latinLnBrk="0" hangingPunct="1"/>
              <a:t>‹#›</a:t>
            </a:fld>
            <a:endParaRPr lang="en-US" sz="933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047232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3733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Arial"/>
        <a:buNone/>
        <a:defRPr sz="24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573603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100000"/>
        <a:buFont typeface="Lucida Grande"/>
        <a:buNone/>
        <a:defRPr sz="2133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226478" indent="-226478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455073" indent="-241294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SzPct val="80000"/>
        <a:buFont typeface="HP Simplified" pitchFamily="34" charset="0"/>
        <a:buChar char="–"/>
        <a:defRPr lang="en-US" sz="1867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626518" indent="-201079" algn="l" defTabSz="609585" rtl="0" eaLnBrk="1" latinLnBrk="0" hangingPunct="1">
        <a:lnSpc>
          <a:spcPct val="100000"/>
        </a:lnSpc>
        <a:spcBef>
          <a:spcPts val="0"/>
        </a:spcBef>
        <a:spcAft>
          <a:spcPts val="533"/>
        </a:spcAft>
        <a:buFont typeface="HP Simplified" pitchFamily="34" charset="0"/>
        <a:buChar char="•"/>
        <a:tabLst/>
        <a:defRPr sz="1867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3047924" indent="0" algn="l" defTabSz="609585" rtl="0" eaLnBrk="1" latinLnBrk="0" hangingPunct="1">
        <a:lnSpc>
          <a:spcPts val="3333"/>
        </a:lnSpc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B54F-7291-4873-8C85-A63D25EA3736}" type="datetimeFigureOut">
              <a:rPr lang="en-GB" smtClean="0"/>
              <a:t>27/04/2017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6221-05C9-41EE-AD63-0A978F065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celvba.ru/UsefulBooks/book9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Trainings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Overview </a:t>
            </a:r>
            <a:r>
              <a:rPr lang="en-US" dirty="0"/>
              <a:t>&amp;</a:t>
            </a:r>
            <a:r>
              <a:rPr lang="en-US" dirty="0" smtClean="0"/>
              <a:t> Scope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Developer Tab, VBA Editor, Recording Macros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Cell &amp; Range Manipulation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Select Cells &amp; Ranges, Write Data in Cells, Read Data from Cells, Assign Data to  Variables, Select Last Row/Column in Range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/>
              <a:t>Pop-up Boxes &amp; Variables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Message Boxes, Input Boxes, Assign Data to Variables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(integer, string)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If Statements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If…Then…Else…End If, example: Build a Calculator</a:t>
            </a:r>
            <a:endParaRPr lang="en-US" dirty="0" smtClean="0"/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Loops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Do While Loops, For Loops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Loops – Continued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Double For Loops, aka A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oop within a Loop, aka Inception Loops</a:t>
            </a:r>
            <a:endParaRPr lang="en-US" dirty="0" smtClean="0"/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User Forms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Advanced Filters, Automated Advanced Filters, List Boxes, Named Ranges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 smtClean="0"/>
              <a:t>Real Life Examples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forms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wrap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up,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Yordan’s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Macro, PPT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Generation Loop Macro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demo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Arial"/>
              <a:buAutoNum type="arabicPeriod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&amp; Housekeeping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210887"/>
            <a:ext cx="10823872" cy="4293024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Ease into the trainings with basic concepts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Real tasks – at a later stage (Come up with a real example)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Excel 2010 Power Programming with VBA by John </a:t>
            </a:r>
            <a:r>
              <a:rPr lang="en-GB" dirty="0" err="1" smtClean="0">
                <a:hlinkClick r:id="rId3"/>
              </a:rPr>
              <a:t>Walkenbach</a:t>
            </a:r>
            <a:endParaRPr lang="en-GB" dirty="0" smtClean="0"/>
          </a:p>
          <a:p>
            <a:pPr marL="607468" lvl="2" indent="-38099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(Google is your best friend!!!)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Follow along on your computer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Ask questions at any time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smtClean="0"/>
              <a:t>Sessions will be recorded</a:t>
            </a:r>
          </a:p>
        </p:txBody>
      </p:sp>
      <p:pic>
        <p:nvPicPr>
          <p:cNvPr id="4" name="Picture 3" descr="Exce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7934" y="3236643"/>
            <a:ext cx="2487412" cy="2487412"/>
          </a:xfrm>
          <a:prstGeom prst="rect">
            <a:avLst/>
          </a:prstGeom>
        </p:spPr>
      </p:pic>
      <p:pic>
        <p:nvPicPr>
          <p:cNvPr id="7" name="Picture 6" descr="Excel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8942" y="4930958"/>
            <a:ext cx="742958" cy="7429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720422" y="3426998"/>
            <a:ext cx="1252623" cy="148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65991" y="5655658"/>
            <a:ext cx="1310289" cy="7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 questions to help embed learning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210887"/>
            <a:ext cx="10823872" cy="4293024"/>
          </a:xfrm>
        </p:spPr>
        <p:txBody>
          <a:bodyPr/>
          <a:lstStyle/>
          <a:p>
            <a:r>
              <a:rPr lang="en-GB" sz="2000" dirty="0" smtClean="0"/>
              <a:t>Insight</a:t>
            </a:r>
          </a:p>
          <a:p>
            <a:pPr lvl="1"/>
            <a:r>
              <a:rPr lang="en-GB" sz="1800" dirty="0" smtClean="0"/>
              <a:t>What was the ‘light bulb’ moment for you?</a:t>
            </a:r>
          </a:p>
          <a:p>
            <a:pPr lvl="1"/>
            <a:r>
              <a:rPr lang="en-GB" sz="1800" dirty="0" smtClean="0"/>
              <a:t>What was the most important learning for you?</a:t>
            </a:r>
          </a:p>
          <a:p>
            <a:pPr lvl="1"/>
            <a:r>
              <a:rPr lang="en-GB" sz="1800" dirty="0" smtClean="0"/>
              <a:t>What knowledge or skill did you learn that will be most relevant for your development?</a:t>
            </a:r>
          </a:p>
          <a:p>
            <a:r>
              <a:rPr lang="en-GB" sz="2000" dirty="0" smtClean="0"/>
              <a:t>Implications</a:t>
            </a:r>
          </a:p>
          <a:p>
            <a:pPr lvl="1"/>
            <a:r>
              <a:rPr lang="en-US" sz="1800" dirty="0"/>
              <a:t>What opportunities do you now see to fulfil a development need/plug a gap in your </a:t>
            </a:r>
            <a:r>
              <a:rPr lang="en-US" sz="1800" dirty="0" smtClean="0"/>
              <a:t>skills?</a:t>
            </a:r>
            <a:endParaRPr lang="en-US" sz="1800" dirty="0"/>
          </a:p>
          <a:p>
            <a:pPr lvl="1"/>
            <a:r>
              <a:rPr lang="en-US" sz="1800" dirty="0"/>
              <a:t>H</a:t>
            </a:r>
            <a:r>
              <a:rPr lang="en-US" sz="1800" dirty="0" smtClean="0"/>
              <a:t>ow </a:t>
            </a:r>
            <a:r>
              <a:rPr lang="en-US" sz="1800" dirty="0"/>
              <a:t>can you use the new learning to build on existing </a:t>
            </a:r>
            <a:r>
              <a:rPr lang="en-US" sz="1800" dirty="0" smtClean="0"/>
              <a:t>strengths?</a:t>
            </a:r>
            <a:endParaRPr lang="en-GB" sz="1800" dirty="0" smtClean="0"/>
          </a:p>
          <a:p>
            <a:r>
              <a:rPr lang="en-GB" sz="2000" dirty="0" smtClean="0"/>
              <a:t>Application</a:t>
            </a:r>
          </a:p>
          <a:p>
            <a:pPr lvl="1"/>
            <a:r>
              <a:rPr lang="en-GB" sz="1800" dirty="0" smtClean="0"/>
              <a:t>How can you make use of your new knowledge/skills over the next week or two</a:t>
            </a:r>
          </a:p>
          <a:p>
            <a:pPr lvl="1"/>
            <a:r>
              <a:rPr lang="en-GB" sz="1800" dirty="0" smtClean="0"/>
              <a:t>How can you create opportunities to utilize this key learning?</a:t>
            </a:r>
          </a:p>
          <a:p>
            <a:r>
              <a:rPr lang="en-GB" sz="2000" dirty="0" smtClean="0"/>
              <a:t>Action</a:t>
            </a:r>
          </a:p>
          <a:p>
            <a:pPr lvl="1"/>
            <a:r>
              <a:rPr lang="en-GB" sz="1800" dirty="0" smtClean="0"/>
              <a:t>What will you do and when to ensure that this happens?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596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HP_PPT_Standard_template_16x9_Jan2013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 Powerpoint Template.pptx" id="{829B81AB-30B3-429B-A73D-DF0267AB40E1}" vid="{490FEF0D-1A7A-4A04-9618-FA2DCCDDA0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2348</TotalTime>
  <Words>455</Words>
  <Application>Microsoft Office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HP Simplified</vt:lpstr>
      <vt:lpstr>Lucida Grande</vt:lpstr>
      <vt:lpstr>Wingdings</vt:lpstr>
      <vt:lpstr>HP_PPT_Standard_template_16x9_Jan2013</vt:lpstr>
      <vt:lpstr>Office Theme</vt:lpstr>
      <vt:lpstr>VBA Trainings</vt:lpstr>
      <vt:lpstr>Course Outline</vt:lpstr>
      <vt:lpstr>Scope &amp; Housekeeping</vt:lpstr>
      <vt:lpstr>Some example questions to help embed learning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Trainings</dc:title>
  <dc:creator>Sanders, Zach</dc:creator>
  <cp:lastModifiedBy>Sanders, Zach</cp:lastModifiedBy>
  <cp:revision>32</cp:revision>
  <dcterms:created xsi:type="dcterms:W3CDTF">2015-10-06T15:37:50Z</dcterms:created>
  <dcterms:modified xsi:type="dcterms:W3CDTF">2017-04-27T20:55:50Z</dcterms:modified>
</cp:coreProperties>
</file>