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E72-CC69-4E04-9244-BD33B08A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E1022-78AF-4AAD-86B1-EC32EF8C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59B3-92F4-442C-8E66-9FA362AA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964A-D817-49A1-B553-DCF61C5C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E29E-DF64-45E5-A112-58EE9A55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4CC0-1E43-4F92-A436-2E1EEE8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6D08-2D07-4842-B53A-5FDC6FB1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CCA3-92F9-42B2-B9A8-04620F1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BA79-78CF-4AB7-9C69-083182AE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F36E-4988-4BC9-A949-A4055CA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A622-631F-4752-AA22-A3685B9BA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7786A-5CFA-4736-8643-53730655B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AF4C-8B0D-4EDC-8DB1-5BCE1AF9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2C40-2A40-44A3-BDAB-24CAB62C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6FC4-C6C2-47E5-9A26-FDFCBEF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FE1-BB3A-40EB-80D3-09D5E13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90EA-8FB7-495E-B5BD-830968A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CD5F-99FF-442B-B902-2F5767A4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FF72-EAF6-4647-A179-C91D7C6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5AFC-3054-4D9D-B2EE-693687A2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A80-6BA6-487C-ADFB-8148303E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34A1-211F-4472-BD89-70565B6A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E1A1-597E-4B1E-BE80-9734C5FF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1540-5FDE-4007-A4F7-570B5510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8F81-D2A7-4F4D-81B5-F5B9390E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C4B9-FF68-4206-8DA2-17C19D68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63AC-2512-47C1-BB08-3D9FFF110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EA01-410E-40F3-9FEA-07C6C885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EEB4-F9A4-4095-89C8-538E480C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898E-C795-40A2-8D8D-24B12DF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9554B-79B9-4574-8AD9-AA46F53C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862B-BB46-463C-98EE-3AD34002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C665-8DC5-492F-8A39-B1299D03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EB04B-D015-4DFB-AFAC-1BDEE040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BBC79-9D3F-4063-BACD-73349EAA4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12D3-4834-41DC-97B2-365F6A4C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5A0DB-3E62-463F-9072-E39D28CE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04E09-B622-4589-BEAA-089CC669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6F67-8393-4C10-BD8D-E17D5B2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54E0-8272-49FE-810F-43FCA85F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1C69B-8937-47F3-A259-4775701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E14CE-D738-4970-A77C-CBBE7C6D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3EDB8-B26D-4AE4-AC5A-42E93B70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D71A0-85A9-4785-80A7-26058E80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955FC-3F86-4780-AC2B-011E57BE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4FA3-62EF-4120-A9D5-FF2C5666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7C64-D835-4873-B074-D1D98426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463C-A353-4917-BCD3-E1DCC425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299A-3302-4A3E-8DCD-C7B496F5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4DB0-73B4-4C34-A7B1-BFAA08B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1219-B12A-4668-AFBF-69FDACA5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3E165-EB6A-473C-A331-645F361E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D8DC-22DA-4285-ABD2-7D29F7EA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A529-CBB3-4013-AB8B-B48926C55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D31F-45E0-4005-AF67-50008E51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E01F-5F52-4981-B8FF-17318B1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5E70B-FCD4-4CB5-B4F9-501B3A4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DD16-C27A-43A7-98F6-AA04F6F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7F4A6-D700-4326-A812-E1D449EB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317C1-A1D3-4E3C-9091-AD841CBA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B485-975E-4BE5-9F18-C6F44F38B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9924-E8E9-4934-9990-4A18AA5434C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76FA-DBFB-4E82-9F25-C4F8C80DB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2ACB-2507-4F27-B48F-A1C3C05CE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8236-E2D3-4284-9C87-2140E868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49">
            <a:extLst>
              <a:ext uri="{FF2B5EF4-FFF2-40B4-BE49-F238E27FC236}">
                <a16:creationId xmlns:a16="http://schemas.microsoft.com/office/drawing/2014/main" id="{DF7BB327-DCCB-4635-84B9-0064F2DE1550}"/>
              </a:ext>
            </a:extLst>
          </p:cNvPr>
          <p:cNvSpPr>
            <a:spLocks noChangeAspect="1"/>
          </p:cNvSpPr>
          <p:nvPr/>
        </p:nvSpPr>
        <p:spPr bwMode="auto">
          <a:xfrm rot="5280000">
            <a:off x="6321454" y="3380033"/>
            <a:ext cx="429917" cy="546668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rgbClr val="0070C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4821" rIns="0" bIns="4482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60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22" b="0" i="0" u="none" strike="noStrike" kern="0" cap="none" spc="0" normalizeH="0" baseline="0" noProof="0" dirty="0">
              <a:ln>
                <a:noFill/>
              </a:ln>
              <a:gradFill>
                <a:gsLst>
                  <a:gs pos="5417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D422E8-0A63-4E04-A2A9-81B01E3AD91D}"/>
              </a:ext>
            </a:extLst>
          </p:cNvPr>
          <p:cNvGrpSpPr/>
          <p:nvPr/>
        </p:nvGrpSpPr>
        <p:grpSpPr>
          <a:xfrm>
            <a:off x="9266450" y="3042412"/>
            <a:ext cx="497380" cy="495854"/>
            <a:chOff x="2296894" y="-3310276"/>
            <a:chExt cx="484187" cy="498475"/>
          </a:xfrm>
        </p:grpSpPr>
        <p:sp>
          <p:nvSpPr>
            <p:cNvPr id="15" name="Freeform 172">
              <a:extLst>
                <a:ext uri="{FF2B5EF4-FFF2-40B4-BE49-F238E27FC236}">
                  <a16:creationId xmlns:a16="http://schemas.microsoft.com/office/drawing/2014/main" id="{D47B7D5E-C08B-428E-B8DB-A2DF66F4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142001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1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1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1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173">
              <a:extLst>
                <a:ext uri="{FF2B5EF4-FFF2-40B4-BE49-F238E27FC236}">
                  <a16:creationId xmlns:a16="http://schemas.microsoft.com/office/drawing/2014/main" id="{E7362BFB-3011-4525-A56F-A8C0107C0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857" y="-3092789"/>
              <a:ext cx="80962" cy="66675"/>
            </a:xfrm>
            <a:custGeom>
              <a:avLst/>
              <a:gdLst>
                <a:gd name="T0" fmla="*/ 109 w 110"/>
                <a:gd name="T1" fmla="*/ 76 h 88"/>
                <a:gd name="T2" fmla="*/ 97 w 110"/>
                <a:gd name="T3" fmla="*/ 88 h 88"/>
                <a:gd name="T4" fmla="*/ 12 w 110"/>
                <a:gd name="T5" fmla="*/ 88 h 88"/>
                <a:gd name="T6" fmla="*/ 0 w 110"/>
                <a:gd name="T7" fmla="*/ 76 h 88"/>
                <a:gd name="T8" fmla="*/ 0 w 110"/>
                <a:gd name="T9" fmla="*/ 12 h 88"/>
                <a:gd name="T10" fmla="*/ 12 w 110"/>
                <a:gd name="T11" fmla="*/ 0 h 88"/>
                <a:gd name="T12" fmla="*/ 99 w 110"/>
                <a:gd name="T13" fmla="*/ 0 h 88"/>
                <a:gd name="T14" fmla="*/ 110 w 110"/>
                <a:gd name="T15" fmla="*/ 12 h 88"/>
                <a:gd name="T16" fmla="*/ 110 w 110"/>
                <a:gd name="T17" fmla="*/ 76 h 88"/>
                <a:gd name="T18" fmla="*/ 109 w 110"/>
                <a:gd name="T19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8">
                  <a:moveTo>
                    <a:pt x="109" y="76"/>
                  </a:moveTo>
                  <a:cubicBezTo>
                    <a:pt x="109" y="83"/>
                    <a:pt x="104" y="88"/>
                    <a:pt x="97" y="88"/>
                  </a:cubicBezTo>
                  <a:lnTo>
                    <a:pt x="12" y="88"/>
                  </a:lnTo>
                  <a:cubicBezTo>
                    <a:pt x="5" y="88"/>
                    <a:pt x="0" y="83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0" y="5"/>
                    <a:pt x="110" y="12"/>
                  </a:cubicBezTo>
                  <a:lnTo>
                    <a:pt x="110" y="76"/>
                  </a:lnTo>
                  <a:lnTo>
                    <a:pt x="109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174">
              <a:extLst>
                <a:ext uri="{FF2B5EF4-FFF2-40B4-BE49-F238E27FC236}">
                  <a16:creationId xmlns:a16="http://schemas.microsoft.com/office/drawing/2014/main" id="{611598C4-D295-4B77-B904-715D59BF2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041989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175">
              <a:extLst>
                <a:ext uri="{FF2B5EF4-FFF2-40B4-BE49-F238E27FC236}">
                  <a16:creationId xmlns:a16="http://schemas.microsoft.com/office/drawing/2014/main" id="{D9CF2B24-7F4E-4116-BDF7-614D3C8AC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3194389"/>
              <a:ext cx="84137" cy="66675"/>
            </a:xfrm>
            <a:custGeom>
              <a:avLst/>
              <a:gdLst>
                <a:gd name="T0" fmla="*/ 112 w 112"/>
                <a:gd name="T1" fmla="*/ 79 h 91"/>
                <a:gd name="T2" fmla="*/ 100 w 112"/>
                <a:gd name="T3" fmla="*/ 91 h 91"/>
                <a:gd name="T4" fmla="*/ 11 w 112"/>
                <a:gd name="T5" fmla="*/ 91 h 91"/>
                <a:gd name="T6" fmla="*/ 0 w 112"/>
                <a:gd name="T7" fmla="*/ 79 h 91"/>
                <a:gd name="T8" fmla="*/ 0 w 112"/>
                <a:gd name="T9" fmla="*/ 12 h 91"/>
                <a:gd name="T10" fmla="*/ 11 w 112"/>
                <a:gd name="T11" fmla="*/ 0 h 91"/>
                <a:gd name="T12" fmla="*/ 98 w 112"/>
                <a:gd name="T13" fmla="*/ 0 h 91"/>
                <a:gd name="T14" fmla="*/ 112 w 112"/>
                <a:gd name="T15" fmla="*/ 12 h 91"/>
                <a:gd name="T16" fmla="*/ 112 w 112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91">
                  <a:moveTo>
                    <a:pt x="112" y="79"/>
                  </a:moveTo>
                  <a:cubicBezTo>
                    <a:pt x="112" y="86"/>
                    <a:pt x="107" y="91"/>
                    <a:pt x="100" y="91"/>
                  </a:cubicBezTo>
                  <a:lnTo>
                    <a:pt x="11" y="91"/>
                  </a:lnTo>
                  <a:cubicBezTo>
                    <a:pt x="4" y="91"/>
                    <a:pt x="0" y="86"/>
                    <a:pt x="0" y="79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7" y="0"/>
                    <a:pt x="112" y="5"/>
                    <a:pt x="112" y="12"/>
                  </a:cubicBezTo>
                  <a:lnTo>
                    <a:pt x="112" y="79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176">
              <a:extLst>
                <a:ext uri="{FF2B5EF4-FFF2-40B4-BE49-F238E27FC236}">
                  <a16:creationId xmlns:a16="http://schemas.microsoft.com/office/drawing/2014/main" id="{3F430501-C14B-45DC-A842-2A422D66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894" y="-3310276"/>
              <a:ext cx="482600" cy="117475"/>
            </a:xfrm>
            <a:custGeom>
              <a:avLst/>
              <a:gdLst>
                <a:gd name="T0" fmla="*/ 640 w 651"/>
                <a:gd name="T1" fmla="*/ 0 h 157"/>
                <a:gd name="T2" fmla="*/ 12 w 651"/>
                <a:gd name="T3" fmla="*/ 0 h 157"/>
                <a:gd name="T4" fmla="*/ 0 w 651"/>
                <a:gd name="T5" fmla="*/ 12 h 157"/>
                <a:gd name="T6" fmla="*/ 0 w 651"/>
                <a:gd name="T7" fmla="*/ 145 h 157"/>
                <a:gd name="T8" fmla="*/ 12 w 651"/>
                <a:gd name="T9" fmla="*/ 157 h 157"/>
                <a:gd name="T10" fmla="*/ 79 w 651"/>
                <a:gd name="T11" fmla="*/ 157 h 157"/>
                <a:gd name="T12" fmla="*/ 91 w 651"/>
                <a:gd name="T13" fmla="*/ 145 h 157"/>
                <a:gd name="T14" fmla="*/ 91 w 651"/>
                <a:gd name="T15" fmla="*/ 89 h 157"/>
                <a:gd name="T16" fmla="*/ 561 w 651"/>
                <a:gd name="T17" fmla="*/ 89 h 157"/>
                <a:gd name="T18" fmla="*/ 561 w 651"/>
                <a:gd name="T19" fmla="*/ 145 h 157"/>
                <a:gd name="T20" fmla="*/ 574 w 651"/>
                <a:gd name="T21" fmla="*/ 157 h 157"/>
                <a:gd name="T22" fmla="*/ 638 w 651"/>
                <a:gd name="T23" fmla="*/ 157 h 157"/>
                <a:gd name="T24" fmla="*/ 650 w 651"/>
                <a:gd name="T25" fmla="*/ 145 h 157"/>
                <a:gd name="T26" fmla="*/ 650 w 651"/>
                <a:gd name="T27" fmla="*/ 12 h 157"/>
                <a:gd name="T28" fmla="*/ 640 w 65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1" h="157">
                  <a:moveTo>
                    <a:pt x="640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2" y="157"/>
                  </a:cubicBezTo>
                  <a:lnTo>
                    <a:pt x="79" y="157"/>
                  </a:lnTo>
                  <a:cubicBezTo>
                    <a:pt x="86" y="157"/>
                    <a:pt x="91" y="152"/>
                    <a:pt x="91" y="145"/>
                  </a:cubicBezTo>
                  <a:lnTo>
                    <a:pt x="91" y="89"/>
                  </a:lnTo>
                  <a:lnTo>
                    <a:pt x="561" y="89"/>
                  </a:lnTo>
                  <a:lnTo>
                    <a:pt x="561" y="145"/>
                  </a:lnTo>
                  <a:cubicBezTo>
                    <a:pt x="561" y="152"/>
                    <a:pt x="566" y="157"/>
                    <a:pt x="574" y="157"/>
                  </a:cubicBezTo>
                  <a:lnTo>
                    <a:pt x="638" y="157"/>
                  </a:lnTo>
                  <a:cubicBezTo>
                    <a:pt x="645" y="157"/>
                    <a:pt x="650" y="152"/>
                    <a:pt x="650" y="145"/>
                  </a:cubicBezTo>
                  <a:lnTo>
                    <a:pt x="650" y="12"/>
                  </a:lnTo>
                  <a:cubicBezTo>
                    <a:pt x="651" y="5"/>
                    <a:pt x="647" y="0"/>
                    <a:pt x="64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9F8058BC-D868-47BF-8A48-FFE1EA518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069" y="-2927689"/>
              <a:ext cx="481012" cy="115888"/>
            </a:xfrm>
            <a:custGeom>
              <a:avLst/>
              <a:gdLst>
                <a:gd name="T0" fmla="*/ 636 w 649"/>
                <a:gd name="T1" fmla="*/ 2 h 157"/>
                <a:gd name="T2" fmla="*/ 572 w 649"/>
                <a:gd name="T3" fmla="*/ 2 h 157"/>
                <a:gd name="T4" fmla="*/ 560 w 649"/>
                <a:gd name="T5" fmla="*/ 14 h 157"/>
                <a:gd name="T6" fmla="*/ 560 w 649"/>
                <a:gd name="T7" fmla="*/ 68 h 157"/>
                <a:gd name="T8" fmla="*/ 89 w 649"/>
                <a:gd name="T9" fmla="*/ 68 h 157"/>
                <a:gd name="T10" fmla="*/ 89 w 649"/>
                <a:gd name="T11" fmla="*/ 12 h 157"/>
                <a:gd name="T12" fmla="*/ 75 w 649"/>
                <a:gd name="T13" fmla="*/ 0 h 157"/>
                <a:gd name="T14" fmla="*/ 11 w 649"/>
                <a:gd name="T15" fmla="*/ 0 h 157"/>
                <a:gd name="T16" fmla="*/ 0 w 649"/>
                <a:gd name="T17" fmla="*/ 14 h 157"/>
                <a:gd name="T18" fmla="*/ 0 w 649"/>
                <a:gd name="T19" fmla="*/ 145 h 157"/>
                <a:gd name="T20" fmla="*/ 11 w 649"/>
                <a:gd name="T21" fmla="*/ 157 h 157"/>
                <a:gd name="T22" fmla="*/ 638 w 649"/>
                <a:gd name="T23" fmla="*/ 157 h 157"/>
                <a:gd name="T24" fmla="*/ 649 w 649"/>
                <a:gd name="T25" fmla="*/ 145 h 157"/>
                <a:gd name="T26" fmla="*/ 649 w 649"/>
                <a:gd name="T27" fmla="*/ 14 h 157"/>
                <a:gd name="T28" fmla="*/ 636 w 649"/>
                <a:gd name="T29" fmla="*/ 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157">
                  <a:moveTo>
                    <a:pt x="636" y="2"/>
                  </a:moveTo>
                  <a:lnTo>
                    <a:pt x="572" y="2"/>
                  </a:lnTo>
                  <a:cubicBezTo>
                    <a:pt x="565" y="2"/>
                    <a:pt x="560" y="7"/>
                    <a:pt x="560" y="14"/>
                  </a:cubicBezTo>
                  <a:lnTo>
                    <a:pt x="560" y="68"/>
                  </a:lnTo>
                  <a:lnTo>
                    <a:pt x="89" y="68"/>
                  </a:lnTo>
                  <a:lnTo>
                    <a:pt x="89" y="12"/>
                  </a:lnTo>
                  <a:cubicBezTo>
                    <a:pt x="89" y="5"/>
                    <a:pt x="84" y="0"/>
                    <a:pt x="75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1" y="157"/>
                  </a:cubicBezTo>
                  <a:lnTo>
                    <a:pt x="638" y="157"/>
                  </a:lnTo>
                  <a:cubicBezTo>
                    <a:pt x="644" y="157"/>
                    <a:pt x="649" y="152"/>
                    <a:pt x="649" y="145"/>
                  </a:cubicBezTo>
                  <a:lnTo>
                    <a:pt x="649" y="14"/>
                  </a:lnTo>
                  <a:cubicBezTo>
                    <a:pt x="647" y="7"/>
                    <a:pt x="643" y="2"/>
                    <a:pt x="636" y="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178">
              <a:extLst>
                <a:ext uri="{FF2B5EF4-FFF2-40B4-BE49-F238E27FC236}">
                  <a16:creationId xmlns:a16="http://schemas.microsoft.com/office/drawing/2014/main" id="{C9404FBB-1452-4424-92BE-1670E3FE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494" y="-3092789"/>
              <a:ext cx="82550" cy="65088"/>
            </a:xfrm>
            <a:custGeom>
              <a:avLst/>
              <a:gdLst>
                <a:gd name="T0" fmla="*/ 111 w 111"/>
                <a:gd name="T1" fmla="*/ 76 h 87"/>
                <a:gd name="T2" fmla="*/ 99 w 111"/>
                <a:gd name="T3" fmla="*/ 87 h 87"/>
                <a:gd name="T4" fmla="*/ 12 w 111"/>
                <a:gd name="T5" fmla="*/ 87 h 87"/>
                <a:gd name="T6" fmla="*/ 0 w 111"/>
                <a:gd name="T7" fmla="*/ 76 h 87"/>
                <a:gd name="T8" fmla="*/ 0 w 111"/>
                <a:gd name="T9" fmla="*/ 11 h 87"/>
                <a:gd name="T10" fmla="*/ 12 w 111"/>
                <a:gd name="T11" fmla="*/ 0 h 87"/>
                <a:gd name="T12" fmla="*/ 99 w 111"/>
                <a:gd name="T13" fmla="*/ 0 h 87"/>
                <a:gd name="T14" fmla="*/ 111 w 111"/>
                <a:gd name="T15" fmla="*/ 11 h 87"/>
                <a:gd name="T16" fmla="*/ 111 w 111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7">
                  <a:moveTo>
                    <a:pt x="111" y="76"/>
                  </a:moveTo>
                  <a:cubicBezTo>
                    <a:pt x="111" y="82"/>
                    <a:pt x="106" y="87"/>
                    <a:pt x="99" y="87"/>
                  </a:cubicBezTo>
                  <a:lnTo>
                    <a:pt x="12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1" y="5"/>
                    <a:pt x="111" y="11"/>
                  </a:cubicBezTo>
                  <a:lnTo>
                    <a:pt x="111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Freeform 179">
              <a:extLst>
                <a:ext uri="{FF2B5EF4-FFF2-40B4-BE49-F238E27FC236}">
                  <a16:creationId xmlns:a16="http://schemas.microsoft.com/office/drawing/2014/main" id="{3E4C5B1C-4E73-43F6-BF23-2BEE2C5DD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2992776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8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8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8" y="87"/>
                  </a:cubicBezTo>
                  <a:lnTo>
                    <a:pt x="11" y="87"/>
                  </a:lnTo>
                  <a:cubicBezTo>
                    <a:pt x="4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3" name="Rectangle 180">
            <a:extLst>
              <a:ext uri="{FF2B5EF4-FFF2-40B4-BE49-F238E27FC236}">
                <a16:creationId xmlns:a16="http://schemas.microsoft.com/office/drawing/2014/main" id="{BABE47C2-0462-46C2-85C9-3DD728F1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301" y="3558943"/>
            <a:ext cx="617781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Event Hub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C20DD9-CEBB-4243-81A9-68E5ADE5120C}"/>
              </a:ext>
            </a:extLst>
          </p:cNvPr>
          <p:cNvGrpSpPr/>
          <p:nvPr/>
        </p:nvGrpSpPr>
        <p:grpSpPr>
          <a:xfrm>
            <a:off x="7792898" y="3036312"/>
            <a:ext cx="616381" cy="479070"/>
            <a:chOff x="1107857" y="-3310276"/>
            <a:chExt cx="641349" cy="498475"/>
          </a:xfrm>
        </p:grpSpPr>
        <p:sp>
          <p:nvSpPr>
            <p:cNvPr id="65" name="Freeform 236">
              <a:extLst>
                <a:ext uri="{FF2B5EF4-FFF2-40B4-BE49-F238E27FC236}">
                  <a16:creationId xmlns:a16="http://schemas.microsoft.com/office/drawing/2014/main" id="{24511FDB-5B5B-46A7-9172-93237D2BF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769" y="-3310276"/>
              <a:ext cx="452437" cy="498475"/>
            </a:xfrm>
            <a:custGeom>
              <a:avLst/>
              <a:gdLst>
                <a:gd name="T0" fmla="*/ 493 w 610"/>
                <a:gd name="T1" fmla="*/ 455 h 669"/>
                <a:gd name="T2" fmla="*/ 516 w 610"/>
                <a:gd name="T3" fmla="*/ 402 h 669"/>
                <a:gd name="T4" fmla="*/ 610 w 610"/>
                <a:gd name="T5" fmla="*/ 369 h 669"/>
                <a:gd name="T6" fmla="*/ 610 w 610"/>
                <a:gd name="T7" fmla="*/ 293 h 669"/>
                <a:gd name="T8" fmla="*/ 600 w 610"/>
                <a:gd name="T9" fmla="*/ 290 h 669"/>
                <a:gd name="T10" fmla="*/ 517 w 610"/>
                <a:gd name="T11" fmla="*/ 262 h 669"/>
                <a:gd name="T12" fmla="*/ 494 w 610"/>
                <a:gd name="T13" fmla="*/ 209 h 669"/>
                <a:gd name="T14" fmla="*/ 537 w 610"/>
                <a:gd name="T15" fmla="*/ 120 h 669"/>
                <a:gd name="T16" fmla="*/ 484 w 610"/>
                <a:gd name="T17" fmla="*/ 67 h 669"/>
                <a:gd name="T18" fmla="*/ 473 w 610"/>
                <a:gd name="T19" fmla="*/ 74 h 669"/>
                <a:gd name="T20" fmla="*/ 395 w 610"/>
                <a:gd name="T21" fmla="*/ 114 h 669"/>
                <a:gd name="T22" fmla="*/ 343 w 610"/>
                <a:gd name="T23" fmla="*/ 91 h 669"/>
                <a:gd name="T24" fmla="*/ 308 w 610"/>
                <a:gd name="T25" fmla="*/ 0 h 669"/>
                <a:gd name="T26" fmla="*/ 230 w 610"/>
                <a:gd name="T27" fmla="*/ 0 h 669"/>
                <a:gd name="T28" fmla="*/ 227 w 610"/>
                <a:gd name="T29" fmla="*/ 10 h 669"/>
                <a:gd name="T30" fmla="*/ 196 w 610"/>
                <a:gd name="T31" fmla="*/ 89 h 669"/>
                <a:gd name="T32" fmla="*/ 143 w 610"/>
                <a:gd name="T33" fmla="*/ 112 h 669"/>
                <a:gd name="T34" fmla="*/ 52 w 610"/>
                <a:gd name="T35" fmla="*/ 72 h 669"/>
                <a:gd name="T36" fmla="*/ 0 w 610"/>
                <a:gd name="T37" fmla="*/ 125 h 669"/>
                <a:gd name="T38" fmla="*/ 5 w 610"/>
                <a:gd name="T39" fmla="*/ 135 h 669"/>
                <a:gd name="T40" fmla="*/ 29 w 610"/>
                <a:gd name="T41" fmla="*/ 181 h 669"/>
                <a:gd name="T42" fmla="*/ 168 w 610"/>
                <a:gd name="T43" fmla="*/ 147 h 669"/>
                <a:gd name="T44" fmla="*/ 346 w 610"/>
                <a:gd name="T45" fmla="*/ 219 h 669"/>
                <a:gd name="T46" fmla="*/ 379 w 610"/>
                <a:gd name="T47" fmla="*/ 247 h 669"/>
                <a:gd name="T48" fmla="*/ 392 w 610"/>
                <a:gd name="T49" fmla="*/ 267 h 669"/>
                <a:gd name="T50" fmla="*/ 357 w 610"/>
                <a:gd name="T51" fmla="*/ 440 h 669"/>
                <a:gd name="T52" fmla="*/ 219 w 610"/>
                <a:gd name="T53" fmla="*/ 460 h 669"/>
                <a:gd name="T54" fmla="*/ 209 w 610"/>
                <a:gd name="T55" fmla="*/ 455 h 669"/>
                <a:gd name="T56" fmla="*/ 179 w 610"/>
                <a:gd name="T57" fmla="*/ 433 h 669"/>
                <a:gd name="T58" fmla="*/ 169 w 610"/>
                <a:gd name="T59" fmla="*/ 430 h 669"/>
                <a:gd name="T60" fmla="*/ 140 w 610"/>
                <a:gd name="T61" fmla="*/ 443 h 669"/>
                <a:gd name="T62" fmla="*/ 136 w 610"/>
                <a:gd name="T63" fmla="*/ 447 h 669"/>
                <a:gd name="T64" fmla="*/ 26 w 610"/>
                <a:gd name="T65" fmla="*/ 517 h 669"/>
                <a:gd name="T66" fmla="*/ 6 w 610"/>
                <a:gd name="T67" fmla="*/ 547 h 669"/>
                <a:gd name="T68" fmla="*/ 61 w 610"/>
                <a:gd name="T69" fmla="*/ 602 h 669"/>
                <a:gd name="T70" fmla="*/ 71 w 610"/>
                <a:gd name="T71" fmla="*/ 597 h 669"/>
                <a:gd name="T72" fmla="*/ 148 w 610"/>
                <a:gd name="T73" fmla="*/ 557 h 669"/>
                <a:gd name="T74" fmla="*/ 201 w 610"/>
                <a:gd name="T75" fmla="*/ 578 h 669"/>
                <a:gd name="T76" fmla="*/ 230 w 610"/>
                <a:gd name="T77" fmla="*/ 669 h 669"/>
                <a:gd name="T78" fmla="*/ 308 w 610"/>
                <a:gd name="T79" fmla="*/ 669 h 669"/>
                <a:gd name="T80" fmla="*/ 311 w 610"/>
                <a:gd name="T81" fmla="*/ 659 h 669"/>
                <a:gd name="T82" fmla="*/ 339 w 610"/>
                <a:gd name="T83" fmla="*/ 578 h 669"/>
                <a:gd name="T84" fmla="*/ 392 w 610"/>
                <a:gd name="T85" fmla="*/ 555 h 669"/>
                <a:gd name="T86" fmla="*/ 483 w 610"/>
                <a:gd name="T87" fmla="*/ 595 h 669"/>
                <a:gd name="T88" fmla="*/ 535 w 610"/>
                <a:gd name="T89" fmla="*/ 542 h 669"/>
                <a:gd name="T90" fmla="*/ 530 w 610"/>
                <a:gd name="T91" fmla="*/ 532 h 669"/>
                <a:gd name="T92" fmla="*/ 493 w 610"/>
                <a:gd name="T93" fmla="*/ 45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0" h="669">
                  <a:moveTo>
                    <a:pt x="493" y="455"/>
                  </a:moveTo>
                  <a:lnTo>
                    <a:pt x="516" y="402"/>
                  </a:lnTo>
                  <a:lnTo>
                    <a:pt x="610" y="369"/>
                  </a:lnTo>
                  <a:lnTo>
                    <a:pt x="610" y="293"/>
                  </a:lnTo>
                  <a:lnTo>
                    <a:pt x="600" y="290"/>
                  </a:lnTo>
                  <a:lnTo>
                    <a:pt x="517" y="262"/>
                  </a:lnTo>
                  <a:lnTo>
                    <a:pt x="494" y="209"/>
                  </a:lnTo>
                  <a:lnTo>
                    <a:pt x="537" y="120"/>
                  </a:lnTo>
                  <a:lnTo>
                    <a:pt x="484" y="67"/>
                  </a:lnTo>
                  <a:lnTo>
                    <a:pt x="473" y="74"/>
                  </a:lnTo>
                  <a:lnTo>
                    <a:pt x="395" y="114"/>
                  </a:lnTo>
                  <a:lnTo>
                    <a:pt x="343" y="91"/>
                  </a:lnTo>
                  <a:lnTo>
                    <a:pt x="308" y="0"/>
                  </a:lnTo>
                  <a:lnTo>
                    <a:pt x="230" y="0"/>
                  </a:lnTo>
                  <a:lnTo>
                    <a:pt x="227" y="10"/>
                  </a:lnTo>
                  <a:lnTo>
                    <a:pt x="196" y="89"/>
                  </a:lnTo>
                  <a:lnTo>
                    <a:pt x="143" y="112"/>
                  </a:lnTo>
                  <a:lnTo>
                    <a:pt x="52" y="72"/>
                  </a:lnTo>
                  <a:lnTo>
                    <a:pt x="0" y="125"/>
                  </a:lnTo>
                  <a:lnTo>
                    <a:pt x="5" y="135"/>
                  </a:lnTo>
                  <a:lnTo>
                    <a:pt x="29" y="181"/>
                  </a:lnTo>
                  <a:cubicBezTo>
                    <a:pt x="72" y="156"/>
                    <a:pt x="118" y="147"/>
                    <a:pt x="168" y="147"/>
                  </a:cubicBezTo>
                  <a:cubicBezTo>
                    <a:pt x="235" y="150"/>
                    <a:pt x="298" y="175"/>
                    <a:pt x="346" y="219"/>
                  </a:cubicBezTo>
                  <a:cubicBezTo>
                    <a:pt x="356" y="227"/>
                    <a:pt x="369" y="234"/>
                    <a:pt x="379" y="247"/>
                  </a:cubicBezTo>
                  <a:cubicBezTo>
                    <a:pt x="384" y="252"/>
                    <a:pt x="389" y="260"/>
                    <a:pt x="392" y="267"/>
                  </a:cubicBezTo>
                  <a:cubicBezTo>
                    <a:pt x="425" y="325"/>
                    <a:pt x="412" y="397"/>
                    <a:pt x="357" y="440"/>
                  </a:cubicBezTo>
                  <a:cubicBezTo>
                    <a:pt x="318" y="473"/>
                    <a:pt x="262" y="478"/>
                    <a:pt x="219" y="460"/>
                  </a:cubicBezTo>
                  <a:cubicBezTo>
                    <a:pt x="214" y="456"/>
                    <a:pt x="211" y="456"/>
                    <a:pt x="209" y="455"/>
                  </a:cubicBezTo>
                  <a:cubicBezTo>
                    <a:pt x="199" y="450"/>
                    <a:pt x="188" y="442"/>
                    <a:pt x="179" y="433"/>
                  </a:cubicBezTo>
                  <a:cubicBezTo>
                    <a:pt x="176" y="433"/>
                    <a:pt x="174" y="430"/>
                    <a:pt x="169" y="430"/>
                  </a:cubicBezTo>
                  <a:cubicBezTo>
                    <a:pt x="160" y="430"/>
                    <a:pt x="146" y="435"/>
                    <a:pt x="140" y="443"/>
                  </a:cubicBezTo>
                  <a:lnTo>
                    <a:pt x="136" y="447"/>
                  </a:lnTo>
                  <a:cubicBezTo>
                    <a:pt x="104" y="480"/>
                    <a:pt x="66" y="504"/>
                    <a:pt x="26" y="517"/>
                  </a:cubicBezTo>
                  <a:lnTo>
                    <a:pt x="6" y="547"/>
                  </a:lnTo>
                  <a:lnTo>
                    <a:pt x="61" y="602"/>
                  </a:lnTo>
                  <a:lnTo>
                    <a:pt x="71" y="597"/>
                  </a:lnTo>
                  <a:lnTo>
                    <a:pt x="148" y="557"/>
                  </a:lnTo>
                  <a:lnTo>
                    <a:pt x="201" y="578"/>
                  </a:lnTo>
                  <a:lnTo>
                    <a:pt x="230" y="669"/>
                  </a:lnTo>
                  <a:lnTo>
                    <a:pt x="308" y="669"/>
                  </a:lnTo>
                  <a:lnTo>
                    <a:pt x="311" y="659"/>
                  </a:lnTo>
                  <a:lnTo>
                    <a:pt x="339" y="578"/>
                  </a:lnTo>
                  <a:lnTo>
                    <a:pt x="392" y="555"/>
                  </a:lnTo>
                  <a:lnTo>
                    <a:pt x="483" y="595"/>
                  </a:lnTo>
                  <a:lnTo>
                    <a:pt x="535" y="542"/>
                  </a:lnTo>
                  <a:lnTo>
                    <a:pt x="530" y="532"/>
                  </a:lnTo>
                  <a:lnTo>
                    <a:pt x="493" y="455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reeform 237">
              <a:extLst>
                <a:ext uri="{FF2B5EF4-FFF2-40B4-BE49-F238E27FC236}">
                  <a16:creationId xmlns:a16="http://schemas.microsoft.com/office/drawing/2014/main" id="{167D69A4-D85C-4D2E-BE97-34B3F6AE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194" y="-3127714"/>
              <a:ext cx="371475" cy="133350"/>
            </a:xfrm>
            <a:custGeom>
              <a:avLst/>
              <a:gdLst>
                <a:gd name="T0" fmla="*/ 240 w 501"/>
                <a:gd name="T1" fmla="*/ 76 h 180"/>
                <a:gd name="T2" fmla="*/ 29 w 501"/>
                <a:gd name="T3" fmla="*/ 72 h 180"/>
                <a:gd name="T4" fmla="*/ 5 w 501"/>
                <a:gd name="T5" fmla="*/ 72 h 180"/>
                <a:gd name="T6" fmla="*/ 0 w 501"/>
                <a:gd name="T7" fmla="*/ 86 h 180"/>
                <a:gd name="T8" fmla="*/ 5 w 501"/>
                <a:gd name="T9" fmla="*/ 99 h 180"/>
                <a:gd name="T10" fmla="*/ 263 w 501"/>
                <a:gd name="T11" fmla="*/ 104 h 180"/>
                <a:gd name="T12" fmla="*/ 263 w 501"/>
                <a:gd name="T13" fmla="*/ 100 h 180"/>
                <a:gd name="T14" fmla="*/ 471 w 501"/>
                <a:gd name="T15" fmla="*/ 105 h 180"/>
                <a:gd name="T16" fmla="*/ 496 w 501"/>
                <a:gd name="T17" fmla="*/ 105 h 180"/>
                <a:gd name="T18" fmla="*/ 501 w 501"/>
                <a:gd name="T19" fmla="*/ 92 h 180"/>
                <a:gd name="T20" fmla="*/ 496 w 501"/>
                <a:gd name="T21" fmla="*/ 79 h 180"/>
                <a:gd name="T22" fmla="*/ 240 w 501"/>
                <a:gd name="T23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180">
                  <a:moveTo>
                    <a:pt x="240" y="76"/>
                  </a:moveTo>
                  <a:cubicBezTo>
                    <a:pt x="181" y="138"/>
                    <a:pt x="87" y="138"/>
                    <a:pt x="29" y="72"/>
                  </a:cubicBezTo>
                  <a:cubicBezTo>
                    <a:pt x="24" y="64"/>
                    <a:pt x="10" y="64"/>
                    <a:pt x="5" y="72"/>
                  </a:cubicBezTo>
                  <a:cubicBezTo>
                    <a:pt x="1" y="76"/>
                    <a:pt x="0" y="81"/>
                    <a:pt x="0" y="86"/>
                  </a:cubicBezTo>
                  <a:cubicBezTo>
                    <a:pt x="0" y="91"/>
                    <a:pt x="3" y="95"/>
                    <a:pt x="5" y="99"/>
                  </a:cubicBezTo>
                  <a:cubicBezTo>
                    <a:pt x="75" y="176"/>
                    <a:pt x="191" y="180"/>
                    <a:pt x="263" y="104"/>
                  </a:cubicBezTo>
                  <a:lnTo>
                    <a:pt x="263" y="100"/>
                  </a:lnTo>
                  <a:cubicBezTo>
                    <a:pt x="323" y="41"/>
                    <a:pt x="415" y="41"/>
                    <a:pt x="471" y="105"/>
                  </a:cubicBezTo>
                  <a:cubicBezTo>
                    <a:pt x="479" y="114"/>
                    <a:pt x="491" y="114"/>
                    <a:pt x="496" y="105"/>
                  </a:cubicBezTo>
                  <a:cubicBezTo>
                    <a:pt x="499" y="102"/>
                    <a:pt x="501" y="97"/>
                    <a:pt x="501" y="92"/>
                  </a:cubicBezTo>
                  <a:cubicBezTo>
                    <a:pt x="501" y="87"/>
                    <a:pt x="497" y="82"/>
                    <a:pt x="496" y="79"/>
                  </a:cubicBezTo>
                  <a:cubicBezTo>
                    <a:pt x="428" y="1"/>
                    <a:pt x="313" y="0"/>
                    <a:pt x="240" y="76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reeform 238">
              <a:extLst>
                <a:ext uri="{FF2B5EF4-FFF2-40B4-BE49-F238E27FC236}">
                  <a16:creationId xmlns:a16="http://schemas.microsoft.com/office/drawing/2014/main" id="{BEFA442F-0D9F-46E6-98E2-AAF33055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857" y="-3048339"/>
              <a:ext cx="374650" cy="106363"/>
            </a:xfrm>
            <a:custGeom>
              <a:avLst/>
              <a:gdLst>
                <a:gd name="T0" fmla="*/ 414 w 506"/>
                <a:gd name="T1" fmla="*/ 0 h 143"/>
                <a:gd name="T2" fmla="*/ 331 w 506"/>
                <a:gd name="T3" fmla="*/ 35 h 143"/>
                <a:gd name="T4" fmla="*/ 325 w 506"/>
                <a:gd name="T5" fmla="*/ 41 h 143"/>
                <a:gd name="T6" fmla="*/ 173 w 506"/>
                <a:gd name="T7" fmla="*/ 104 h 143"/>
                <a:gd name="T8" fmla="*/ 25 w 506"/>
                <a:gd name="T9" fmla="*/ 33 h 143"/>
                <a:gd name="T10" fmla="*/ 0 w 506"/>
                <a:gd name="T11" fmla="*/ 33 h 143"/>
                <a:gd name="T12" fmla="*/ 0 w 506"/>
                <a:gd name="T13" fmla="*/ 46 h 143"/>
                <a:gd name="T14" fmla="*/ 5 w 506"/>
                <a:gd name="T15" fmla="*/ 59 h 143"/>
                <a:gd name="T16" fmla="*/ 178 w 506"/>
                <a:gd name="T17" fmla="*/ 140 h 143"/>
                <a:gd name="T18" fmla="*/ 355 w 506"/>
                <a:gd name="T19" fmla="*/ 64 h 143"/>
                <a:gd name="T20" fmla="*/ 361 w 506"/>
                <a:gd name="T21" fmla="*/ 58 h 143"/>
                <a:gd name="T22" fmla="*/ 419 w 506"/>
                <a:gd name="T23" fmla="*/ 33 h 143"/>
                <a:gd name="T24" fmla="*/ 477 w 506"/>
                <a:gd name="T25" fmla="*/ 61 h 143"/>
                <a:gd name="T26" fmla="*/ 501 w 506"/>
                <a:gd name="T27" fmla="*/ 61 h 143"/>
                <a:gd name="T28" fmla="*/ 506 w 506"/>
                <a:gd name="T29" fmla="*/ 48 h 143"/>
                <a:gd name="T30" fmla="*/ 501 w 506"/>
                <a:gd name="T31" fmla="*/ 35 h 143"/>
                <a:gd name="T32" fmla="*/ 414 w 506"/>
                <a:gd name="T3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" h="143">
                  <a:moveTo>
                    <a:pt x="414" y="0"/>
                  </a:moveTo>
                  <a:cubicBezTo>
                    <a:pt x="381" y="0"/>
                    <a:pt x="355" y="10"/>
                    <a:pt x="331" y="35"/>
                  </a:cubicBezTo>
                  <a:lnTo>
                    <a:pt x="325" y="41"/>
                  </a:lnTo>
                  <a:cubicBezTo>
                    <a:pt x="285" y="84"/>
                    <a:pt x="229" y="107"/>
                    <a:pt x="173" y="104"/>
                  </a:cubicBezTo>
                  <a:cubicBezTo>
                    <a:pt x="116" y="104"/>
                    <a:pt x="64" y="76"/>
                    <a:pt x="25" y="33"/>
                  </a:cubicBezTo>
                  <a:cubicBezTo>
                    <a:pt x="17" y="25"/>
                    <a:pt x="5" y="25"/>
                    <a:pt x="0" y="33"/>
                  </a:cubicBezTo>
                  <a:cubicBezTo>
                    <a:pt x="0" y="36"/>
                    <a:pt x="0" y="41"/>
                    <a:pt x="0" y="46"/>
                  </a:cubicBezTo>
                  <a:cubicBezTo>
                    <a:pt x="0" y="51"/>
                    <a:pt x="3" y="56"/>
                    <a:pt x="5" y="59"/>
                  </a:cubicBezTo>
                  <a:cubicBezTo>
                    <a:pt x="51" y="110"/>
                    <a:pt x="112" y="140"/>
                    <a:pt x="178" y="140"/>
                  </a:cubicBezTo>
                  <a:cubicBezTo>
                    <a:pt x="244" y="143"/>
                    <a:pt x="303" y="115"/>
                    <a:pt x="355" y="64"/>
                  </a:cubicBezTo>
                  <a:lnTo>
                    <a:pt x="361" y="58"/>
                  </a:lnTo>
                  <a:cubicBezTo>
                    <a:pt x="376" y="43"/>
                    <a:pt x="396" y="33"/>
                    <a:pt x="419" y="33"/>
                  </a:cubicBezTo>
                  <a:cubicBezTo>
                    <a:pt x="442" y="33"/>
                    <a:pt x="458" y="43"/>
                    <a:pt x="477" y="61"/>
                  </a:cubicBezTo>
                  <a:cubicBezTo>
                    <a:pt x="485" y="69"/>
                    <a:pt x="496" y="69"/>
                    <a:pt x="501" y="61"/>
                  </a:cubicBezTo>
                  <a:cubicBezTo>
                    <a:pt x="505" y="58"/>
                    <a:pt x="506" y="53"/>
                    <a:pt x="506" y="48"/>
                  </a:cubicBezTo>
                  <a:cubicBezTo>
                    <a:pt x="506" y="43"/>
                    <a:pt x="503" y="38"/>
                    <a:pt x="501" y="35"/>
                  </a:cubicBezTo>
                  <a:cubicBezTo>
                    <a:pt x="477" y="13"/>
                    <a:pt x="447" y="0"/>
                    <a:pt x="414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reeform 239">
              <a:extLst>
                <a:ext uri="{FF2B5EF4-FFF2-40B4-BE49-F238E27FC236}">
                  <a16:creationId xmlns:a16="http://schemas.microsoft.com/office/drawing/2014/main" id="{0DF71771-28A0-4F06-87FC-76077FFB1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532" y="-3176926"/>
              <a:ext cx="371475" cy="106363"/>
            </a:xfrm>
            <a:custGeom>
              <a:avLst/>
              <a:gdLst>
                <a:gd name="T0" fmla="*/ 499 w 501"/>
                <a:gd name="T1" fmla="*/ 81 h 143"/>
                <a:gd name="T2" fmla="*/ 326 w 501"/>
                <a:gd name="T3" fmla="*/ 0 h 143"/>
                <a:gd name="T4" fmla="*/ 150 w 501"/>
                <a:gd name="T5" fmla="*/ 76 h 143"/>
                <a:gd name="T6" fmla="*/ 143 w 501"/>
                <a:gd name="T7" fmla="*/ 82 h 143"/>
                <a:gd name="T8" fmla="*/ 86 w 501"/>
                <a:gd name="T9" fmla="*/ 107 h 143"/>
                <a:gd name="T10" fmla="*/ 29 w 501"/>
                <a:gd name="T11" fmla="*/ 79 h 143"/>
                <a:gd name="T12" fmla="*/ 5 w 501"/>
                <a:gd name="T13" fmla="*/ 79 h 143"/>
                <a:gd name="T14" fmla="*/ 0 w 501"/>
                <a:gd name="T15" fmla="*/ 92 h 143"/>
                <a:gd name="T16" fmla="*/ 5 w 501"/>
                <a:gd name="T17" fmla="*/ 105 h 143"/>
                <a:gd name="T18" fmla="*/ 86 w 501"/>
                <a:gd name="T19" fmla="*/ 143 h 143"/>
                <a:gd name="T20" fmla="*/ 168 w 501"/>
                <a:gd name="T21" fmla="*/ 109 h 143"/>
                <a:gd name="T22" fmla="*/ 171 w 501"/>
                <a:gd name="T23" fmla="*/ 105 h 143"/>
                <a:gd name="T24" fmla="*/ 175 w 501"/>
                <a:gd name="T25" fmla="*/ 102 h 143"/>
                <a:gd name="T26" fmla="*/ 326 w 501"/>
                <a:gd name="T27" fmla="*/ 36 h 143"/>
                <a:gd name="T28" fmla="*/ 471 w 501"/>
                <a:gd name="T29" fmla="*/ 107 h 143"/>
                <a:gd name="T30" fmla="*/ 496 w 501"/>
                <a:gd name="T31" fmla="*/ 107 h 143"/>
                <a:gd name="T32" fmla="*/ 501 w 501"/>
                <a:gd name="T33" fmla="*/ 94 h 143"/>
                <a:gd name="T34" fmla="*/ 499 w 501"/>
                <a:gd name="T35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1" h="143">
                  <a:moveTo>
                    <a:pt x="499" y="81"/>
                  </a:moveTo>
                  <a:cubicBezTo>
                    <a:pt x="453" y="30"/>
                    <a:pt x="390" y="0"/>
                    <a:pt x="326" y="0"/>
                  </a:cubicBezTo>
                  <a:cubicBezTo>
                    <a:pt x="262" y="0"/>
                    <a:pt x="201" y="25"/>
                    <a:pt x="150" y="76"/>
                  </a:cubicBezTo>
                  <a:lnTo>
                    <a:pt x="143" y="82"/>
                  </a:lnTo>
                  <a:cubicBezTo>
                    <a:pt x="128" y="97"/>
                    <a:pt x="109" y="107"/>
                    <a:pt x="86" y="107"/>
                  </a:cubicBezTo>
                  <a:cubicBezTo>
                    <a:pt x="62" y="107"/>
                    <a:pt x="48" y="96"/>
                    <a:pt x="29" y="79"/>
                  </a:cubicBezTo>
                  <a:cubicBezTo>
                    <a:pt x="21" y="71"/>
                    <a:pt x="10" y="71"/>
                    <a:pt x="5" y="79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97"/>
                    <a:pt x="3" y="102"/>
                    <a:pt x="5" y="105"/>
                  </a:cubicBezTo>
                  <a:cubicBezTo>
                    <a:pt x="28" y="130"/>
                    <a:pt x="56" y="143"/>
                    <a:pt x="86" y="143"/>
                  </a:cubicBezTo>
                  <a:cubicBezTo>
                    <a:pt x="118" y="143"/>
                    <a:pt x="145" y="133"/>
                    <a:pt x="168" y="109"/>
                  </a:cubicBezTo>
                  <a:lnTo>
                    <a:pt x="171" y="105"/>
                  </a:lnTo>
                  <a:cubicBezTo>
                    <a:pt x="171" y="105"/>
                    <a:pt x="175" y="105"/>
                    <a:pt x="175" y="102"/>
                  </a:cubicBezTo>
                  <a:cubicBezTo>
                    <a:pt x="214" y="59"/>
                    <a:pt x="270" y="36"/>
                    <a:pt x="326" y="36"/>
                  </a:cubicBezTo>
                  <a:cubicBezTo>
                    <a:pt x="384" y="36"/>
                    <a:pt x="435" y="64"/>
                    <a:pt x="471" y="107"/>
                  </a:cubicBezTo>
                  <a:cubicBezTo>
                    <a:pt x="480" y="115"/>
                    <a:pt x="491" y="115"/>
                    <a:pt x="496" y="107"/>
                  </a:cubicBezTo>
                  <a:cubicBezTo>
                    <a:pt x="499" y="104"/>
                    <a:pt x="501" y="99"/>
                    <a:pt x="501" y="94"/>
                  </a:cubicBezTo>
                  <a:cubicBezTo>
                    <a:pt x="501" y="89"/>
                    <a:pt x="501" y="86"/>
                    <a:pt x="499" y="8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Rectangle 240">
            <a:extLst>
              <a:ext uri="{FF2B5EF4-FFF2-40B4-BE49-F238E27FC236}">
                <a16:creationId xmlns:a16="http://schemas.microsoft.com/office/drawing/2014/main" id="{164A5A35-F3E1-4CB3-960D-26BB64ED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814" y="3538266"/>
            <a:ext cx="9921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Stream Analytics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" name="Rectangle 260">
            <a:extLst>
              <a:ext uri="{FF2B5EF4-FFF2-40B4-BE49-F238E27FC236}">
                <a16:creationId xmlns:a16="http://schemas.microsoft.com/office/drawing/2014/main" id="{5068E6FA-9A66-48BF-9496-04658885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59" y="3930954"/>
            <a:ext cx="4760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IoT Hub</a:t>
            </a:r>
            <a:endParaRPr kumimoji="0" lang="en-US" altLang="en-US" sz="173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" name="Rectangle 275">
            <a:extLst>
              <a:ext uri="{FF2B5EF4-FFF2-40B4-BE49-F238E27FC236}">
                <a16:creationId xmlns:a16="http://schemas.microsoft.com/office/drawing/2014/main" id="{1E9967C6-70AE-41AB-B938-674D664F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877" y="4409447"/>
            <a:ext cx="958610" cy="16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Azure Functions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2" name="Picture 2" descr="https://overview.azureedge.net/cdn/Azure%20Functions.png">
            <a:extLst>
              <a:ext uri="{FF2B5EF4-FFF2-40B4-BE49-F238E27FC236}">
                <a16:creationId xmlns:a16="http://schemas.microsoft.com/office/drawing/2014/main" id="{BCC47E51-EAB5-48BE-913C-1C854A29E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96" y="3909726"/>
            <a:ext cx="520189" cy="5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2C2D1042-23A6-47CC-8CD6-52BC9C8407E1}"/>
              </a:ext>
            </a:extLst>
          </p:cNvPr>
          <p:cNvSpPr/>
          <p:nvPr/>
        </p:nvSpPr>
        <p:spPr>
          <a:xfrm>
            <a:off x="549762" y="1633225"/>
            <a:ext cx="4257136" cy="268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Edge device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F3FADC3-44FB-445E-A649-A450D8A926CD}"/>
              </a:ext>
            </a:extLst>
          </p:cNvPr>
          <p:cNvSpPr/>
          <p:nvPr/>
        </p:nvSpPr>
        <p:spPr>
          <a:xfrm>
            <a:off x="656348" y="2367342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</a:t>
            </a:r>
          </a:p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6F95D87-DA44-46B6-8C9E-D59F1F200CB1}"/>
              </a:ext>
            </a:extLst>
          </p:cNvPr>
          <p:cNvSpPr/>
          <p:nvPr/>
        </p:nvSpPr>
        <p:spPr>
          <a:xfrm>
            <a:off x="2075631" y="2367342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ZipTest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A5D485B-5793-4EDE-8C27-062237104E56}"/>
              </a:ext>
            </a:extLst>
          </p:cNvPr>
          <p:cNvSpPr/>
          <p:nvPr/>
        </p:nvSpPr>
        <p:spPr>
          <a:xfrm>
            <a:off x="3488591" y="1969251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Echo</a:t>
            </a:r>
          </a:p>
          <a:p>
            <a:pPr algn="ctr"/>
            <a:r>
              <a:rPr lang="en-US" dirty="0"/>
              <a:t>Module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CD17A5D-BEA2-42E2-B837-596D6D5FD03B}"/>
              </a:ext>
            </a:extLst>
          </p:cNvPr>
          <p:cNvCxnSpPr/>
          <p:nvPr/>
        </p:nvCxnSpPr>
        <p:spPr>
          <a:xfrm>
            <a:off x="1773415" y="3765122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944F3DD-807F-4A96-A77C-6563B14B5A2A}"/>
              </a:ext>
            </a:extLst>
          </p:cNvPr>
          <p:cNvCxnSpPr/>
          <p:nvPr/>
        </p:nvCxnSpPr>
        <p:spPr>
          <a:xfrm>
            <a:off x="3186375" y="2828282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82D5E7B-1F05-4B97-85BA-3FE653AE57ED}"/>
              </a:ext>
            </a:extLst>
          </p:cNvPr>
          <p:cNvCxnSpPr/>
          <p:nvPr/>
        </p:nvCxnSpPr>
        <p:spPr>
          <a:xfrm>
            <a:off x="8747351" y="3339170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44670F3-16DC-4FF6-AB60-CAAB8534CB47}"/>
              </a:ext>
            </a:extLst>
          </p:cNvPr>
          <p:cNvCxnSpPr>
            <a:cxnSpLocks/>
          </p:cNvCxnSpPr>
          <p:nvPr/>
        </p:nvCxnSpPr>
        <p:spPr>
          <a:xfrm flipV="1">
            <a:off x="7155723" y="3330464"/>
            <a:ext cx="380859" cy="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AB6A6C4-8188-4FB3-8625-3865D4E98276}"/>
              </a:ext>
            </a:extLst>
          </p:cNvPr>
          <p:cNvCxnSpPr>
            <a:cxnSpLocks/>
          </p:cNvCxnSpPr>
          <p:nvPr/>
        </p:nvCxnSpPr>
        <p:spPr>
          <a:xfrm flipV="1">
            <a:off x="7155722" y="4319558"/>
            <a:ext cx="380859" cy="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7680EE5-FFF1-4C03-A5A9-C3331552AFF6}"/>
              </a:ext>
            </a:extLst>
          </p:cNvPr>
          <p:cNvCxnSpPr>
            <a:cxnSpLocks/>
          </p:cNvCxnSpPr>
          <p:nvPr/>
        </p:nvCxnSpPr>
        <p:spPr>
          <a:xfrm flipV="1">
            <a:off x="6863074" y="3791661"/>
            <a:ext cx="285641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83E7957-6F84-49F4-B245-BBFBC4F5CFC0}"/>
              </a:ext>
            </a:extLst>
          </p:cNvPr>
          <p:cNvCxnSpPr>
            <a:cxnSpLocks/>
          </p:cNvCxnSpPr>
          <p:nvPr/>
        </p:nvCxnSpPr>
        <p:spPr>
          <a:xfrm>
            <a:off x="7168037" y="3339163"/>
            <a:ext cx="0" cy="9803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3" name="Graphic 192" descr="Cloud">
            <a:extLst>
              <a:ext uri="{FF2B5EF4-FFF2-40B4-BE49-F238E27FC236}">
                <a16:creationId xmlns:a16="http://schemas.microsoft.com/office/drawing/2014/main" id="{82BC2DE1-1C01-470C-A000-9E68DB5C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0090" y="-875010"/>
            <a:ext cx="7822644" cy="7822644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A4183E5-AAD2-452A-90F3-3398DD99554E}"/>
              </a:ext>
            </a:extLst>
          </p:cNvPr>
          <p:cNvCxnSpPr>
            <a:cxnSpLocks/>
          </p:cNvCxnSpPr>
          <p:nvPr/>
        </p:nvCxnSpPr>
        <p:spPr>
          <a:xfrm>
            <a:off x="3186375" y="3765122"/>
            <a:ext cx="2909625" cy="1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855DAB-CE82-40A6-8A11-E1EEF7067622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1211720" y="1402454"/>
            <a:ext cx="0" cy="96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FEA2161-FD26-467A-AC77-25E06193D8C0}"/>
              </a:ext>
            </a:extLst>
          </p:cNvPr>
          <p:cNvSpPr txBox="1"/>
          <p:nvPr/>
        </p:nvSpPr>
        <p:spPr>
          <a:xfrm>
            <a:off x="462809" y="541601"/>
            <a:ext cx="281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JSON message ingested by Direct method is routed to the next module</a:t>
            </a:r>
          </a:p>
        </p:txBody>
      </p:sp>
    </p:spTree>
    <p:extLst>
      <p:ext uri="{BB962C8B-B14F-4D97-AF65-F5344CB8AC3E}">
        <p14:creationId xmlns:p14="http://schemas.microsoft.com/office/powerpoint/2010/main" val="34965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B8CEDBEF-B1DC-46C1-8E14-EA00C96E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1069" y="-661837"/>
            <a:ext cx="7822644" cy="7822644"/>
          </a:xfrm>
          <a:prstGeom prst="rect">
            <a:avLst/>
          </a:prstGeom>
        </p:spPr>
      </p:pic>
      <p:sp>
        <p:nvSpPr>
          <p:cNvPr id="5" name="Freeform 149">
            <a:extLst>
              <a:ext uri="{FF2B5EF4-FFF2-40B4-BE49-F238E27FC236}">
                <a16:creationId xmlns:a16="http://schemas.microsoft.com/office/drawing/2014/main" id="{B3AD012F-4663-4CF9-81C9-7CC63EEE393A}"/>
              </a:ext>
            </a:extLst>
          </p:cNvPr>
          <p:cNvSpPr>
            <a:spLocks noChangeAspect="1"/>
          </p:cNvSpPr>
          <p:nvPr/>
        </p:nvSpPr>
        <p:spPr bwMode="auto">
          <a:xfrm rot="5280000">
            <a:off x="6652433" y="3593206"/>
            <a:ext cx="429917" cy="546668"/>
          </a:xfrm>
          <a:custGeom>
            <a:avLst/>
            <a:gdLst>
              <a:gd name="connsiteX0" fmla="*/ 1704966 w 2556145"/>
              <a:gd name="connsiteY0" fmla="*/ 3221586 h 3250307"/>
              <a:gd name="connsiteX1" fmla="*/ 1719326 w 2556145"/>
              <a:gd name="connsiteY1" fmla="*/ 2810357 h 3250307"/>
              <a:gd name="connsiteX2" fmla="*/ 2130556 w 2556145"/>
              <a:gd name="connsiteY2" fmla="*/ 2824717 h 3250307"/>
              <a:gd name="connsiteX3" fmla="*/ 2144916 w 2556145"/>
              <a:gd name="connsiteY3" fmla="*/ 2413488 h 3250307"/>
              <a:gd name="connsiteX4" fmla="*/ 2556145 w 2556145"/>
              <a:gd name="connsiteY4" fmla="*/ 2427849 h 3250307"/>
              <a:gd name="connsiteX5" fmla="*/ 2527424 w 2556145"/>
              <a:gd name="connsiteY5" fmla="*/ 3250307 h 3250307"/>
              <a:gd name="connsiteX6" fmla="*/ 297522 w 2556145"/>
              <a:gd name="connsiteY6" fmla="*/ 1966692 h 3250307"/>
              <a:gd name="connsiteX7" fmla="*/ 542806 w 2556145"/>
              <a:gd name="connsiteY7" fmla="*/ 1737961 h 3250307"/>
              <a:gd name="connsiteX8" fmla="*/ 634409 w 2556145"/>
              <a:gd name="connsiteY8" fmla="*/ 1759807 h 3250307"/>
              <a:gd name="connsiteX9" fmla="*/ 675730 w 2556145"/>
              <a:gd name="connsiteY9" fmla="*/ 1789816 h 3250307"/>
              <a:gd name="connsiteX10" fmla="*/ 932915 w 2556145"/>
              <a:gd name="connsiteY10" fmla="*/ 1504183 h 3250307"/>
              <a:gd name="connsiteX11" fmla="*/ 882766 w 2556145"/>
              <a:gd name="connsiteY11" fmla="*/ 1474652 h 3250307"/>
              <a:gd name="connsiteX12" fmla="*/ 740661 w 2556145"/>
              <a:gd name="connsiteY12" fmla="*/ 1183285 h 3250307"/>
              <a:gd name="connsiteX13" fmla="*/ 1097679 w 2556145"/>
              <a:gd name="connsiteY13" fmla="*/ 850360 h 3250307"/>
              <a:gd name="connsiteX14" fmla="*/ 1378424 w 2556145"/>
              <a:gd name="connsiteY14" fmla="*/ 1012444 h 3250307"/>
              <a:gd name="connsiteX15" fmla="*/ 1388475 w 2556145"/>
              <a:gd name="connsiteY15" fmla="*/ 1032609 h 3250307"/>
              <a:gd name="connsiteX16" fmla="*/ 1627124 w 2556145"/>
              <a:gd name="connsiteY16" fmla="*/ 877628 h 3250307"/>
              <a:gd name="connsiteX17" fmla="*/ 1612998 w 2556145"/>
              <a:gd name="connsiteY17" fmla="*/ 849286 h 3250307"/>
              <a:gd name="connsiteX18" fmla="*/ 1597594 w 2556145"/>
              <a:gd name="connsiteY18" fmla="*/ 756381 h 3250307"/>
              <a:gd name="connsiteX19" fmla="*/ 1842878 w 2556145"/>
              <a:gd name="connsiteY19" fmla="*/ 527650 h 3250307"/>
              <a:gd name="connsiteX20" fmla="*/ 2071609 w 2556145"/>
              <a:gd name="connsiteY20" fmla="*/ 772934 h 3250307"/>
              <a:gd name="connsiteX21" fmla="*/ 1826325 w 2556145"/>
              <a:gd name="connsiteY21" fmla="*/ 1001665 h 3250307"/>
              <a:gd name="connsiteX22" fmla="*/ 1661160 w 2556145"/>
              <a:gd name="connsiteY22" fmla="*/ 926395 h 3250307"/>
              <a:gd name="connsiteX23" fmla="*/ 1652778 w 2556145"/>
              <a:gd name="connsiteY23" fmla="*/ 915482 h 3250307"/>
              <a:gd name="connsiteX24" fmla="*/ 1408687 w 2556145"/>
              <a:gd name="connsiteY24" fmla="*/ 1073997 h 3250307"/>
              <a:gd name="connsiteX25" fmla="*/ 1426024 w 2556145"/>
              <a:gd name="connsiteY25" fmla="*/ 1137610 h 3250307"/>
              <a:gd name="connsiteX26" fmla="*/ 1430605 w 2556145"/>
              <a:gd name="connsiteY26" fmla="*/ 1207378 h 3250307"/>
              <a:gd name="connsiteX27" fmla="*/ 1344167 w 2556145"/>
              <a:gd name="connsiteY27" fmla="*/ 1424062 h 3250307"/>
              <a:gd name="connsiteX28" fmla="*/ 1305485 w 2556145"/>
              <a:gd name="connsiteY28" fmla="*/ 1455257 h 3250307"/>
              <a:gd name="connsiteX29" fmla="*/ 1636897 w 2556145"/>
              <a:gd name="connsiteY29" fmla="*/ 1798444 h 3250307"/>
              <a:gd name="connsiteX30" fmla="*/ 1666484 w 2556145"/>
              <a:gd name="connsiteY30" fmla="*/ 1779965 h 3250307"/>
              <a:gd name="connsiteX31" fmla="*/ 1737903 w 2556145"/>
              <a:gd name="connsiteY31" fmla="*/ 1768123 h 3250307"/>
              <a:gd name="connsiteX32" fmla="*/ 1913738 w 2556145"/>
              <a:gd name="connsiteY32" fmla="*/ 1956684 h 3250307"/>
              <a:gd name="connsiteX33" fmla="*/ 1725178 w 2556145"/>
              <a:gd name="connsiteY33" fmla="*/ 2132519 h 3250307"/>
              <a:gd name="connsiteX34" fmla="*/ 1549343 w 2556145"/>
              <a:gd name="connsiteY34" fmla="*/ 1943959 h 3250307"/>
              <a:gd name="connsiteX35" fmla="*/ 1566137 w 2556145"/>
              <a:gd name="connsiteY35" fmla="*/ 1873539 h 3250307"/>
              <a:gd name="connsiteX36" fmla="*/ 1600357 w 2556145"/>
              <a:gd name="connsiteY36" fmla="*/ 1826421 h 3250307"/>
              <a:gd name="connsiteX37" fmla="*/ 1269754 w 2556145"/>
              <a:gd name="connsiteY37" fmla="*/ 1484072 h 3250307"/>
              <a:gd name="connsiteX38" fmla="*/ 1254211 w 2556145"/>
              <a:gd name="connsiteY38" fmla="*/ 1496607 h 3250307"/>
              <a:gd name="connsiteX39" fmla="*/ 1143355 w 2556145"/>
              <a:gd name="connsiteY39" fmla="*/ 1535723 h 3250307"/>
              <a:gd name="connsiteX40" fmla="*/ 1139752 w 2556145"/>
              <a:gd name="connsiteY40" fmla="*/ 1535959 h 3250307"/>
              <a:gd name="connsiteX41" fmla="*/ 1139752 w 2556145"/>
              <a:gd name="connsiteY41" fmla="*/ 2625193 h 3250307"/>
              <a:gd name="connsiteX42" fmla="*/ 1206000 w 2556145"/>
              <a:gd name="connsiteY42" fmla="*/ 2640992 h 3250307"/>
              <a:gd name="connsiteX43" fmla="*/ 1318225 w 2556145"/>
              <a:gd name="connsiteY43" fmla="*/ 2823853 h 3250307"/>
              <a:gd name="connsiteX44" fmla="*/ 1117485 w 2556145"/>
              <a:gd name="connsiteY44" fmla="*/ 3011046 h 3250307"/>
              <a:gd name="connsiteX45" fmla="*/ 930291 w 2556145"/>
              <a:gd name="connsiteY45" fmla="*/ 2810306 h 3250307"/>
              <a:gd name="connsiteX46" fmla="*/ 1054999 w 2556145"/>
              <a:gd name="connsiteY46" fmla="*/ 2635719 h 3250307"/>
              <a:gd name="connsiteX47" fmla="*/ 1094033 w 2556145"/>
              <a:gd name="connsiteY47" fmla="*/ 2629247 h 3250307"/>
              <a:gd name="connsiteX48" fmla="*/ 1094033 w 2556145"/>
              <a:gd name="connsiteY48" fmla="*/ 1538961 h 3250307"/>
              <a:gd name="connsiteX49" fmla="*/ 1073586 w 2556145"/>
              <a:gd name="connsiteY49" fmla="*/ 1540303 h 3250307"/>
              <a:gd name="connsiteX50" fmla="*/ 1004307 w 2556145"/>
              <a:gd name="connsiteY50" fmla="*/ 1530867 h 3250307"/>
              <a:gd name="connsiteX51" fmla="*/ 978517 w 2556145"/>
              <a:gd name="connsiteY51" fmla="*/ 1521863 h 3250307"/>
              <a:gd name="connsiteX52" fmla="*/ 711745 w 2556145"/>
              <a:gd name="connsiteY52" fmla="*/ 1818144 h 3250307"/>
              <a:gd name="connsiteX53" fmla="*/ 735687 w 2556145"/>
              <a:gd name="connsiteY53" fmla="*/ 1849318 h 3250307"/>
              <a:gd name="connsiteX54" fmla="*/ 771537 w 2556145"/>
              <a:gd name="connsiteY54" fmla="*/ 1983245 h 3250307"/>
              <a:gd name="connsiteX55" fmla="*/ 526253 w 2556145"/>
              <a:gd name="connsiteY55" fmla="*/ 2211976 h 3250307"/>
              <a:gd name="connsiteX56" fmla="*/ 297522 w 2556145"/>
              <a:gd name="connsiteY56" fmla="*/ 1966692 h 3250307"/>
              <a:gd name="connsiteX57" fmla="*/ 0 w 2556145"/>
              <a:gd name="connsiteY57" fmla="*/ 822458 h 3250307"/>
              <a:gd name="connsiteX58" fmla="*/ 28720 w 2556145"/>
              <a:gd name="connsiteY58" fmla="*/ 0 h 3250307"/>
              <a:gd name="connsiteX59" fmla="*/ 851179 w 2556145"/>
              <a:gd name="connsiteY59" fmla="*/ 28721 h 3250307"/>
              <a:gd name="connsiteX60" fmla="*/ 836819 w 2556145"/>
              <a:gd name="connsiteY60" fmla="*/ 439950 h 3250307"/>
              <a:gd name="connsiteX61" fmla="*/ 425589 w 2556145"/>
              <a:gd name="connsiteY61" fmla="*/ 425590 h 3250307"/>
              <a:gd name="connsiteX62" fmla="*/ 411229 w 2556145"/>
              <a:gd name="connsiteY62" fmla="*/ 836819 h 32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56145" h="3250307">
                <a:moveTo>
                  <a:pt x="1704966" y="3221586"/>
                </a:moveTo>
                <a:lnTo>
                  <a:pt x="1719326" y="2810357"/>
                </a:lnTo>
                <a:lnTo>
                  <a:pt x="2130556" y="2824717"/>
                </a:lnTo>
                <a:lnTo>
                  <a:pt x="2144916" y="2413488"/>
                </a:lnTo>
                <a:lnTo>
                  <a:pt x="2556145" y="2427849"/>
                </a:lnTo>
                <a:lnTo>
                  <a:pt x="2527424" y="3250307"/>
                </a:lnTo>
                <a:close/>
                <a:moveTo>
                  <a:pt x="297522" y="1966692"/>
                </a:moveTo>
                <a:cubicBezTo>
                  <a:pt x="302093" y="1835797"/>
                  <a:pt x="411910" y="1733390"/>
                  <a:pt x="542806" y="1737961"/>
                </a:cubicBezTo>
                <a:cubicBezTo>
                  <a:pt x="575529" y="1739104"/>
                  <a:pt x="606473" y="1746824"/>
                  <a:pt x="634409" y="1759807"/>
                </a:cubicBezTo>
                <a:lnTo>
                  <a:pt x="675730" y="1789816"/>
                </a:lnTo>
                <a:lnTo>
                  <a:pt x="932915" y="1504183"/>
                </a:lnTo>
                <a:lnTo>
                  <a:pt x="882766" y="1474652"/>
                </a:lnTo>
                <a:cubicBezTo>
                  <a:pt x="793168" y="1409454"/>
                  <a:pt x="736503" y="1302362"/>
                  <a:pt x="740661" y="1183285"/>
                </a:cubicBezTo>
                <a:cubicBezTo>
                  <a:pt x="747314" y="992762"/>
                  <a:pt x="907157" y="843707"/>
                  <a:pt x="1097679" y="850360"/>
                </a:cubicBezTo>
                <a:cubicBezTo>
                  <a:pt x="1216756" y="854518"/>
                  <a:pt x="1319635" y="918516"/>
                  <a:pt x="1378424" y="1012444"/>
                </a:cubicBezTo>
                <a:lnTo>
                  <a:pt x="1388475" y="1032609"/>
                </a:lnTo>
                <a:lnTo>
                  <a:pt x="1627124" y="877628"/>
                </a:lnTo>
                <a:lnTo>
                  <a:pt x="1612998" y="849286"/>
                </a:lnTo>
                <a:cubicBezTo>
                  <a:pt x="1601994" y="820512"/>
                  <a:pt x="1596451" y="789105"/>
                  <a:pt x="1597594" y="756381"/>
                </a:cubicBezTo>
                <a:cubicBezTo>
                  <a:pt x="1602165" y="625486"/>
                  <a:pt x="1711983" y="523079"/>
                  <a:pt x="1842878" y="527650"/>
                </a:cubicBezTo>
                <a:cubicBezTo>
                  <a:pt x="1973773" y="532221"/>
                  <a:pt x="2076180" y="642039"/>
                  <a:pt x="2071609" y="772934"/>
                </a:cubicBezTo>
                <a:cubicBezTo>
                  <a:pt x="2067038" y="903830"/>
                  <a:pt x="1957220" y="1006236"/>
                  <a:pt x="1826325" y="1001665"/>
                </a:cubicBezTo>
                <a:cubicBezTo>
                  <a:pt x="1760877" y="999380"/>
                  <a:pt x="1702552" y="970783"/>
                  <a:pt x="1661160" y="926395"/>
                </a:cubicBezTo>
                <a:lnTo>
                  <a:pt x="1652778" y="915482"/>
                </a:lnTo>
                <a:lnTo>
                  <a:pt x="1408687" y="1073997"/>
                </a:lnTo>
                <a:lnTo>
                  <a:pt x="1426024" y="1137610"/>
                </a:lnTo>
                <a:cubicBezTo>
                  <a:pt x="1429835" y="1160227"/>
                  <a:pt x="1431436" y="1183563"/>
                  <a:pt x="1430605" y="1207378"/>
                </a:cubicBezTo>
                <a:cubicBezTo>
                  <a:pt x="1427694" y="1290732"/>
                  <a:pt x="1395462" y="1366149"/>
                  <a:pt x="1344167" y="1424062"/>
                </a:cubicBezTo>
                <a:lnTo>
                  <a:pt x="1305485" y="1455257"/>
                </a:lnTo>
                <a:lnTo>
                  <a:pt x="1636897" y="1798444"/>
                </a:lnTo>
                <a:lnTo>
                  <a:pt x="1666484" y="1779965"/>
                </a:lnTo>
                <a:cubicBezTo>
                  <a:pt x="1688603" y="1771506"/>
                  <a:pt x="1712747" y="1767245"/>
                  <a:pt x="1737903" y="1768123"/>
                </a:cubicBezTo>
                <a:cubicBezTo>
                  <a:pt x="1838528" y="1771637"/>
                  <a:pt x="1917252" y="1856059"/>
                  <a:pt x="1913738" y="1956684"/>
                </a:cubicBezTo>
                <a:cubicBezTo>
                  <a:pt x="1910225" y="2057309"/>
                  <a:pt x="1825803" y="2136033"/>
                  <a:pt x="1725178" y="2132519"/>
                </a:cubicBezTo>
                <a:cubicBezTo>
                  <a:pt x="1624553" y="2129005"/>
                  <a:pt x="1545829" y="2044584"/>
                  <a:pt x="1549343" y="1943959"/>
                </a:cubicBezTo>
                <a:cubicBezTo>
                  <a:pt x="1550221" y="1918803"/>
                  <a:pt x="1556156" y="1895015"/>
                  <a:pt x="1566137" y="1873539"/>
                </a:cubicBezTo>
                <a:lnTo>
                  <a:pt x="1600357" y="1826421"/>
                </a:lnTo>
                <a:lnTo>
                  <a:pt x="1269754" y="1484072"/>
                </a:lnTo>
                <a:lnTo>
                  <a:pt x="1254211" y="1496607"/>
                </a:lnTo>
                <a:cubicBezTo>
                  <a:pt x="1220315" y="1515616"/>
                  <a:pt x="1182935" y="1529053"/>
                  <a:pt x="1143355" y="1535723"/>
                </a:cubicBezTo>
                <a:lnTo>
                  <a:pt x="1139752" y="1535959"/>
                </a:lnTo>
                <a:lnTo>
                  <a:pt x="1139752" y="2625193"/>
                </a:lnTo>
                <a:lnTo>
                  <a:pt x="1206000" y="2640992"/>
                </a:lnTo>
                <a:cubicBezTo>
                  <a:pt x="1274589" y="2672869"/>
                  <a:pt x="1321031" y="2743509"/>
                  <a:pt x="1318225" y="2823853"/>
                </a:cubicBezTo>
                <a:cubicBezTo>
                  <a:pt x="1314484" y="2930978"/>
                  <a:pt x="1224609" y="3014787"/>
                  <a:pt x="1117485" y="3011046"/>
                </a:cubicBezTo>
                <a:cubicBezTo>
                  <a:pt x="1010360" y="3007305"/>
                  <a:pt x="926551" y="2917431"/>
                  <a:pt x="930291" y="2810306"/>
                </a:cubicBezTo>
                <a:cubicBezTo>
                  <a:pt x="933097" y="2729963"/>
                  <a:pt x="984353" y="2662734"/>
                  <a:pt x="1054999" y="2635719"/>
                </a:cubicBezTo>
                <a:lnTo>
                  <a:pt x="1094033" y="2629247"/>
                </a:lnTo>
                <a:lnTo>
                  <a:pt x="1094033" y="1538961"/>
                </a:lnTo>
                <a:lnTo>
                  <a:pt x="1073586" y="1540303"/>
                </a:lnTo>
                <a:cubicBezTo>
                  <a:pt x="1049771" y="1539472"/>
                  <a:pt x="1026603" y="1536246"/>
                  <a:pt x="1004307" y="1530867"/>
                </a:cubicBezTo>
                <a:lnTo>
                  <a:pt x="978517" y="1521863"/>
                </a:lnTo>
                <a:lnTo>
                  <a:pt x="711745" y="1818144"/>
                </a:lnTo>
                <a:lnTo>
                  <a:pt x="735687" y="1849318"/>
                </a:lnTo>
                <a:cubicBezTo>
                  <a:pt x="759921" y="1888037"/>
                  <a:pt x="773251" y="1934159"/>
                  <a:pt x="771537" y="1983245"/>
                </a:cubicBezTo>
                <a:cubicBezTo>
                  <a:pt x="766966" y="2114140"/>
                  <a:pt x="657148" y="2216547"/>
                  <a:pt x="526253" y="2211976"/>
                </a:cubicBezTo>
                <a:cubicBezTo>
                  <a:pt x="395357" y="2207405"/>
                  <a:pt x="292951" y="2097587"/>
                  <a:pt x="297522" y="1966692"/>
                </a:cubicBezTo>
                <a:close/>
                <a:moveTo>
                  <a:pt x="0" y="822458"/>
                </a:moveTo>
                <a:lnTo>
                  <a:pt x="28720" y="0"/>
                </a:lnTo>
                <a:lnTo>
                  <a:pt x="851179" y="28721"/>
                </a:lnTo>
                <a:lnTo>
                  <a:pt x="836819" y="439950"/>
                </a:lnTo>
                <a:lnTo>
                  <a:pt x="425589" y="425590"/>
                </a:lnTo>
                <a:lnTo>
                  <a:pt x="411229" y="836819"/>
                </a:lnTo>
                <a:close/>
              </a:path>
            </a:pathLst>
          </a:custGeom>
          <a:solidFill>
            <a:srgbClr val="0070C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4821" rIns="0" bIns="4482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960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22" b="0" i="0" u="none" strike="noStrike" kern="0" cap="none" spc="0" normalizeH="0" baseline="0" noProof="0" dirty="0">
              <a:ln>
                <a:noFill/>
              </a:ln>
              <a:gradFill>
                <a:gsLst>
                  <a:gs pos="5417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385868-1933-400D-BF7D-A2700549D6B5}"/>
              </a:ext>
            </a:extLst>
          </p:cNvPr>
          <p:cNvGrpSpPr/>
          <p:nvPr/>
        </p:nvGrpSpPr>
        <p:grpSpPr>
          <a:xfrm>
            <a:off x="9583359" y="3648273"/>
            <a:ext cx="497380" cy="495854"/>
            <a:chOff x="2296894" y="-3310276"/>
            <a:chExt cx="484187" cy="498475"/>
          </a:xfrm>
        </p:grpSpPr>
        <p:sp>
          <p:nvSpPr>
            <p:cNvPr id="7" name="Freeform 172">
              <a:extLst>
                <a:ext uri="{FF2B5EF4-FFF2-40B4-BE49-F238E27FC236}">
                  <a16:creationId xmlns:a16="http://schemas.microsoft.com/office/drawing/2014/main" id="{4DC83926-264B-4015-B783-AC275FE28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142001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1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1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1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Freeform 173">
              <a:extLst>
                <a:ext uri="{FF2B5EF4-FFF2-40B4-BE49-F238E27FC236}">
                  <a16:creationId xmlns:a16="http://schemas.microsoft.com/office/drawing/2014/main" id="{B9547364-8A99-4444-956A-94F159F8F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857" y="-3092789"/>
              <a:ext cx="80962" cy="66675"/>
            </a:xfrm>
            <a:custGeom>
              <a:avLst/>
              <a:gdLst>
                <a:gd name="T0" fmla="*/ 109 w 110"/>
                <a:gd name="T1" fmla="*/ 76 h 88"/>
                <a:gd name="T2" fmla="*/ 97 w 110"/>
                <a:gd name="T3" fmla="*/ 88 h 88"/>
                <a:gd name="T4" fmla="*/ 12 w 110"/>
                <a:gd name="T5" fmla="*/ 88 h 88"/>
                <a:gd name="T6" fmla="*/ 0 w 110"/>
                <a:gd name="T7" fmla="*/ 76 h 88"/>
                <a:gd name="T8" fmla="*/ 0 w 110"/>
                <a:gd name="T9" fmla="*/ 12 h 88"/>
                <a:gd name="T10" fmla="*/ 12 w 110"/>
                <a:gd name="T11" fmla="*/ 0 h 88"/>
                <a:gd name="T12" fmla="*/ 99 w 110"/>
                <a:gd name="T13" fmla="*/ 0 h 88"/>
                <a:gd name="T14" fmla="*/ 110 w 110"/>
                <a:gd name="T15" fmla="*/ 12 h 88"/>
                <a:gd name="T16" fmla="*/ 110 w 110"/>
                <a:gd name="T17" fmla="*/ 76 h 88"/>
                <a:gd name="T18" fmla="*/ 109 w 110"/>
                <a:gd name="T19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8">
                  <a:moveTo>
                    <a:pt x="109" y="76"/>
                  </a:moveTo>
                  <a:cubicBezTo>
                    <a:pt x="109" y="83"/>
                    <a:pt x="104" y="88"/>
                    <a:pt x="97" y="88"/>
                  </a:cubicBezTo>
                  <a:lnTo>
                    <a:pt x="12" y="88"/>
                  </a:lnTo>
                  <a:cubicBezTo>
                    <a:pt x="5" y="88"/>
                    <a:pt x="0" y="83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0" y="5"/>
                    <a:pt x="110" y="12"/>
                  </a:cubicBezTo>
                  <a:lnTo>
                    <a:pt x="110" y="76"/>
                  </a:lnTo>
                  <a:lnTo>
                    <a:pt x="109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Freeform 174">
              <a:extLst>
                <a:ext uri="{FF2B5EF4-FFF2-40B4-BE49-F238E27FC236}">
                  <a16:creationId xmlns:a16="http://schemas.microsoft.com/office/drawing/2014/main" id="{686A2250-77B1-424B-B37C-DA763A2D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382" y="-3041989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9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9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9" y="87"/>
                  </a:cubicBezTo>
                  <a:lnTo>
                    <a:pt x="11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5" y="0"/>
                    <a:pt x="11" y="0"/>
                  </a:cubicBezTo>
                  <a:lnTo>
                    <a:pt x="99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3416427C-A775-40D0-8D4A-6560010D3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3194389"/>
              <a:ext cx="84137" cy="66675"/>
            </a:xfrm>
            <a:custGeom>
              <a:avLst/>
              <a:gdLst>
                <a:gd name="T0" fmla="*/ 112 w 112"/>
                <a:gd name="T1" fmla="*/ 79 h 91"/>
                <a:gd name="T2" fmla="*/ 100 w 112"/>
                <a:gd name="T3" fmla="*/ 91 h 91"/>
                <a:gd name="T4" fmla="*/ 11 w 112"/>
                <a:gd name="T5" fmla="*/ 91 h 91"/>
                <a:gd name="T6" fmla="*/ 0 w 112"/>
                <a:gd name="T7" fmla="*/ 79 h 91"/>
                <a:gd name="T8" fmla="*/ 0 w 112"/>
                <a:gd name="T9" fmla="*/ 12 h 91"/>
                <a:gd name="T10" fmla="*/ 11 w 112"/>
                <a:gd name="T11" fmla="*/ 0 h 91"/>
                <a:gd name="T12" fmla="*/ 98 w 112"/>
                <a:gd name="T13" fmla="*/ 0 h 91"/>
                <a:gd name="T14" fmla="*/ 112 w 112"/>
                <a:gd name="T15" fmla="*/ 12 h 91"/>
                <a:gd name="T16" fmla="*/ 112 w 112"/>
                <a:gd name="T17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91">
                  <a:moveTo>
                    <a:pt x="112" y="79"/>
                  </a:moveTo>
                  <a:cubicBezTo>
                    <a:pt x="112" y="86"/>
                    <a:pt x="107" y="91"/>
                    <a:pt x="100" y="91"/>
                  </a:cubicBezTo>
                  <a:lnTo>
                    <a:pt x="11" y="91"/>
                  </a:lnTo>
                  <a:cubicBezTo>
                    <a:pt x="4" y="91"/>
                    <a:pt x="0" y="86"/>
                    <a:pt x="0" y="79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7" y="0"/>
                    <a:pt x="112" y="5"/>
                    <a:pt x="112" y="12"/>
                  </a:cubicBezTo>
                  <a:lnTo>
                    <a:pt x="112" y="79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176">
              <a:extLst>
                <a:ext uri="{FF2B5EF4-FFF2-40B4-BE49-F238E27FC236}">
                  <a16:creationId xmlns:a16="http://schemas.microsoft.com/office/drawing/2014/main" id="{B11AA948-3736-4614-A7CA-20691B74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894" y="-3310276"/>
              <a:ext cx="482600" cy="117475"/>
            </a:xfrm>
            <a:custGeom>
              <a:avLst/>
              <a:gdLst>
                <a:gd name="T0" fmla="*/ 640 w 651"/>
                <a:gd name="T1" fmla="*/ 0 h 157"/>
                <a:gd name="T2" fmla="*/ 12 w 651"/>
                <a:gd name="T3" fmla="*/ 0 h 157"/>
                <a:gd name="T4" fmla="*/ 0 w 651"/>
                <a:gd name="T5" fmla="*/ 12 h 157"/>
                <a:gd name="T6" fmla="*/ 0 w 651"/>
                <a:gd name="T7" fmla="*/ 145 h 157"/>
                <a:gd name="T8" fmla="*/ 12 w 651"/>
                <a:gd name="T9" fmla="*/ 157 h 157"/>
                <a:gd name="T10" fmla="*/ 79 w 651"/>
                <a:gd name="T11" fmla="*/ 157 h 157"/>
                <a:gd name="T12" fmla="*/ 91 w 651"/>
                <a:gd name="T13" fmla="*/ 145 h 157"/>
                <a:gd name="T14" fmla="*/ 91 w 651"/>
                <a:gd name="T15" fmla="*/ 89 h 157"/>
                <a:gd name="T16" fmla="*/ 561 w 651"/>
                <a:gd name="T17" fmla="*/ 89 h 157"/>
                <a:gd name="T18" fmla="*/ 561 w 651"/>
                <a:gd name="T19" fmla="*/ 145 h 157"/>
                <a:gd name="T20" fmla="*/ 574 w 651"/>
                <a:gd name="T21" fmla="*/ 157 h 157"/>
                <a:gd name="T22" fmla="*/ 638 w 651"/>
                <a:gd name="T23" fmla="*/ 157 h 157"/>
                <a:gd name="T24" fmla="*/ 650 w 651"/>
                <a:gd name="T25" fmla="*/ 145 h 157"/>
                <a:gd name="T26" fmla="*/ 650 w 651"/>
                <a:gd name="T27" fmla="*/ 12 h 157"/>
                <a:gd name="T28" fmla="*/ 640 w 65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1" h="157">
                  <a:moveTo>
                    <a:pt x="640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2" y="157"/>
                  </a:cubicBezTo>
                  <a:lnTo>
                    <a:pt x="79" y="157"/>
                  </a:lnTo>
                  <a:cubicBezTo>
                    <a:pt x="86" y="157"/>
                    <a:pt x="91" y="152"/>
                    <a:pt x="91" y="145"/>
                  </a:cubicBezTo>
                  <a:lnTo>
                    <a:pt x="91" y="89"/>
                  </a:lnTo>
                  <a:lnTo>
                    <a:pt x="561" y="89"/>
                  </a:lnTo>
                  <a:lnTo>
                    <a:pt x="561" y="145"/>
                  </a:lnTo>
                  <a:cubicBezTo>
                    <a:pt x="561" y="152"/>
                    <a:pt x="566" y="157"/>
                    <a:pt x="574" y="157"/>
                  </a:cubicBezTo>
                  <a:lnTo>
                    <a:pt x="638" y="157"/>
                  </a:lnTo>
                  <a:cubicBezTo>
                    <a:pt x="645" y="157"/>
                    <a:pt x="650" y="152"/>
                    <a:pt x="650" y="145"/>
                  </a:cubicBezTo>
                  <a:lnTo>
                    <a:pt x="650" y="12"/>
                  </a:lnTo>
                  <a:cubicBezTo>
                    <a:pt x="651" y="5"/>
                    <a:pt x="647" y="0"/>
                    <a:pt x="64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Freeform 177">
              <a:extLst>
                <a:ext uri="{FF2B5EF4-FFF2-40B4-BE49-F238E27FC236}">
                  <a16:creationId xmlns:a16="http://schemas.microsoft.com/office/drawing/2014/main" id="{A784F38A-FBC5-45CF-9897-0CD21F11A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069" y="-2927689"/>
              <a:ext cx="481012" cy="115888"/>
            </a:xfrm>
            <a:custGeom>
              <a:avLst/>
              <a:gdLst>
                <a:gd name="T0" fmla="*/ 636 w 649"/>
                <a:gd name="T1" fmla="*/ 2 h 157"/>
                <a:gd name="T2" fmla="*/ 572 w 649"/>
                <a:gd name="T3" fmla="*/ 2 h 157"/>
                <a:gd name="T4" fmla="*/ 560 w 649"/>
                <a:gd name="T5" fmla="*/ 14 h 157"/>
                <a:gd name="T6" fmla="*/ 560 w 649"/>
                <a:gd name="T7" fmla="*/ 68 h 157"/>
                <a:gd name="T8" fmla="*/ 89 w 649"/>
                <a:gd name="T9" fmla="*/ 68 h 157"/>
                <a:gd name="T10" fmla="*/ 89 w 649"/>
                <a:gd name="T11" fmla="*/ 12 h 157"/>
                <a:gd name="T12" fmla="*/ 75 w 649"/>
                <a:gd name="T13" fmla="*/ 0 h 157"/>
                <a:gd name="T14" fmla="*/ 11 w 649"/>
                <a:gd name="T15" fmla="*/ 0 h 157"/>
                <a:gd name="T16" fmla="*/ 0 w 649"/>
                <a:gd name="T17" fmla="*/ 14 h 157"/>
                <a:gd name="T18" fmla="*/ 0 w 649"/>
                <a:gd name="T19" fmla="*/ 145 h 157"/>
                <a:gd name="T20" fmla="*/ 11 w 649"/>
                <a:gd name="T21" fmla="*/ 157 h 157"/>
                <a:gd name="T22" fmla="*/ 638 w 649"/>
                <a:gd name="T23" fmla="*/ 157 h 157"/>
                <a:gd name="T24" fmla="*/ 649 w 649"/>
                <a:gd name="T25" fmla="*/ 145 h 157"/>
                <a:gd name="T26" fmla="*/ 649 w 649"/>
                <a:gd name="T27" fmla="*/ 14 h 157"/>
                <a:gd name="T28" fmla="*/ 636 w 649"/>
                <a:gd name="T29" fmla="*/ 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157">
                  <a:moveTo>
                    <a:pt x="636" y="2"/>
                  </a:moveTo>
                  <a:lnTo>
                    <a:pt x="572" y="2"/>
                  </a:lnTo>
                  <a:cubicBezTo>
                    <a:pt x="565" y="2"/>
                    <a:pt x="560" y="7"/>
                    <a:pt x="560" y="14"/>
                  </a:cubicBezTo>
                  <a:lnTo>
                    <a:pt x="560" y="68"/>
                  </a:lnTo>
                  <a:lnTo>
                    <a:pt x="89" y="68"/>
                  </a:lnTo>
                  <a:lnTo>
                    <a:pt x="89" y="12"/>
                  </a:lnTo>
                  <a:cubicBezTo>
                    <a:pt x="89" y="5"/>
                    <a:pt x="84" y="0"/>
                    <a:pt x="75" y="0"/>
                  </a:cubicBezTo>
                  <a:lnTo>
                    <a:pt x="11" y="0"/>
                  </a:lnTo>
                  <a:cubicBezTo>
                    <a:pt x="5" y="0"/>
                    <a:pt x="0" y="5"/>
                    <a:pt x="0" y="14"/>
                  </a:cubicBezTo>
                  <a:lnTo>
                    <a:pt x="0" y="145"/>
                  </a:lnTo>
                  <a:cubicBezTo>
                    <a:pt x="0" y="152"/>
                    <a:pt x="5" y="157"/>
                    <a:pt x="11" y="157"/>
                  </a:cubicBezTo>
                  <a:lnTo>
                    <a:pt x="638" y="157"/>
                  </a:lnTo>
                  <a:cubicBezTo>
                    <a:pt x="644" y="157"/>
                    <a:pt x="649" y="152"/>
                    <a:pt x="649" y="145"/>
                  </a:cubicBezTo>
                  <a:lnTo>
                    <a:pt x="649" y="14"/>
                  </a:lnTo>
                  <a:cubicBezTo>
                    <a:pt x="647" y="7"/>
                    <a:pt x="643" y="2"/>
                    <a:pt x="636" y="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Freeform 178">
              <a:extLst>
                <a:ext uri="{FF2B5EF4-FFF2-40B4-BE49-F238E27FC236}">
                  <a16:creationId xmlns:a16="http://schemas.microsoft.com/office/drawing/2014/main" id="{480A19FC-94B0-448F-8528-33934C179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494" y="-3092789"/>
              <a:ext cx="82550" cy="65088"/>
            </a:xfrm>
            <a:custGeom>
              <a:avLst/>
              <a:gdLst>
                <a:gd name="T0" fmla="*/ 111 w 111"/>
                <a:gd name="T1" fmla="*/ 76 h 87"/>
                <a:gd name="T2" fmla="*/ 99 w 111"/>
                <a:gd name="T3" fmla="*/ 87 h 87"/>
                <a:gd name="T4" fmla="*/ 12 w 111"/>
                <a:gd name="T5" fmla="*/ 87 h 87"/>
                <a:gd name="T6" fmla="*/ 0 w 111"/>
                <a:gd name="T7" fmla="*/ 76 h 87"/>
                <a:gd name="T8" fmla="*/ 0 w 111"/>
                <a:gd name="T9" fmla="*/ 11 h 87"/>
                <a:gd name="T10" fmla="*/ 12 w 111"/>
                <a:gd name="T11" fmla="*/ 0 h 87"/>
                <a:gd name="T12" fmla="*/ 99 w 111"/>
                <a:gd name="T13" fmla="*/ 0 h 87"/>
                <a:gd name="T14" fmla="*/ 111 w 111"/>
                <a:gd name="T15" fmla="*/ 11 h 87"/>
                <a:gd name="T16" fmla="*/ 111 w 111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7">
                  <a:moveTo>
                    <a:pt x="111" y="76"/>
                  </a:moveTo>
                  <a:cubicBezTo>
                    <a:pt x="111" y="82"/>
                    <a:pt x="106" y="87"/>
                    <a:pt x="99" y="87"/>
                  </a:cubicBezTo>
                  <a:lnTo>
                    <a:pt x="12" y="87"/>
                  </a:lnTo>
                  <a:cubicBezTo>
                    <a:pt x="5" y="87"/>
                    <a:pt x="0" y="82"/>
                    <a:pt x="0" y="76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9" y="0"/>
                  </a:lnTo>
                  <a:cubicBezTo>
                    <a:pt x="106" y="0"/>
                    <a:pt x="111" y="5"/>
                    <a:pt x="111" y="11"/>
                  </a:cubicBezTo>
                  <a:lnTo>
                    <a:pt x="111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Freeform 179">
              <a:extLst>
                <a:ext uri="{FF2B5EF4-FFF2-40B4-BE49-F238E27FC236}">
                  <a16:creationId xmlns:a16="http://schemas.microsoft.com/office/drawing/2014/main" id="{D9CD1566-9A4A-49E9-9D3B-D8ADF67D8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907" y="-2992776"/>
              <a:ext cx="82550" cy="65088"/>
            </a:xfrm>
            <a:custGeom>
              <a:avLst/>
              <a:gdLst>
                <a:gd name="T0" fmla="*/ 110 w 110"/>
                <a:gd name="T1" fmla="*/ 76 h 87"/>
                <a:gd name="T2" fmla="*/ 98 w 110"/>
                <a:gd name="T3" fmla="*/ 87 h 87"/>
                <a:gd name="T4" fmla="*/ 11 w 110"/>
                <a:gd name="T5" fmla="*/ 87 h 87"/>
                <a:gd name="T6" fmla="*/ 0 w 110"/>
                <a:gd name="T7" fmla="*/ 76 h 87"/>
                <a:gd name="T8" fmla="*/ 0 w 110"/>
                <a:gd name="T9" fmla="*/ 12 h 87"/>
                <a:gd name="T10" fmla="*/ 11 w 110"/>
                <a:gd name="T11" fmla="*/ 0 h 87"/>
                <a:gd name="T12" fmla="*/ 98 w 110"/>
                <a:gd name="T13" fmla="*/ 0 h 87"/>
                <a:gd name="T14" fmla="*/ 110 w 110"/>
                <a:gd name="T15" fmla="*/ 12 h 87"/>
                <a:gd name="T16" fmla="*/ 110 w 110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7">
                  <a:moveTo>
                    <a:pt x="110" y="76"/>
                  </a:moveTo>
                  <a:cubicBezTo>
                    <a:pt x="110" y="82"/>
                    <a:pt x="105" y="87"/>
                    <a:pt x="98" y="87"/>
                  </a:cubicBezTo>
                  <a:lnTo>
                    <a:pt x="11" y="87"/>
                  </a:lnTo>
                  <a:cubicBezTo>
                    <a:pt x="4" y="87"/>
                    <a:pt x="0" y="82"/>
                    <a:pt x="0" y="76"/>
                  </a:cubicBezTo>
                  <a:lnTo>
                    <a:pt x="0" y="12"/>
                  </a:lnTo>
                  <a:cubicBezTo>
                    <a:pt x="0" y="5"/>
                    <a:pt x="4" y="0"/>
                    <a:pt x="11" y="0"/>
                  </a:cubicBezTo>
                  <a:lnTo>
                    <a:pt x="98" y="0"/>
                  </a:lnTo>
                  <a:cubicBezTo>
                    <a:pt x="105" y="0"/>
                    <a:pt x="110" y="5"/>
                    <a:pt x="110" y="12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5" name="Rectangle 180">
            <a:extLst>
              <a:ext uri="{FF2B5EF4-FFF2-40B4-BE49-F238E27FC236}">
                <a16:creationId xmlns:a16="http://schemas.microsoft.com/office/drawing/2014/main" id="{67CC2F58-39F2-4B49-9425-619FCFE7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210" y="4164804"/>
            <a:ext cx="617781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Event Hub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CC3AFB-A658-4942-BE3E-DE2C12743DE5}"/>
              </a:ext>
            </a:extLst>
          </p:cNvPr>
          <p:cNvGrpSpPr/>
          <p:nvPr/>
        </p:nvGrpSpPr>
        <p:grpSpPr>
          <a:xfrm>
            <a:off x="8109807" y="3642173"/>
            <a:ext cx="616381" cy="479070"/>
            <a:chOff x="1107857" y="-3310276"/>
            <a:chExt cx="641349" cy="498475"/>
          </a:xfrm>
        </p:grpSpPr>
        <p:sp>
          <p:nvSpPr>
            <p:cNvPr id="17" name="Freeform 236">
              <a:extLst>
                <a:ext uri="{FF2B5EF4-FFF2-40B4-BE49-F238E27FC236}">
                  <a16:creationId xmlns:a16="http://schemas.microsoft.com/office/drawing/2014/main" id="{A427ED52-5CDA-4B51-BEDC-69CB99C82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769" y="-3310276"/>
              <a:ext cx="452437" cy="498475"/>
            </a:xfrm>
            <a:custGeom>
              <a:avLst/>
              <a:gdLst>
                <a:gd name="T0" fmla="*/ 493 w 610"/>
                <a:gd name="T1" fmla="*/ 455 h 669"/>
                <a:gd name="T2" fmla="*/ 516 w 610"/>
                <a:gd name="T3" fmla="*/ 402 h 669"/>
                <a:gd name="T4" fmla="*/ 610 w 610"/>
                <a:gd name="T5" fmla="*/ 369 h 669"/>
                <a:gd name="T6" fmla="*/ 610 w 610"/>
                <a:gd name="T7" fmla="*/ 293 h 669"/>
                <a:gd name="T8" fmla="*/ 600 w 610"/>
                <a:gd name="T9" fmla="*/ 290 h 669"/>
                <a:gd name="T10" fmla="*/ 517 w 610"/>
                <a:gd name="T11" fmla="*/ 262 h 669"/>
                <a:gd name="T12" fmla="*/ 494 w 610"/>
                <a:gd name="T13" fmla="*/ 209 h 669"/>
                <a:gd name="T14" fmla="*/ 537 w 610"/>
                <a:gd name="T15" fmla="*/ 120 h 669"/>
                <a:gd name="T16" fmla="*/ 484 w 610"/>
                <a:gd name="T17" fmla="*/ 67 h 669"/>
                <a:gd name="T18" fmla="*/ 473 w 610"/>
                <a:gd name="T19" fmla="*/ 74 h 669"/>
                <a:gd name="T20" fmla="*/ 395 w 610"/>
                <a:gd name="T21" fmla="*/ 114 h 669"/>
                <a:gd name="T22" fmla="*/ 343 w 610"/>
                <a:gd name="T23" fmla="*/ 91 h 669"/>
                <a:gd name="T24" fmla="*/ 308 w 610"/>
                <a:gd name="T25" fmla="*/ 0 h 669"/>
                <a:gd name="T26" fmla="*/ 230 w 610"/>
                <a:gd name="T27" fmla="*/ 0 h 669"/>
                <a:gd name="T28" fmla="*/ 227 w 610"/>
                <a:gd name="T29" fmla="*/ 10 h 669"/>
                <a:gd name="T30" fmla="*/ 196 w 610"/>
                <a:gd name="T31" fmla="*/ 89 h 669"/>
                <a:gd name="T32" fmla="*/ 143 w 610"/>
                <a:gd name="T33" fmla="*/ 112 h 669"/>
                <a:gd name="T34" fmla="*/ 52 w 610"/>
                <a:gd name="T35" fmla="*/ 72 h 669"/>
                <a:gd name="T36" fmla="*/ 0 w 610"/>
                <a:gd name="T37" fmla="*/ 125 h 669"/>
                <a:gd name="T38" fmla="*/ 5 w 610"/>
                <a:gd name="T39" fmla="*/ 135 h 669"/>
                <a:gd name="T40" fmla="*/ 29 w 610"/>
                <a:gd name="T41" fmla="*/ 181 h 669"/>
                <a:gd name="T42" fmla="*/ 168 w 610"/>
                <a:gd name="T43" fmla="*/ 147 h 669"/>
                <a:gd name="T44" fmla="*/ 346 w 610"/>
                <a:gd name="T45" fmla="*/ 219 h 669"/>
                <a:gd name="T46" fmla="*/ 379 w 610"/>
                <a:gd name="T47" fmla="*/ 247 h 669"/>
                <a:gd name="T48" fmla="*/ 392 w 610"/>
                <a:gd name="T49" fmla="*/ 267 h 669"/>
                <a:gd name="T50" fmla="*/ 357 w 610"/>
                <a:gd name="T51" fmla="*/ 440 h 669"/>
                <a:gd name="T52" fmla="*/ 219 w 610"/>
                <a:gd name="T53" fmla="*/ 460 h 669"/>
                <a:gd name="T54" fmla="*/ 209 w 610"/>
                <a:gd name="T55" fmla="*/ 455 h 669"/>
                <a:gd name="T56" fmla="*/ 179 w 610"/>
                <a:gd name="T57" fmla="*/ 433 h 669"/>
                <a:gd name="T58" fmla="*/ 169 w 610"/>
                <a:gd name="T59" fmla="*/ 430 h 669"/>
                <a:gd name="T60" fmla="*/ 140 w 610"/>
                <a:gd name="T61" fmla="*/ 443 h 669"/>
                <a:gd name="T62" fmla="*/ 136 w 610"/>
                <a:gd name="T63" fmla="*/ 447 h 669"/>
                <a:gd name="T64" fmla="*/ 26 w 610"/>
                <a:gd name="T65" fmla="*/ 517 h 669"/>
                <a:gd name="T66" fmla="*/ 6 w 610"/>
                <a:gd name="T67" fmla="*/ 547 h 669"/>
                <a:gd name="T68" fmla="*/ 61 w 610"/>
                <a:gd name="T69" fmla="*/ 602 h 669"/>
                <a:gd name="T70" fmla="*/ 71 w 610"/>
                <a:gd name="T71" fmla="*/ 597 h 669"/>
                <a:gd name="T72" fmla="*/ 148 w 610"/>
                <a:gd name="T73" fmla="*/ 557 h 669"/>
                <a:gd name="T74" fmla="*/ 201 w 610"/>
                <a:gd name="T75" fmla="*/ 578 h 669"/>
                <a:gd name="T76" fmla="*/ 230 w 610"/>
                <a:gd name="T77" fmla="*/ 669 h 669"/>
                <a:gd name="T78" fmla="*/ 308 w 610"/>
                <a:gd name="T79" fmla="*/ 669 h 669"/>
                <a:gd name="T80" fmla="*/ 311 w 610"/>
                <a:gd name="T81" fmla="*/ 659 h 669"/>
                <a:gd name="T82" fmla="*/ 339 w 610"/>
                <a:gd name="T83" fmla="*/ 578 h 669"/>
                <a:gd name="T84" fmla="*/ 392 w 610"/>
                <a:gd name="T85" fmla="*/ 555 h 669"/>
                <a:gd name="T86" fmla="*/ 483 w 610"/>
                <a:gd name="T87" fmla="*/ 595 h 669"/>
                <a:gd name="T88" fmla="*/ 535 w 610"/>
                <a:gd name="T89" fmla="*/ 542 h 669"/>
                <a:gd name="T90" fmla="*/ 530 w 610"/>
                <a:gd name="T91" fmla="*/ 532 h 669"/>
                <a:gd name="T92" fmla="*/ 493 w 610"/>
                <a:gd name="T93" fmla="*/ 45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0" h="669">
                  <a:moveTo>
                    <a:pt x="493" y="455"/>
                  </a:moveTo>
                  <a:lnTo>
                    <a:pt x="516" y="402"/>
                  </a:lnTo>
                  <a:lnTo>
                    <a:pt x="610" y="369"/>
                  </a:lnTo>
                  <a:lnTo>
                    <a:pt x="610" y="293"/>
                  </a:lnTo>
                  <a:lnTo>
                    <a:pt x="600" y="290"/>
                  </a:lnTo>
                  <a:lnTo>
                    <a:pt x="517" y="262"/>
                  </a:lnTo>
                  <a:lnTo>
                    <a:pt x="494" y="209"/>
                  </a:lnTo>
                  <a:lnTo>
                    <a:pt x="537" y="120"/>
                  </a:lnTo>
                  <a:lnTo>
                    <a:pt x="484" y="67"/>
                  </a:lnTo>
                  <a:lnTo>
                    <a:pt x="473" y="74"/>
                  </a:lnTo>
                  <a:lnTo>
                    <a:pt x="395" y="114"/>
                  </a:lnTo>
                  <a:lnTo>
                    <a:pt x="343" y="91"/>
                  </a:lnTo>
                  <a:lnTo>
                    <a:pt x="308" y="0"/>
                  </a:lnTo>
                  <a:lnTo>
                    <a:pt x="230" y="0"/>
                  </a:lnTo>
                  <a:lnTo>
                    <a:pt x="227" y="10"/>
                  </a:lnTo>
                  <a:lnTo>
                    <a:pt x="196" y="89"/>
                  </a:lnTo>
                  <a:lnTo>
                    <a:pt x="143" y="112"/>
                  </a:lnTo>
                  <a:lnTo>
                    <a:pt x="52" y="72"/>
                  </a:lnTo>
                  <a:lnTo>
                    <a:pt x="0" y="125"/>
                  </a:lnTo>
                  <a:lnTo>
                    <a:pt x="5" y="135"/>
                  </a:lnTo>
                  <a:lnTo>
                    <a:pt x="29" y="181"/>
                  </a:lnTo>
                  <a:cubicBezTo>
                    <a:pt x="72" y="156"/>
                    <a:pt x="118" y="147"/>
                    <a:pt x="168" y="147"/>
                  </a:cubicBezTo>
                  <a:cubicBezTo>
                    <a:pt x="235" y="150"/>
                    <a:pt x="298" y="175"/>
                    <a:pt x="346" y="219"/>
                  </a:cubicBezTo>
                  <a:cubicBezTo>
                    <a:pt x="356" y="227"/>
                    <a:pt x="369" y="234"/>
                    <a:pt x="379" y="247"/>
                  </a:cubicBezTo>
                  <a:cubicBezTo>
                    <a:pt x="384" y="252"/>
                    <a:pt x="389" y="260"/>
                    <a:pt x="392" y="267"/>
                  </a:cubicBezTo>
                  <a:cubicBezTo>
                    <a:pt x="425" y="325"/>
                    <a:pt x="412" y="397"/>
                    <a:pt x="357" y="440"/>
                  </a:cubicBezTo>
                  <a:cubicBezTo>
                    <a:pt x="318" y="473"/>
                    <a:pt x="262" y="478"/>
                    <a:pt x="219" y="460"/>
                  </a:cubicBezTo>
                  <a:cubicBezTo>
                    <a:pt x="214" y="456"/>
                    <a:pt x="211" y="456"/>
                    <a:pt x="209" y="455"/>
                  </a:cubicBezTo>
                  <a:cubicBezTo>
                    <a:pt x="199" y="450"/>
                    <a:pt x="188" y="442"/>
                    <a:pt x="179" y="433"/>
                  </a:cubicBezTo>
                  <a:cubicBezTo>
                    <a:pt x="176" y="433"/>
                    <a:pt x="174" y="430"/>
                    <a:pt x="169" y="430"/>
                  </a:cubicBezTo>
                  <a:cubicBezTo>
                    <a:pt x="160" y="430"/>
                    <a:pt x="146" y="435"/>
                    <a:pt x="140" y="443"/>
                  </a:cubicBezTo>
                  <a:lnTo>
                    <a:pt x="136" y="447"/>
                  </a:lnTo>
                  <a:cubicBezTo>
                    <a:pt x="104" y="480"/>
                    <a:pt x="66" y="504"/>
                    <a:pt x="26" y="517"/>
                  </a:cubicBezTo>
                  <a:lnTo>
                    <a:pt x="6" y="547"/>
                  </a:lnTo>
                  <a:lnTo>
                    <a:pt x="61" y="602"/>
                  </a:lnTo>
                  <a:lnTo>
                    <a:pt x="71" y="597"/>
                  </a:lnTo>
                  <a:lnTo>
                    <a:pt x="148" y="557"/>
                  </a:lnTo>
                  <a:lnTo>
                    <a:pt x="201" y="578"/>
                  </a:lnTo>
                  <a:lnTo>
                    <a:pt x="230" y="669"/>
                  </a:lnTo>
                  <a:lnTo>
                    <a:pt x="308" y="669"/>
                  </a:lnTo>
                  <a:lnTo>
                    <a:pt x="311" y="659"/>
                  </a:lnTo>
                  <a:lnTo>
                    <a:pt x="339" y="578"/>
                  </a:lnTo>
                  <a:lnTo>
                    <a:pt x="392" y="555"/>
                  </a:lnTo>
                  <a:lnTo>
                    <a:pt x="483" y="595"/>
                  </a:lnTo>
                  <a:lnTo>
                    <a:pt x="535" y="542"/>
                  </a:lnTo>
                  <a:lnTo>
                    <a:pt x="530" y="532"/>
                  </a:lnTo>
                  <a:lnTo>
                    <a:pt x="493" y="455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237">
              <a:extLst>
                <a:ext uri="{FF2B5EF4-FFF2-40B4-BE49-F238E27FC236}">
                  <a16:creationId xmlns:a16="http://schemas.microsoft.com/office/drawing/2014/main" id="{6C2CC29A-A978-4FA8-8FAF-C36E0E9F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194" y="-3127714"/>
              <a:ext cx="371475" cy="133350"/>
            </a:xfrm>
            <a:custGeom>
              <a:avLst/>
              <a:gdLst>
                <a:gd name="T0" fmla="*/ 240 w 501"/>
                <a:gd name="T1" fmla="*/ 76 h 180"/>
                <a:gd name="T2" fmla="*/ 29 w 501"/>
                <a:gd name="T3" fmla="*/ 72 h 180"/>
                <a:gd name="T4" fmla="*/ 5 w 501"/>
                <a:gd name="T5" fmla="*/ 72 h 180"/>
                <a:gd name="T6" fmla="*/ 0 w 501"/>
                <a:gd name="T7" fmla="*/ 86 h 180"/>
                <a:gd name="T8" fmla="*/ 5 w 501"/>
                <a:gd name="T9" fmla="*/ 99 h 180"/>
                <a:gd name="T10" fmla="*/ 263 w 501"/>
                <a:gd name="T11" fmla="*/ 104 h 180"/>
                <a:gd name="T12" fmla="*/ 263 w 501"/>
                <a:gd name="T13" fmla="*/ 100 h 180"/>
                <a:gd name="T14" fmla="*/ 471 w 501"/>
                <a:gd name="T15" fmla="*/ 105 h 180"/>
                <a:gd name="T16" fmla="*/ 496 w 501"/>
                <a:gd name="T17" fmla="*/ 105 h 180"/>
                <a:gd name="T18" fmla="*/ 501 w 501"/>
                <a:gd name="T19" fmla="*/ 92 h 180"/>
                <a:gd name="T20" fmla="*/ 496 w 501"/>
                <a:gd name="T21" fmla="*/ 79 h 180"/>
                <a:gd name="T22" fmla="*/ 240 w 501"/>
                <a:gd name="T23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180">
                  <a:moveTo>
                    <a:pt x="240" y="76"/>
                  </a:moveTo>
                  <a:cubicBezTo>
                    <a:pt x="181" y="138"/>
                    <a:pt x="87" y="138"/>
                    <a:pt x="29" y="72"/>
                  </a:cubicBezTo>
                  <a:cubicBezTo>
                    <a:pt x="24" y="64"/>
                    <a:pt x="10" y="64"/>
                    <a:pt x="5" y="72"/>
                  </a:cubicBezTo>
                  <a:cubicBezTo>
                    <a:pt x="1" y="76"/>
                    <a:pt x="0" y="81"/>
                    <a:pt x="0" y="86"/>
                  </a:cubicBezTo>
                  <a:cubicBezTo>
                    <a:pt x="0" y="91"/>
                    <a:pt x="3" y="95"/>
                    <a:pt x="5" y="99"/>
                  </a:cubicBezTo>
                  <a:cubicBezTo>
                    <a:pt x="75" y="176"/>
                    <a:pt x="191" y="180"/>
                    <a:pt x="263" y="104"/>
                  </a:cubicBezTo>
                  <a:lnTo>
                    <a:pt x="263" y="100"/>
                  </a:lnTo>
                  <a:cubicBezTo>
                    <a:pt x="323" y="41"/>
                    <a:pt x="415" y="41"/>
                    <a:pt x="471" y="105"/>
                  </a:cubicBezTo>
                  <a:cubicBezTo>
                    <a:pt x="479" y="114"/>
                    <a:pt x="491" y="114"/>
                    <a:pt x="496" y="105"/>
                  </a:cubicBezTo>
                  <a:cubicBezTo>
                    <a:pt x="499" y="102"/>
                    <a:pt x="501" y="97"/>
                    <a:pt x="501" y="92"/>
                  </a:cubicBezTo>
                  <a:cubicBezTo>
                    <a:pt x="501" y="87"/>
                    <a:pt x="497" y="82"/>
                    <a:pt x="496" y="79"/>
                  </a:cubicBezTo>
                  <a:cubicBezTo>
                    <a:pt x="428" y="1"/>
                    <a:pt x="313" y="0"/>
                    <a:pt x="240" y="76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Freeform 238">
              <a:extLst>
                <a:ext uri="{FF2B5EF4-FFF2-40B4-BE49-F238E27FC236}">
                  <a16:creationId xmlns:a16="http://schemas.microsoft.com/office/drawing/2014/main" id="{C1D05006-D5D9-43BD-AFE9-3A131F80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857" y="-3048339"/>
              <a:ext cx="374650" cy="106363"/>
            </a:xfrm>
            <a:custGeom>
              <a:avLst/>
              <a:gdLst>
                <a:gd name="T0" fmla="*/ 414 w 506"/>
                <a:gd name="T1" fmla="*/ 0 h 143"/>
                <a:gd name="T2" fmla="*/ 331 w 506"/>
                <a:gd name="T3" fmla="*/ 35 h 143"/>
                <a:gd name="T4" fmla="*/ 325 w 506"/>
                <a:gd name="T5" fmla="*/ 41 h 143"/>
                <a:gd name="T6" fmla="*/ 173 w 506"/>
                <a:gd name="T7" fmla="*/ 104 h 143"/>
                <a:gd name="T8" fmla="*/ 25 w 506"/>
                <a:gd name="T9" fmla="*/ 33 h 143"/>
                <a:gd name="T10" fmla="*/ 0 w 506"/>
                <a:gd name="T11" fmla="*/ 33 h 143"/>
                <a:gd name="T12" fmla="*/ 0 w 506"/>
                <a:gd name="T13" fmla="*/ 46 h 143"/>
                <a:gd name="T14" fmla="*/ 5 w 506"/>
                <a:gd name="T15" fmla="*/ 59 h 143"/>
                <a:gd name="T16" fmla="*/ 178 w 506"/>
                <a:gd name="T17" fmla="*/ 140 h 143"/>
                <a:gd name="T18" fmla="*/ 355 w 506"/>
                <a:gd name="T19" fmla="*/ 64 h 143"/>
                <a:gd name="T20" fmla="*/ 361 w 506"/>
                <a:gd name="T21" fmla="*/ 58 h 143"/>
                <a:gd name="T22" fmla="*/ 419 w 506"/>
                <a:gd name="T23" fmla="*/ 33 h 143"/>
                <a:gd name="T24" fmla="*/ 477 w 506"/>
                <a:gd name="T25" fmla="*/ 61 h 143"/>
                <a:gd name="T26" fmla="*/ 501 w 506"/>
                <a:gd name="T27" fmla="*/ 61 h 143"/>
                <a:gd name="T28" fmla="*/ 506 w 506"/>
                <a:gd name="T29" fmla="*/ 48 h 143"/>
                <a:gd name="T30" fmla="*/ 501 w 506"/>
                <a:gd name="T31" fmla="*/ 35 h 143"/>
                <a:gd name="T32" fmla="*/ 414 w 506"/>
                <a:gd name="T3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6" h="143">
                  <a:moveTo>
                    <a:pt x="414" y="0"/>
                  </a:moveTo>
                  <a:cubicBezTo>
                    <a:pt x="381" y="0"/>
                    <a:pt x="355" y="10"/>
                    <a:pt x="331" y="35"/>
                  </a:cubicBezTo>
                  <a:lnTo>
                    <a:pt x="325" y="41"/>
                  </a:lnTo>
                  <a:cubicBezTo>
                    <a:pt x="285" y="84"/>
                    <a:pt x="229" y="107"/>
                    <a:pt x="173" y="104"/>
                  </a:cubicBezTo>
                  <a:cubicBezTo>
                    <a:pt x="116" y="104"/>
                    <a:pt x="64" y="76"/>
                    <a:pt x="25" y="33"/>
                  </a:cubicBezTo>
                  <a:cubicBezTo>
                    <a:pt x="17" y="25"/>
                    <a:pt x="5" y="25"/>
                    <a:pt x="0" y="33"/>
                  </a:cubicBezTo>
                  <a:cubicBezTo>
                    <a:pt x="0" y="36"/>
                    <a:pt x="0" y="41"/>
                    <a:pt x="0" y="46"/>
                  </a:cubicBezTo>
                  <a:cubicBezTo>
                    <a:pt x="0" y="51"/>
                    <a:pt x="3" y="56"/>
                    <a:pt x="5" y="59"/>
                  </a:cubicBezTo>
                  <a:cubicBezTo>
                    <a:pt x="51" y="110"/>
                    <a:pt x="112" y="140"/>
                    <a:pt x="178" y="140"/>
                  </a:cubicBezTo>
                  <a:cubicBezTo>
                    <a:pt x="244" y="143"/>
                    <a:pt x="303" y="115"/>
                    <a:pt x="355" y="64"/>
                  </a:cubicBezTo>
                  <a:lnTo>
                    <a:pt x="361" y="58"/>
                  </a:lnTo>
                  <a:cubicBezTo>
                    <a:pt x="376" y="43"/>
                    <a:pt x="396" y="33"/>
                    <a:pt x="419" y="33"/>
                  </a:cubicBezTo>
                  <a:cubicBezTo>
                    <a:pt x="442" y="33"/>
                    <a:pt x="458" y="43"/>
                    <a:pt x="477" y="61"/>
                  </a:cubicBezTo>
                  <a:cubicBezTo>
                    <a:pt x="485" y="69"/>
                    <a:pt x="496" y="69"/>
                    <a:pt x="501" y="61"/>
                  </a:cubicBezTo>
                  <a:cubicBezTo>
                    <a:pt x="505" y="58"/>
                    <a:pt x="506" y="53"/>
                    <a:pt x="506" y="48"/>
                  </a:cubicBezTo>
                  <a:cubicBezTo>
                    <a:pt x="506" y="43"/>
                    <a:pt x="503" y="38"/>
                    <a:pt x="501" y="35"/>
                  </a:cubicBezTo>
                  <a:cubicBezTo>
                    <a:pt x="477" y="13"/>
                    <a:pt x="447" y="0"/>
                    <a:pt x="414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Freeform 239">
              <a:extLst>
                <a:ext uri="{FF2B5EF4-FFF2-40B4-BE49-F238E27FC236}">
                  <a16:creationId xmlns:a16="http://schemas.microsoft.com/office/drawing/2014/main" id="{8222F22E-7BFD-4B53-AF98-8B9B563A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532" y="-3176926"/>
              <a:ext cx="371475" cy="106363"/>
            </a:xfrm>
            <a:custGeom>
              <a:avLst/>
              <a:gdLst>
                <a:gd name="T0" fmla="*/ 499 w 501"/>
                <a:gd name="T1" fmla="*/ 81 h 143"/>
                <a:gd name="T2" fmla="*/ 326 w 501"/>
                <a:gd name="T3" fmla="*/ 0 h 143"/>
                <a:gd name="T4" fmla="*/ 150 w 501"/>
                <a:gd name="T5" fmla="*/ 76 h 143"/>
                <a:gd name="T6" fmla="*/ 143 w 501"/>
                <a:gd name="T7" fmla="*/ 82 h 143"/>
                <a:gd name="T8" fmla="*/ 86 w 501"/>
                <a:gd name="T9" fmla="*/ 107 h 143"/>
                <a:gd name="T10" fmla="*/ 29 w 501"/>
                <a:gd name="T11" fmla="*/ 79 h 143"/>
                <a:gd name="T12" fmla="*/ 5 w 501"/>
                <a:gd name="T13" fmla="*/ 79 h 143"/>
                <a:gd name="T14" fmla="*/ 0 w 501"/>
                <a:gd name="T15" fmla="*/ 92 h 143"/>
                <a:gd name="T16" fmla="*/ 5 w 501"/>
                <a:gd name="T17" fmla="*/ 105 h 143"/>
                <a:gd name="T18" fmla="*/ 86 w 501"/>
                <a:gd name="T19" fmla="*/ 143 h 143"/>
                <a:gd name="T20" fmla="*/ 168 w 501"/>
                <a:gd name="T21" fmla="*/ 109 h 143"/>
                <a:gd name="T22" fmla="*/ 171 w 501"/>
                <a:gd name="T23" fmla="*/ 105 h 143"/>
                <a:gd name="T24" fmla="*/ 175 w 501"/>
                <a:gd name="T25" fmla="*/ 102 h 143"/>
                <a:gd name="T26" fmla="*/ 326 w 501"/>
                <a:gd name="T27" fmla="*/ 36 h 143"/>
                <a:gd name="T28" fmla="*/ 471 w 501"/>
                <a:gd name="T29" fmla="*/ 107 h 143"/>
                <a:gd name="T30" fmla="*/ 496 w 501"/>
                <a:gd name="T31" fmla="*/ 107 h 143"/>
                <a:gd name="T32" fmla="*/ 501 w 501"/>
                <a:gd name="T33" fmla="*/ 94 h 143"/>
                <a:gd name="T34" fmla="*/ 499 w 501"/>
                <a:gd name="T35" fmla="*/ 8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1" h="143">
                  <a:moveTo>
                    <a:pt x="499" y="81"/>
                  </a:moveTo>
                  <a:cubicBezTo>
                    <a:pt x="453" y="30"/>
                    <a:pt x="390" y="0"/>
                    <a:pt x="326" y="0"/>
                  </a:cubicBezTo>
                  <a:cubicBezTo>
                    <a:pt x="262" y="0"/>
                    <a:pt x="201" y="25"/>
                    <a:pt x="150" y="76"/>
                  </a:cubicBezTo>
                  <a:lnTo>
                    <a:pt x="143" y="82"/>
                  </a:lnTo>
                  <a:cubicBezTo>
                    <a:pt x="128" y="97"/>
                    <a:pt x="109" y="107"/>
                    <a:pt x="86" y="107"/>
                  </a:cubicBezTo>
                  <a:cubicBezTo>
                    <a:pt x="62" y="107"/>
                    <a:pt x="48" y="96"/>
                    <a:pt x="29" y="79"/>
                  </a:cubicBezTo>
                  <a:cubicBezTo>
                    <a:pt x="21" y="71"/>
                    <a:pt x="10" y="71"/>
                    <a:pt x="5" y="79"/>
                  </a:cubicBezTo>
                  <a:cubicBezTo>
                    <a:pt x="1" y="82"/>
                    <a:pt x="0" y="87"/>
                    <a:pt x="0" y="92"/>
                  </a:cubicBezTo>
                  <a:cubicBezTo>
                    <a:pt x="0" y="97"/>
                    <a:pt x="3" y="102"/>
                    <a:pt x="5" y="105"/>
                  </a:cubicBezTo>
                  <a:cubicBezTo>
                    <a:pt x="28" y="130"/>
                    <a:pt x="56" y="143"/>
                    <a:pt x="86" y="143"/>
                  </a:cubicBezTo>
                  <a:cubicBezTo>
                    <a:pt x="118" y="143"/>
                    <a:pt x="145" y="133"/>
                    <a:pt x="168" y="109"/>
                  </a:cubicBezTo>
                  <a:lnTo>
                    <a:pt x="171" y="105"/>
                  </a:lnTo>
                  <a:cubicBezTo>
                    <a:pt x="171" y="105"/>
                    <a:pt x="175" y="105"/>
                    <a:pt x="175" y="102"/>
                  </a:cubicBezTo>
                  <a:cubicBezTo>
                    <a:pt x="214" y="59"/>
                    <a:pt x="270" y="36"/>
                    <a:pt x="326" y="36"/>
                  </a:cubicBezTo>
                  <a:cubicBezTo>
                    <a:pt x="384" y="36"/>
                    <a:pt x="435" y="64"/>
                    <a:pt x="471" y="107"/>
                  </a:cubicBezTo>
                  <a:cubicBezTo>
                    <a:pt x="480" y="115"/>
                    <a:pt x="491" y="115"/>
                    <a:pt x="496" y="107"/>
                  </a:cubicBezTo>
                  <a:cubicBezTo>
                    <a:pt x="499" y="104"/>
                    <a:pt x="501" y="99"/>
                    <a:pt x="501" y="94"/>
                  </a:cubicBezTo>
                  <a:cubicBezTo>
                    <a:pt x="501" y="89"/>
                    <a:pt x="501" y="86"/>
                    <a:pt x="499" y="8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85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" name="Rectangle 240">
            <a:extLst>
              <a:ext uri="{FF2B5EF4-FFF2-40B4-BE49-F238E27FC236}">
                <a16:creationId xmlns:a16="http://schemas.microsoft.com/office/drawing/2014/main" id="{7BC060FD-573F-4A72-90E3-26BB5E36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23" y="4144127"/>
            <a:ext cx="9921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Stream Analytics</a:t>
            </a:r>
            <a:endParaRPr kumimoji="0" lang="en-US" altLang="en-US" sz="173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60">
            <a:extLst>
              <a:ext uri="{FF2B5EF4-FFF2-40B4-BE49-F238E27FC236}">
                <a16:creationId xmlns:a16="http://schemas.microsoft.com/office/drawing/2014/main" id="{99D44169-6CB1-4270-A129-C82FB1899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238" y="4144127"/>
            <a:ext cx="476045" cy="1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5858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7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IoT Hub</a:t>
            </a:r>
            <a:endParaRPr kumimoji="0" lang="en-US" altLang="en-US" sz="173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F68202-2C57-4AA4-9793-DD6E0F68FCBD}"/>
              </a:ext>
            </a:extLst>
          </p:cNvPr>
          <p:cNvSpPr/>
          <p:nvPr/>
        </p:nvSpPr>
        <p:spPr>
          <a:xfrm>
            <a:off x="880741" y="1846398"/>
            <a:ext cx="4257136" cy="268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Edge 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5CBDDE-B553-4872-8ACB-A908B46AE5D8}"/>
              </a:ext>
            </a:extLst>
          </p:cNvPr>
          <p:cNvSpPr/>
          <p:nvPr/>
        </p:nvSpPr>
        <p:spPr>
          <a:xfrm>
            <a:off x="987327" y="2580515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</a:t>
            </a:r>
          </a:p>
          <a:p>
            <a:pPr algn="ctr"/>
            <a:r>
              <a:rPr lang="en-US" dirty="0"/>
              <a:t>Message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09D44A-C16A-4776-BA33-0B3BDA550405}"/>
              </a:ext>
            </a:extLst>
          </p:cNvPr>
          <p:cNvSpPr/>
          <p:nvPr/>
        </p:nvSpPr>
        <p:spPr>
          <a:xfrm>
            <a:off x="2406610" y="2580515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ZipTest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2AD679-F262-4CFE-8039-620DF157AF25}"/>
              </a:ext>
            </a:extLst>
          </p:cNvPr>
          <p:cNvSpPr/>
          <p:nvPr/>
        </p:nvSpPr>
        <p:spPr>
          <a:xfrm>
            <a:off x="3819570" y="2182424"/>
            <a:ext cx="1110744" cy="159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Echo</a:t>
            </a:r>
          </a:p>
          <a:p>
            <a:pPr algn="ctr"/>
            <a:r>
              <a:rPr lang="en-US" dirty="0"/>
              <a:t>Module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057B0B-B7F8-47F5-A3B4-D8756A2825BC}"/>
              </a:ext>
            </a:extLst>
          </p:cNvPr>
          <p:cNvCxnSpPr/>
          <p:nvPr/>
        </p:nvCxnSpPr>
        <p:spPr>
          <a:xfrm>
            <a:off x="2104394" y="3978295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1559BB-DAF3-48B7-9CB8-42AED1093EE6}"/>
              </a:ext>
            </a:extLst>
          </p:cNvPr>
          <p:cNvCxnSpPr/>
          <p:nvPr/>
        </p:nvCxnSpPr>
        <p:spPr>
          <a:xfrm>
            <a:off x="3517354" y="3041455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8B4208-D7CA-4A09-9D20-430ABB44F527}"/>
              </a:ext>
            </a:extLst>
          </p:cNvPr>
          <p:cNvCxnSpPr/>
          <p:nvPr/>
        </p:nvCxnSpPr>
        <p:spPr>
          <a:xfrm>
            <a:off x="9081089" y="3945024"/>
            <a:ext cx="302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F54C4-AF88-4DFC-866A-3C7EFFDE18B6}"/>
              </a:ext>
            </a:extLst>
          </p:cNvPr>
          <p:cNvCxnSpPr>
            <a:cxnSpLocks/>
          </p:cNvCxnSpPr>
          <p:nvPr/>
        </p:nvCxnSpPr>
        <p:spPr>
          <a:xfrm flipV="1">
            <a:off x="7488781" y="3987215"/>
            <a:ext cx="380859" cy="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0BAFE3-3911-44F5-8C0E-6449ADB53AE4}"/>
              </a:ext>
            </a:extLst>
          </p:cNvPr>
          <p:cNvCxnSpPr>
            <a:cxnSpLocks/>
          </p:cNvCxnSpPr>
          <p:nvPr/>
        </p:nvCxnSpPr>
        <p:spPr>
          <a:xfrm>
            <a:off x="3517354" y="3978295"/>
            <a:ext cx="2909625" cy="1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F6BB0F-F2CB-40A0-AE35-F5E757950FB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542699" y="1615627"/>
            <a:ext cx="0" cy="96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CBEABB-F6AC-4028-B1CB-72D883614A8D}"/>
              </a:ext>
            </a:extLst>
          </p:cNvPr>
          <p:cNvSpPr txBox="1"/>
          <p:nvPr/>
        </p:nvSpPr>
        <p:spPr>
          <a:xfrm>
            <a:off x="793788" y="754774"/>
            <a:ext cx="281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JSON message ingested by Direct method is routed to the next module</a:t>
            </a:r>
          </a:p>
        </p:txBody>
      </p:sp>
    </p:spTree>
    <p:extLst>
      <p:ext uri="{BB962C8B-B14F-4D97-AF65-F5344CB8AC3E}">
        <p14:creationId xmlns:p14="http://schemas.microsoft.com/office/powerpoint/2010/main" val="1328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 Velde</dc:creator>
  <cp:lastModifiedBy>Sander van de Velde</cp:lastModifiedBy>
  <cp:revision>4</cp:revision>
  <dcterms:created xsi:type="dcterms:W3CDTF">2021-07-07T20:56:43Z</dcterms:created>
  <dcterms:modified xsi:type="dcterms:W3CDTF">2021-07-08T07:29:03Z</dcterms:modified>
</cp:coreProperties>
</file>