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662" r:id="rId2"/>
    <p:sldId id="784" r:id="rId3"/>
    <p:sldId id="805" r:id="rId4"/>
    <p:sldId id="806" r:id="rId5"/>
    <p:sldId id="812" r:id="rId6"/>
    <p:sldId id="807" r:id="rId7"/>
    <p:sldId id="813" r:id="rId8"/>
    <p:sldId id="810" r:id="rId9"/>
    <p:sldId id="811" r:id="rId10"/>
    <p:sldId id="787" r:id="rId11"/>
    <p:sldId id="788" r:id="rId12"/>
    <p:sldId id="789" r:id="rId13"/>
    <p:sldId id="790" r:id="rId14"/>
    <p:sldId id="791" r:id="rId15"/>
    <p:sldId id="792" r:id="rId16"/>
    <p:sldId id="793" r:id="rId17"/>
    <p:sldId id="794" r:id="rId18"/>
    <p:sldId id="795" r:id="rId19"/>
    <p:sldId id="796" r:id="rId20"/>
    <p:sldId id="814" r:id="rId21"/>
    <p:sldId id="797" r:id="rId22"/>
    <p:sldId id="798" r:id="rId23"/>
    <p:sldId id="799" r:id="rId24"/>
    <p:sldId id="800" r:id="rId25"/>
    <p:sldId id="801" r:id="rId26"/>
    <p:sldId id="802" r:id="rId27"/>
    <p:sldId id="803" r:id="rId28"/>
    <p:sldId id="804" r:id="rId29"/>
    <p:sldId id="808" r:id="rId30"/>
    <p:sldId id="809" r:id="rId31"/>
    <p:sldId id="815"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0217019-B269-E7CE-4AF8-D1C51EC27C5F}" name="Eleanor Bru" initials="EB" userId="c3414d580ad3abed" providerId="Windows Live"/>
  <p188:author id="{3F592339-0813-BDE6-16F8-A918FB435EBE}" name="Sander van Vugt" initials="Sv" userId="4949722ec38032d2" providerId="Windows Live"/>
  <p188:author id="{D424DF7A-F52A-BD21-C705-6C9B72964AAB}" name="sander.van.vugt@itgilde.nl" initials="s" userId="7eb9889ee5b4de9f"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leanor Bru" initials="EB" lastIdx="5" clrIdx="0">
    <p:extLst>
      <p:ext uri="{19B8F6BF-5375-455C-9EA6-DF929625EA0E}">
        <p15:presenceInfo xmlns:p15="http://schemas.microsoft.com/office/powerpoint/2012/main" userId="c3414d580ad3abed" providerId="Windows Live"/>
      </p:ext>
    </p:extLst>
  </p:cmAuthor>
  <p:cmAuthor id="2" name="sander.van.vugt@itgilde.nl" initials="s" lastIdx="5" clrIdx="1">
    <p:extLst>
      <p:ext uri="{19B8F6BF-5375-455C-9EA6-DF929625EA0E}">
        <p15:presenceInfo xmlns:p15="http://schemas.microsoft.com/office/powerpoint/2012/main" userId="7eb9889ee5b4de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694"/>
  </p:normalViewPr>
  <p:slideViewPr>
    <p:cSldViewPr snapToGrid="0" snapToObjects="1">
      <p:cViewPr varScale="1">
        <p:scale>
          <a:sx n="146" d="100"/>
          <a:sy n="146" d="100"/>
        </p:scale>
        <p:origin x="176" y="42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4FAA57-B0A6-604E-A566-27373C027056}" type="datetimeFigureOut">
              <a:rPr lang="en-NL" smtClean="0"/>
              <a:t>17/11/2024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2BBF5-DC66-3945-8984-ED272889AA8D}" type="slidenum">
              <a:rPr lang="en-NL" smtClean="0"/>
              <a:t>‹#›</a:t>
            </a:fld>
            <a:endParaRPr lang="en-NL"/>
          </a:p>
        </p:txBody>
      </p:sp>
    </p:spTree>
    <p:extLst>
      <p:ext uri="{BB962C8B-B14F-4D97-AF65-F5344CB8AC3E}">
        <p14:creationId xmlns:p14="http://schemas.microsoft.com/office/powerpoint/2010/main" val="181042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1</a:t>
            </a:fld>
            <a:endParaRPr lang="en-NL"/>
          </a:p>
        </p:txBody>
      </p:sp>
    </p:spTree>
    <p:extLst>
      <p:ext uri="{BB962C8B-B14F-4D97-AF65-F5344CB8AC3E}">
        <p14:creationId xmlns:p14="http://schemas.microsoft.com/office/powerpoint/2010/main" val="1227161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25</a:t>
            </a:fld>
            <a:endParaRPr lang="en-NL"/>
          </a:p>
        </p:txBody>
      </p:sp>
    </p:spTree>
    <p:extLst>
      <p:ext uri="{BB962C8B-B14F-4D97-AF65-F5344CB8AC3E}">
        <p14:creationId xmlns:p14="http://schemas.microsoft.com/office/powerpoint/2010/main" val="1879766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27</a:t>
            </a:fld>
            <a:endParaRPr lang="en-NL"/>
          </a:p>
        </p:txBody>
      </p:sp>
    </p:spTree>
    <p:extLst>
      <p:ext uri="{BB962C8B-B14F-4D97-AF65-F5344CB8AC3E}">
        <p14:creationId xmlns:p14="http://schemas.microsoft.com/office/powerpoint/2010/main" val="1360858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29</a:t>
            </a:fld>
            <a:endParaRPr lang="en-NL"/>
          </a:p>
        </p:txBody>
      </p:sp>
    </p:spTree>
    <p:extLst>
      <p:ext uri="{BB962C8B-B14F-4D97-AF65-F5344CB8AC3E}">
        <p14:creationId xmlns:p14="http://schemas.microsoft.com/office/powerpoint/2010/main" val="237706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8</a:t>
            </a:fld>
            <a:endParaRPr lang="en-NL"/>
          </a:p>
        </p:txBody>
      </p:sp>
    </p:spTree>
    <p:extLst>
      <p:ext uri="{BB962C8B-B14F-4D97-AF65-F5344CB8AC3E}">
        <p14:creationId xmlns:p14="http://schemas.microsoft.com/office/powerpoint/2010/main" val="237706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10</a:t>
            </a:fld>
            <a:endParaRPr lang="en-NL"/>
          </a:p>
        </p:txBody>
      </p:sp>
    </p:spTree>
    <p:extLst>
      <p:ext uri="{BB962C8B-B14F-4D97-AF65-F5344CB8AC3E}">
        <p14:creationId xmlns:p14="http://schemas.microsoft.com/office/powerpoint/2010/main" val="4101712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12</a:t>
            </a:fld>
            <a:endParaRPr lang="en-NL"/>
          </a:p>
        </p:txBody>
      </p:sp>
    </p:spTree>
    <p:extLst>
      <p:ext uri="{BB962C8B-B14F-4D97-AF65-F5344CB8AC3E}">
        <p14:creationId xmlns:p14="http://schemas.microsoft.com/office/powerpoint/2010/main" val="2431512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14</a:t>
            </a:fld>
            <a:endParaRPr lang="en-NL"/>
          </a:p>
        </p:txBody>
      </p:sp>
    </p:spTree>
    <p:extLst>
      <p:ext uri="{BB962C8B-B14F-4D97-AF65-F5344CB8AC3E}">
        <p14:creationId xmlns:p14="http://schemas.microsoft.com/office/powerpoint/2010/main" val="2651175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16</a:t>
            </a:fld>
            <a:endParaRPr lang="en-NL"/>
          </a:p>
        </p:txBody>
      </p:sp>
    </p:spTree>
    <p:extLst>
      <p:ext uri="{BB962C8B-B14F-4D97-AF65-F5344CB8AC3E}">
        <p14:creationId xmlns:p14="http://schemas.microsoft.com/office/powerpoint/2010/main" val="1553360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18</a:t>
            </a:fld>
            <a:endParaRPr lang="en-NL"/>
          </a:p>
        </p:txBody>
      </p:sp>
    </p:spTree>
    <p:extLst>
      <p:ext uri="{BB962C8B-B14F-4D97-AF65-F5344CB8AC3E}">
        <p14:creationId xmlns:p14="http://schemas.microsoft.com/office/powerpoint/2010/main" val="58965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21</a:t>
            </a:fld>
            <a:endParaRPr lang="en-NL"/>
          </a:p>
        </p:txBody>
      </p:sp>
    </p:spTree>
    <p:extLst>
      <p:ext uri="{BB962C8B-B14F-4D97-AF65-F5344CB8AC3E}">
        <p14:creationId xmlns:p14="http://schemas.microsoft.com/office/powerpoint/2010/main" val="2089898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0C32BBF5-DC66-3945-8984-ED272889AA8D}" type="slidenum">
              <a:rPr lang="en-NL" smtClean="0"/>
              <a:t>23</a:t>
            </a:fld>
            <a:endParaRPr lang="en-NL"/>
          </a:p>
        </p:txBody>
      </p:sp>
    </p:spTree>
    <p:extLst>
      <p:ext uri="{BB962C8B-B14F-4D97-AF65-F5344CB8AC3E}">
        <p14:creationId xmlns:p14="http://schemas.microsoft.com/office/powerpoint/2010/main" val="3004733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Shape&#10;&#10;Description automatically generated">
            <a:extLst>
              <a:ext uri="{FF2B5EF4-FFF2-40B4-BE49-F238E27FC236}">
                <a16:creationId xmlns:a16="http://schemas.microsoft.com/office/drawing/2014/main" id="{13934AA9-F098-68DE-2321-8941977F49B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267864" y="1728669"/>
            <a:ext cx="4975394" cy="888302"/>
          </a:xfrm>
          <a:prstGeom prst="rect">
            <a:avLst/>
          </a:prstGeom>
        </p:spPr>
        <p:txBody>
          <a:bodyPr>
            <a:noAutofit/>
          </a:bodyPr>
          <a:lstStyle>
            <a:lvl1pPr algn="l">
              <a:defRPr sz="3200" b="0" baseline="0">
                <a:solidFill>
                  <a:schemeClr val="tx1"/>
                </a:solidFill>
              </a:defRPr>
            </a:lvl1pPr>
          </a:lstStyle>
          <a:p>
            <a:r>
              <a:rPr lang="en-US" dirty="0"/>
              <a:t>Lesson #: Lesson Name</a:t>
            </a:r>
          </a:p>
        </p:txBody>
      </p:sp>
      <p:sp>
        <p:nvSpPr>
          <p:cNvPr id="3" name="Subtitle 2"/>
          <p:cNvSpPr>
            <a:spLocks noGrp="1"/>
          </p:cNvSpPr>
          <p:nvPr>
            <p:ph type="subTitle" idx="1" hasCustomPrompt="1"/>
          </p:nvPr>
        </p:nvSpPr>
        <p:spPr>
          <a:xfrm>
            <a:off x="4267863" y="2757750"/>
            <a:ext cx="4975395" cy="1314450"/>
          </a:xfrm>
        </p:spPr>
        <p:txBody>
          <a:bodyPr>
            <a:normAutofit/>
          </a:bodyPr>
          <a:lstStyle>
            <a:lvl1pPr marL="685800" indent="-630936" algn="l">
              <a:buNone/>
              <a:tabLst>
                <a:tab pos="574675" algn="l"/>
              </a:tabLst>
              <a:defRPr sz="2400" b="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 	Learning objective or      </a:t>
            </a:r>
          </a:p>
          <a:p>
            <a:r>
              <a:rPr lang="en-US" dirty="0"/>
              <a:t>        Sub-lesson Title</a:t>
            </a:r>
          </a:p>
        </p:txBody>
      </p:sp>
    </p:spTree>
    <p:extLst>
      <p:ext uri="{BB962C8B-B14F-4D97-AF65-F5344CB8AC3E}">
        <p14:creationId xmlns:p14="http://schemas.microsoft.com/office/powerpoint/2010/main" val="312825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descr="Rectangle&#10;&#10;Description automatically generated with low confidence">
            <a:extLst>
              <a:ext uri="{FF2B5EF4-FFF2-40B4-BE49-F238E27FC236}">
                <a16:creationId xmlns:a16="http://schemas.microsoft.com/office/drawing/2014/main" id="{838BA312-784C-99DF-A643-A260A8FA1219}"/>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38620"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1147379" y="814771"/>
            <a:ext cx="6839712"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277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_Two Content">
    <p:spTree>
      <p:nvGrpSpPr>
        <p:cNvPr id="1" name=""/>
        <p:cNvGrpSpPr/>
        <p:nvPr/>
      </p:nvGrpSpPr>
      <p:grpSpPr>
        <a:xfrm>
          <a:off x="0" y="0"/>
          <a:ext cx="0" cy="0"/>
          <a:chOff x="0" y="0"/>
          <a:chExt cx="0" cy="0"/>
        </a:xfrm>
      </p:grpSpPr>
      <p:pic>
        <p:nvPicPr>
          <p:cNvPr id="6" name="Picture 5" descr="Shape&#10;&#10;Description automatically generated with medium confidence">
            <a:extLst>
              <a:ext uri="{FF2B5EF4-FFF2-40B4-BE49-F238E27FC236}">
                <a16:creationId xmlns:a16="http://schemas.microsoft.com/office/drawing/2014/main" id="{BFB56ACE-23DD-2508-CBE2-3499E1CDEC81}"/>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78831"/>
            <a:ext cx="7552944" cy="557784"/>
          </a:xfrm>
          <a:prstGeom prst="rect">
            <a:avLst/>
          </a:prstGeom>
        </p:spPr>
        <p:txBody>
          <a:bodyPr>
            <a:noAutofit/>
          </a:bodyPr>
          <a:lstStyle>
            <a:lvl1pPr algn="l">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946140"/>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57344" y="946356"/>
            <a:ext cx="4038600" cy="339447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039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Images or Charts">
    <p:spTree>
      <p:nvGrpSpPr>
        <p:cNvPr id="1" name=""/>
        <p:cNvGrpSpPr/>
        <p:nvPr/>
      </p:nvGrpSpPr>
      <p:grpSpPr>
        <a:xfrm>
          <a:off x="0" y="0"/>
          <a:ext cx="0" cy="0"/>
          <a:chOff x="0" y="0"/>
          <a:chExt cx="0" cy="0"/>
        </a:xfrm>
      </p:grpSpPr>
      <p:pic>
        <p:nvPicPr>
          <p:cNvPr id="4" name="Picture 3" descr="Shape&#10;&#10;Description automatically generated with medium confidence">
            <a:extLst>
              <a:ext uri="{FF2B5EF4-FFF2-40B4-BE49-F238E27FC236}">
                <a16:creationId xmlns:a16="http://schemas.microsoft.com/office/drawing/2014/main" id="{3BEF1B31-3AFC-3D39-CCC5-F14D3DFF07BC}"/>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p:nvPr>
        </p:nvSpPr>
        <p:spPr>
          <a:xfrm>
            <a:off x="1143000" y="-78830"/>
            <a:ext cx="7556938" cy="557784"/>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7"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6183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Content_No Gray Backgroun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B98F06A8-3DDF-48F6-4DB3-162890416302}"/>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p:cNvSpPr>
            <a:spLocks noGrp="1"/>
          </p:cNvSpPr>
          <p:nvPr>
            <p:ph type="title"/>
          </p:nvPr>
        </p:nvSpPr>
        <p:spPr>
          <a:xfrm>
            <a:off x="1138620"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9"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831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Content_No Bottom Bar">
    <p:spTree>
      <p:nvGrpSpPr>
        <p:cNvPr id="1" name=""/>
        <p:cNvGrpSpPr/>
        <p:nvPr/>
      </p:nvGrpSpPr>
      <p:grpSpPr>
        <a:xfrm>
          <a:off x="0" y="0"/>
          <a:ext cx="0" cy="0"/>
          <a:chOff x="0" y="0"/>
          <a:chExt cx="0" cy="0"/>
        </a:xfrm>
      </p:grpSpPr>
      <p:pic>
        <p:nvPicPr>
          <p:cNvPr id="4" name="Picture 3" descr="Shape&#10;&#10;Description automatically generated with medium confidence">
            <a:extLst>
              <a:ext uri="{FF2B5EF4-FFF2-40B4-BE49-F238E27FC236}">
                <a16:creationId xmlns:a16="http://schemas.microsoft.com/office/drawing/2014/main" id="{3803C57E-41A9-93C2-DBA4-7AF8421BB8A9}"/>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6" name="Title 1"/>
          <p:cNvSpPr>
            <a:spLocks noGrp="1"/>
          </p:cNvSpPr>
          <p:nvPr>
            <p:ph type="title"/>
          </p:nvPr>
        </p:nvSpPr>
        <p:spPr>
          <a:xfrm>
            <a:off x="1138620" y="-78830"/>
            <a:ext cx="7548179" cy="560552"/>
          </a:xfrm>
          <a:prstGeom prst="rect">
            <a:avLst/>
          </a:prstGeom>
        </p:spPr>
        <p:txBody>
          <a:bodyPr>
            <a:noAutofit/>
          </a:bodyPr>
          <a:lstStyle>
            <a:lvl1pPr algn="l">
              <a:defRPr sz="36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1147379"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115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_Content">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FD140D43-DAD1-EABE-0E4B-6F339508EF31}"/>
              </a:ext>
            </a:extLst>
          </p:cNvPr>
          <p:cNvPicPr>
            <a:picLocks noChangeAspect="1"/>
          </p:cNvPicPr>
          <p:nvPr userDrawn="1"/>
        </p:nvPicPr>
        <p:blipFill>
          <a:blip r:embed="rId2"/>
          <a:stretch>
            <a:fillRect/>
          </a:stretch>
        </p:blipFill>
        <p:spPr>
          <a:xfrm>
            <a:off x="0" y="-1"/>
            <a:ext cx="9144000" cy="5143500"/>
          </a:xfrm>
          <a:prstGeom prst="rect">
            <a:avLst/>
          </a:prstGeom>
        </p:spPr>
      </p:pic>
      <p:sp>
        <p:nvSpPr>
          <p:cNvPr id="3" name="Title 1"/>
          <p:cNvSpPr>
            <a:spLocks noGrp="1"/>
          </p:cNvSpPr>
          <p:nvPr>
            <p:ph type="title"/>
          </p:nvPr>
        </p:nvSpPr>
        <p:spPr>
          <a:xfrm>
            <a:off x="805778" y="1"/>
            <a:ext cx="7548179" cy="560552"/>
          </a:xfrm>
          <a:prstGeom prst="rect">
            <a:avLst/>
          </a:prstGeom>
        </p:spPr>
        <p:txBody>
          <a:bodyPr>
            <a:noAutofit/>
          </a:bodyPr>
          <a:lstStyle>
            <a:lvl1pPr algn="ctr">
              <a:defRPr sz="3600">
                <a:solidFill>
                  <a:schemeClr val="tx1"/>
                </a:solidFill>
              </a:defRPr>
            </a:lvl1pPr>
          </a:lstStyle>
          <a:p>
            <a:r>
              <a:rPr lang="en-US" dirty="0"/>
              <a:t>Click to edit Master title style</a:t>
            </a:r>
          </a:p>
        </p:txBody>
      </p:sp>
      <p:sp>
        <p:nvSpPr>
          <p:cNvPr id="4" name="Content Placeholder 2"/>
          <p:cNvSpPr>
            <a:spLocks noGrp="1"/>
          </p:cNvSpPr>
          <p:nvPr>
            <p:ph idx="1"/>
          </p:nvPr>
        </p:nvSpPr>
        <p:spPr>
          <a:xfrm>
            <a:off x="814537" y="814771"/>
            <a:ext cx="7539420" cy="3547021"/>
          </a:xfrm>
        </p:spPr>
        <p:txBody>
          <a:bodyPr>
            <a:noAutofit/>
          </a:bodyPr>
          <a:lstStyle>
            <a:lvl1pPr>
              <a:defRPr sz="22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633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alphaModFix amt="0"/>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28B0A6C-EF38-9441-ADBF-8FE45FA6C46E}" type="datetimeFigureOut">
              <a:rPr lang="en-US" smtClean="0"/>
              <a:t>11/17/24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D032D76-6BE4-154B-A130-37D069E42354}" type="slidenum">
              <a:rPr lang="en-US" smtClean="0"/>
              <a:t>‹#›</a:t>
            </a:fld>
            <a:endParaRPr lang="en-US"/>
          </a:p>
        </p:txBody>
      </p:sp>
      <p:sp>
        <p:nvSpPr>
          <p:cNvPr id="7" name="Title 1"/>
          <p:cNvSpPr txBox="1">
            <a:spLocks/>
          </p:cNvSpPr>
          <p:nvPr userDrawn="1"/>
        </p:nvSpPr>
        <p:spPr>
          <a:xfrm>
            <a:off x="457200" y="210636"/>
            <a:ext cx="8229600" cy="560552"/>
          </a:xfrm>
          <a:prstGeom prst="rect">
            <a:avLst/>
          </a:prstGeom>
        </p:spPr>
        <p:txBody>
          <a:bodyPr>
            <a:noAutofit/>
          </a:bodyPr>
          <a:lstStyle>
            <a:lvl1pPr algn="l" defTabSz="457200" rtl="0" eaLnBrk="1" latinLnBrk="0" hangingPunct="1">
              <a:spcBef>
                <a:spcPct val="0"/>
              </a:spcBef>
              <a:buNone/>
              <a:defRPr sz="3600" kern="1200">
                <a:solidFill>
                  <a:srgbClr val="FFFFFF"/>
                </a:solidFill>
                <a:latin typeface="+mj-lt"/>
                <a:ea typeface="+mj-ea"/>
                <a:cs typeface="+mj-cs"/>
              </a:defRPr>
            </a:lvl1pPr>
          </a:lstStyle>
          <a:p>
            <a:pPr algn="ctr"/>
            <a:r>
              <a:rPr lang="en-US" dirty="0">
                <a:solidFill>
                  <a:schemeClr val="tx1"/>
                </a:solidFill>
              </a:rPr>
              <a:t>Click to edit Master title style</a:t>
            </a:r>
          </a:p>
        </p:txBody>
      </p:sp>
    </p:spTree>
    <p:extLst>
      <p:ext uri="{BB962C8B-B14F-4D97-AF65-F5344CB8AC3E}">
        <p14:creationId xmlns:p14="http://schemas.microsoft.com/office/powerpoint/2010/main" val="3037476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 id="2147483655" r:id="rId7"/>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CKA Practice Exam 1</a:t>
            </a:r>
            <a:endParaRPr lang="en-US" b="1" dirty="0"/>
          </a:p>
        </p:txBody>
      </p:sp>
      <p:sp>
        <p:nvSpPr>
          <p:cNvPr id="3" name="Subtitle 2"/>
          <p:cNvSpPr>
            <a:spLocks noGrp="1"/>
          </p:cNvSpPr>
          <p:nvPr>
            <p:ph type="subTitle" idx="1"/>
          </p:nvPr>
        </p:nvSpPr>
        <p:spPr/>
        <p:txBody>
          <a:bodyPr/>
          <a:lstStyle/>
          <a:p>
            <a:r>
              <a:rPr lang="en-US" dirty="0"/>
              <a:t>15.1	Questions Overview</a:t>
            </a:r>
          </a:p>
        </p:txBody>
      </p:sp>
    </p:spTree>
    <p:extLst>
      <p:ext uri="{BB962C8B-B14F-4D97-AF65-F5344CB8AC3E}">
        <p14:creationId xmlns:p14="http://schemas.microsoft.com/office/powerpoint/2010/main" val="133911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Practice Exam</a:t>
            </a:r>
            <a:endParaRPr lang="en-US" b="1" dirty="0"/>
          </a:p>
        </p:txBody>
      </p:sp>
      <p:sp>
        <p:nvSpPr>
          <p:cNvPr id="3" name="Subtitle 2"/>
          <p:cNvSpPr>
            <a:spLocks noGrp="1"/>
          </p:cNvSpPr>
          <p:nvPr>
            <p:ph type="subTitle" idx="1"/>
          </p:nvPr>
        </p:nvSpPr>
        <p:spPr/>
        <p:txBody>
          <a:bodyPr/>
          <a:lstStyle/>
          <a:p>
            <a:r>
              <a:rPr lang="en-US" dirty="0"/>
              <a:t>15.3	Scheduling a Pod</a:t>
            </a:r>
          </a:p>
        </p:txBody>
      </p:sp>
    </p:spTree>
    <p:extLst>
      <p:ext uri="{BB962C8B-B14F-4D97-AF65-F5344CB8AC3E}">
        <p14:creationId xmlns:p14="http://schemas.microsoft.com/office/powerpoint/2010/main" val="246973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Scheduling a Pod</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r>
              <a:rPr lang="en-NL" sz="1800" dirty="0"/>
              <a:t>Schedule a Pod with the name lab153pod that runs the </a:t>
            </a:r>
            <a:r>
              <a:rPr lang="en-US" sz="1800" dirty="0"/>
              <a:t>N</a:t>
            </a:r>
            <a:r>
              <a:rPr lang="en-NL" sz="1800" dirty="0"/>
              <a:t>ginx and redis applications. It should also be able to run on the control plane. Do NOT change anything on the control plane nodes. </a:t>
            </a:r>
          </a:p>
        </p:txBody>
      </p:sp>
    </p:spTree>
    <p:extLst>
      <p:ext uri="{BB962C8B-B14F-4D97-AF65-F5344CB8AC3E}">
        <p14:creationId xmlns:p14="http://schemas.microsoft.com/office/powerpoint/2010/main" val="116335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Practice Exam</a:t>
            </a:r>
            <a:endParaRPr lang="en-US" b="1" dirty="0"/>
          </a:p>
        </p:txBody>
      </p:sp>
      <p:sp>
        <p:nvSpPr>
          <p:cNvPr id="3" name="Subtitle 2"/>
          <p:cNvSpPr>
            <a:spLocks noGrp="1"/>
          </p:cNvSpPr>
          <p:nvPr>
            <p:ph type="subTitle" idx="1"/>
          </p:nvPr>
        </p:nvSpPr>
        <p:spPr/>
        <p:txBody>
          <a:bodyPr/>
          <a:lstStyle/>
          <a:p>
            <a:r>
              <a:rPr lang="en-US" dirty="0"/>
              <a:t>15.4	Managing Application Initialization</a:t>
            </a:r>
          </a:p>
        </p:txBody>
      </p:sp>
    </p:spTree>
    <p:extLst>
      <p:ext uri="{BB962C8B-B14F-4D97-AF65-F5344CB8AC3E}">
        <p14:creationId xmlns:p14="http://schemas.microsoft.com/office/powerpoint/2010/main" val="233478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Managing Application Initialization</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r>
              <a:rPr lang="en-NL" sz="1800" dirty="0"/>
              <a:t>Create a Deployment with the name lab154deploy which runs the </a:t>
            </a:r>
            <a:r>
              <a:rPr lang="en-US" sz="1800" dirty="0"/>
              <a:t>N</a:t>
            </a:r>
            <a:r>
              <a:rPr lang="en-NL" sz="1800" dirty="0"/>
              <a:t>ginx image, but waits 30 seconds before starting the actual Pods</a:t>
            </a:r>
            <a:r>
              <a:rPr lang="en-US" sz="1800" dirty="0"/>
              <a:t>.</a:t>
            </a:r>
            <a:endParaRPr lang="en-NL" sz="1800" dirty="0"/>
          </a:p>
        </p:txBody>
      </p:sp>
    </p:spTree>
    <p:extLst>
      <p:ext uri="{BB962C8B-B14F-4D97-AF65-F5344CB8AC3E}">
        <p14:creationId xmlns:p14="http://schemas.microsoft.com/office/powerpoint/2010/main" val="354419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Practice Exam</a:t>
            </a:r>
            <a:endParaRPr lang="en-US" b="1" dirty="0"/>
          </a:p>
        </p:txBody>
      </p:sp>
      <p:sp>
        <p:nvSpPr>
          <p:cNvPr id="3" name="Subtitle 2"/>
          <p:cNvSpPr>
            <a:spLocks noGrp="1"/>
          </p:cNvSpPr>
          <p:nvPr>
            <p:ph type="subTitle" idx="1"/>
          </p:nvPr>
        </p:nvSpPr>
        <p:spPr/>
        <p:txBody>
          <a:bodyPr/>
          <a:lstStyle/>
          <a:p>
            <a:r>
              <a:rPr lang="en-US" dirty="0"/>
              <a:t>15.5	Setting up Persistent Storage</a:t>
            </a:r>
          </a:p>
        </p:txBody>
      </p:sp>
    </p:spTree>
    <p:extLst>
      <p:ext uri="{BB962C8B-B14F-4D97-AF65-F5344CB8AC3E}">
        <p14:creationId xmlns:p14="http://schemas.microsoft.com/office/powerpoint/2010/main" val="3370937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Setting up Persistent Storage</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r>
              <a:rPr lang="en-NL" sz="1800" dirty="0"/>
              <a:t>Create a Persistent Volume with the name lab155 that uses </a:t>
            </a:r>
            <a:r>
              <a:rPr lang="en-US" sz="1800" dirty="0"/>
              <a:t>H</a:t>
            </a:r>
            <a:r>
              <a:rPr lang="en-NL" sz="1800" dirty="0"/>
              <a:t>ostPath on the directory /lab155</a:t>
            </a:r>
            <a:r>
              <a:rPr lang="en-US" sz="1800" dirty="0"/>
              <a:t>.</a:t>
            </a:r>
            <a:endParaRPr lang="en-NL" sz="1800" dirty="0"/>
          </a:p>
        </p:txBody>
      </p:sp>
    </p:spTree>
    <p:extLst>
      <p:ext uri="{BB962C8B-B14F-4D97-AF65-F5344CB8AC3E}">
        <p14:creationId xmlns:p14="http://schemas.microsoft.com/office/powerpoint/2010/main" val="3067532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Practice Exam</a:t>
            </a:r>
            <a:endParaRPr lang="en-US" b="1" dirty="0"/>
          </a:p>
        </p:txBody>
      </p:sp>
      <p:sp>
        <p:nvSpPr>
          <p:cNvPr id="3" name="Subtitle 2"/>
          <p:cNvSpPr>
            <a:spLocks noGrp="1"/>
          </p:cNvSpPr>
          <p:nvPr>
            <p:ph type="subTitle" idx="1"/>
          </p:nvPr>
        </p:nvSpPr>
        <p:spPr/>
        <p:txBody>
          <a:bodyPr/>
          <a:lstStyle/>
          <a:p>
            <a:r>
              <a:rPr lang="en-US" dirty="0"/>
              <a:t>15.6	Configuring Application Access</a:t>
            </a:r>
          </a:p>
        </p:txBody>
      </p:sp>
    </p:spTree>
    <p:extLst>
      <p:ext uri="{BB962C8B-B14F-4D97-AF65-F5344CB8AC3E}">
        <p14:creationId xmlns:p14="http://schemas.microsoft.com/office/powerpoint/2010/main" val="119917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Configuring Application Access</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r>
              <a:rPr lang="en-NL" sz="1800" dirty="0"/>
              <a:t>Create a Deployment with the name lab156deploy, running 3 instances of the </a:t>
            </a:r>
            <a:r>
              <a:rPr lang="en-US" sz="1800" dirty="0"/>
              <a:t>N</a:t>
            </a:r>
            <a:r>
              <a:rPr lang="en-NL" sz="1800" dirty="0"/>
              <a:t>ginx image</a:t>
            </a:r>
            <a:r>
              <a:rPr lang="en-US" sz="1800" dirty="0"/>
              <a:t>.</a:t>
            </a:r>
          </a:p>
          <a:p>
            <a:r>
              <a:rPr lang="en-NL" sz="1800" dirty="0"/>
              <a:t>Configure it such that it can be accessed by external users on port 32567 on each cluster node</a:t>
            </a:r>
            <a:r>
              <a:rPr lang="en-US" sz="1800" dirty="0"/>
              <a:t>.</a:t>
            </a:r>
            <a:endParaRPr lang="en-NL" sz="1800" dirty="0"/>
          </a:p>
        </p:txBody>
      </p:sp>
    </p:spTree>
    <p:extLst>
      <p:ext uri="{BB962C8B-B14F-4D97-AF65-F5344CB8AC3E}">
        <p14:creationId xmlns:p14="http://schemas.microsoft.com/office/powerpoint/2010/main" val="3878997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Practice Exam</a:t>
            </a:r>
            <a:endParaRPr lang="en-US" b="1" dirty="0"/>
          </a:p>
        </p:txBody>
      </p:sp>
      <p:sp>
        <p:nvSpPr>
          <p:cNvPr id="3" name="Subtitle 2"/>
          <p:cNvSpPr>
            <a:spLocks noGrp="1"/>
          </p:cNvSpPr>
          <p:nvPr>
            <p:ph type="subTitle" idx="1"/>
          </p:nvPr>
        </p:nvSpPr>
        <p:spPr/>
        <p:txBody>
          <a:bodyPr/>
          <a:lstStyle/>
          <a:p>
            <a:r>
              <a:rPr lang="en-US" dirty="0"/>
              <a:t>15.7 Securing Network Traffic</a:t>
            </a:r>
          </a:p>
        </p:txBody>
      </p:sp>
    </p:spTree>
    <p:extLst>
      <p:ext uri="{BB962C8B-B14F-4D97-AF65-F5344CB8AC3E}">
        <p14:creationId xmlns:p14="http://schemas.microsoft.com/office/powerpoint/2010/main" val="1823502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Securing Network Traffic</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r>
              <a:rPr lang="en-NL" sz="1800" dirty="0"/>
              <a:t>Create a Namespace with the </a:t>
            </a:r>
            <a:r>
              <a:rPr lang="en-NL" sz="1800"/>
              <a:t>name </a:t>
            </a:r>
            <a:r>
              <a:rPr lang="en-US" sz="1800" dirty="0"/>
              <a:t>“</a:t>
            </a:r>
            <a:r>
              <a:rPr lang="en-NL" sz="1800"/>
              <a:t>restricted</a:t>
            </a:r>
            <a:r>
              <a:rPr lang="en-US" sz="1800" dirty="0"/>
              <a:t>”,</a:t>
            </a:r>
            <a:r>
              <a:rPr lang="en-NL" sz="1800"/>
              <a:t> </a:t>
            </a:r>
            <a:r>
              <a:rPr lang="en-NL" sz="1800" dirty="0"/>
              <a:t>and configure it such that it only allows access to Pods exposing port 80 for Pods coming from the Namespaces access and only if these incoming Pods are using the label access=true</a:t>
            </a:r>
            <a:r>
              <a:rPr lang="en-US" sz="1800" dirty="0"/>
              <a:t>.</a:t>
            </a:r>
          </a:p>
          <a:p>
            <a:r>
              <a:rPr lang="en-US" sz="1800" dirty="0"/>
              <a:t>Create a Pod with the name “lab157web”, running the Nginx image in the restricted Namespace, and a Pod with the name “lab157access”, running the </a:t>
            </a:r>
            <a:r>
              <a:rPr lang="en-US" sz="1800" dirty="0" err="1"/>
              <a:t>Busybox</a:t>
            </a:r>
            <a:r>
              <a:rPr lang="en-US" sz="1800" dirty="0"/>
              <a:t> image in the access Namespace and verify that access works. </a:t>
            </a:r>
            <a:endParaRPr lang="en-NL" sz="1800" dirty="0"/>
          </a:p>
        </p:txBody>
      </p:sp>
    </p:spTree>
    <p:extLst>
      <p:ext uri="{BB962C8B-B14F-4D97-AF65-F5344CB8AC3E}">
        <p14:creationId xmlns:p14="http://schemas.microsoft.com/office/powerpoint/2010/main" val="3143787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Questions Overview</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pPr marL="0" indent="0">
              <a:buNone/>
            </a:pPr>
            <a:r>
              <a:rPr lang="en-NL" sz="1800" b="1" dirty="0"/>
              <a:t>Configuring a HA Cluster</a:t>
            </a:r>
          </a:p>
          <a:p>
            <a:r>
              <a:rPr lang="en-NL" sz="1800" dirty="0"/>
              <a:t>Configure a High Availability cluster with three control plane nodes and two worker nodes. </a:t>
            </a:r>
            <a:endParaRPr lang="en-US" sz="1800" dirty="0"/>
          </a:p>
          <a:p>
            <a:r>
              <a:rPr lang="en-NL" sz="1800" dirty="0"/>
              <a:t>Ensure that each control plane node can be used as a client as well. </a:t>
            </a:r>
            <a:endParaRPr lang="en-US" sz="1800" dirty="0"/>
          </a:p>
          <a:p>
            <a:r>
              <a:rPr lang="en-NL" sz="1800" dirty="0"/>
              <a:t>Use the scripts provided in the course Git repository at https://github.com/sandervanvugt/cka to install the CRI, kubetools and load balancer</a:t>
            </a:r>
            <a:r>
              <a:rPr lang="en-US" sz="1800" dirty="0"/>
              <a:t>.</a:t>
            </a:r>
            <a:endParaRPr lang="en-NL" sz="1800" dirty="0"/>
          </a:p>
          <a:p>
            <a:pPr marL="0" indent="0">
              <a:buNone/>
            </a:pPr>
            <a:r>
              <a:rPr lang="en-NL" sz="1800" b="1" dirty="0"/>
              <a:t>Scheduling a Pod</a:t>
            </a:r>
          </a:p>
          <a:p>
            <a:pPr marL="0" indent="0">
              <a:buNone/>
            </a:pPr>
            <a:r>
              <a:rPr lang="en-NL" sz="1800" dirty="0"/>
              <a:t>Schedule a Pod with the name lab153pod that runs the </a:t>
            </a:r>
            <a:r>
              <a:rPr lang="en-US" sz="1800" dirty="0"/>
              <a:t>N</a:t>
            </a:r>
            <a:r>
              <a:rPr lang="en-NL" sz="1800" dirty="0"/>
              <a:t>ginx and redis applications. It should also be able to run on the control plane. Do NOT change anything on the control plane nodes. </a:t>
            </a:r>
          </a:p>
          <a:p>
            <a:pPr marL="0" indent="0">
              <a:buNone/>
            </a:pPr>
            <a:endParaRPr lang="en-NL" sz="1800" dirty="0"/>
          </a:p>
          <a:p>
            <a:pPr marL="0" indent="0">
              <a:buNone/>
            </a:pPr>
            <a:endParaRPr lang="en-NL" sz="1800" dirty="0"/>
          </a:p>
        </p:txBody>
      </p:sp>
    </p:spTree>
    <p:extLst>
      <p:ext uri="{BB962C8B-B14F-4D97-AF65-F5344CB8AC3E}">
        <p14:creationId xmlns:p14="http://schemas.microsoft.com/office/powerpoint/2010/main" val="431579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13D4-A907-55D9-D8C4-24DA0793497B}"/>
              </a:ext>
            </a:extLst>
          </p:cNvPr>
          <p:cNvSpPr>
            <a:spLocks noGrp="1"/>
          </p:cNvSpPr>
          <p:nvPr>
            <p:ph type="title"/>
          </p:nvPr>
        </p:nvSpPr>
        <p:spPr/>
        <p:txBody>
          <a:bodyPr/>
          <a:lstStyle/>
          <a:p>
            <a:r>
              <a:rPr lang="en-NL" dirty="0"/>
              <a:t>NTS</a:t>
            </a:r>
          </a:p>
        </p:txBody>
      </p:sp>
      <p:sp>
        <p:nvSpPr>
          <p:cNvPr id="3" name="Content Placeholder 2">
            <a:extLst>
              <a:ext uri="{FF2B5EF4-FFF2-40B4-BE49-F238E27FC236}">
                <a16:creationId xmlns:a16="http://schemas.microsoft.com/office/drawing/2014/main" id="{CBAC7EF1-245D-AA7C-E861-93FBBE188D3B}"/>
              </a:ext>
            </a:extLst>
          </p:cNvPr>
          <p:cNvSpPr>
            <a:spLocks noGrp="1"/>
          </p:cNvSpPr>
          <p:nvPr>
            <p:ph idx="1"/>
          </p:nvPr>
        </p:nvSpPr>
        <p:spPr/>
        <p:txBody>
          <a:bodyPr/>
          <a:lstStyle/>
          <a:p>
            <a:r>
              <a:rPr lang="en-NL" sz="1800" dirty="0"/>
              <a:t>nwp-lab157.yaml in books/2024/cka/yaml folder</a:t>
            </a:r>
          </a:p>
          <a:p>
            <a:r>
              <a:rPr lang="en-NL" sz="1800" dirty="0"/>
              <a:t>kubectl create ns restricted</a:t>
            </a:r>
          </a:p>
          <a:p>
            <a:r>
              <a:rPr lang="en-NL" sz="1800" dirty="0"/>
              <a:t>kubectl create ns access</a:t>
            </a:r>
          </a:p>
          <a:p>
            <a:r>
              <a:rPr lang="en-NL" sz="1800" dirty="0"/>
              <a:t>kubectl run lab157web --image=nginx -n restricted</a:t>
            </a:r>
          </a:p>
          <a:p>
            <a:r>
              <a:rPr lang="en-NL" sz="1800" dirty="0"/>
              <a:t>kubectl expose -n restricted pod lab157web --port=80</a:t>
            </a:r>
          </a:p>
          <a:p>
            <a:r>
              <a:rPr lang="en-NL" sz="1800" dirty="0"/>
              <a:t>kubectl run lab157access -n access --image=busybox -- sleep 3600</a:t>
            </a:r>
          </a:p>
          <a:p>
            <a:r>
              <a:rPr lang="en-NL" sz="1800" dirty="0"/>
              <a:t>kubectl label -n access pod lab157access access=true</a:t>
            </a:r>
          </a:p>
          <a:p>
            <a:r>
              <a:rPr lang="en-NL" sz="1800" dirty="0"/>
              <a:t>kubectl exec -n access lab157access -- wget --spider --timeout=1 lab157web.restricted.svc.cluster.local # should work</a:t>
            </a:r>
          </a:p>
          <a:p>
            <a:r>
              <a:rPr lang="en-NL" sz="1800" dirty="0"/>
              <a:t>kubectl run lab157test --image=busybox -- sleep 3600</a:t>
            </a:r>
          </a:p>
          <a:p>
            <a:r>
              <a:rPr lang="en-NL" sz="1800" dirty="0"/>
              <a:t>kubexec exec lab157test -- wget --spider --timeout=1 lab157web.restricted.svc.cluster.local # should fail</a:t>
            </a:r>
          </a:p>
          <a:p>
            <a:endParaRPr lang="en-NL" sz="1800" dirty="0"/>
          </a:p>
        </p:txBody>
      </p:sp>
    </p:spTree>
    <p:extLst>
      <p:ext uri="{BB962C8B-B14F-4D97-AF65-F5344CB8AC3E}">
        <p14:creationId xmlns:p14="http://schemas.microsoft.com/office/powerpoint/2010/main" val="1013586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Practice Exam</a:t>
            </a:r>
            <a:endParaRPr lang="en-US" b="1" dirty="0"/>
          </a:p>
        </p:txBody>
      </p:sp>
      <p:sp>
        <p:nvSpPr>
          <p:cNvPr id="3" name="Subtitle 2"/>
          <p:cNvSpPr>
            <a:spLocks noGrp="1"/>
          </p:cNvSpPr>
          <p:nvPr>
            <p:ph type="subTitle" idx="1"/>
          </p:nvPr>
        </p:nvSpPr>
        <p:spPr/>
        <p:txBody>
          <a:bodyPr/>
          <a:lstStyle/>
          <a:p>
            <a:r>
              <a:rPr lang="en-US" dirty="0"/>
              <a:t>15.8	Setting up Quota</a:t>
            </a:r>
          </a:p>
        </p:txBody>
      </p:sp>
    </p:spTree>
    <p:extLst>
      <p:ext uri="{BB962C8B-B14F-4D97-AF65-F5344CB8AC3E}">
        <p14:creationId xmlns:p14="http://schemas.microsoft.com/office/powerpoint/2010/main" val="81112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Setting up Quota</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r>
              <a:rPr lang="en-NL" sz="1800" dirty="0"/>
              <a:t>Create a Namespace with the name </a:t>
            </a:r>
            <a:r>
              <a:rPr lang="en-US" sz="1800" dirty="0"/>
              <a:t>“</a:t>
            </a:r>
            <a:r>
              <a:rPr lang="en-NL" sz="1800" dirty="0"/>
              <a:t>limited</a:t>
            </a:r>
            <a:r>
              <a:rPr lang="en-US" sz="1800" dirty="0"/>
              <a:t>”,</a:t>
            </a:r>
            <a:r>
              <a:rPr lang="en-NL" sz="1800" dirty="0"/>
              <a:t> and configure it such that only 5 Pods can be started </a:t>
            </a:r>
            <a:r>
              <a:rPr lang="en-NL" sz="1800"/>
              <a:t>and all Pods </a:t>
            </a:r>
            <a:r>
              <a:rPr lang="en-NL" sz="1800" dirty="0"/>
              <a:t>can use no more </a:t>
            </a:r>
            <a:r>
              <a:rPr lang="en-NL" sz="1800"/>
              <a:t>than 1 GiB </a:t>
            </a:r>
            <a:r>
              <a:rPr lang="en-NL" sz="1800" dirty="0"/>
              <a:t>memory. </a:t>
            </a:r>
            <a:endParaRPr lang="en-US" sz="1800" dirty="0"/>
          </a:p>
          <a:p>
            <a:r>
              <a:rPr lang="en-NL" sz="1800" dirty="0"/>
              <a:t>Run a webserver Deployment with the name </a:t>
            </a:r>
            <a:r>
              <a:rPr lang="en-US" sz="1800" dirty="0"/>
              <a:t>“</a:t>
            </a:r>
            <a:r>
              <a:rPr lang="en-NL" sz="1800" dirty="0"/>
              <a:t>lab158deploy</a:t>
            </a:r>
            <a:r>
              <a:rPr lang="en-US" sz="1800" dirty="0"/>
              <a:t>”</a:t>
            </a:r>
            <a:r>
              <a:rPr lang="en-NL" sz="1800" dirty="0"/>
              <a:t> and using 3 Pods in this Namespace. Each Pod should request at least 32MiB RAM while starting.</a:t>
            </a:r>
            <a:endParaRPr lang="en-US" sz="1800" dirty="0"/>
          </a:p>
        </p:txBody>
      </p:sp>
    </p:spTree>
    <p:extLst>
      <p:ext uri="{BB962C8B-B14F-4D97-AF65-F5344CB8AC3E}">
        <p14:creationId xmlns:p14="http://schemas.microsoft.com/office/powerpoint/2010/main" val="1135073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Practice Exam</a:t>
            </a:r>
            <a:endParaRPr lang="en-US" b="1" dirty="0"/>
          </a:p>
        </p:txBody>
      </p:sp>
      <p:sp>
        <p:nvSpPr>
          <p:cNvPr id="3" name="Subtitle 2"/>
          <p:cNvSpPr>
            <a:spLocks noGrp="1"/>
          </p:cNvSpPr>
          <p:nvPr>
            <p:ph type="subTitle" idx="1"/>
          </p:nvPr>
        </p:nvSpPr>
        <p:spPr/>
        <p:txBody>
          <a:bodyPr/>
          <a:lstStyle/>
          <a:p>
            <a:r>
              <a:rPr lang="en-US" dirty="0"/>
              <a:t>15.9	Creating a Static Pod</a:t>
            </a:r>
          </a:p>
        </p:txBody>
      </p:sp>
    </p:spTree>
    <p:extLst>
      <p:ext uri="{BB962C8B-B14F-4D97-AF65-F5344CB8AC3E}">
        <p14:creationId xmlns:p14="http://schemas.microsoft.com/office/powerpoint/2010/main" val="3951140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Creating a Static Pod</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r>
              <a:rPr lang="en-NL" sz="1800" dirty="0"/>
              <a:t>Configure a Pod with the metadata name set to lab159pod that will run the nginx image and be started by the kubelet on node worker2 as a static Pod</a:t>
            </a:r>
            <a:r>
              <a:rPr lang="en-US" sz="1800" dirty="0"/>
              <a:t>.</a:t>
            </a:r>
            <a:endParaRPr lang="en-NL" sz="1800" dirty="0"/>
          </a:p>
        </p:txBody>
      </p:sp>
    </p:spTree>
    <p:extLst>
      <p:ext uri="{BB962C8B-B14F-4D97-AF65-F5344CB8AC3E}">
        <p14:creationId xmlns:p14="http://schemas.microsoft.com/office/powerpoint/2010/main" val="3050855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Practice Exam</a:t>
            </a:r>
            <a:endParaRPr lang="en-US" b="1" dirty="0"/>
          </a:p>
        </p:txBody>
      </p:sp>
      <p:sp>
        <p:nvSpPr>
          <p:cNvPr id="3" name="Subtitle 2"/>
          <p:cNvSpPr>
            <a:spLocks noGrp="1"/>
          </p:cNvSpPr>
          <p:nvPr>
            <p:ph type="subTitle" idx="1"/>
          </p:nvPr>
        </p:nvSpPr>
        <p:spPr/>
        <p:txBody>
          <a:bodyPr/>
          <a:lstStyle/>
          <a:p>
            <a:r>
              <a:rPr lang="en-US" dirty="0"/>
              <a:t>15.10	Troubleshooting Node Services</a:t>
            </a:r>
          </a:p>
        </p:txBody>
      </p:sp>
    </p:spTree>
    <p:extLst>
      <p:ext uri="{BB962C8B-B14F-4D97-AF65-F5344CB8AC3E}">
        <p14:creationId xmlns:p14="http://schemas.microsoft.com/office/powerpoint/2010/main" val="3892231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Troubleshooting Node Services</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r>
              <a:rPr lang="en-NL" sz="1800" dirty="0"/>
              <a:t>Assume that node worker2 is not </a:t>
            </a:r>
            <a:r>
              <a:rPr lang="en-NL" sz="1800"/>
              <a:t>currently available</a:t>
            </a:r>
            <a:r>
              <a:rPr lang="en-US" sz="1800" dirty="0"/>
              <a:t>.</a:t>
            </a:r>
          </a:p>
          <a:p>
            <a:r>
              <a:rPr lang="en-NL" sz="1800"/>
              <a:t>Ensure </a:t>
            </a:r>
            <a:r>
              <a:rPr lang="en-NL" sz="1800" dirty="0"/>
              <a:t>that the appropriate service is started on that node which will show the node </a:t>
            </a:r>
            <a:r>
              <a:rPr lang="en-NL" sz="1800"/>
              <a:t>as running</a:t>
            </a:r>
            <a:r>
              <a:rPr lang="en-US" sz="1800" dirty="0"/>
              <a:t>.</a:t>
            </a:r>
            <a:endParaRPr lang="en-NL" sz="1800" dirty="0"/>
          </a:p>
        </p:txBody>
      </p:sp>
    </p:spTree>
    <p:extLst>
      <p:ext uri="{BB962C8B-B14F-4D97-AF65-F5344CB8AC3E}">
        <p14:creationId xmlns:p14="http://schemas.microsoft.com/office/powerpoint/2010/main" val="1715510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Practice Exam</a:t>
            </a:r>
            <a:endParaRPr lang="en-US" b="1" dirty="0"/>
          </a:p>
        </p:txBody>
      </p:sp>
      <p:sp>
        <p:nvSpPr>
          <p:cNvPr id="3" name="Subtitle 2"/>
          <p:cNvSpPr>
            <a:spLocks noGrp="1"/>
          </p:cNvSpPr>
          <p:nvPr>
            <p:ph type="subTitle" idx="1"/>
          </p:nvPr>
        </p:nvSpPr>
        <p:spPr/>
        <p:txBody>
          <a:bodyPr/>
          <a:lstStyle/>
          <a:p>
            <a:r>
              <a:rPr lang="en-US" dirty="0"/>
              <a:t>15.11	Configuring Cluster Access</a:t>
            </a:r>
          </a:p>
        </p:txBody>
      </p:sp>
    </p:spTree>
    <p:extLst>
      <p:ext uri="{BB962C8B-B14F-4D97-AF65-F5344CB8AC3E}">
        <p14:creationId xmlns:p14="http://schemas.microsoft.com/office/powerpoint/2010/main" val="1717801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Configuring Cluster Access</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r>
              <a:rPr lang="en-NL" sz="1800" dirty="0"/>
              <a:t>Create a ServiceAccount lab1511access that has permissions to create Pods, Deployments, DaemonSets and StatefulSets in the Namespace "access", using the role role1511rolebinding</a:t>
            </a:r>
            <a:endParaRPr lang="en-US" sz="1800" dirty="0"/>
          </a:p>
          <a:p>
            <a:r>
              <a:rPr lang="en-US" sz="1800" dirty="0"/>
              <a:t>In the same Namespace, create the Pod “lab1511pod”, which starts the </a:t>
            </a:r>
            <a:r>
              <a:rPr lang="en-US" sz="1800" dirty="0" err="1"/>
              <a:t>Busybox</a:t>
            </a:r>
            <a:r>
              <a:rPr lang="en-US" sz="1800" dirty="0"/>
              <a:t> container image and the command </a:t>
            </a:r>
            <a:r>
              <a:rPr lang="en-US" sz="1800" b="1" dirty="0"/>
              <a:t>sleep infinity </a:t>
            </a:r>
            <a:r>
              <a:rPr lang="en-US" sz="1800" dirty="0"/>
              <a:t>and uses this </a:t>
            </a:r>
            <a:r>
              <a:rPr lang="en-US" sz="1800" dirty="0" err="1"/>
              <a:t>ServiceAccount</a:t>
            </a:r>
            <a:r>
              <a:rPr lang="en-US" sz="1800" dirty="0"/>
              <a:t>.</a:t>
            </a:r>
            <a:endParaRPr lang="en-NL" sz="1800" dirty="0"/>
          </a:p>
        </p:txBody>
      </p:sp>
    </p:spTree>
    <p:extLst>
      <p:ext uri="{BB962C8B-B14F-4D97-AF65-F5344CB8AC3E}">
        <p14:creationId xmlns:p14="http://schemas.microsoft.com/office/powerpoint/2010/main" val="3263115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Practice Exam</a:t>
            </a:r>
            <a:endParaRPr lang="en-US" b="1" dirty="0"/>
          </a:p>
        </p:txBody>
      </p:sp>
      <p:sp>
        <p:nvSpPr>
          <p:cNvPr id="3" name="Subtitle 2"/>
          <p:cNvSpPr>
            <a:spLocks noGrp="1"/>
          </p:cNvSpPr>
          <p:nvPr>
            <p:ph type="subTitle" idx="1"/>
          </p:nvPr>
        </p:nvSpPr>
        <p:spPr/>
        <p:txBody>
          <a:bodyPr/>
          <a:lstStyle/>
          <a:p>
            <a:r>
              <a:rPr lang="en-US" dirty="0"/>
              <a:t>15.12	Configuring Taints and Tolerations</a:t>
            </a:r>
          </a:p>
        </p:txBody>
      </p:sp>
    </p:spTree>
    <p:extLst>
      <p:ext uri="{BB962C8B-B14F-4D97-AF65-F5344CB8AC3E}">
        <p14:creationId xmlns:p14="http://schemas.microsoft.com/office/powerpoint/2010/main" val="110634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6231-0C9D-3F11-304B-C02A3A80107C}"/>
              </a:ext>
            </a:extLst>
          </p:cNvPr>
          <p:cNvSpPr>
            <a:spLocks noGrp="1"/>
          </p:cNvSpPr>
          <p:nvPr>
            <p:ph type="title"/>
          </p:nvPr>
        </p:nvSpPr>
        <p:spPr/>
        <p:txBody>
          <a:bodyPr/>
          <a:lstStyle/>
          <a:p>
            <a:r>
              <a:rPr lang="en-NL" dirty="0"/>
              <a:t>Questions Overview</a:t>
            </a:r>
          </a:p>
        </p:txBody>
      </p:sp>
      <p:sp>
        <p:nvSpPr>
          <p:cNvPr id="3" name="Content Placeholder 2">
            <a:extLst>
              <a:ext uri="{FF2B5EF4-FFF2-40B4-BE49-F238E27FC236}">
                <a16:creationId xmlns:a16="http://schemas.microsoft.com/office/drawing/2014/main" id="{47E5466F-B394-869E-D2B6-B3DD68462F93}"/>
              </a:ext>
            </a:extLst>
          </p:cNvPr>
          <p:cNvSpPr>
            <a:spLocks noGrp="1"/>
          </p:cNvSpPr>
          <p:nvPr>
            <p:ph idx="1"/>
          </p:nvPr>
        </p:nvSpPr>
        <p:spPr/>
        <p:txBody>
          <a:bodyPr/>
          <a:lstStyle/>
          <a:p>
            <a:pPr marL="0" indent="0">
              <a:buNone/>
            </a:pPr>
            <a:r>
              <a:rPr lang="en-NL" sz="1800" b="1" dirty="0"/>
              <a:t>Managing Application Initialization</a:t>
            </a:r>
          </a:p>
          <a:p>
            <a:pPr marL="0" indent="0">
              <a:buNone/>
            </a:pPr>
            <a:r>
              <a:rPr lang="en-NL" sz="1800" dirty="0"/>
              <a:t>Create a Deployment with the name lab154deploy which runs the </a:t>
            </a:r>
            <a:r>
              <a:rPr lang="en-US" sz="1800" dirty="0"/>
              <a:t>N</a:t>
            </a:r>
            <a:r>
              <a:rPr lang="en-NL" sz="1800" dirty="0"/>
              <a:t>ginx image, but waits 30 seconds before starting the actual Pods</a:t>
            </a:r>
            <a:r>
              <a:rPr lang="en-US" sz="1800" dirty="0"/>
              <a:t>.</a:t>
            </a:r>
            <a:endParaRPr lang="en-NL" sz="1800" b="1" dirty="0"/>
          </a:p>
          <a:p>
            <a:pPr marL="0" indent="0">
              <a:buNone/>
            </a:pPr>
            <a:r>
              <a:rPr lang="en-NL" sz="1800" b="1" dirty="0"/>
              <a:t>Setting up Persistent Storage</a:t>
            </a:r>
            <a:endParaRPr lang="en-NL" sz="1800" dirty="0"/>
          </a:p>
          <a:p>
            <a:pPr marL="0" indent="0">
              <a:buNone/>
            </a:pPr>
            <a:r>
              <a:rPr lang="en-NL" sz="1800" dirty="0"/>
              <a:t>Create a Persistent Volume with the name lab155 that uses </a:t>
            </a:r>
            <a:r>
              <a:rPr lang="en-US" sz="1800" dirty="0"/>
              <a:t>H</a:t>
            </a:r>
            <a:r>
              <a:rPr lang="en-NL" sz="1800" dirty="0"/>
              <a:t>ostPath on the directory /lab155</a:t>
            </a:r>
            <a:r>
              <a:rPr lang="en-US" sz="1800" dirty="0"/>
              <a:t>.</a:t>
            </a:r>
            <a:endParaRPr lang="en-NL" sz="1800" dirty="0"/>
          </a:p>
          <a:p>
            <a:pPr marL="0" indent="0">
              <a:buNone/>
            </a:pPr>
            <a:r>
              <a:rPr lang="en-NL" sz="1800" b="1" dirty="0"/>
              <a:t>Configuring Application Access</a:t>
            </a:r>
            <a:endParaRPr lang="en-NL" sz="1800" dirty="0"/>
          </a:p>
          <a:p>
            <a:r>
              <a:rPr lang="en-NL" sz="1800" dirty="0"/>
              <a:t>Create a Deployment with the name lab156deploy, running 3 instances of the </a:t>
            </a:r>
            <a:r>
              <a:rPr lang="en-US" sz="1800" dirty="0"/>
              <a:t>N</a:t>
            </a:r>
            <a:r>
              <a:rPr lang="en-NL" sz="1800" dirty="0"/>
              <a:t>ginx image</a:t>
            </a:r>
            <a:r>
              <a:rPr lang="en-US" sz="1800" dirty="0"/>
              <a:t>.</a:t>
            </a:r>
          </a:p>
          <a:p>
            <a:r>
              <a:rPr lang="en-NL" sz="1800" dirty="0"/>
              <a:t>Configure it such that it can be accessed by external users on port 32567 on each cluster node</a:t>
            </a:r>
            <a:r>
              <a:rPr lang="en-US" sz="1800" dirty="0"/>
              <a:t>.</a:t>
            </a:r>
            <a:endParaRPr lang="en-NL" sz="1800" dirty="0"/>
          </a:p>
          <a:p>
            <a:pPr marL="0" indent="0">
              <a:buNone/>
            </a:pPr>
            <a:endParaRPr lang="en-NL" sz="1800" b="1" dirty="0"/>
          </a:p>
          <a:p>
            <a:pPr marL="0" indent="0">
              <a:buNone/>
            </a:pPr>
            <a:endParaRPr lang="en-NL" sz="1800" b="1" dirty="0"/>
          </a:p>
          <a:p>
            <a:pPr marL="0" indent="0">
              <a:buNone/>
            </a:pPr>
            <a:endParaRPr lang="en-NL" sz="1800" b="1" dirty="0"/>
          </a:p>
        </p:txBody>
      </p:sp>
    </p:spTree>
    <p:extLst>
      <p:ext uri="{BB962C8B-B14F-4D97-AF65-F5344CB8AC3E}">
        <p14:creationId xmlns:p14="http://schemas.microsoft.com/office/powerpoint/2010/main" val="1914450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Configuring Taints and Tolerations</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r>
              <a:rPr lang="en-NL" sz="1800" dirty="0"/>
              <a:t>Configure node worker2 such that it will only allow Pods to run that have been configured with the setting type:db</a:t>
            </a:r>
          </a:p>
        </p:txBody>
      </p:sp>
    </p:spTree>
    <p:extLst>
      <p:ext uri="{BB962C8B-B14F-4D97-AF65-F5344CB8AC3E}">
        <p14:creationId xmlns:p14="http://schemas.microsoft.com/office/powerpoint/2010/main" val="217754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6E74-1AD9-7E70-0B3A-0F4FF71F8117}"/>
              </a:ext>
            </a:extLst>
          </p:cNvPr>
          <p:cNvSpPr>
            <a:spLocks noGrp="1"/>
          </p:cNvSpPr>
          <p:nvPr>
            <p:ph type="title"/>
          </p:nvPr>
        </p:nvSpPr>
        <p:spPr/>
        <p:txBody>
          <a:bodyPr/>
          <a:lstStyle/>
          <a:p>
            <a:r>
              <a:rPr lang="en-NL" dirty="0"/>
              <a:t>NTS:</a:t>
            </a:r>
          </a:p>
        </p:txBody>
      </p:sp>
      <p:sp>
        <p:nvSpPr>
          <p:cNvPr id="3" name="Content Placeholder 2">
            <a:extLst>
              <a:ext uri="{FF2B5EF4-FFF2-40B4-BE49-F238E27FC236}">
                <a16:creationId xmlns:a16="http://schemas.microsoft.com/office/drawing/2014/main" id="{4CEE8550-7F38-6BA1-4F2B-03159360F575}"/>
              </a:ext>
            </a:extLst>
          </p:cNvPr>
          <p:cNvSpPr>
            <a:spLocks noGrp="1"/>
          </p:cNvSpPr>
          <p:nvPr>
            <p:ph idx="1"/>
          </p:nvPr>
        </p:nvSpPr>
        <p:spPr/>
        <p:txBody>
          <a:bodyPr/>
          <a:lstStyle/>
          <a:p>
            <a:r>
              <a:rPr lang="en-NL" sz="1800" dirty="0"/>
              <a:t>Taint the node: </a:t>
            </a:r>
            <a:r>
              <a:rPr lang="en-NL" sz="1800" b="1" dirty="0"/>
              <a:t>taint node worker2 type=db:NoSchedule</a:t>
            </a:r>
            <a:endParaRPr lang="en-NL" sz="1800" dirty="0"/>
          </a:p>
          <a:p>
            <a:r>
              <a:rPr lang="en-NL" sz="1800" dirty="0"/>
              <a:t>Add a toleration to the Pod spec (see lab1512.yaml in books/2024/cka folder)</a:t>
            </a:r>
          </a:p>
        </p:txBody>
      </p:sp>
    </p:spTree>
    <p:extLst>
      <p:ext uri="{BB962C8B-B14F-4D97-AF65-F5344CB8AC3E}">
        <p14:creationId xmlns:p14="http://schemas.microsoft.com/office/powerpoint/2010/main" val="170133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FE3C-DCF9-18A1-2F95-867E1EF5B8E7}"/>
              </a:ext>
            </a:extLst>
          </p:cNvPr>
          <p:cNvSpPr>
            <a:spLocks noGrp="1"/>
          </p:cNvSpPr>
          <p:nvPr>
            <p:ph type="title"/>
          </p:nvPr>
        </p:nvSpPr>
        <p:spPr/>
        <p:txBody>
          <a:bodyPr/>
          <a:lstStyle/>
          <a:p>
            <a:r>
              <a:rPr lang="en-NL" dirty="0"/>
              <a:t>Questions Overview</a:t>
            </a:r>
          </a:p>
        </p:txBody>
      </p:sp>
      <p:sp>
        <p:nvSpPr>
          <p:cNvPr id="3" name="Content Placeholder 2">
            <a:extLst>
              <a:ext uri="{FF2B5EF4-FFF2-40B4-BE49-F238E27FC236}">
                <a16:creationId xmlns:a16="http://schemas.microsoft.com/office/drawing/2014/main" id="{54B854B9-D611-DDFF-A862-772FB85F1822}"/>
              </a:ext>
            </a:extLst>
          </p:cNvPr>
          <p:cNvSpPr>
            <a:spLocks noGrp="1"/>
          </p:cNvSpPr>
          <p:nvPr>
            <p:ph idx="1"/>
          </p:nvPr>
        </p:nvSpPr>
        <p:spPr/>
        <p:txBody>
          <a:bodyPr/>
          <a:lstStyle/>
          <a:p>
            <a:pPr marL="0" indent="0">
              <a:buNone/>
            </a:pPr>
            <a:r>
              <a:rPr lang="en-NL" sz="1800" b="1" dirty="0"/>
              <a:t>Securing Network Traffic</a:t>
            </a:r>
          </a:p>
          <a:p>
            <a:r>
              <a:rPr lang="en-NL" sz="1800" dirty="0"/>
              <a:t>Create a Namespace with the </a:t>
            </a:r>
            <a:r>
              <a:rPr lang="en-NL" sz="1800"/>
              <a:t>name </a:t>
            </a:r>
            <a:r>
              <a:rPr lang="en-US" sz="1800" dirty="0"/>
              <a:t>“</a:t>
            </a:r>
            <a:r>
              <a:rPr lang="en-NL" sz="1800"/>
              <a:t>restricted</a:t>
            </a:r>
            <a:r>
              <a:rPr lang="en-US" sz="1800" dirty="0"/>
              <a:t>”,</a:t>
            </a:r>
            <a:r>
              <a:rPr lang="en-NL" sz="1800"/>
              <a:t> </a:t>
            </a:r>
            <a:r>
              <a:rPr lang="en-NL" sz="1800" dirty="0"/>
              <a:t>and configure it such that it only allows access to Pods exposing port 80 for Pods coming from the Namespaces access and only if these incoming Pods are using the label access=true</a:t>
            </a:r>
            <a:r>
              <a:rPr lang="en-US" sz="1800" dirty="0"/>
              <a:t>.</a:t>
            </a:r>
          </a:p>
          <a:p>
            <a:r>
              <a:rPr lang="en-US" sz="1800" dirty="0"/>
              <a:t>Create a Pod with the name “lab157web”, running the Nginx image in the restricted Namespace, and a Pod with the name “lab157access”, running the </a:t>
            </a:r>
            <a:r>
              <a:rPr lang="en-US" sz="1800" dirty="0" err="1"/>
              <a:t>Busybox</a:t>
            </a:r>
            <a:r>
              <a:rPr lang="en-US" sz="1800" dirty="0"/>
              <a:t> image in the access Namespace and verify that access works. </a:t>
            </a:r>
            <a:endParaRPr lang="en-NL" sz="1800" b="1" dirty="0"/>
          </a:p>
          <a:p>
            <a:pPr marL="0" indent="0">
              <a:buNone/>
            </a:pPr>
            <a:endParaRPr lang="en-NL" sz="1800" b="1" dirty="0"/>
          </a:p>
        </p:txBody>
      </p:sp>
    </p:spTree>
    <p:extLst>
      <p:ext uri="{BB962C8B-B14F-4D97-AF65-F5344CB8AC3E}">
        <p14:creationId xmlns:p14="http://schemas.microsoft.com/office/powerpoint/2010/main" val="84399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9B71B-FDDD-047D-8E52-CF8AB8844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C704D9-56DE-2464-5CDA-F4EC0D5A2CBD}"/>
              </a:ext>
            </a:extLst>
          </p:cNvPr>
          <p:cNvSpPr>
            <a:spLocks noGrp="1"/>
          </p:cNvSpPr>
          <p:nvPr>
            <p:ph type="title"/>
          </p:nvPr>
        </p:nvSpPr>
        <p:spPr/>
        <p:txBody>
          <a:bodyPr/>
          <a:lstStyle/>
          <a:p>
            <a:r>
              <a:rPr lang="en-NL" dirty="0"/>
              <a:t>Questions Overview</a:t>
            </a:r>
          </a:p>
        </p:txBody>
      </p:sp>
      <p:sp>
        <p:nvSpPr>
          <p:cNvPr id="3" name="Content Placeholder 2">
            <a:extLst>
              <a:ext uri="{FF2B5EF4-FFF2-40B4-BE49-F238E27FC236}">
                <a16:creationId xmlns:a16="http://schemas.microsoft.com/office/drawing/2014/main" id="{B87BC69D-0824-9245-33CE-75CBE39101A5}"/>
              </a:ext>
            </a:extLst>
          </p:cNvPr>
          <p:cNvSpPr>
            <a:spLocks noGrp="1"/>
          </p:cNvSpPr>
          <p:nvPr>
            <p:ph idx="1"/>
          </p:nvPr>
        </p:nvSpPr>
        <p:spPr/>
        <p:txBody>
          <a:bodyPr/>
          <a:lstStyle/>
          <a:p>
            <a:pPr marL="0" indent="0">
              <a:buNone/>
            </a:pPr>
            <a:r>
              <a:rPr lang="en-NL" sz="1800" b="1" dirty="0"/>
              <a:t>Setting up Quota</a:t>
            </a:r>
            <a:endParaRPr lang="en-NL" sz="1800" dirty="0"/>
          </a:p>
          <a:p>
            <a:r>
              <a:rPr lang="en-NL" sz="1800" dirty="0"/>
              <a:t>Create a Namespace with the name </a:t>
            </a:r>
            <a:r>
              <a:rPr lang="en-US" sz="1800" dirty="0"/>
              <a:t>“</a:t>
            </a:r>
            <a:r>
              <a:rPr lang="en-NL" sz="1800" dirty="0"/>
              <a:t>limited</a:t>
            </a:r>
            <a:r>
              <a:rPr lang="en-US" sz="1800" dirty="0"/>
              <a:t>”,</a:t>
            </a:r>
            <a:r>
              <a:rPr lang="en-NL" sz="1800" dirty="0"/>
              <a:t> and configure it such that only 5 Pods can be started and all Pod can use no more than 1GiB memory. </a:t>
            </a:r>
            <a:endParaRPr lang="en-US" sz="1800" dirty="0"/>
          </a:p>
          <a:p>
            <a:r>
              <a:rPr lang="en-NL" sz="1800" dirty="0"/>
              <a:t>Run a webserver Deployment with the name </a:t>
            </a:r>
            <a:r>
              <a:rPr lang="en-US" sz="1800" dirty="0"/>
              <a:t>“</a:t>
            </a:r>
            <a:r>
              <a:rPr lang="en-NL" sz="1800" dirty="0"/>
              <a:t>lab158deploy</a:t>
            </a:r>
            <a:r>
              <a:rPr lang="en-US" sz="1800" dirty="0"/>
              <a:t>”</a:t>
            </a:r>
            <a:r>
              <a:rPr lang="en-NL" sz="1800" dirty="0"/>
              <a:t> and using 3 Pods in this Namespace. Each Pod should request at least 32MiB RAM while starting.</a:t>
            </a:r>
            <a:endParaRPr lang="en-US" sz="1800" dirty="0"/>
          </a:p>
          <a:p>
            <a:pPr marL="0" indent="0">
              <a:buNone/>
            </a:pPr>
            <a:r>
              <a:rPr lang="en-NL" sz="1800" b="1" dirty="0"/>
              <a:t>Creating a Static Pod</a:t>
            </a:r>
            <a:endParaRPr lang="en-NL" sz="1800" dirty="0"/>
          </a:p>
          <a:p>
            <a:r>
              <a:rPr lang="en-NL" sz="1800" dirty="0"/>
              <a:t>Configure a Pod with the metadata name set to lab159pod that will run the nginx image and be started by the kubelet on node worker2 as a static Pod</a:t>
            </a:r>
            <a:r>
              <a:rPr lang="en-US" sz="1800" dirty="0"/>
              <a:t>.</a:t>
            </a:r>
            <a:endParaRPr lang="en-NL" sz="1800" dirty="0"/>
          </a:p>
          <a:p>
            <a:pPr marL="0" indent="0">
              <a:buNone/>
            </a:pPr>
            <a:endParaRPr lang="en-NL" sz="1800" b="1" dirty="0"/>
          </a:p>
          <a:p>
            <a:pPr marL="0" indent="0">
              <a:buNone/>
            </a:pPr>
            <a:endParaRPr lang="en-NL" sz="1800" b="1" dirty="0"/>
          </a:p>
        </p:txBody>
      </p:sp>
    </p:spTree>
    <p:extLst>
      <p:ext uri="{BB962C8B-B14F-4D97-AF65-F5344CB8AC3E}">
        <p14:creationId xmlns:p14="http://schemas.microsoft.com/office/powerpoint/2010/main" val="272474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14A6-5007-3B9F-B3EF-9A361305A459}"/>
              </a:ext>
            </a:extLst>
          </p:cNvPr>
          <p:cNvSpPr>
            <a:spLocks noGrp="1"/>
          </p:cNvSpPr>
          <p:nvPr>
            <p:ph type="title"/>
          </p:nvPr>
        </p:nvSpPr>
        <p:spPr/>
        <p:txBody>
          <a:bodyPr/>
          <a:lstStyle/>
          <a:p>
            <a:r>
              <a:rPr lang="en-NL" dirty="0"/>
              <a:t>Questions Overview</a:t>
            </a:r>
          </a:p>
        </p:txBody>
      </p:sp>
      <p:sp>
        <p:nvSpPr>
          <p:cNvPr id="3" name="Content Placeholder 2">
            <a:extLst>
              <a:ext uri="{FF2B5EF4-FFF2-40B4-BE49-F238E27FC236}">
                <a16:creationId xmlns:a16="http://schemas.microsoft.com/office/drawing/2014/main" id="{0D4C7A1E-99C0-6184-2F7F-438A20E2A3B5}"/>
              </a:ext>
            </a:extLst>
          </p:cNvPr>
          <p:cNvSpPr>
            <a:spLocks noGrp="1"/>
          </p:cNvSpPr>
          <p:nvPr>
            <p:ph idx="1"/>
          </p:nvPr>
        </p:nvSpPr>
        <p:spPr/>
        <p:txBody>
          <a:bodyPr/>
          <a:lstStyle/>
          <a:p>
            <a:pPr marL="0" indent="0">
              <a:buNone/>
            </a:pPr>
            <a:r>
              <a:rPr lang="en-NL" sz="1800" b="1" dirty="0"/>
              <a:t>Troubleshooting Node Services</a:t>
            </a:r>
            <a:endParaRPr lang="en-NL" sz="1800" dirty="0"/>
          </a:p>
          <a:p>
            <a:pPr marL="0" indent="0">
              <a:buNone/>
            </a:pPr>
            <a:r>
              <a:rPr lang="en-NL" sz="1800" dirty="0"/>
              <a:t>Assume that node worker2 is not currently available. Ensure that the appropriate service is started on that node which will show the node as running</a:t>
            </a:r>
            <a:r>
              <a:rPr lang="en-US" sz="1800" dirty="0"/>
              <a:t>.</a:t>
            </a:r>
            <a:endParaRPr lang="en-NL" sz="1800" dirty="0"/>
          </a:p>
          <a:p>
            <a:pPr marL="0" indent="0">
              <a:buNone/>
            </a:pPr>
            <a:r>
              <a:rPr lang="en-NL" sz="1800" b="1" dirty="0"/>
              <a:t>Configuring Cluster Access</a:t>
            </a:r>
            <a:endParaRPr lang="en-NL" sz="1800" dirty="0"/>
          </a:p>
          <a:p>
            <a:r>
              <a:rPr lang="en-NL" sz="1800" dirty="0"/>
              <a:t>Create a ServiceAccount lab1511access that has permissions to create Pods, Deployments, DaemonSets and StatefulSets in the Namespace "access", using the role role1511</a:t>
            </a:r>
            <a:r>
              <a:rPr lang="en-US" sz="1800" dirty="0"/>
              <a:t>.</a:t>
            </a:r>
          </a:p>
          <a:p>
            <a:r>
              <a:rPr lang="en-US" sz="1800" dirty="0"/>
              <a:t>In the same Namespace, create the Pod “lab1511pod”, which starts the </a:t>
            </a:r>
            <a:r>
              <a:rPr lang="en-US" sz="1800" dirty="0" err="1"/>
              <a:t>Busybox</a:t>
            </a:r>
            <a:r>
              <a:rPr lang="en-US" sz="1800" dirty="0"/>
              <a:t> container image and the command </a:t>
            </a:r>
            <a:r>
              <a:rPr lang="en-US" sz="1800" b="1" dirty="0"/>
              <a:t>sleep infinity </a:t>
            </a:r>
            <a:r>
              <a:rPr lang="en-US" sz="1800" dirty="0"/>
              <a:t>and uses this </a:t>
            </a:r>
            <a:r>
              <a:rPr lang="en-US" sz="1800" dirty="0" err="1"/>
              <a:t>ServiceAccount</a:t>
            </a:r>
            <a:r>
              <a:rPr lang="en-US" sz="1800" dirty="0"/>
              <a:t>.</a:t>
            </a:r>
            <a:endParaRPr lang="en-NL" sz="1800" dirty="0"/>
          </a:p>
          <a:p>
            <a:pPr marL="0" indent="0">
              <a:buNone/>
            </a:pPr>
            <a:endParaRPr lang="en-NL" sz="1800" b="1" dirty="0"/>
          </a:p>
          <a:p>
            <a:pPr marL="0" indent="0">
              <a:buNone/>
            </a:pPr>
            <a:endParaRPr lang="en-NL" sz="1800" b="1" dirty="0"/>
          </a:p>
          <a:p>
            <a:pPr marL="0" indent="0">
              <a:buNone/>
            </a:pPr>
            <a:endParaRPr lang="en-NL" sz="1800" b="1" dirty="0"/>
          </a:p>
        </p:txBody>
      </p:sp>
    </p:spTree>
    <p:extLst>
      <p:ext uri="{BB962C8B-B14F-4D97-AF65-F5344CB8AC3E}">
        <p14:creationId xmlns:p14="http://schemas.microsoft.com/office/powerpoint/2010/main" val="186666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E7FD4-26B7-49D9-0026-91D5416D2F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7159C-FA0D-EE5D-5BB1-C81CCA9831C4}"/>
              </a:ext>
            </a:extLst>
          </p:cNvPr>
          <p:cNvSpPr>
            <a:spLocks noGrp="1"/>
          </p:cNvSpPr>
          <p:nvPr>
            <p:ph type="title"/>
          </p:nvPr>
        </p:nvSpPr>
        <p:spPr/>
        <p:txBody>
          <a:bodyPr/>
          <a:lstStyle/>
          <a:p>
            <a:r>
              <a:rPr lang="en-NL" dirty="0"/>
              <a:t>Questions Overview</a:t>
            </a:r>
          </a:p>
        </p:txBody>
      </p:sp>
      <p:sp>
        <p:nvSpPr>
          <p:cNvPr id="3" name="Content Placeholder 2">
            <a:extLst>
              <a:ext uri="{FF2B5EF4-FFF2-40B4-BE49-F238E27FC236}">
                <a16:creationId xmlns:a16="http://schemas.microsoft.com/office/drawing/2014/main" id="{D3F3E9D0-9C63-B73E-FD32-3D87D6F7DFC5}"/>
              </a:ext>
            </a:extLst>
          </p:cNvPr>
          <p:cNvSpPr>
            <a:spLocks noGrp="1"/>
          </p:cNvSpPr>
          <p:nvPr>
            <p:ph idx="1"/>
          </p:nvPr>
        </p:nvSpPr>
        <p:spPr/>
        <p:txBody>
          <a:bodyPr/>
          <a:lstStyle/>
          <a:p>
            <a:pPr marL="0" indent="0">
              <a:buNone/>
            </a:pPr>
            <a:r>
              <a:rPr lang="en-NL" sz="1800" b="1"/>
              <a:t>Configuring </a:t>
            </a:r>
            <a:r>
              <a:rPr lang="en-NL" sz="1800" b="1" dirty="0"/>
              <a:t>Taints and Tolerations</a:t>
            </a:r>
            <a:endParaRPr lang="en-NL" sz="1800" dirty="0"/>
          </a:p>
          <a:p>
            <a:r>
              <a:rPr lang="en-NL" sz="1800" dirty="0"/>
              <a:t>Configure node worker2 such that it will only allow Pods to run that have been configured with the setting type:db</a:t>
            </a:r>
          </a:p>
          <a:p>
            <a:r>
              <a:rPr lang="en-NL" sz="1800" dirty="0"/>
              <a:t>After verifying this works, remove the node restriction to return to normal operation</a:t>
            </a:r>
            <a:r>
              <a:rPr lang="en-US" sz="1800" dirty="0"/>
              <a:t>.</a:t>
            </a:r>
            <a:endParaRPr lang="en-NL" sz="1800" dirty="0"/>
          </a:p>
          <a:p>
            <a:pPr marL="0" indent="0">
              <a:buNone/>
            </a:pPr>
            <a:endParaRPr lang="en-NL" sz="1800" b="1" dirty="0"/>
          </a:p>
          <a:p>
            <a:pPr marL="0" indent="0">
              <a:buNone/>
            </a:pPr>
            <a:endParaRPr lang="en-NL" sz="1800" b="1" dirty="0"/>
          </a:p>
          <a:p>
            <a:pPr marL="0" indent="0">
              <a:buNone/>
            </a:pPr>
            <a:endParaRPr lang="en-NL" sz="1800" b="1" dirty="0"/>
          </a:p>
        </p:txBody>
      </p:sp>
    </p:spTree>
    <p:extLst>
      <p:ext uri="{BB962C8B-B14F-4D97-AF65-F5344CB8AC3E}">
        <p14:creationId xmlns:p14="http://schemas.microsoft.com/office/powerpoint/2010/main" val="385535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620" y="1728669"/>
            <a:ext cx="5425638" cy="888302"/>
          </a:xfrm>
        </p:spPr>
        <p:txBody>
          <a:bodyPr/>
          <a:lstStyle/>
          <a:p>
            <a:r>
              <a:rPr lang="en-US" dirty="0"/>
              <a:t>Lesson 15: Practice Exam</a:t>
            </a:r>
            <a:endParaRPr lang="en-US" b="1" dirty="0"/>
          </a:p>
        </p:txBody>
      </p:sp>
      <p:sp>
        <p:nvSpPr>
          <p:cNvPr id="3" name="Subtitle 2"/>
          <p:cNvSpPr>
            <a:spLocks noGrp="1"/>
          </p:cNvSpPr>
          <p:nvPr>
            <p:ph type="subTitle" idx="1"/>
          </p:nvPr>
        </p:nvSpPr>
        <p:spPr/>
        <p:txBody>
          <a:bodyPr/>
          <a:lstStyle/>
          <a:p>
            <a:r>
              <a:rPr lang="en-US" dirty="0"/>
              <a:t>15.2	Configuring a High Availability Cluster</a:t>
            </a:r>
          </a:p>
        </p:txBody>
      </p:sp>
    </p:spTree>
    <p:extLst>
      <p:ext uri="{BB962C8B-B14F-4D97-AF65-F5344CB8AC3E}">
        <p14:creationId xmlns:p14="http://schemas.microsoft.com/office/powerpoint/2010/main" val="858665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F3F-1CDE-4131-0EAA-1FB4D082386F}"/>
              </a:ext>
            </a:extLst>
          </p:cNvPr>
          <p:cNvSpPr>
            <a:spLocks noGrp="1"/>
          </p:cNvSpPr>
          <p:nvPr>
            <p:ph type="title"/>
          </p:nvPr>
        </p:nvSpPr>
        <p:spPr/>
        <p:txBody>
          <a:bodyPr/>
          <a:lstStyle/>
          <a:p>
            <a:r>
              <a:rPr lang="en-NL" dirty="0"/>
              <a:t>Configuring a HA Cluster</a:t>
            </a:r>
          </a:p>
        </p:txBody>
      </p:sp>
      <p:sp>
        <p:nvSpPr>
          <p:cNvPr id="3" name="Content Placeholder 2">
            <a:extLst>
              <a:ext uri="{FF2B5EF4-FFF2-40B4-BE49-F238E27FC236}">
                <a16:creationId xmlns:a16="http://schemas.microsoft.com/office/drawing/2014/main" id="{BD5635C2-937B-B924-2C6C-9E3A9B034796}"/>
              </a:ext>
            </a:extLst>
          </p:cNvPr>
          <p:cNvSpPr>
            <a:spLocks noGrp="1"/>
          </p:cNvSpPr>
          <p:nvPr>
            <p:ph idx="1"/>
          </p:nvPr>
        </p:nvSpPr>
        <p:spPr/>
        <p:txBody>
          <a:bodyPr/>
          <a:lstStyle/>
          <a:p>
            <a:r>
              <a:rPr lang="en-NL" sz="1800" dirty="0"/>
              <a:t>Configure a High Availability cluster with three control plane nodes and two worker nodes. </a:t>
            </a:r>
            <a:endParaRPr lang="en-US" sz="1800" dirty="0"/>
          </a:p>
          <a:p>
            <a:r>
              <a:rPr lang="en-NL" sz="1800" dirty="0"/>
              <a:t>Ensure that each control plane node can be used as a client as well. </a:t>
            </a:r>
            <a:endParaRPr lang="en-US" sz="1800" dirty="0"/>
          </a:p>
          <a:p>
            <a:r>
              <a:rPr lang="en-NL" sz="1800" dirty="0"/>
              <a:t>Use the scripts provided in the course Git repository at https://github.com/sandervanvugt/cka to install the CRI, kubetools and load balancer</a:t>
            </a:r>
            <a:r>
              <a:rPr lang="en-US" sz="1800" dirty="0"/>
              <a:t>.</a:t>
            </a:r>
            <a:endParaRPr lang="en-NL" sz="1800" dirty="0"/>
          </a:p>
          <a:p>
            <a:endParaRPr lang="en-NL" sz="1800" dirty="0"/>
          </a:p>
        </p:txBody>
      </p:sp>
    </p:spTree>
    <p:extLst>
      <p:ext uri="{BB962C8B-B14F-4D97-AF65-F5344CB8AC3E}">
        <p14:creationId xmlns:p14="http://schemas.microsoft.com/office/powerpoint/2010/main" val="2123495662"/>
      </p:ext>
    </p:extLst>
  </p:cSld>
  <p:clrMapOvr>
    <a:masterClrMapping/>
  </p:clrMapOvr>
</p:sld>
</file>

<file path=ppt/theme/theme1.xml><?xml version="1.0" encoding="utf-8"?>
<a:theme xmlns:a="http://schemas.openxmlformats.org/drawingml/2006/main" name="Standard_LiveLessons_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ndard_LiveLessons_2016.potm" id="{8C1633E9-E98A-446F-92F4-E3D84D4249FA}" vid="{A44C486B-6B48-42BE-B4AA-FE194AC140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Standard_LiveLessons_2017.potm</Template>
  <TotalTime>28540</TotalTime>
  <Words>1302</Words>
  <Application>Microsoft Macintosh PowerPoint</Application>
  <PresentationFormat>On-screen Show (16:9)</PresentationFormat>
  <Paragraphs>117</Paragraphs>
  <Slides>31</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Standard_LiveLessons_2017</vt:lpstr>
      <vt:lpstr>Lesson 15: CKA Practice Exam 1</vt:lpstr>
      <vt:lpstr>Questions Overview</vt:lpstr>
      <vt:lpstr>Questions Overview</vt:lpstr>
      <vt:lpstr>Questions Overview</vt:lpstr>
      <vt:lpstr>Questions Overview</vt:lpstr>
      <vt:lpstr>Questions Overview</vt:lpstr>
      <vt:lpstr>Questions Overview</vt:lpstr>
      <vt:lpstr>Lesson 15: Practice Exam</vt:lpstr>
      <vt:lpstr>Configuring a HA Cluster</vt:lpstr>
      <vt:lpstr>Lesson 15: Practice Exam</vt:lpstr>
      <vt:lpstr>Scheduling a Pod</vt:lpstr>
      <vt:lpstr>Lesson 15: Practice Exam</vt:lpstr>
      <vt:lpstr>Managing Application Initialization</vt:lpstr>
      <vt:lpstr>Lesson 15: Practice Exam</vt:lpstr>
      <vt:lpstr>Setting up Persistent Storage</vt:lpstr>
      <vt:lpstr>Lesson 15: Practice Exam</vt:lpstr>
      <vt:lpstr>Configuring Application Access</vt:lpstr>
      <vt:lpstr>Lesson 15: Practice Exam</vt:lpstr>
      <vt:lpstr>Securing Network Traffic</vt:lpstr>
      <vt:lpstr>NTS</vt:lpstr>
      <vt:lpstr>Lesson 15: Practice Exam</vt:lpstr>
      <vt:lpstr>Setting up Quota</vt:lpstr>
      <vt:lpstr>Lesson 15: Practice Exam</vt:lpstr>
      <vt:lpstr>Creating a Static Pod</vt:lpstr>
      <vt:lpstr>Lesson 15: Practice Exam</vt:lpstr>
      <vt:lpstr>Troubleshooting Node Services</vt:lpstr>
      <vt:lpstr>Lesson 15: Practice Exam</vt:lpstr>
      <vt:lpstr>Configuring Cluster Access</vt:lpstr>
      <vt:lpstr>Lesson 15: Practice Exam</vt:lpstr>
      <vt:lpstr>Configuring Taints and Tolerations</vt:lpstr>
      <vt:lpstr>NTS: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Phifer</dc:creator>
  <cp:lastModifiedBy>Sander van Vugt</cp:lastModifiedBy>
  <cp:revision>95</cp:revision>
  <dcterms:created xsi:type="dcterms:W3CDTF">2015-09-28T19:52:00Z</dcterms:created>
  <dcterms:modified xsi:type="dcterms:W3CDTF">2024-11-17T23:31:08Z</dcterms:modified>
</cp:coreProperties>
</file>