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5" r:id="rId1"/>
    <p:sldMasterId id="2147483763" r:id="rId2"/>
  </p:sldMasterIdLst>
  <p:notesMasterIdLst>
    <p:notesMasterId r:id="rId14"/>
  </p:notesMasterIdLst>
  <p:sldIdLst>
    <p:sldId id="267" r:id="rId3"/>
    <p:sldId id="263" r:id="rId4"/>
    <p:sldId id="264" r:id="rId5"/>
    <p:sldId id="265" r:id="rId6"/>
    <p:sldId id="257" r:id="rId7"/>
    <p:sldId id="258" r:id="rId8"/>
    <p:sldId id="262" r:id="rId9"/>
    <p:sldId id="259" r:id="rId10"/>
    <p:sldId id="260" r:id="rId11"/>
    <p:sldId id="261"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1" d="100"/>
          <a:sy n="91" d="100"/>
        </p:scale>
        <p:origin x="37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3FAC7E-DDD5-4F95-9974-94BF0365A2D2}" type="datetimeFigureOut">
              <a:rPr lang="en-IN" smtClean="0"/>
              <a:t>17-03-2023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7E8FD8-222F-4825-857B-6A92251991F3}" type="slidenum">
              <a:rPr lang="en-IN" smtClean="0"/>
              <a:t>‹#›</a:t>
            </a:fld>
            <a:endParaRPr lang="en-IN"/>
          </a:p>
        </p:txBody>
      </p:sp>
    </p:spTree>
    <p:extLst>
      <p:ext uri="{BB962C8B-B14F-4D97-AF65-F5344CB8AC3E}">
        <p14:creationId xmlns:p14="http://schemas.microsoft.com/office/powerpoint/2010/main" val="35659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FA7ED2FB-7EB6-4511-8C5B-229C82FAFFE4}" type="datetimeFigureOut">
              <a:rPr lang="en-IN" smtClean="0"/>
              <a:t>17-03-2023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8BE17D-8882-422B-A45E-85A5967BC030}" type="slidenum">
              <a:rPr lang="en-IN" smtClean="0"/>
              <a:t>‹#›</a:t>
            </a:fld>
            <a:endParaRPr lang="en-IN"/>
          </a:p>
        </p:txBody>
      </p:sp>
    </p:spTree>
    <p:extLst>
      <p:ext uri="{BB962C8B-B14F-4D97-AF65-F5344CB8AC3E}">
        <p14:creationId xmlns:p14="http://schemas.microsoft.com/office/powerpoint/2010/main" val="3056925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7ED2FB-7EB6-4511-8C5B-229C82FAFFE4}"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BE17D-8882-422B-A45E-85A5967BC030}" type="slidenum">
              <a:rPr lang="en-IN" smtClean="0"/>
              <a:t>‹#›</a:t>
            </a:fld>
            <a:endParaRPr lang="en-IN"/>
          </a:p>
        </p:txBody>
      </p:sp>
    </p:spTree>
    <p:extLst>
      <p:ext uri="{BB962C8B-B14F-4D97-AF65-F5344CB8AC3E}">
        <p14:creationId xmlns:p14="http://schemas.microsoft.com/office/powerpoint/2010/main" val="386399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7ED2FB-7EB6-4511-8C5B-229C82FAFFE4}"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BE17D-8882-422B-A45E-85A5967BC030}" type="slidenum">
              <a:rPr lang="en-IN" smtClean="0"/>
              <a:t>‹#›</a:t>
            </a:fld>
            <a:endParaRPr lang="en-IN"/>
          </a:p>
        </p:txBody>
      </p:sp>
    </p:spTree>
    <p:extLst>
      <p:ext uri="{BB962C8B-B14F-4D97-AF65-F5344CB8AC3E}">
        <p14:creationId xmlns:p14="http://schemas.microsoft.com/office/powerpoint/2010/main" val="3958166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7ED2FB-7EB6-4511-8C5B-229C82FAFFE4}"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BE17D-8882-422B-A45E-85A5967BC030}"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67818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7ED2FB-7EB6-4511-8C5B-229C82FAFFE4}"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BE17D-8882-422B-A45E-85A5967BC030}" type="slidenum">
              <a:rPr lang="en-IN" smtClean="0"/>
              <a:t>‹#›</a:t>
            </a:fld>
            <a:endParaRPr lang="en-IN"/>
          </a:p>
        </p:txBody>
      </p:sp>
    </p:spTree>
    <p:extLst>
      <p:ext uri="{BB962C8B-B14F-4D97-AF65-F5344CB8AC3E}">
        <p14:creationId xmlns:p14="http://schemas.microsoft.com/office/powerpoint/2010/main" val="14298885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7ED2FB-7EB6-4511-8C5B-229C82FAFFE4}" type="datetimeFigureOut">
              <a:rPr lang="en-IN" smtClean="0"/>
              <a:t>17-03-2023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8BE17D-8882-422B-A45E-85A5967BC030}" type="slidenum">
              <a:rPr lang="en-IN" smtClean="0"/>
              <a:t>‹#›</a:t>
            </a:fld>
            <a:endParaRPr lang="en-IN"/>
          </a:p>
        </p:txBody>
      </p:sp>
    </p:spTree>
    <p:extLst>
      <p:ext uri="{BB962C8B-B14F-4D97-AF65-F5344CB8AC3E}">
        <p14:creationId xmlns:p14="http://schemas.microsoft.com/office/powerpoint/2010/main" val="1076772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7ED2FB-7EB6-4511-8C5B-229C82FAFFE4}" type="datetimeFigureOut">
              <a:rPr lang="en-IN" smtClean="0"/>
              <a:t>17-03-2023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8BE17D-8882-422B-A45E-85A5967BC030}" type="slidenum">
              <a:rPr lang="en-IN" smtClean="0"/>
              <a:t>‹#›</a:t>
            </a:fld>
            <a:endParaRPr lang="en-IN"/>
          </a:p>
        </p:txBody>
      </p:sp>
    </p:spTree>
    <p:extLst>
      <p:ext uri="{BB962C8B-B14F-4D97-AF65-F5344CB8AC3E}">
        <p14:creationId xmlns:p14="http://schemas.microsoft.com/office/powerpoint/2010/main" val="1850609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ED2FB-7EB6-4511-8C5B-229C82FAFFE4}"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BE17D-8882-422B-A45E-85A5967BC030}" type="slidenum">
              <a:rPr lang="en-IN" smtClean="0"/>
              <a:t>‹#›</a:t>
            </a:fld>
            <a:endParaRPr lang="en-IN"/>
          </a:p>
        </p:txBody>
      </p:sp>
    </p:spTree>
    <p:extLst>
      <p:ext uri="{BB962C8B-B14F-4D97-AF65-F5344CB8AC3E}">
        <p14:creationId xmlns:p14="http://schemas.microsoft.com/office/powerpoint/2010/main" val="1852984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ED2FB-7EB6-4511-8C5B-229C82FAFFE4}"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BE17D-8882-422B-A45E-85A5967BC030}" type="slidenum">
              <a:rPr lang="en-IN" smtClean="0"/>
              <a:t>‹#›</a:t>
            </a:fld>
            <a:endParaRPr lang="en-IN"/>
          </a:p>
        </p:txBody>
      </p:sp>
    </p:spTree>
    <p:extLst>
      <p:ext uri="{BB962C8B-B14F-4D97-AF65-F5344CB8AC3E}">
        <p14:creationId xmlns:p14="http://schemas.microsoft.com/office/powerpoint/2010/main" val="39057195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040561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47463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ED2FB-7EB6-4511-8C5B-229C82FAFFE4}"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BE17D-8882-422B-A45E-85A5967BC030}" type="slidenum">
              <a:rPr lang="en-IN" smtClean="0"/>
              <a:t>‹#›</a:t>
            </a:fld>
            <a:endParaRPr lang="en-IN"/>
          </a:p>
        </p:txBody>
      </p:sp>
    </p:spTree>
    <p:extLst>
      <p:ext uri="{BB962C8B-B14F-4D97-AF65-F5344CB8AC3E}">
        <p14:creationId xmlns:p14="http://schemas.microsoft.com/office/powerpoint/2010/main" val="835889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38713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184327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549356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4612291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037045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0841787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5382052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86228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356696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7ED2FB-7EB6-4511-8C5B-229C82FAFFE4}" type="datetimeFigureOut">
              <a:rPr lang="en-IN" smtClean="0"/>
              <a:t>17-03-2023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D8BE17D-8882-422B-A45E-85A5967BC030}" type="slidenum">
              <a:rPr lang="en-IN" smtClean="0"/>
              <a:t>‹#›</a:t>
            </a:fld>
            <a:endParaRPr lang="en-IN"/>
          </a:p>
        </p:txBody>
      </p:sp>
    </p:spTree>
    <p:extLst>
      <p:ext uri="{BB962C8B-B14F-4D97-AF65-F5344CB8AC3E}">
        <p14:creationId xmlns:p14="http://schemas.microsoft.com/office/powerpoint/2010/main" val="4013299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7ED2FB-7EB6-4511-8C5B-229C82FAFFE4}"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BE17D-8882-422B-A45E-85A5967BC030}" type="slidenum">
              <a:rPr lang="en-IN" smtClean="0"/>
              <a:t>‹#›</a:t>
            </a:fld>
            <a:endParaRPr lang="en-IN"/>
          </a:p>
        </p:txBody>
      </p:sp>
    </p:spTree>
    <p:extLst>
      <p:ext uri="{BB962C8B-B14F-4D97-AF65-F5344CB8AC3E}">
        <p14:creationId xmlns:p14="http://schemas.microsoft.com/office/powerpoint/2010/main" val="2292759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7ED2FB-7EB6-4511-8C5B-229C82FAFFE4}" type="datetimeFigureOut">
              <a:rPr lang="en-IN" smtClean="0"/>
              <a:t>17-03-2023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D8BE17D-8882-422B-A45E-85A5967BC030}" type="slidenum">
              <a:rPr lang="en-IN" smtClean="0"/>
              <a:t>‹#›</a:t>
            </a:fld>
            <a:endParaRPr lang="en-IN"/>
          </a:p>
        </p:txBody>
      </p:sp>
    </p:spTree>
    <p:extLst>
      <p:ext uri="{BB962C8B-B14F-4D97-AF65-F5344CB8AC3E}">
        <p14:creationId xmlns:p14="http://schemas.microsoft.com/office/powerpoint/2010/main" val="1110943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7ED2FB-7EB6-4511-8C5B-229C82FAFFE4}" type="datetimeFigureOut">
              <a:rPr lang="en-IN" smtClean="0"/>
              <a:t>17-03-2023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D8BE17D-8882-422B-A45E-85A5967BC030}" type="slidenum">
              <a:rPr lang="en-IN" smtClean="0"/>
              <a:t>‹#›</a:t>
            </a:fld>
            <a:endParaRPr lang="en-IN"/>
          </a:p>
        </p:txBody>
      </p:sp>
    </p:spTree>
    <p:extLst>
      <p:ext uri="{BB962C8B-B14F-4D97-AF65-F5344CB8AC3E}">
        <p14:creationId xmlns:p14="http://schemas.microsoft.com/office/powerpoint/2010/main" val="3748313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7ED2FB-7EB6-4511-8C5B-229C82FAFFE4}" type="datetimeFigureOut">
              <a:rPr lang="en-IN" smtClean="0"/>
              <a:t>17-03-2023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D8BE17D-8882-422B-A45E-85A5967BC030}" type="slidenum">
              <a:rPr lang="en-IN" smtClean="0"/>
              <a:t>‹#›</a:t>
            </a:fld>
            <a:endParaRPr lang="en-IN"/>
          </a:p>
        </p:txBody>
      </p:sp>
    </p:spTree>
    <p:extLst>
      <p:ext uri="{BB962C8B-B14F-4D97-AF65-F5344CB8AC3E}">
        <p14:creationId xmlns:p14="http://schemas.microsoft.com/office/powerpoint/2010/main" val="4025114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7ED2FB-7EB6-4511-8C5B-229C82FAFFE4}"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BE17D-8882-422B-A45E-85A5967BC030}" type="slidenum">
              <a:rPr lang="en-IN" smtClean="0"/>
              <a:t>‹#›</a:t>
            </a:fld>
            <a:endParaRPr lang="en-IN"/>
          </a:p>
        </p:txBody>
      </p:sp>
    </p:spTree>
    <p:extLst>
      <p:ext uri="{BB962C8B-B14F-4D97-AF65-F5344CB8AC3E}">
        <p14:creationId xmlns:p14="http://schemas.microsoft.com/office/powerpoint/2010/main" val="2449358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7ED2FB-7EB6-4511-8C5B-229C82FAFFE4}" type="datetimeFigureOut">
              <a:rPr lang="en-IN" smtClean="0"/>
              <a:t>17-03-2023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D8BE17D-8882-422B-A45E-85A5967BC030}" type="slidenum">
              <a:rPr lang="en-IN" smtClean="0"/>
              <a:t>‹#›</a:t>
            </a:fld>
            <a:endParaRPr lang="en-IN"/>
          </a:p>
        </p:txBody>
      </p:sp>
    </p:spTree>
    <p:extLst>
      <p:ext uri="{BB962C8B-B14F-4D97-AF65-F5344CB8AC3E}">
        <p14:creationId xmlns:p14="http://schemas.microsoft.com/office/powerpoint/2010/main" val="1327062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A7ED2FB-7EB6-4511-8C5B-229C82FAFFE4}" type="datetimeFigureOut">
              <a:rPr lang="en-IN" smtClean="0"/>
              <a:t>17-03-2023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7D8BE17D-8882-422B-A45E-85A5967BC030}" type="slidenum">
              <a:rPr lang="en-IN" smtClean="0"/>
              <a:t>‹#›</a:t>
            </a:fld>
            <a:endParaRPr lang="en-IN"/>
          </a:p>
        </p:txBody>
      </p:sp>
    </p:spTree>
    <p:extLst>
      <p:ext uri="{BB962C8B-B14F-4D97-AF65-F5344CB8AC3E}">
        <p14:creationId xmlns:p14="http://schemas.microsoft.com/office/powerpoint/2010/main" val="2637189567"/>
      </p:ext>
    </p:extLst>
  </p:cSld>
  <p:clrMap bg1="dk1" tx1="lt1" bg2="dk2" tx2="lt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 id="2147483757" r:id="rId12"/>
    <p:sldLayoutId id="2147483758" r:id="rId13"/>
    <p:sldLayoutId id="2147483759" r:id="rId14"/>
    <p:sldLayoutId id="2147483760" r:id="rId15"/>
    <p:sldLayoutId id="2147483761" r:id="rId16"/>
    <p:sldLayoutId id="2147483762"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681167456"/>
      </p:ext>
    </p:extLst>
  </p:cSld>
  <p:clrMap bg1="lt1" tx1="dk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8.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11.xml.rels><?xml version="1.0" encoding="UTF-8" standalone="yes"?>
<Relationships xmlns="http://schemas.openxmlformats.org/package/2006/relationships"><Relationship Id="rId2" Type="http://schemas.openxmlformats.org/officeDocument/2006/relationships/image" Target="../media/image21.jf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fif"/><Relationship Id="rId1" Type="http://schemas.openxmlformats.org/officeDocument/2006/relationships/slideLayout" Target="../slideLayouts/slideLayout2.xml"/><Relationship Id="rId4" Type="http://schemas.openxmlformats.org/officeDocument/2006/relationships/image" Target="../media/image6.jfif"/></Relationships>
</file>

<file path=ppt/slides/_rels/slide3.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image" Target="../media/image7.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16.jpg"/><Relationship Id="rId5" Type="http://schemas.openxmlformats.org/officeDocument/2006/relationships/image" Target="../media/image15.jp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p:nvPr/>
        </p:nvSpPr>
        <p:spPr>
          <a:xfrm>
            <a:off x="837933" y="1489568"/>
            <a:ext cx="10386000" cy="1438559"/>
          </a:xfrm>
          <a:prstGeom prst="rect">
            <a:avLst/>
          </a:prstGeom>
          <a:noFill/>
          <a:ln>
            <a:noFill/>
          </a:ln>
        </p:spPr>
        <p:txBody>
          <a:bodyPr spcFirstLastPara="1" wrap="square" lIns="121900" tIns="121900" rIns="121900" bIns="121900" anchor="t" anchorCtr="0">
            <a:spAutoFit/>
          </a:bodyPr>
          <a:lstStyle/>
          <a:p>
            <a:pPr algn="ctr" defTabSz="1219170">
              <a:buClr>
                <a:srgbClr val="000000"/>
              </a:buClr>
            </a:pPr>
            <a:r>
              <a:rPr lang="en" sz="1867" b="1" kern="0" dirty="0">
                <a:solidFill>
                  <a:srgbClr val="000000"/>
                </a:solidFill>
                <a:latin typeface="Times New Roman"/>
                <a:ea typeface="Times New Roman"/>
                <a:cs typeface="Times New Roman"/>
                <a:sym typeface="Times New Roman"/>
              </a:rPr>
              <a:t>DEPARTMENT OF </a:t>
            </a:r>
            <a:endParaRPr sz="1867" b="1" kern="0" dirty="0">
              <a:solidFill>
                <a:srgbClr val="000000"/>
              </a:solidFill>
              <a:latin typeface="Times New Roman"/>
              <a:ea typeface="Times New Roman"/>
              <a:cs typeface="Times New Roman"/>
              <a:sym typeface="Times New Roman"/>
            </a:endParaRPr>
          </a:p>
          <a:p>
            <a:pPr algn="ctr" defTabSz="1219170">
              <a:buClr>
                <a:srgbClr val="000000"/>
              </a:buClr>
              <a:buSzPts val="1100"/>
            </a:pPr>
            <a:r>
              <a:rPr lang="en" sz="1867" b="1" kern="0" dirty="0">
                <a:solidFill>
                  <a:srgbClr val="000000"/>
                </a:solidFill>
                <a:latin typeface="Times New Roman"/>
                <a:ea typeface="Times New Roman"/>
                <a:cs typeface="Times New Roman"/>
                <a:sym typeface="Times New Roman"/>
              </a:rPr>
              <a:t>ELECTRONICS &amp; COMMUNICATION ENGINEERING</a:t>
            </a:r>
            <a:endParaRPr sz="1867" b="1" kern="0" dirty="0">
              <a:solidFill>
                <a:srgbClr val="000000"/>
              </a:solidFill>
              <a:latin typeface="Times New Roman"/>
              <a:ea typeface="Times New Roman"/>
              <a:cs typeface="Times New Roman"/>
              <a:sym typeface="Times New Roman"/>
            </a:endParaRPr>
          </a:p>
          <a:p>
            <a:pPr marL="3657509" defTabSz="1219170">
              <a:lnSpc>
                <a:spcPct val="115000"/>
              </a:lnSpc>
              <a:buClr>
                <a:srgbClr val="000000"/>
              </a:buClr>
              <a:buSzPts val="1100"/>
            </a:pPr>
            <a:r>
              <a:rPr lang="en" sz="1867" b="1" i="1" kern="0" dirty="0">
                <a:solidFill>
                  <a:srgbClr val="000000"/>
                </a:solidFill>
                <a:latin typeface="Times New Roman"/>
                <a:ea typeface="Times New Roman"/>
                <a:cs typeface="Times New Roman"/>
                <a:sym typeface="Times New Roman"/>
              </a:rPr>
              <a:t>( Jan - 2023 to Mar - 2023)</a:t>
            </a:r>
            <a:endParaRPr sz="1867" b="1" i="1" kern="0" dirty="0">
              <a:solidFill>
                <a:srgbClr val="000000"/>
              </a:solidFill>
              <a:latin typeface="Times New Roman"/>
              <a:ea typeface="Times New Roman"/>
              <a:cs typeface="Times New Roman"/>
              <a:sym typeface="Times New Roman"/>
            </a:endParaRPr>
          </a:p>
          <a:p>
            <a:pPr defTabSz="1219170">
              <a:buClr>
                <a:srgbClr val="000000"/>
              </a:buClr>
            </a:pPr>
            <a:endParaRPr sz="1867" kern="0" dirty="0">
              <a:solidFill>
                <a:srgbClr val="000000"/>
              </a:solidFill>
              <a:latin typeface="Arial"/>
              <a:cs typeface="Arial"/>
              <a:sym typeface="Arial"/>
            </a:endParaRPr>
          </a:p>
        </p:txBody>
      </p:sp>
      <p:pic>
        <p:nvPicPr>
          <p:cNvPr id="55" name="Google Shape;55;p13"/>
          <p:cNvPicPr preferRelativeResize="0"/>
          <p:nvPr/>
        </p:nvPicPr>
        <p:blipFill>
          <a:blip r:embed="rId3">
            <a:alphaModFix/>
          </a:blip>
          <a:stretch>
            <a:fillRect/>
          </a:stretch>
        </p:blipFill>
        <p:spPr>
          <a:xfrm>
            <a:off x="10376334" y="105934"/>
            <a:ext cx="977900" cy="1333500"/>
          </a:xfrm>
          <a:prstGeom prst="rect">
            <a:avLst/>
          </a:prstGeom>
          <a:noFill/>
          <a:ln>
            <a:noFill/>
          </a:ln>
        </p:spPr>
      </p:pic>
      <p:pic>
        <p:nvPicPr>
          <p:cNvPr id="56" name="Google Shape;56;p13"/>
          <p:cNvPicPr preferRelativeResize="0"/>
          <p:nvPr/>
        </p:nvPicPr>
        <p:blipFill>
          <a:blip r:embed="rId4">
            <a:alphaModFix/>
          </a:blip>
          <a:stretch>
            <a:fillRect/>
          </a:stretch>
        </p:blipFill>
        <p:spPr>
          <a:xfrm>
            <a:off x="544634" y="232934"/>
            <a:ext cx="1181100" cy="1079500"/>
          </a:xfrm>
          <a:prstGeom prst="rect">
            <a:avLst/>
          </a:prstGeom>
          <a:noFill/>
          <a:ln>
            <a:noFill/>
          </a:ln>
        </p:spPr>
      </p:pic>
      <p:sp>
        <p:nvSpPr>
          <p:cNvPr id="57" name="Google Shape;57;p13"/>
          <p:cNvSpPr txBox="1"/>
          <p:nvPr/>
        </p:nvSpPr>
        <p:spPr>
          <a:xfrm>
            <a:off x="137700" y="265284"/>
            <a:ext cx="11570800" cy="1014800"/>
          </a:xfrm>
          <a:prstGeom prst="rect">
            <a:avLst/>
          </a:prstGeom>
          <a:noFill/>
          <a:ln>
            <a:noFill/>
          </a:ln>
        </p:spPr>
        <p:txBody>
          <a:bodyPr spcFirstLastPara="1" wrap="square" lIns="121900" tIns="121900" rIns="121900" bIns="121900" anchor="ctr" anchorCtr="0">
            <a:noAutofit/>
          </a:bodyPr>
          <a:lstStyle/>
          <a:p>
            <a:pPr algn="ctr" defTabSz="1219170">
              <a:buClr>
                <a:srgbClr val="000000"/>
              </a:buClr>
            </a:pPr>
            <a:r>
              <a:rPr lang="en" sz="2667" b="1" kern="0">
                <a:solidFill>
                  <a:srgbClr val="000000"/>
                </a:solidFill>
                <a:latin typeface="Cambria"/>
                <a:ea typeface="Cambria"/>
                <a:cs typeface="Cambria"/>
                <a:sym typeface="Cambria"/>
              </a:rPr>
              <a:t>DAYANANDA SAGAR COLLEGE OF ENGINEERING</a:t>
            </a:r>
            <a:endParaRPr sz="2667" b="1" kern="0">
              <a:solidFill>
                <a:srgbClr val="000000"/>
              </a:solidFill>
              <a:latin typeface="Cambria"/>
              <a:ea typeface="Cambria"/>
              <a:cs typeface="Cambria"/>
              <a:sym typeface="Cambria"/>
            </a:endParaRPr>
          </a:p>
          <a:p>
            <a:pPr algn="ctr" defTabSz="1219170">
              <a:buClr>
                <a:srgbClr val="000000"/>
              </a:buClr>
            </a:pPr>
            <a:r>
              <a:rPr lang="en" sz="2267" i="1" kern="0">
                <a:solidFill>
                  <a:srgbClr val="000000"/>
                </a:solidFill>
                <a:latin typeface="Corsiva"/>
                <a:ea typeface="Corsiva"/>
                <a:cs typeface="Corsiva"/>
                <a:sym typeface="Corsiva"/>
              </a:rPr>
              <a:t>(An Autonomous Institute Affiliated to VTU, Belagavi)</a:t>
            </a:r>
            <a:endParaRPr sz="2267" i="1" kern="0">
              <a:solidFill>
                <a:srgbClr val="000000"/>
              </a:solidFill>
              <a:latin typeface="Corsiva"/>
              <a:ea typeface="Corsiva"/>
              <a:cs typeface="Corsiva"/>
              <a:sym typeface="Corsiva"/>
            </a:endParaRPr>
          </a:p>
          <a:p>
            <a:pPr algn="ctr" defTabSz="1219170">
              <a:buClr>
                <a:srgbClr val="000000"/>
              </a:buClr>
            </a:pPr>
            <a:r>
              <a:rPr lang="en" sz="2000" kern="0">
                <a:solidFill>
                  <a:srgbClr val="000000"/>
                </a:solidFill>
                <a:latin typeface="Cambria"/>
                <a:ea typeface="Cambria"/>
                <a:cs typeface="Cambria"/>
                <a:sym typeface="Cambria"/>
              </a:rPr>
              <a:t>Shavige Malleshwara Hills, Kumaraswamy Layout, Bengaluru-560078</a:t>
            </a:r>
            <a:endParaRPr sz="2000" kern="0">
              <a:solidFill>
                <a:srgbClr val="000000"/>
              </a:solidFill>
              <a:latin typeface="Cambria"/>
              <a:ea typeface="Cambria"/>
              <a:cs typeface="Cambria"/>
              <a:sym typeface="Cambria"/>
            </a:endParaRPr>
          </a:p>
        </p:txBody>
      </p:sp>
      <p:sp>
        <p:nvSpPr>
          <p:cNvPr id="58" name="Google Shape;58;p13"/>
          <p:cNvSpPr txBox="1"/>
          <p:nvPr/>
        </p:nvSpPr>
        <p:spPr>
          <a:xfrm>
            <a:off x="181767" y="2454768"/>
            <a:ext cx="11372400" cy="5063975"/>
          </a:xfrm>
          <a:prstGeom prst="rect">
            <a:avLst/>
          </a:prstGeom>
          <a:noFill/>
          <a:ln>
            <a:noFill/>
          </a:ln>
        </p:spPr>
        <p:txBody>
          <a:bodyPr spcFirstLastPara="1" wrap="square" lIns="121900" tIns="121900" rIns="121900" bIns="121900" anchor="t" anchorCtr="0">
            <a:spAutoFit/>
          </a:bodyPr>
          <a:lstStyle/>
          <a:p>
            <a:pPr marL="1828754" indent="609585" defTabSz="1219170">
              <a:lnSpc>
                <a:spcPct val="115000"/>
              </a:lnSpc>
              <a:buClr>
                <a:srgbClr val="000000"/>
              </a:buClr>
              <a:buSzPts val="1100"/>
            </a:pPr>
            <a:r>
              <a:rPr lang="en-US" sz="3200" b="1" i="1" kern="0" dirty="0">
                <a:solidFill>
                  <a:srgbClr val="FF0000"/>
                </a:solidFill>
                <a:latin typeface="Times New Roman"/>
                <a:ea typeface="Times New Roman"/>
                <a:cs typeface="Times New Roman"/>
                <a:sym typeface="Times New Roman"/>
              </a:rPr>
              <a:t>NANO ANTENNA ENERGY </a:t>
            </a:r>
          </a:p>
          <a:p>
            <a:pPr marL="1828754" indent="609585" defTabSz="1219170">
              <a:lnSpc>
                <a:spcPct val="115000"/>
              </a:lnSpc>
              <a:buClr>
                <a:srgbClr val="000000"/>
              </a:buClr>
              <a:buSzPts val="1100"/>
            </a:pPr>
            <a:r>
              <a:rPr lang="en-US" sz="3200" b="1" i="1" kern="0" dirty="0">
                <a:solidFill>
                  <a:srgbClr val="FF0000"/>
                </a:solidFill>
                <a:latin typeface="Times New Roman"/>
                <a:ea typeface="Times New Roman"/>
                <a:cs typeface="Times New Roman"/>
                <a:sym typeface="Times New Roman"/>
              </a:rPr>
              <a:t>    COVERSION AND</a:t>
            </a:r>
          </a:p>
          <a:p>
            <a:pPr marL="1828754" indent="609585" defTabSz="1219170">
              <a:lnSpc>
                <a:spcPct val="115000"/>
              </a:lnSpc>
              <a:buClr>
                <a:srgbClr val="000000"/>
              </a:buClr>
              <a:buSzPts val="1100"/>
            </a:pPr>
            <a:r>
              <a:rPr lang="en-US" sz="3200" b="1" i="1" kern="0" dirty="0">
                <a:solidFill>
                  <a:srgbClr val="FF0000"/>
                </a:solidFill>
                <a:latin typeface="Times New Roman"/>
                <a:ea typeface="Times New Roman"/>
                <a:cs typeface="Times New Roman"/>
                <a:sym typeface="Times New Roman"/>
              </a:rPr>
              <a:t>  SUPER CAPACITOR</a:t>
            </a:r>
            <a:endParaRPr sz="3200" b="1" i="1" kern="0" dirty="0">
              <a:solidFill>
                <a:srgbClr val="FF0000"/>
              </a:solidFill>
              <a:latin typeface="Times New Roman"/>
              <a:ea typeface="Times New Roman"/>
              <a:cs typeface="Times New Roman"/>
              <a:sym typeface="Times New Roman"/>
            </a:endParaRPr>
          </a:p>
          <a:p>
            <a:pPr defTabSz="1219170">
              <a:lnSpc>
                <a:spcPct val="115000"/>
              </a:lnSpc>
              <a:buClr>
                <a:srgbClr val="000000"/>
              </a:buClr>
              <a:buSzPts val="1100"/>
            </a:pPr>
            <a:r>
              <a:rPr lang="en" sz="2400" b="1" i="1" kern="0" dirty="0">
                <a:solidFill>
                  <a:srgbClr val="000000"/>
                </a:solidFill>
                <a:latin typeface="Times New Roman"/>
                <a:ea typeface="Times New Roman"/>
                <a:cs typeface="Times New Roman"/>
                <a:sym typeface="Times New Roman"/>
              </a:rPr>
              <a:t>Submitted By- HRISHIKESH-ROLL NO=27</a:t>
            </a:r>
          </a:p>
          <a:p>
            <a:pPr defTabSz="1219170">
              <a:lnSpc>
                <a:spcPct val="115000"/>
              </a:lnSpc>
              <a:buClr>
                <a:srgbClr val="000000"/>
              </a:buClr>
              <a:buSzPts val="1100"/>
            </a:pPr>
            <a:r>
              <a:rPr lang="en" sz="2400" b="1" i="1" kern="0" dirty="0">
                <a:solidFill>
                  <a:srgbClr val="000000"/>
                </a:solidFill>
                <a:latin typeface="Times New Roman"/>
                <a:ea typeface="Times New Roman"/>
                <a:cs typeface="Times New Roman"/>
                <a:sym typeface="Times New Roman"/>
              </a:rPr>
              <a:t>                        KAUSTUBH KULKARNI-ROLL NO=33</a:t>
            </a:r>
          </a:p>
          <a:p>
            <a:pPr defTabSz="1219170">
              <a:lnSpc>
                <a:spcPct val="115000"/>
              </a:lnSpc>
              <a:buClr>
                <a:srgbClr val="000000"/>
              </a:buClr>
              <a:buSzPts val="1100"/>
            </a:pPr>
            <a:r>
              <a:rPr lang="en" sz="2400" b="1" i="1" kern="0" dirty="0">
                <a:solidFill>
                  <a:srgbClr val="000000"/>
                </a:solidFill>
                <a:latin typeface="Times New Roman"/>
                <a:ea typeface="Times New Roman"/>
                <a:cs typeface="Times New Roman"/>
                <a:sym typeface="Times New Roman"/>
              </a:rPr>
              <a:t>                        SANDESH AR-ROLL NO=63</a:t>
            </a:r>
          </a:p>
          <a:p>
            <a:pPr defTabSz="1219170">
              <a:lnSpc>
                <a:spcPct val="115000"/>
              </a:lnSpc>
              <a:buClr>
                <a:srgbClr val="000000"/>
              </a:buClr>
              <a:buSzPts val="1100"/>
            </a:pPr>
            <a:r>
              <a:rPr lang="en" sz="2400" b="1" i="1" kern="0" dirty="0">
                <a:solidFill>
                  <a:srgbClr val="000000"/>
                </a:solidFill>
                <a:latin typeface="Times New Roman"/>
                <a:ea typeface="Times New Roman"/>
                <a:cs typeface="Times New Roman"/>
                <a:sym typeface="Times New Roman"/>
              </a:rPr>
              <a:t>                        ESHWAR LN-ROLL NO=82</a:t>
            </a:r>
            <a:endParaRPr lang="en" sz="2400" b="1" i="1" kern="0" dirty="0">
              <a:solidFill>
                <a:srgbClr val="FF0000"/>
              </a:solidFill>
              <a:latin typeface="Times New Roman"/>
              <a:ea typeface="Times New Roman"/>
              <a:cs typeface="Times New Roman"/>
              <a:sym typeface="Times New Roman"/>
            </a:endParaRPr>
          </a:p>
          <a:p>
            <a:pPr defTabSz="1219170">
              <a:lnSpc>
                <a:spcPct val="115000"/>
              </a:lnSpc>
              <a:buClr>
                <a:srgbClr val="000000"/>
              </a:buClr>
              <a:buSzPts val="1100"/>
            </a:pPr>
            <a:r>
              <a:rPr lang="en-US" sz="3200" b="1" kern="0" dirty="0">
                <a:ln w="0"/>
                <a:solidFill>
                  <a:srgbClr val="000000"/>
                </a:solidFill>
                <a:effectLst>
                  <a:outerShdw blurRad="38100" dist="19050" dir="2700000" algn="tl" rotWithShape="0">
                    <a:srgbClr val="000000">
                      <a:alpha val="40000"/>
                    </a:srgbClr>
                  </a:outerShdw>
                </a:effectLst>
                <a:latin typeface="Times New Roman" panose="02020603050405020304" pitchFamily="18" charset="0"/>
                <a:cs typeface="Times New Roman" panose="02020603050405020304" pitchFamily="18" charset="0"/>
                <a:sym typeface="Arial"/>
              </a:rPr>
              <a:t>Mini Project Guide: Dr </a:t>
            </a:r>
            <a:r>
              <a:rPr lang="en-US" sz="3200" b="1" kern="0" dirty="0" err="1">
                <a:ln w="0"/>
                <a:solidFill>
                  <a:srgbClr val="000000"/>
                </a:solidFill>
                <a:effectLst>
                  <a:outerShdw blurRad="38100" dist="19050" dir="2700000" algn="tl" rotWithShape="0">
                    <a:srgbClr val="000000">
                      <a:alpha val="40000"/>
                    </a:srgbClr>
                  </a:outerShdw>
                </a:effectLst>
                <a:latin typeface="Times New Roman" panose="02020603050405020304" pitchFamily="18" charset="0"/>
                <a:cs typeface="Times New Roman" panose="02020603050405020304" pitchFamily="18" charset="0"/>
                <a:sym typeface="Arial"/>
              </a:rPr>
              <a:t>Sindhushree</a:t>
            </a:r>
            <a:r>
              <a:rPr lang="en-US" sz="3200" b="1" kern="0" dirty="0">
                <a:ln w="0"/>
                <a:solidFill>
                  <a:srgbClr val="000000"/>
                </a:solidFill>
                <a:effectLst>
                  <a:outerShdw blurRad="38100" dist="19050" dir="2700000" algn="tl" rotWithShape="0">
                    <a:srgbClr val="000000">
                      <a:alpha val="40000"/>
                    </a:srgbClr>
                  </a:outerShdw>
                </a:effectLst>
                <a:latin typeface="Times New Roman" panose="02020603050405020304" pitchFamily="18" charset="0"/>
                <a:cs typeface="Times New Roman" panose="02020603050405020304" pitchFamily="18" charset="0"/>
                <a:sym typeface="Arial"/>
              </a:rPr>
              <a:t> </a:t>
            </a:r>
            <a:endParaRPr lang="en" sz="3200" b="1" i="1" kern="0" dirty="0">
              <a:solidFill>
                <a:srgbClr val="FF0000"/>
              </a:solidFill>
              <a:latin typeface="Times New Roman"/>
              <a:ea typeface="Times New Roman"/>
              <a:cs typeface="Times New Roman"/>
              <a:sym typeface="Times New Roman"/>
            </a:endParaRPr>
          </a:p>
          <a:p>
            <a:pPr defTabSz="1219170">
              <a:lnSpc>
                <a:spcPct val="115000"/>
              </a:lnSpc>
              <a:buClr>
                <a:srgbClr val="000000"/>
              </a:buClr>
              <a:buSzPts val="1100"/>
            </a:pPr>
            <a:r>
              <a:rPr lang="en" sz="3200" b="1" i="1" kern="0" dirty="0">
                <a:solidFill>
                  <a:srgbClr val="000000"/>
                </a:solidFill>
                <a:latin typeface="Times New Roman"/>
                <a:ea typeface="Times New Roman"/>
                <a:cs typeface="Times New Roman"/>
                <a:sym typeface="Times New Roman"/>
              </a:rPr>
              <a:t> </a:t>
            </a:r>
            <a:endParaRPr sz="3200" b="1" i="1" kern="0" dirty="0">
              <a:solidFill>
                <a:srgbClr val="000000"/>
              </a:solidFill>
              <a:latin typeface="Times New Roman"/>
              <a:ea typeface="Times New Roman"/>
              <a:cs typeface="Times New Roman"/>
              <a:sym typeface="Times New Roman"/>
            </a:endParaRPr>
          </a:p>
          <a:p>
            <a:pPr defTabSz="1219170">
              <a:buClr>
                <a:srgbClr val="000000"/>
              </a:buClr>
            </a:pPr>
            <a:endParaRPr sz="1867" kern="0" dirty="0">
              <a:solidFill>
                <a:srgbClr val="000000"/>
              </a:solidFill>
              <a:latin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19000" b="-19000"/>
          </a:stretch>
        </a:blip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B761D8D-EBA8-E55C-BE5D-58F5EB566E69}"/>
              </a:ext>
            </a:extLst>
          </p:cNvPr>
          <p:cNvSpPr/>
          <p:nvPr/>
        </p:nvSpPr>
        <p:spPr>
          <a:xfrm>
            <a:off x="798583" y="443925"/>
            <a:ext cx="3031984" cy="584775"/>
          </a:xfrm>
          <a:prstGeom prst="rect">
            <a:avLst/>
          </a:prstGeom>
          <a:noFill/>
        </p:spPr>
        <p:txBody>
          <a:bodyPr wrap="none" lIns="91440" tIns="45720" rIns="91440" bIns="45720">
            <a:spAutoFit/>
          </a:bodyPr>
          <a:lstStyle/>
          <a:p>
            <a:pPr algn="ctr"/>
            <a:r>
              <a:rPr lang="en-US" sz="3200" b="1" spc="50" dirty="0">
                <a:ln w="0"/>
                <a:solidFill>
                  <a:schemeClr val="bg2"/>
                </a:solidFill>
                <a:effectLst>
                  <a:innerShdw blurRad="63500" dist="50800" dir="13500000">
                    <a:srgbClr val="000000">
                      <a:alpha val="50000"/>
                    </a:srgbClr>
                  </a:innerShdw>
                </a:effectLst>
              </a:rPr>
              <a:t>APPLICATIONS</a:t>
            </a:r>
            <a:endParaRPr lang="en-US" sz="3200" b="1" cap="none" spc="50" dirty="0">
              <a:ln w="0"/>
              <a:solidFill>
                <a:schemeClr val="bg2"/>
              </a:solidFill>
              <a:effectLst>
                <a:innerShdw blurRad="63500" dist="50800" dir="13500000">
                  <a:srgbClr val="000000">
                    <a:alpha val="50000"/>
                  </a:srgbClr>
                </a:innerShdw>
              </a:effectLst>
            </a:endParaRPr>
          </a:p>
        </p:txBody>
      </p:sp>
      <p:sp>
        <p:nvSpPr>
          <p:cNvPr id="7" name="TextBox 6">
            <a:extLst>
              <a:ext uri="{FF2B5EF4-FFF2-40B4-BE49-F238E27FC236}">
                <a16:creationId xmlns:a16="http://schemas.microsoft.com/office/drawing/2014/main" id="{ECB08C4B-58AC-7ADD-C85C-62C31FC1F2EA}"/>
              </a:ext>
            </a:extLst>
          </p:cNvPr>
          <p:cNvSpPr txBox="1"/>
          <p:nvPr/>
        </p:nvSpPr>
        <p:spPr>
          <a:xfrm>
            <a:off x="485775" y="2062162"/>
            <a:ext cx="11906250" cy="3539430"/>
          </a:xfrm>
          <a:prstGeom prst="rect">
            <a:avLst/>
          </a:prstGeom>
          <a:noFill/>
        </p:spPr>
        <p:txBody>
          <a:bodyPr wrap="square" rtlCol="0">
            <a:spAutoFit/>
          </a:bodyPr>
          <a:lstStyle/>
          <a:p>
            <a:pPr marL="457200" indent="-457200">
              <a:buFont typeface="Wingdings" panose="05000000000000000000" pitchFamily="2" charset="2"/>
              <a:buChar char="v"/>
            </a:pPr>
            <a:r>
              <a:rPr lang="en-IN" sz="2800" dirty="0">
                <a:solidFill>
                  <a:schemeClr val="bg2">
                    <a:lumMod val="50000"/>
                  </a:schemeClr>
                </a:solidFill>
              </a:rPr>
              <a:t>ENERGY STORAGE</a:t>
            </a:r>
          </a:p>
          <a:p>
            <a:pPr marL="457200" indent="-457200">
              <a:buFont typeface="Wingdings" panose="05000000000000000000" pitchFamily="2" charset="2"/>
              <a:buChar char="v"/>
            </a:pPr>
            <a:r>
              <a:rPr lang="en-IN" sz="2800" dirty="0">
                <a:solidFill>
                  <a:schemeClr val="bg2">
                    <a:lumMod val="50000"/>
                  </a:schemeClr>
                </a:solidFill>
              </a:rPr>
              <a:t>AUTO MOTIVE INDUSTRY</a:t>
            </a:r>
          </a:p>
          <a:p>
            <a:pPr marL="457200" indent="-457200">
              <a:buFont typeface="Wingdings" panose="05000000000000000000" pitchFamily="2" charset="2"/>
              <a:buChar char="v"/>
            </a:pPr>
            <a:r>
              <a:rPr lang="en-IN" sz="2800" dirty="0">
                <a:solidFill>
                  <a:schemeClr val="bg2">
                    <a:lumMod val="50000"/>
                  </a:schemeClr>
                </a:solidFill>
              </a:rPr>
              <a:t>CONSUMER ELECTRONICS</a:t>
            </a:r>
          </a:p>
          <a:p>
            <a:pPr marL="457200" indent="-457200">
              <a:buFont typeface="Wingdings" panose="05000000000000000000" pitchFamily="2" charset="2"/>
              <a:buChar char="v"/>
            </a:pPr>
            <a:r>
              <a:rPr lang="en-IN" sz="2800" dirty="0">
                <a:solidFill>
                  <a:schemeClr val="bg2">
                    <a:lumMod val="50000"/>
                  </a:schemeClr>
                </a:solidFill>
              </a:rPr>
              <a:t>AEROSPACE AND DEFENSE</a:t>
            </a:r>
          </a:p>
          <a:p>
            <a:pPr marL="457200" indent="-457200">
              <a:buFont typeface="Wingdings" panose="05000000000000000000" pitchFamily="2" charset="2"/>
              <a:buChar char="v"/>
            </a:pPr>
            <a:r>
              <a:rPr lang="en-IN" sz="2800" dirty="0">
                <a:solidFill>
                  <a:schemeClr val="bg2">
                    <a:lumMod val="50000"/>
                  </a:schemeClr>
                </a:solidFill>
              </a:rPr>
              <a:t>INDUSTRIAL AUTOMATION</a:t>
            </a:r>
          </a:p>
          <a:p>
            <a:pPr marL="457200" indent="-457200">
              <a:buFont typeface="Wingdings" panose="05000000000000000000" pitchFamily="2" charset="2"/>
              <a:buChar char="v"/>
            </a:pPr>
            <a:r>
              <a:rPr lang="en-IN" sz="2800" dirty="0">
                <a:solidFill>
                  <a:schemeClr val="bg2">
                    <a:lumMod val="50000"/>
                  </a:schemeClr>
                </a:solidFill>
              </a:rPr>
              <a:t>RENEWABLE ENERGY</a:t>
            </a:r>
          </a:p>
          <a:p>
            <a:pPr marL="457200" indent="-457200">
              <a:buFont typeface="Wingdings" panose="05000000000000000000" pitchFamily="2" charset="2"/>
              <a:buChar char="v"/>
            </a:pPr>
            <a:r>
              <a:rPr lang="en-IN" sz="2800" dirty="0">
                <a:solidFill>
                  <a:schemeClr val="bg2">
                    <a:lumMod val="50000"/>
                  </a:schemeClr>
                </a:solidFill>
              </a:rPr>
              <a:t>MEDICAL DEVICES</a:t>
            </a:r>
          </a:p>
          <a:p>
            <a:pPr marL="457200" indent="-457200">
              <a:buFont typeface="Wingdings" panose="05000000000000000000" pitchFamily="2" charset="2"/>
              <a:buChar char="v"/>
            </a:pPr>
            <a:r>
              <a:rPr lang="en-IN" sz="2800" dirty="0">
                <a:solidFill>
                  <a:schemeClr val="bg2">
                    <a:lumMod val="50000"/>
                  </a:schemeClr>
                </a:solidFill>
              </a:rPr>
              <a:t>POWER TOOLS</a:t>
            </a:r>
          </a:p>
        </p:txBody>
      </p:sp>
      <p:sp>
        <p:nvSpPr>
          <p:cNvPr id="8" name="Rectangle 7">
            <a:extLst>
              <a:ext uri="{FF2B5EF4-FFF2-40B4-BE49-F238E27FC236}">
                <a16:creationId xmlns:a16="http://schemas.microsoft.com/office/drawing/2014/main" id="{9084D225-B535-29A4-0629-6EED45289DBB}"/>
              </a:ext>
            </a:extLst>
          </p:cNvPr>
          <p:cNvSpPr/>
          <p:nvPr/>
        </p:nvSpPr>
        <p:spPr>
          <a:xfrm>
            <a:off x="6791325" y="443925"/>
            <a:ext cx="4914900" cy="2390774"/>
          </a:xfrm>
          <a:prstGeom prst="rect">
            <a:avLst/>
          </a:prstGeom>
          <a:blipFill dpi="0" rotWithShape="1">
            <a:blip r:embed="rId3"/>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989A5151-8214-D3C7-F18E-029491DB1F02}"/>
              </a:ext>
            </a:extLst>
          </p:cNvPr>
          <p:cNvSpPr/>
          <p:nvPr/>
        </p:nvSpPr>
        <p:spPr>
          <a:xfrm>
            <a:off x="6972300" y="3581400"/>
            <a:ext cx="4733925" cy="2390775"/>
          </a:xfrm>
          <a:prstGeom prst="rect">
            <a:avLst/>
          </a:prstGeom>
          <a:blipFill dpi="0" rotWithShape="1">
            <a:blip r:embed="rId4"/>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415199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fade">
                                      <p:cBhvr>
                                        <p:cTn id="37" dur="500"/>
                                        <p:tgtEl>
                                          <p:spTgt spid="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500"/>
                                        <p:tgtEl>
                                          <p:spTgt spid="7">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animEffect transition="in" filter="fade">
                                      <p:cBhvr>
                                        <p:cTn id="47" dur="500"/>
                                        <p:tgtEl>
                                          <p:spTgt spid="7">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fade">
                                      <p:cBhvr>
                                        <p:cTn id="52" dur="500"/>
                                        <p:tgtEl>
                                          <p:spTgt spid="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l="-4000" r="-4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AAF5D0-942F-7C5B-EEE2-7C0EE29086F2}"/>
              </a:ext>
            </a:extLst>
          </p:cNvPr>
          <p:cNvSpPr/>
          <p:nvPr/>
        </p:nvSpPr>
        <p:spPr>
          <a:xfrm>
            <a:off x="4362992" y="2967335"/>
            <a:ext cx="3466013" cy="923330"/>
          </a:xfrm>
          <a:prstGeom prst="rect">
            <a:avLst/>
          </a:prstGeom>
          <a:noFill/>
        </p:spPr>
        <p:txBody>
          <a:bodyPr wrap="none" lIns="91440" tIns="45720" rIns="91440" bIns="45720">
            <a:spAutoFit/>
          </a:bodyPr>
          <a:lstStyle/>
          <a:p>
            <a:pPr algn="ctr"/>
            <a:r>
              <a:rPr lang="en-US" sz="54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Thank you </a:t>
            </a:r>
          </a:p>
        </p:txBody>
      </p:sp>
    </p:spTree>
    <p:extLst>
      <p:ext uri="{BB962C8B-B14F-4D97-AF65-F5344CB8AC3E}">
        <p14:creationId xmlns:p14="http://schemas.microsoft.com/office/powerpoint/2010/main" val="32635736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CD2443-F528-69FD-59E3-C5E26A243FA7}"/>
              </a:ext>
            </a:extLst>
          </p:cNvPr>
          <p:cNvSpPr txBox="1"/>
          <p:nvPr/>
        </p:nvSpPr>
        <p:spPr>
          <a:xfrm>
            <a:off x="104777" y="240862"/>
            <a:ext cx="12192000" cy="4468274"/>
          </a:xfrm>
          <a:prstGeom prst="rect">
            <a:avLst/>
          </a:prstGeom>
          <a:noFill/>
        </p:spPr>
        <p:txBody>
          <a:bodyPr wrap="square" rtlCol="0">
            <a:spAutoFit/>
          </a:bodyPr>
          <a:lstStyle/>
          <a:p>
            <a:pPr>
              <a:lnSpc>
                <a:spcPct val="107000"/>
              </a:lnSpc>
              <a:spcAft>
                <a:spcPts val="1500"/>
              </a:spcAft>
            </a:pPr>
            <a:endParaRPr lang="en-IN" sz="18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endParaRPr>
          </a:p>
          <a:p>
            <a:pPr>
              <a:lnSpc>
                <a:spcPct val="107000"/>
              </a:lnSpc>
              <a:spcAft>
                <a:spcPts val="1500"/>
              </a:spcAf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An RF (radio frequency) antenna is a device that is designed to receive or transmit electromagnetic waves at radio frequencies. When an RF antenna receives an electromagnetic wave, the energy carried by the wave is converted into an electrical signal that can be processed by an electronic device, such as a radio receiver.</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500"/>
              </a:spcBef>
              <a:spcAft>
                <a:spcPts val="500"/>
              </a:spcAft>
            </a:pPr>
            <a:r>
              <a:rPr lang="en-IN" sz="24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The efficiency of an RF antenna is determined by its ability to convert the energy of the incoming electromagnetic wave into an electrical signal. Factors that can affect the efficiency of an RF antenna include its physical size, the materials used to construct it, and its operating frequency.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6" name="Rectangle 5">
            <a:extLst>
              <a:ext uri="{FF2B5EF4-FFF2-40B4-BE49-F238E27FC236}">
                <a16:creationId xmlns:a16="http://schemas.microsoft.com/office/drawing/2014/main" id="{5CAB767C-EB91-4C95-9431-60862C23C41F}"/>
              </a:ext>
            </a:extLst>
          </p:cNvPr>
          <p:cNvSpPr/>
          <p:nvPr/>
        </p:nvSpPr>
        <p:spPr>
          <a:xfrm>
            <a:off x="4811808" y="0"/>
            <a:ext cx="2777941" cy="584775"/>
          </a:xfrm>
          <a:prstGeom prst="rect">
            <a:avLst/>
          </a:prstGeom>
          <a:noFill/>
        </p:spPr>
        <p:txBody>
          <a:bodyPr wrap="none" lIns="91440" tIns="45720" rIns="91440" bIns="45720">
            <a:spAutoFit/>
          </a:bodyPr>
          <a:lstStyle/>
          <a:p>
            <a:pPr algn="ctr"/>
            <a:r>
              <a:rPr lang="en-US" sz="3200" b="1" spc="50" dirty="0">
                <a:ln w="0"/>
                <a:solidFill>
                  <a:schemeClr val="bg2"/>
                </a:solidFill>
                <a:effectLst>
                  <a:innerShdw blurRad="63500" dist="50800" dir="13500000">
                    <a:srgbClr val="000000">
                      <a:alpha val="50000"/>
                    </a:srgbClr>
                  </a:innerShdw>
                </a:effectLst>
              </a:rPr>
              <a:t>RF ANTENNA</a:t>
            </a:r>
            <a:r>
              <a:rPr lang="en-US" sz="3200" b="1" cap="none" spc="50" dirty="0">
                <a:ln w="0"/>
                <a:solidFill>
                  <a:schemeClr val="bg2"/>
                </a:solidFill>
                <a:effectLst>
                  <a:innerShdw blurRad="63500" dist="50800" dir="13500000">
                    <a:srgbClr val="000000">
                      <a:alpha val="50000"/>
                    </a:srgbClr>
                  </a:innerShdw>
                </a:effectLst>
              </a:rPr>
              <a:t> </a:t>
            </a:r>
          </a:p>
        </p:txBody>
      </p:sp>
      <p:sp>
        <p:nvSpPr>
          <p:cNvPr id="7" name="Rectangle 6">
            <a:extLst>
              <a:ext uri="{FF2B5EF4-FFF2-40B4-BE49-F238E27FC236}">
                <a16:creationId xmlns:a16="http://schemas.microsoft.com/office/drawing/2014/main" id="{FA28136B-D704-70AC-9CAE-55D6150370AA}"/>
              </a:ext>
            </a:extLst>
          </p:cNvPr>
          <p:cNvSpPr/>
          <p:nvPr/>
        </p:nvSpPr>
        <p:spPr>
          <a:xfrm>
            <a:off x="209551" y="4709136"/>
            <a:ext cx="5029200" cy="1915501"/>
          </a:xfrm>
          <a:prstGeom prst="rect">
            <a:avLst/>
          </a:prstGeom>
          <a:blipFill dpi="0" rotWithShape="1">
            <a:blip r:embed="rId3"/>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9BC0CDEF-E9BF-8553-6D41-FF9B635D57BF}"/>
              </a:ext>
            </a:extLst>
          </p:cNvPr>
          <p:cNvSpPr/>
          <p:nvPr/>
        </p:nvSpPr>
        <p:spPr>
          <a:xfrm>
            <a:off x="6200777" y="4762012"/>
            <a:ext cx="5524500" cy="1753088"/>
          </a:xfrm>
          <a:prstGeom prst="rect">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6628405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circle(in)">
                                      <p:cBhvr>
                                        <p:cTn id="13" dur="2000"/>
                                        <p:tgtEl>
                                          <p:spTgt spid="5">
                                            <p:txEl>
                                              <p:pRg st="1" end="1"/>
                                            </p:txEl>
                                          </p:spTgt>
                                        </p:tgtEl>
                                      </p:cBhvr>
                                    </p:animEffect>
                                  </p:childTnLst>
                                </p:cTn>
                              </p:par>
                              <p:par>
                                <p:cTn id="14" presetID="6" presetClass="entr" presetSubtype="16"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circle(in)">
                                      <p:cBhvr>
                                        <p:cTn id="16" dur="20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E8CA090-F36F-375C-370D-2AC7B64F069E}"/>
              </a:ext>
            </a:extLst>
          </p:cNvPr>
          <p:cNvSpPr/>
          <p:nvPr/>
        </p:nvSpPr>
        <p:spPr>
          <a:xfrm>
            <a:off x="2733660" y="90785"/>
            <a:ext cx="6248441" cy="584775"/>
          </a:xfrm>
          <a:prstGeom prst="rect">
            <a:avLst/>
          </a:prstGeom>
          <a:noFill/>
        </p:spPr>
        <p:txBody>
          <a:bodyPr wrap="none" lIns="91440" tIns="45720" rIns="91440" bIns="45720">
            <a:spAutoFit/>
          </a:bodyPr>
          <a:lstStyle/>
          <a:p>
            <a:pPr algn="ctr"/>
            <a:r>
              <a:rPr lang="en-US" sz="3200" b="1" cap="none" spc="50" dirty="0">
                <a:ln w="0"/>
                <a:solidFill>
                  <a:schemeClr val="bg2"/>
                </a:solidFill>
                <a:effectLst>
                  <a:innerShdw blurRad="63500" dist="50800" dir="13500000">
                    <a:srgbClr val="000000">
                      <a:alpha val="50000"/>
                    </a:srgbClr>
                  </a:innerShdw>
                </a:effectLst>
              </a:rPr>
              <a:t>WORKING AND CONSTRUCTION</a:t>
            </a:r>
          </a:p>
        </p:txBody>
      </p:sp>
      <p:sp>
        <p:nvSpPr>
          <p:cNvPr id="5" name="TextBox 4">
            <a:extLst>
              <a:ext uri="{FF2B5EF4-FFF2-40B4-BE49-F238E27FC236}">
                <a16:creationId xmlns:a16="http://schemas.microsoft.com/office/drawing/2014/main" id="{87DC1C3E-BDD4-9FB6-7BFA-8EA1E4CE2D3B}"/>
              </a:ext>
            </a:extLst>
          </p:cNvPr>
          <p:cNvSpPr txBox="1"/>
          <p:nvPr/>
        </p:nvSpPr>
        <p:spPr>
          <a:xfrm>
            <a:off x="257175" y="1028700"/>
            <a:ext cx="11715750" cy="6524863"/>
          </a:xfrm>
          <a:prstGeom prst="rect">
            <a:avLst/>
          </a:prstGeom>
          <a:noFill/>
        </p:spPr>
        <p:txBody>
          <a:bodyPr wrap="square" rtlCol="0">
            <a:spAutoFit/>
          </a:bodyPr>
          <a:lstStyle/>
          <a:p>
            <a:r>
              <a:rPr lang="en-US" sz="2000" dirty="0">
                <a:solidFill>
                  <a:schemeClr val="bg2">
                    <a:lumMod val="50000"/>
                  </a:schemeClr>
                </a:solidFill>
              </a:rPr>
              <a:t>CONSTRUCTION</a:t>
            </a:r>
          </a:p>
          <a:p>
            <a:r>
              <a:rPr lang="en-US" sz="2000" dirty="0">
                <a:solidFill>
                  <a:schemeClr val="bg2">
                    <a:lumMod val="50000"/>
                  </a:schemeClr>
                </a:solidFill>
              </a:rPr>
              <a:t> </a:t>
            </a:r>
          </a:p>
          <a:p>
            <a:r>
              <a:rPr lang="en-US" sz="2000" dirty="0">
                <a:solidFill>
                  <a:schemeClr val="bg2">
                    <a:lumMod val="50000"/>
                  </a:schemeClr>
                </a:solidFill>
              </a:rPr>
              <a:t>1:100 MICRO FARAD ELECTROLYTE CAPACITOR</a:t>
            </a:r>
          </a:p>
          <a:p>
            <a:r>
              <a:rPr lang="en-US" sz="2000" dirty="0">
                <a:solidFill>
                  <a:schemeClr val="bg2">
                    <a:lumMod val="50000"/>
                  </a:schemeClr>
                </a:solidFill>
              </a:rPr>
              <a:t>2:P-N JUNCTION DIODES</a:t>
            </a:r>
          </a:p>
          <a:p>
            <a:r>
              <a:rPr lang="en-US" sz="2000" dirty="0">
                <a:solidFill>
                  <a:schemeClr val="bg2">
                    <a:lumMod val="50000"/>
                  </a:schemeClr>
                </a:solidFill>
              </a:rPr>
              <a:t>3:0.22 MICRO FARAD CAPACITORS</a:t>
            </a:r>
          </a:p>
          <a:p>
            <a:r>
              <a:rPr lang="en-US" sz="2000" dirty="0">
                <a:solidFill>
                  <a:schemeClr val="bg2">
                    <a:lumMod val="50000"/>
                  </a:schemeClr>
                </a:solidFill>
              </a:rPr>
              <a:t>4:ANTENNA(COPPER WIRE)</a:t>
            </a:r>
          </a:p>
          <a:p>
            <a:endParaRPr lang="en-US" sz="2000" dirty="0">
              <a:solidFill>
                <a:schemeClr val="bg2">
                  <a:lumMod val="50000"/>
                </a:schemeClr>
              </a:solidFill>
            </a:endParaRPr>
          </a:p>
          <a:p>
            <a:r>
              <a:rPr lang="en-US" sz="2000" dirty="0">
                <a:solidFill>
                  <a:schemeClr val="bg2">
                    <a:lumMod val="50000"/>
                  </a:schemeClr>
                </a:solidFill>
              </a:rPr>
              <a:t>WORKING</a:t>
            </a:r>
          </a:p>
          <a:p>
            <a:endParaRPr lang="en-US" sz="2000" dirty="0">
              <a:solidFill>
                <a:schemeClr val="bg2">
                  <a:lumMod val="50000"/>
                </a:schemeClr>
              </a:solidFill>
            </a:endParaRPr>
          </a:p>
          <a:p>
            <a:r>
              <a:rPr lang="en-IN" sz="2000" kern="0"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As the electromagnetic wave passes over the conductive elements of the antenna, it induces an electrical current in the elements. The amplitude of the current is proportional to the amplitude of the electric field of the incoming wave, and the polarity of the current is determined by the polarization of the wave. The induced current can be amplified and processed by an electronic circuit to extract useful information from the incoming signal.</a:t>
            </a:r>
            <a:endParaRPr lang="en-IN" sz="2000" kern="1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chemeClr val="bg2">
                  <a:lumMod val="50000"/>
                </a:schemeClr>
              </a:solidFill>
            </a:endParaRPr>
          </a:p>
          <a:p>
            <a:r>
              <a:rPr lang="en-IN" sz="2000" kern="0" dirty="0">
                <a:solidFill>
                  <a:schemeClr val="bg2">
                    <a:lumMod val="50000"/>
                  </a:schemeClr>
                </a:solidFill>
                <a:effectLst/>
                <a:latin typeface="Segoe UI" panose="020B0502040204020203" pitchFamily="34" charset="0"/>
                <a:ea typeface="Times New Roman" panose="02020603050405020304" pitchFamily="18" charset="0"/>
                <a:cs typeface="Times New Roman" panose="02020603050405020304" pitchFamily="18" charset="0"/>
              </a:rPr>
              <a:t>The conversion of electromagnetic energy to electrical energy is accomplished by the use of a transducer, which is a device that converts one form of energy to another. In the case of an RF antenna, the transducer is typically a set of conductive elements that are designed to pick up the electric and magnetic fields associated with the incoming electromagnetic wave.</a:t>
            </a:r>
            <a:endParaRPr lang="en-IN" sz="2000" kern="100" dirty="0">
              <a:solidFill>
                <a:schemeClr val="bg2">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solidFill>
                <a:schemeClr val="bg2">
                  <a:lumMod val="50000"/>
                </a:schemeClr>
              </a:solidFill>
            </a:endParaRPr>
          </a:p>
          <a:p>
            <a:endParaRPr lang="en-IN" dirty="0"/>
          </a:p>
        </p:txBody>
      </p:sp>
      <p:sp>
        <p:nvSpPr>
          <p:cNvPr id="6" name="Rectangle: Rounded Corners 5">
            <a:extLst>
              <a:ext uri="{FF2B5EF4-FFF2-40B4-BE49-F238E27FC236}">
                <a16:creationId xmlns:a16="http://schemas.microsoft.com/office/drawing/2014/main" id="{8C0F5D57-4D57-367F-5D01-0FF52793E4CC}"/>
              </a:ext>
            </a:extLst>
          </p:cNvPr>
          <p:cNvSpPr/>
          <p:nvPr/>
        </p:nvSpPr>
        <p:spPr>
          <a:xfrm>
            <a:off x="6210300" y="1028700"/>
            <a:ext cx="5486400" cy="2486025"/>
          </a:xfrm>
          <a:prstGeom prst="roundRect">
            <a:avLst/>
          </a:prstGeom>
          <a:blipFill dpi="0" rotWithShape="1">
            <a:blip r:embed="rId3"/>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0491019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arn(inVertical)">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7" dur="500"/>
                                        <p:tgtEl>
                                          <p:spTgt spid="5">
                                            <p:txEl>
                                              <p:pRg st="2" end="2"/>
                                            </p:txEl>
                                          </p:spTgt>
                                        </p:tgtEl>
                                      </p:cBhvr>
                                    </p:animEffect>
                                  </p:childTnLst>
                                </p:cTn>
                              </p:par>
                              <p:par>
                                <p:cTn id="18" presetID="14" presetClass="entr" presetSubtype="10" fill="hold" nodeType="with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randombar(horizontal)">
                                      <p:cBhvr>
                                        <p:cTn id="20" dur="500"/>
                                        <p:tgtEl>
                                          <p:spTgt spid="5">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3" dur="500"/>
                                        <p:tgtEl>
                                          <p:spTgt spid="5">
                                            <p:txEl>
                                              <p:pRg st="4" end="4"/>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randombar(horizontal)">
                                      <p:cBhvr>
                                        <p:cTn id="26" dur="500"/>
                                        <p:tgtEl>
                                          <p:spTgt spid="5">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Effect transition="in" filter="barn(inVertical)">
                                      <p:cBhvr>
                                        <p:cTn id="31" dur="500"/>
                                        <p:tgtEl>
                                          <p:spTgt spid="5">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randombar(horizontal)">
                                      <p:cBhvr>
                                        <p:cTn id="36" dur="500"/>
                                        <p:tgtEl>
                                          <p:spTgt spid="5">
                                            <p:txEl>
                                              <p:pRg st="9" end="9"/>
                                            </p:txEl>
                                          </p:spTgt>
                                        </p:tgtEl>
                                      </p:cBhvr>
                                    </p:animEffect>
                                  </p:childTnLst>
                                </p:cTn>
                              </p:par>
                              <p:par>
                                <p:cTn id="37" presetID="14" presetClass="entr" presetSubtype="10"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Effect transition="in" filter="randombar(horizontal)">
                                      <p:cBhvr>
                                        <p:cTn id="39" dur="500"/>
                                        <p:tgtEl>
                                          <p:spTgt spid="5">
                                            <p:txEl>
                                              <p:pRg st="11" end="1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anim calcmode="lin" valueType="num">
                                      <p:cBhvr>
                                        <p:cTn id="45" dur="1000" fill="hold"/>
                                        <p:tgtEl>
                                          <p:spTgt spid="6"/>
                                        </p:tgtEl>
                                        <p:attrNameLst>
                                          <p:attrName>ppt_x</p:attrName>
                                        </p:attrNameLst>
                                      </p:cBhvr>
                                      <p:tavLst>
                                        <p:tav tm="0">
                                          <p:val>
                                            <p:strVal val="#ppt_x"/>
                                          </p:val>
                                        </p:tav>
                                        <p:tav tm="100000">
                                          <p:val>
                                            <p:strVal val="#ppt_x"/>
                                          </p:val>
                                        </p:tav>
                                      </p:tavLst>
                                    </p:anim>
                                    <p:anim calcmode="lin" valueType="num">
                                      <p:cBhvr>
                                        <p:cTn id="4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1F421C8-11B0-D16B-BCEC-5475CD32E0A3}"/>
              </a:ext>
            </a:extLst>
          </p:cNvPr>
          <p:cNvSpPr/>
          <p:nvPr/>
        </p:nvSpPr>
        <p:spPr>
          <a:xfrm>
            <a:off x="705355" y="63375"/>
            <a:ext cx="10525061" cy="584775"/>
          </a:xfrm>
          <a:prstGeom prst="rect">
            <a:avLst/>
          </a:prstGeom>
          <a:noFill/>
        </p:spPr>
        <p:txBody>
          <a:bodyPr wrap="none" lIns="91440" tIns="45720" rIns="91440" bIns="45720">
            <a:spAutoFit/>
          </a:bodyPr>
          <a:lstStyle/>
          <a:p>
            <a:pPr algn="ctr"/>
            <a:r>
              <a:rPr lang="en-US" sz="3200" b="1" cap="none" spc="50" dirty="0">
                <a:ln w="0"/>
                <a:solidFill>
                  <a:schemeClr val="bg2"/>
                </a:solidFill>
                <a:effectLst>
                  <a:innerShdw blurRad="63500" dist="50800" dir="13500000">
                    <a:srgbClr val="000000">
                      <a:alpha val="50000"/>
                    </a:srgbClr>
                  </a:innerShdw>
                </a:effectLst>
              </a:rPr>
              <a:t>ADVANTAGES </a:t>
            </a:r>
            <a:r>
              <a:rPr lang="en-US" sz="3200" b="1" spc="50" dirty="0">
                <a:ln w="0"/>
                <a:solidFill>
                  <a:schemeClr val="bg2"/>
                </a:solidFill>
                <a:effectLst>
                  <a:innerShdw blurRad="63500" dist="50800" dir="13500000">
                    <a:srgbClr val="000000">
                      <a:alpha val="50000"/>
                    </a:srgbClr>
                  </a:innerShdw>
                </a:effectLst>
              </a:rPr>
              <a:t>&amp;</a:t>
            </a:r>
            <a:r>
              <a:rPr lang="en-US" sz="3200" b="1" cap="none" spc="50" dirty="0">
                <a:ln w="0"/>
                <a:solidFill>
                  <a:schemeClr val="bg2"/>
                </a:solidFill>
                <a:effectLst>
                  <a:innerShdw blurRad="63500" dist="50800" dir="13500000">
                    <a:srgbClr val="000000">
                      <a:alpha val="50000"/>
                    </a:srgbClr>
                  </a:innerShdw>
                </a:effectLst>
              </a:rPr>
              <a:t> DISADVANTAGES AND APPLICATION </a:t>
            </a:r>
          </a:p>
        </p:txBody>
      </p:sp>
      <p:sp>
        <p:nvSpPr>
          <p:cNvPr id="5" name="TextBox 4">
            <a:extLst>
              <a:ext uri="{FF2B5EF4-FFF2-40B4-BE49-F238E27FC236}">
                <a16:creationId xmlns:a16="http://schemas.microsoft.com/office/drawing/2014/main" id="{3C1AC97B-64F7-D339-EAB1-EB37EC6FE798}"/>
              </a:ext>
            </a:extLst>
          </p:cNvPr>
          <p:cNvSpPr txBox="1"/>
          <p:nvPr/>
        </p:nvSpPr>
        <p:spPr>
          <a:xfrm>
            <a:off x="81436" y="899189"/>
            <a:ext cx="11772900" cy="2677656"/>
          </a:xfrm>
          <a:prstGeom prst="rect">
            <a:avLst/>
          </a:prstGeom>
          <a:noFill/>
        </p:spPr>
        <p:txBody>
          <a:bodyPr wrap="square" rtlCol="0">
            <a:spAutoFit/>
          </a:bodyPr>
          <a:lstStyle/>
          <a:p>
            <a:r>
              <a:rPr lang="en-US" sz="2800" dirty="0">
                <a:solidFill>
                  <a:schemeClr val="bg2">
                    <a:lumMod val="50000"/>
                  </a:schemeClr>
                </a:solidFill>
              </a:rPr>
              <a:t>ADVANTAGES</a:t>
            </a:r>
          </a:p>
          <a:p>
            <a:pPr marL="457200" indent="-457200">
              <a:buFont typeface="Wingdings" panose="05000000000000000000" pitchFamily="2" charset="2"/>
              <a:buChar char="v"/>
            </a:pPr>
            <a:r>
              <a:rPr lang="en-US" sz="2800" dirty="0">
                <a:solidFill>
                  <a:schemeClr val="bg2">
                    <a:lumMod val="50000"/>
                  </a:schemeClr>
                </a:solidFill>
              </a:rPr>
              <a:t>Wireless transmission</a:t>
            </a:r>
          </a:p>
          <a:p>
            <a:pPr marL="457200" indent="-457200">
              <a:buFont typeface="Wingdings" panose="05000000000000000000" pitchFamily="2" charset="2"/>
              <a:buChar char="v"/>
            </a:pPr>
            <a:r>
              <a:rPr lang="en-IN" sz="2800" kern="0" dirty="0">
                <a:solidFill>
                  <a:schemeClr val="bg2">
                    <a:lumMod val="50000"/>
                  </a:schemeClr>
                </a:solidFill>
                <a:latin typeface="Times New Roman" panose="02020603050405020304" pitchFamily="18" charset="0"/>
                <a:ea typeface="Times New Roman" panose="02020603050405020304" pitchFamily="18" charset="0"/>
              </a:rPr>
              <a:t>V</a:t>
            </a:r>
            <a:r>
              <a:rPr lang="en-IN" sz="2800" kern="0" dirty="0">
                <a:solidFill>
                  <a:schemeClr val="bg2">
                    <a:lumMod val="50000"/>
                  </a:schemeClr>
                </a:solidFill>
                <a:effectLst/>
                <a:latin typeface="Times New Roman" panose="02020603050405020304" pitchFamily="18" charset="0"/>
                <a:ea typeface="Times New Roman" panose="02020603050405020304" pitchFamily="18" charset="0"/>
              </a:rPr>
              <a:t>ersatility</a:t>
            </a:r>
          </a:p>
          <a:p>
            <a:pPr marL="457200" indent="-457200">
              <a:buFont typeface="Wingdings" panose="05000000000000000000" pitchFamily="2" charset="2"/>
              <a:buChar char="v"/>
            </a:pPr>
            <a:r>
              <a:rPr lang="en-IN" sz="2800" kern="0" dirty="0">
                <a:solidFill>
                  <a:schemeClr val="bg2">
                    <a:lumMod val="50000"/>
                  </a:schemeClr>
                </a:solidFill>
                <a:latin typeface="Times New Roman" panose="02020603050405020304" pitchFamily="18" charset="0"/>
              </a:rPr>
              <a:t>Compact size</a:t>
            </a:r>
          </a:p>
          <a:p>
            <a:pPr marL="457200" indent="-457200">
              <a:buFont typeface="Wingdings" panose="05000000000000000000" pitchFamily="2" charset="2"/>
              <a:buChar char="v"/>
            </a:pPr>
            <a:r>
              <a:rPr lang="en-IN" sz="2800" kern="0" dirty="0">
                <a:solidFill>
                  <a:schemeClr val="bg2">
                    <a:lumMod val="50000"/>
                  </a:schemeClr>
                </a:solidFill>
                <a:latin typeface="Times New Roman" panose="02020603050405020304" pitchFamily="18" charset="0"/>
              </a:rPr>
              <a:t>Low power consumption</a:t>
            </a:r>
          </a:p>
          <a:p>
            <a:pPr marL="457200" indent="-457200">
              <a:buFont typeface="Wingdings" panose="05000000000000000000" pitchFamily="2" charset="2"/>
              <a:buChar char="v"/>
            </a:pPr>
            <a:r>
              <a:rPr lang="en-IN" sz="2800" kern="0" dirty="0">
                <a:solidFill>
                  <a:schemeClr val="bg2">
                    <a:lumMod val="50000"/>
                  </a:schemeClr>
                </a:solidFill>
                <a:latin typeface="Times New Roman" panose="02020603050405020304" pitchFamily="18" charset="0"/>
              </a:rPr>
              <a:t>High bandwidth</a:t>
            </a:r>
          </a:p>
        </p:txBody>
      </p:sp>
      <p:sp>
        <p:nvSpPr>
          <p:cNvPr id="6" name="TextBox 5">
            <a:extLst>
              <a:ext uri="{FF2B5EF4-FFF2-40B4-BE49-F238E27FC236}">
                <a16:creationId xmlns:a16="http://schemas.microsoft.com/office/drawing/2014/main" id="{6031B624-B7BF-805B-8D5C-82902E813A46}"/>
              </a:ext>
            </a:extLst>
          </p:cNvPr>
          <p:cNvSpPr txBox="1"/>
          <p:nvPr/>
        </p:nvSpPr>
        <p:spPr>
          <a:xfrm>
            <a:off x="81436" y="3705224"/>
            <a:ext cx="12015314" cy="2677656"/>
          </a:xfrm>
          <a:prstGeom prst="rect">
            <a:avLst/>
          </a:prstGeom>
          <a:noFill/>
        </p:spPr>
        <p:txBody>
          <a:bodyPr wrap="square" rtlCol="0">
            <a:spAutoFit/>
          </a:bodyPr>
          <a:lstStyle/>
          <a:p>
            <a:r>
              <a:rPr lang="en-US" sz="2800" dirty="0">
                <a:solidFill>
                  <a:schemeClr val="bg2">
                    <a:lumMod val="50000"/>
                  </a:schemeClr>
                </a:solidFill>
              </a:rPr>
              <a:t>DISADVANTAGES</a:t>
            </a:r>
          </a:p>
          <a:p>
            <a:pPr marL="457200" indent="-457200">
              <a:buFont typeface="Wingdings" panose="05000000000000000000" pitchFamily="2" charset="2"/>
              <a:buChar char="v"/>
            </a:pPr>
            <a:r>
              <a:rPr lang="en-US" sz="2800" dirty="0">
                <a:solidFill>
                  <a:schemeClr val="bg2">
                    <a:lumMod val="50000"/>
                  </a:schemeClr>
                </a:solidFill>
              </a:rPr>
              <a:t>Signal interference</a:t>
            </a:r>
          </a:p>
          <a:p>
            <a:pPr marL="457200" indent="-457200">
              <a:buFont typeface="Wingdings" panose="05000000000000000000" pitchFamily="2" charset="2"/>
              <a:buChar char="v"/>
            </a:pPr>
            <a:r>
              <a:rPr lang="en-IN" sz="2800" kern="0" dirty="0">
                <a:solidFill>
                  <a:schemeClr val="bg2">
                    <a:lumMod val="50000"/>
                  </a:schemeClr>
                </a:solidFill>
                <a:effectLst/>
                <a:latin typeface="Times New Roman" panose="02020603050405020304" pitchFamily="18" charset="0"/>
                <a:ea typeface="Times New Roman" panose="02020603050405020304" pitchFamily="18" charset="0"/>
              </a:rPr>
              <a:t>Line-of-sight limitations</a:t>
            </a:r>
            <a:endParaRPr lang="en-US" sz="2800" kern="0" dirty="0">
              <a:solidFill>
                <a:schemeClr val="bg2">
                  <a:lumMod val="50000"/>
                </a:schemeClr>
              </a:solidFill>
              <a:effectLst/>
              <a:latin typeface="Times New Roman" panose="02020603050405020304" pitchFamily="18" charset="0"/>
              <a:ea typeface="Times New Roman" panose="02020603050405020304" pitchFamily="18" charset="0"/>
            </a:endParaRPr>
          </a:p>
          <a:p>
            <a:pPr marL="457200" indent="-457200">
              <a:buFont typeface="Wingdings" panose="05000000000000000000" pitchFamily="2" charset="2"/>
              <a:buChar char="v"/>
            </a:pPr>
            <a:r>
              <a:rPr lang="en-IN" sz="2800" kern="0" dirty="0">
                <a:solidFill>
                  <a:schemeClr val="bg2">
                    <a:lumMod val="50000"/>
                  </a:schemeClr>
                </a:solidFill>
                <a:effectLst/>
                <a:latin typeface="Times New Roman" panose="02020603050405020304" pitchFamily="18" charset="0"/>
                <a:ea typeface="Times New Roman" panose="02020603050405020304" pitchFamily="18" charset="0"/>
              </a:rPr>
              <a:t>Directional</a:t>
            </a:r>
          </a:p>
          <a:p>
            <a:pPr marL="457200" indent="-457200">
              <a:buFont typeface="Wingdings" panose="05000000000000000000" pitchFamily="2" charset="2"/>
              <a:buChar char="v"/>
            </a:pPr>
            <a:r>
              <a:rPr lang="en-IN" sz="2800" kern="0" dirty="0">
                <a:solidFill>
                  <a:schemeClr val="bg2">
                    <a:lumMod val="50000"/>
                  </a:schemeClr>
                </a:solidFill>
                <a:effectLst/>
                <a:latin typeface="Times New Roman" panose="02020603050405020304" pitchFamily="18" charset="0"/>
                <a:ea typeface="Times New Roman" panose="02020603050405020304" pitchFamily="18" charset="0"/>
              </a:rPr>
              <a:t>Signal attenuation</a:t>
            </a:r>
            <a:endParaRPr lang="en-US" sz="2800" kern="0" dirty="0">
              <a:solidFill>
                <a:schemeClr val="bg2">
                  <a:lumMod val="50000"/>
                </a:schemeClr>
              </a:solidFill>
              <a:effectLst/>
              <a:latin typeface="Times New Roman" panose="02020603050405020304" pitchFamily="18" charset="0"/>
              <a:ea typeface="Times New Roman" panose="02020603050405020304" pitchFamily="18" charset="0"/>
            </a:endParaRPr>
          </a:p>
          <a:p>
            <a:pPr marL="457200" indent="-457200">
              <a:buFont typeface="Wingdings" panose="05000000000000000000" pitchFamily="2" charset="2"/>
              <a:buChar char="v"/>
            </a:pPr>
            <a:r>
              <a:rPr lang="en-IN" sz="2800" kern="0" dirty="0">
                <a:solidFill>
                  <a:schemeClr val="bg2">
                    <a:lumMod val="50000"/>
                  </a:schemeClr>
                </a:solidFill>
                <a:effectLst/>
                <a:latin typeface="Times New Roman" panose="02020603050405020304" pitchFamily="18" charset="0"/>
                <a:ea typeface="Times New Roman" panose="02020603050405020304" pitchFamily="18" charset="0"/>
              </a:rPr>
              <a:t>Complexity</a:t>
            </a:r>
            <a:endParaRPr lang="en-IN" sz="2800" dirty="0">
              <a:solidFill>
                <a:schemeClr val="bg2">
                  <a:lumMod val="50000"/>
                </a:schemeClr>
              </a:solidFill>
            </a:endParaRPr>
          </a:p>
        </p:txBody>
      </p:sp>
      <p:sp>
        <p:nvSpPr>
          <p:cNvPr id="7" name="TextBox 6">
            <a:extLst>
              <a:ext uri="{FF2B5EF4-FFF2-40B4-BE49-F238E27FC236}">
                <a16:creationId xmlns:a16="http://schemas.microsoft.com/office/drawing/2014/main" id="{D802BEC5-82D1-BB92-8297-8E8C605D56BD}"/>
              </a:ext>
            </a:extLst>
          </p:cNvPr>
          <p:cNvSpPr txBox="1"/>
          <p:nvPr/>
        </p:nvSpPr>
        <p:spPr>
          <a:xfrm>
            <a:off x="6505575" y="1027568"/>
            <a:ext cx="5686425" cy="5262979"/>
          </a:xfrm>
          <a:prstGeom prst="rect">
            <a:avLst/>
          </a:prstGeom>
          <a:noFill/>
        </p:spPr>
        <p:txBody>
          <a:bodyPr wrap="square" rtlCol="0">
            <a:spAutoFit/>
          </a:bodyPr>
          <a:lstStyle/>
          <a:p>
            <a:r>
              <a:rPr lang="en-US" sz="2800" dirty="0">
                <a:solidFill>
                  <a:schemeClr val="bg2">
                    <a:lumMod val="50000"/>
                  </a:schemeClr>
                </a:solidFill>
              </a:rPr>
              <a:t>APPLICATON</a:t>
            </a:r>
          </a:p>
          <a:p>
            <a:pPr marL="457200" indent="-457200">
              <a:buFont typeface="Wingdings" panose="05000000000000000000" pitchFamily="2" charset="2"/>
              <a:buChar char="v"/>
            </a:pPr>
            <a:r>
              <a:rPr lang="en-IN" sz="2800" kern="0" dirty="0">
                <a:solidFill>
                  <a:schemeClr val="bg2">
                    <a:lumMod val="50000"/>
                  </a:schemeClr>
                </a:solidFill>
                <a:effectLst/>
                <a:latin typeface="Times New Roman" panose="02020603050405020304" pitchFamily="18" charset="0"/>
                <a:ea typeface="Times New Roman" panose="02020603050405020304" pitchFamily="18" charset="0"/>
              </a:rPr>
              <a:t>Wireless communication</a:t>
            </a:r>
            <a:endParaRPr lang="en-US" sz="2800" kern="0" dirty="0">
              <a:solidFill>
                <a:schemeClr val="bg2">
                  <a:lumMod val="50000"/>
                </a:schemeClr>
              </a:solidFill>
              <a:effectLst/>
              <a:latin typeface="Times New Roman" panose="02020603050405020304" pitchFamily="18" charset="0"/>
              <a:ea typeface="Times New Roman" panose="02020603050405020304" pitchFamily="18" charset="0"/>
            </a:endParaRPr>
          </a:p>
          <a:p>
            <a:pPr marL="457200" indent="-457200">
              <a:buFont typeface="Wingdings" panose="05000000000000000000" pitchFamily="2" charset="2"/>
              <a:buChar char="v"/>
            </a:pPr>
            <a:r>
              <a:rPr lang="en-IN" sz="2800" kern="0" dirty="0">
                <a:solidFill>
                  <a:schemeClr val="bg2">
                    <a:lumMod val="50000"/>
                  </a:schemeClr>
                </a:solidFill>
                <a:effectLst/>
                <a:latin typeface="Times New Roman" panose="02020603050405020304" pitchFamily="18" charset="0"/>
                <a:ea typeface="Times New Roman" panose="02020603050405020304" pitchFamily="18" charset="0"/>
              </a:rPr>
              <a:t>RFID systems</a:t>
            </a:r>
            <a:endParaRPr lang="en-US" sz="2800" kern="0" dirty="0">
              <a:solidFill>
                <a:schemeClr val="bg2">
                  <a:lumMod val="50000"/>
                </a:schemeClr>
              </a:solidFill>
              <a:latin typeface="Times New Roman" panose="02020603050405020304" pitchFamily="18" charset="0"/>
              <a:ea typeface="Times New Roman" panose="02020603050405020304" pitchFamily="18" charset="0"/>
            </a:endParaRPr>
          </a:p>
          <a:p>
            <a:pPr marL="457200" indent="-457200">
              <a:buFont typeface="Wingdings" panose="05000000000000000000" pitchFamily="2" charset="2"/>
              <a:buChar char="v"/>
            </a:pPr>
            <a:r>
              <a:rPr lang="en-IN" sz="2800" kern="0" dirty="0">
                <a:solidFill>
                  <a:schemeClr val="bg2">
                    <a:lumMod val="50000"/>
                  </a:schemeClr>
                </a:solidFill>
                <a:effectLst/>
                <a:latin typeface="Times New Roman" panose="02020603050405020304" pitchFamily="18" charset="0"/>
                <a:ea typeface="Times New Roman" panose="02020603050405020304" pitchFamily="18" charset="0"/>
              </a:rPr>
              <a:t>Navigation and positioning</a:t>
            </a:r>
            <a:endParaRPr lang="en-US" sz="2800" kern="0" dirty="0">
              <a:solidFill>
                <a:schemeClr val="bg2">
                  <a:lumMod val="50000"/>
                </a:schemeClr>
              </a:solidFill>
              <a:effectLst/>
              <a:latin typeface="Times New Roman" panose="02020603050405020304" pitchFamily="18" charset="0"/>
              <a:ea typeface="Times New Roman" panose="02020603050405020304" pitchFamily="18" charset="0"/>
            </a:endParaRPr>
          </a:p>
          <a:p>
            <a:pPr marL="457200" indent="-457200">
              <a:buFont typeface="Wingdings" panose="05000000000000000000" pitchFamily="2" charset="2"/>
              <a:buChar char="v"/>
            </a:pPr>
            <a:r>
              <a:rPr lang="en-IN" sz="2800" kern="0" dirty="0">
                <a:solidFill>
                  <a:schemeClr val="bg2">
                    <a:lumMod val="50000"/>
                  </a:schemeClr>
                </a:solidFill>
                <a:effectLst/>
                <a:latin typeface="Times New Roman" panose="02020603050405020304" pitchFamily="18" charset="0"/>
                <a:ea typeface="Times New Roman" panose="02020603050405020304" pitchFamily="18" charset="0"/>
              </a:rPr>
              <a:t>Radar systems</a:t>
            </a:r>
            <a:endParaRPr lang="en-US" sz="2800" kern="0" dirty="0">
              <a:solidFill>
                <a:schemeClr val="bg2">
                  <a:lumMod val="50000"/>
                </a:schemeClr>
              </a:solidFill>
              <a:latin typeface="Times New Roman" panose="02020603050405020304" pitchFamily="18" charset="0"/>
              <a:ea typeface="Times New Roman" panose="02020603050405020304" pitchFamily="18" charset="0"/>
            </a:endParaRPr>
          </a:p>
          <a:p>
            <a:pPr marL="457200" indent="-457200">
              <a:buFont typeface="Wingdings" panose="05000000000000000000" pitchFamily="2" charset="2"/>
              <a:buChar char="v"/>
            </a:pPr>
            <a:r>
              <a:rPr lang="en-IN" sz="2800" kern="0" dirty="0">
                <a:solidFill>
                  <a:schemeClr val="bg2">
                    <a:lumMod val="50000"/>
                  </a:schemeClr>
                </a:solidFill>
                <a:effectLst/>
                <a:latin typeface="Times New Roman" panose="02020603050405020304" pitchFamily="18" charset="0"/>
                <a:ea typeface="Times New Roman" panose="02020603050405020304" pitchFamily="18" charset="0"/>
              </a:rPr>
              <a:t>Medical devices</a:t>
            </a:r>
            <a:endParaRPr lang="en-US" sz="2800" kern="0" dirty="0">
              <a:solidFill>
                <a:schemeClr val="bg2">
                  <a:lumMod val="50000"/>
                </a:schemeClr>
              </a:solidFill>
              <a:effectLst/>
              <a:latin typeface="Times New Roman" panose="02020603050405020304" pitchFamily="18" charset="0"/>
              <a:ea typeface="Times New Roman" panose="02020603050405020304" pitchFamily="18" charset="0"/>
            </a:endParaRPr>
          </a:p>
          <a:p>
            <a:pPr marL="457200" indent="-457200">
              <a:buFont typeface="Wingdings" panose="05000000000000000000" pitchFamily="2" charset="2"/>
              <a:buChar char="v"/>
            </a:pPr>
            <a:r>
              <a:rPr lang="en-IN" sz="2800" kern="0" dirty="0">
                <a:solidFill>
                  <a:schemeClr val="bg2">
                    <a:lumMod val="50000"/>
                  </a:schemeClr>
                </a:solidFill>
                <a:effectLst/>
                <a:latin typeface="Times New Roman" panose="02020603050405020304" pitchFamily="18" charset="0"/>
                <a:ea typeface="Times New Roman" panose="02020603050405020304" pitchFamily="18" charset="0"/>
              </a:rPr>
              <a:t>Automotive and transportation</a:t>
            </a:r>
            <a:endParaRPr lang="en-US" sz="2800" kern="0" dirty="0">
              <a:solidFill>
                <a:schemeClr val="bg2">
                  <a:lumMod val="50000"/>
                </a:schemeClr>
              </a:solidFill>
              <a:latin typeface="Times New Roman" panose="02020603050405020304" pitchFamily="18" charset="0"/>
              <a:ea typeface="Times New Roman" panose="02020603050405020304" pitchFamily="18" charset="0"/>
            </a:endParaRPr>
          </a:p>
          <a:p>
            <a:pPr marL="457200" indent="-457200">
              <a:buFont typeface="Wingdings" panose="05000000000000000000" pitchFamily="2" charset="2"/>
              <a:buChar char="v"/>
            </a:pPr>
            <a:r>
              <a:rPr lang="en-IN" sz="2800" kern="0" dirty="0">
                <a:solidFill>
                  <a:schemeClr val="bg2">
                    <a:lumMod val="50000"/>
                  </a:schemeClr>
                </a:solidFill>
                <a:effectLst/>
                <a:latin typeface="Times New Roman" panose="02020603050405020304" pitchFamily="18" charset="0"/>
                <a:ea typeface="Times New Roman" panose="02020603050405020304" pitchFamily="18" charset="0"/>
              </a:rPr>
              <a:t>Aerospace and </a:t>
            </a:r>
            <a:r>
              <a:rPr lang="en-IN" sz="2800" kern="0" dirty="0" err="1">
                <a:solidFill>
                  <a:schemeClr val="bg2">
                    <a:lumMod val="50000"/>
                  </a:schemeClr>
                </a:solidFill>
                <a:effectLst/>
                <a:latin typeface="Times New Roman" panose="02020603050405020304" pitchFamily="18" charset="0"/>
                <a:ea typeface="Times New Roman" panose="02020603050405020304" pitchFamily="18" charset="0"/>
              </a:rPr>
              <a:t>defense</a:t>
            </a:r>
            <a:endParaRPr lang="en-IN" sz="2800" kern="0" dirty="0">
              <a:solidFill>
                <a:schemeClr val="bg2">
                  <a:lumMod val="50000"/>
                </a:schemeClr>
              </a:solidFill>
              <a:effectLst/>
              <a:latin typeface="Times New Roman" panose="02020603050405020304" pitchFamily="18" charset="0"/>
              <a:ea typeface="Times New Roman" panose="02020603050405020304" pitchFamily="18" charset="0"/>
            </a:endParaRPr>
          </a:p>
          <a:p>
            <a:pPr marL="457200" indent="-457200">
              <a:buFont typeface="Wingdings" panose="05000000000000000000" pitchFamily="2" charset="2"/>
              <a:buChar char="v"/>
            </a:pPr>
            <a:r>
              <a:rPr lang="en-IN" sz="2800" kern="0" dirty="0">
                <a:solidFill>
                  <a:schemeClr val="bg2">
                    <a:lumMod val="50000"/>
                  </a:schemeClr>
                </a:solidFill>
                <a:latin typeface="Times New Roman" panose="02020603050405020304" pitchFamily="18" charset="0"/>
              </a:rPr>
              <a:t>ADAS(Advanced Driver Assistance System)</a:t>
            </a:r>
          </a:p>
          <a:p>
            <a:pPr marL="457200" indent="-457200">
              <a:buFont typeface="Wingdings" panose="05000000000000000000" pitchFamily="2" charset="2"/>
              <a:buChar char="v"/>
            </a:pPr>
            <a:r>
              <a:rPr lang="en-IN" sz="2800" kern="0" dirty="0">
                <a:solidFill>
                  <a:schemeClr val="bg2">
                    <a:lumMod val="50000"/>
                  </a:schemeClr>
                </a:solidFill>
                <a:latin typeface="Times New Roman" panose="02020603050405020304" pitchFamily="18" charset="0"/>
              </a:rPr>
              <a:t>A source of energy to power nanobots and </a:t>
            </a:r>
            <a:r>
              <a:rPr lang="en-IN" sz="2800" kern="0" dirty="0" err="1">
                <a:solidFill>
                  <a:schemeClr val="bg2">
                    <a:lumMod val="50000"/>
                  </a:schemeClr>
                </a:solidFill>
                <a:latin typeface="Times New Roman" panose="02020603050405020304" pitchFamily="18" charset="0"/>
              </a:rPr>
              <a:t>microbots</a:t>
            </a:r>
            <a:endParaRPr lang="en-IN" sz="2800" dirty="0">
              <a:solidFill>
                <a:schemeClr val="bg2">
                  <a:lumMod val="50000"/>
                </a:schemeClr>
              </a:solidFill>
            </a:endParaRPr>
          </a:p>
        </p:txBody>
      </p:sp>
    </p:spTree>
    <p:extLst>
      <p:ext uri="{BB962C8B-B14F-4D97-AF65-F5344CB8AC3E}">
        <p14:creationId xmlns:p14="http://schemas.microsoft.com/office/powerpoint/2010/main" val="6649622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wipe(down)">
                                      <p:cBhvr>
                                        <p:cTn id="13" dur="500"/>
                                        <p:tgtEl>
                                          <p:spTgt spid="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1" presetClass="entr" presetSubtype="1"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animEffect transition="in" filter="wheel(1)">
                                      <p:cBhvr>
                                        <p:cTn id="18" dur="2000"/>
                                        <p:tgtEl>
                                          <p:spTgt spid="5">
                                            <p:txEl>
                                              <p:pRg st="1" end="1"/>
                                            </p:txEl>
                                          </p:spTgt>
                                        </p:tgtEl>
                                      </p:cBhvr>
                                    </p:animEffect>
                                  </p:childTnLst>
                                </p:cTn>
                              </p:par>
                              <p:par>
                                <p:cTn id="19" presetID="21" presetClass="entr" presetSubtype="1"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wheel(1)">
                                      <p:cBhvr>
                                        <p:cTn id="21" dur="2000"/>
                                        <p:tgtEl>
                                          <p:spTgt spid="5">
                                            <p:txEl>
                                              <p:pRg st="3" end="3"/>
                                            </p:txEl>
                                          </p:spTgt>
                                        </p:tgtEl>
                                      </p:cBhvr>
                                    </p:animEffect>
                                  </p:childTnLst>
                                </p:cTn>
                              </p:par>
                              <p:par>
                                <p:cTn id="22" presetID="21" presetClass="entr" presetSubtype="1"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heel(1)">
                                      <p:cBhvr>
                                        <p:cTn id="24" dur="2000"/>
                                        <p:tgtEl>
                                          <p:spTgt spid="5">
                                            <p:txEl>
                                              <p:pRg st="5" end="5"/>
                                            </p:txEl>
                                          </p:spTgt>
                                        </p:tgtEl>
                                      </p:cBhvr>
                                    </p:animEffect>
                                  </p:childTnLst>
                                </p:cTn>
                              </p:par>
                              <p:par>
                                <p:cTn id="25" presetID="21" presetClass="entr" presetSubtype="1"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heel(1)">
                                      <p:cBhvr>
                                        <p:cTn id="27" dur="2000"/>
                                        <p:tgtEl>
                                          <p:spTgt spid="5">
                                            <p:txEl>
                                              <p:pRg st="4" end="4"/>
                                            </p:txEl>
                                          </p:spTgt>
                                        </p:tgtEl>
                                      </p:cBhvr>
                                    </p:animEffect>
                                  </p:childTnLst>
                                </p:cTn>
                              </p:par>
                              <p:par>
                                <p:cTn id="28" presetID="21" presetClass="entr" presetSubtype="1" fill="hold" nodeType="withEffect">
                                  <p:stCondLst>
                                    <p:cond delay="0"/>
                                  </p:stCondLst>
                                  <p:childTnLst>
                                    <p:set>
                                      <p:cBhvr>
                                        <p:cTn id="29" dur="1" fill="hold">
                                          <p:stCondLst>
                                            <p:cond delay="0"/>
                                          </p:stCondLst>
                                        </p:cTn>
                                        <p:tgtEl>
                                          <p:spTgt spid="5">
                                            <p:txEl>
                                              <p:pRg st="2" end="2"/>
                                            </p:txEl>
                                          </p:spTgt>
                                        </p:tgtEl>
                                        <p:attrNameLst>
                                          <p:attrName>style.visibility</p:attrName>
                                        </p:attrNameLst>
                                      </p:cBhvr>
                                      <p:to>
                                        <p:strVal val="visible"/>
                                      </p:to>
                                    </p:set>
                                    <p:animEffect transition="in" filter="wheel(1)">
                                      <p:cBhvr>
                                        <p:cTn id="30" dur="2000"/>
                                        <p:tgtEl>
                                          <p:spTgt spid="5">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animEffect transition="in" filter="wipe(down)">
                                      <p:cBhvr>
                                        <p:cTn id="35" dur="500"/>
                                        <p:tgtEl>
                                          <p:spTgt spid="6">
                                            <p:txEl>
                                              <p:pRg st="0" end="0"/>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6">
                                            <p:txEl>
                                              <p:pRg st="2" end="2"/>
                                            </p:txEl>
                                          </p:spTgt>
                                        </p:tgtEl>
                                        <p:attrNameLst>
                                          <p:attrName>style.visibility</p:attrName>
                                        </p:attrNameLst>
                                      </p:cBhvr>
                                      <p:to>
                                        <p:strVal val="visible"/>
                                      </p:to>
                                    </p:set>
                                    <p:animEffect transition="in" filter="wipe(down)">
                                      <p:cBhvr>
                                        <p:cTn id="38" dur="500"/>
                                        <p:tgtEl>
                                          <p:spTgt spid="6">
                                            <p:txEl>
                                              <p:pRg st="2" end="2"/>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wipe(down)">
                                      <p:cBhvr>
                                        <p:cTn id="41" dur="500"/>
                                        <p:tgtEl>
                                          <p:spTgt spid="6">
                                            <p:txEl>
                                              <p:pRg st="1" end="1"/>
                                            </p:txEl>
                                          </p:spTgt>
                                        </p:tgtEl>
                                      </p:cBhvr>
                                    </p:animEffect>
                                  </p:childTnLst>
                                </p:cTn>
                              </p:par>
                              <p:par>
                                <p:cTn id="42" presetID="22" presetClass="entr" presetSubtype="4" fill="hold" nodeType="withEffect">
                                  <p:stCondLst>
                                    <p:cond delay="0"/>
                                  </p:stCondLst>
                                  <p:childTnLst>
                                    <p:set>
                                      <p:cBhvr>
                                        <p:cTn id="43" dur="1" fill="hold">
                                          <p:stCondLst>
                                            <p:cond delay="0"/>
                                          </p:stCondLst>
                                        </p:cTn>
                                        <p:tgtEl>
                                          <p:spTgt spid="6">
                                            <p:txEl>
                                              <p:pRg st="3" end="3"/>
                                            </p:txEl>
                                          </p:spTgt>
                                        </p:tgtEl>
                                        <p:attrNameLst>
                                          <p:attrName>style.visibility</p:attrName>
                                        </p:attrNameLst>
                                      </p:cBhvr>
                                      <p:to>
                                        <p:strVal val="visible"/>
                                      </p:to>
                                    </p:set>
                                    <p:animEffect transition="in" filter="wipe(down)">
                                      <p:cBhvr>
                                        <p:cTn id="44" dur="500"/>
                                        <p:tgtEl>
                                          <p:spTgt spid="6">
                                            <p:txEl>
                                              <p:pRg st="3" end="3"/>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6">
                                            <p:txEl>
                                              <p:pRg st="4" end="4"/>
                                            </p:txEl>
                                          </p:spTgt>
                                        </p:tgtEl>
                                        <p:attrNameLst>
                                          <p:attrName>style.visibility</p:attrName>
                                        </p:attrNameLst>
                                      </p:cBhvr>
                                      <p:to>
                                        <p:strVal val="visible"/>
                                      </p:to>
                                    </p:set>
                                    <p:animEffect transition="in" filter="wipe(down)">
                                      <p:cBhvr>
                                        <p:cTn id="47" dur="500"/>
                                        <p:tgtEl>
                                          <p:spTgt spid="6">
                                            <p:txEl>
                                              <p:pRg st="4" end="4"/>
                                            </p:txEl>
                                          </p:spTgt>
                                        </p:tgtEl>
                                      </p:cBhvr>
                                    </p:animEffect>
                                  </p:childTnLst>
                                </p:cTn>
                              </p:par>
                              <p:par>
                                <p:cTn id="48" presetID="22" presetClass="entr" presetSubtype="4" fill="hold" nodeType="withEffect">
                                  <p:stCondLst>
                                    <p:cond delay="0"/>
                                  </p:stCondLst>
                                  <p:childTnLst>
                                    <p:set>
                                      <p:cBhvr>
                                        <p:cTn id="49" dur="1" fill="hold">
                                          <p:stCondLst>
                                            <p:cond delay="0"/>
                                          </p:stCondLst>
                                        </p:cTn>
                                        <p:tgtEl>
                                          <p:spTgt spid="6">
                                            <p:txEl>
                                              <p:pRg st="5" end="5"/>
                                            </p:txEl>
                                          </p:spTgt>
                                        </p:tgtEl>
                                        <p:attrNameLst>
                                          <p:attrName>style.visibility</p:attrName>
                                        </p:attrNameLst>
                                      </p:cBhvr>
                                      <p:to>
                                        <p:strVal val="visible"/>
                                      </p:to>
                                    </p:set>
                                    <p:animEffect transition="in" filter="wipe(down)">
                                      <p:cBhvr>
                                        <p:cTn id="50" dur="500"/>
                                        <p:tgtEl>
                                          <p:spTgt spid="6">
                                            <p:txEl>
                                              <p:pRg st="5" end="5"/>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animEffect transition="in" filter="wipe(down)">
                                      <p:cBhvr>
                                        <p:cTn id="55" dur="500"/>
                                        <p:tgtEl>
                                          <p:spTgt spid="7">
                                            <p:txEl>
                                              <p:pRg st="0" end="0"/>
                                            </p:txEl>
                                          </p:spTgt>
                                        </p:tgtEl>
                                      </p:cBhvr>
                                    </p:animEffect>
                                  </p:childTnLst>
                                </p:cTn>
                              </p:par>
                              <p:par>
                                <p:cTn id="56" presetID="22" presetClass="entr" presetSubtype="4" fill="hold" nodeType="withEffect">
                                  <p:stCondLst>
                                    <p:cond delay="0"/>
                                  </p:stCondLst>
                                  <p:childTnLst>
                                    <p:set>
                                      <p:cBhvr>
                                        <p:cTn id="57" dur="1" fill="hold">
                                          <p:stCondLst>
                                            <p:cond delay="0"/>
                                          </p:stCondLst>
                                        </p:cTn>
                                        <p:tgtEl>
                                          <p:spTgt spid="7">
                                            <p:txEl>
                                              <p:pRg st="1" end="1"/>
                                            </p:txEl>
                                          </p:spTgt>
                                        </p:tgtEl>
                                        <p:attrNameLst>
                                          <p:attrName>style.visibility</p:attrName>
                                        </p:attrNameLst>
                                      </p:cBhvr>
                                      <p:to>
                                        <p:strVal val="visible"/>
                                      </p:to>
                                    </p:set>
                                    <p:animEffect transition="in" filter="wipe(down)">
                                      <p:cBhvr>
                                        <p:cTn id="58" dur="500"/>
                                        <p:tgtEl>
                                          <p:spTgt spid="7">
                                            <p:txEl>
                                              <p:pRg st="1" end="1"/>
                                            </p:txEl>
                                          </p:spTgt>
                                        </p:tgtEl>
                                      </p:cBhvr>
                                    </p:animEffect>
                                  </p:childTnLst>
                                </p:cTn>
                              </p:par>
                              <p:par>
                                <p:cTn id="59" presetID="22" presetClass="entr" presetSubtype="4" fill="hold" nodeType="withEffect">
                                  <p:stCondLst>
                                    <p:cond delay="0"/>
                                  </p:stCondLst>
                                  <p:childTnLst>
                                    <p:set>
                                      <p:cBhvr>
                                        <p:cTn id="60" dur="1" fill="hold">
                                          <p:stCondLst>
                                            <p:cond delay="0"/>
                                          </p:stCondLst>
                                        </p:cTn>
                                        <p:tgtEl>
                                          <p:spTgt spid="7">
                                            <p:txEl>
                                              <p:pRg st="2" end="2"/>
                                            </p:txEl>
                                          </p:spTgt>
                                        </p:tgtEl>
                                        <p:attrNameLst>
                                          <p:attrName>style.visibility</p:attrName>
                                        </p:attrNameLst>
                                      </p:cBhvr>
                                      <p:to>
                                        <p:strVal val="visible"/>
                                      </p:to>
                                    </p:set>
                                    <p:animEffect transition="in" filter="wipe(down)">
                                      <p:cBhvr>
                                        <p:cTn id="61" dur="500"/>
                                        <p:tgtEl>
                                          <p:spTgt spid="7">
                                            <p:txEl>
                                              <p:pRg st="2" end="2"/>
                                            </p:txEl>
                                          </p:spTgt>
                                        </p:tgtEl>
                                      </p:cBhvr>
                                    </p:animEffect>
                                  </p:childTnLst>
                                </p:cTn>
                              </p:par>
                              <p:par>
                                <p:cTn id="62" presetID="22" presetClass="entr" presetSubtype="4" fill="hold" nodeType="withEffect">
                                  <p:stCondLst>
                                    <p:cond delay="0"/>
                                  </p:stCondLst>
                                  <p:childTnLst>
                                    <p:set>
                                      <p:cBhvr>
                                        <p:cTn id="63" dur="1" fill="hold">
                                          <p:stCondLst>
                                            <p:cond delay="0"/>
                                          </p:stCondLst>
                                        </p:cTn>
                                        <p:tgtEl>
                                          <p:spTgt spid="7">
                                            <p:txEl>
                                              <p:pRg st="3" end="3"/>
                                            </p:txEl>
                                          </p:spTgt>
                                        </p:tgtEl>
                                        <p:attrNameLst>
                                          <p:attrName>style.visibility</p:attrName>
                                        </p:attrNameLst>
                                      </p:cBhvr>
                                      <p:to>
                                        <p:strVal val="visible"/>
                                      </p:to>
                                    </p:set>
                                    <p:animEffect transition="in" filter="wipe(down)">
                                      <p:cBhvr>
                                        <p:cTn id="64" dur="500"/>
                                        <p:tgtEl>
                                          <p:spTgt spid="7">
                                            <p:txEl>
                                              <p:pRg st="3" end="3"/>
                                            </p:txEl>
                                          </p:spTgt>
                                        </p:tgtEl>
                                      </p:cBhvr>
                                    </p:animEffect>
                                  </p:childTnLst>
                                </p:cTn>
                              </p:par>
                              <p:par>
                                <p:cTn id="65" presetID="22" presetClass="entr" presetSubtype="4" fill="hold" nodeType="withEffect">
                                  <p:stCondLst>
                                    <p:cond delay="0"/>
                                  </p:stCondLst>
                                  <p:childTnLst>
                                    <p:set>
                                      <p:cBhvr>
                                        <p:cTn id="66" dur="1" fill="hold">
                                          <p:stCondLst>
                                            <p:cond delay="0"/>
                                          </p:stCondLst>
                                        </p:cTn>
                                        <p:tgtEl>
                                          <p:spTgt spid="7">
                                            <p:txEl>
                                              <p:pRg st="4" end="4"/>
                                            </p:txEl>
                                          </p:spTgt>
                                        </p:tgtEl>
                                        <p:attrNameLst>
                                          <p:attrName>style.visibility</p:attrName>
                                        </p:attrNameLst>
                                      </p:cBhvr>
                                      <p:to>
                                        <p:strVal val="visible"/>
                                      </p:to>
                                    </p:set>
                                    <p:animEffect transition="in" filter="wipe(down)">
                                      <p:cBhvr>
                                        <p:cTn id="67" dur="500"/>
                                        <p:tgtEl>
                                          <p:spTgt spid="7">
                                            <p:txEl>
                                              <p:pRg st="4" end="4"/>
                                            </p:txEl>
                                          </p:spTgt>
                                        </p:tgtEl>
                                      </p:cBhvr>
                                    </p:animEffect>
                                  </p:childTnLst>
                                </p:cTn>
                              </p:par>
                              <p:par>
                                <p:cTn id="68" presetID="22" presetClass="entr" presetSubtype="4" fill="hold" nodeType="withEffect">
                                  <p:stCondLst>
                                    <p:cond delay="0"/>
                                  </p:stCondLst>
                                  <p:childTnLst>
                                    <p:set>
                                      <p:cBhvr>
                                        <p:cTn id="69" dur="1" fill="hold">
                                          <p:stCondLst>
                                            <p:cond delay="0"/>
                                          </p:stCondLst>
                                        </p:cTn>
                                        <p:tgtEl>
                                          <p:spTgt spid="7">
                                            <p:txEl>
                                              <p:pRg st="5" end="5"/>
                                            </p:txEl>
                                          </p:spTgt>
                                        </p:tgtEl>
                                        <p:attrNameLst>
                                          <p:attrName>style.visibility</p:attrName>
                                        </p:attrNameLst>
                                      </p:cBhvr>
                                      <p:to>
                                        <p:strVal val="visible"/>
                                      </p:to>
                                    </p:set>
                                    <p:animEffect transition="in" filter="wipe(down)">
                                      <p:cBhvr>
                                        <p:cTn id="70" dur="500"/>
                                        <p:tgtEl>
                                          <p:spTgt spid="7">
                                            <p:txEl>
                                              <p:pRg st="5" end="5"/>
                                            </p:txEl>
                                          </p:spTgt>
                                        </p:tgtEl>
                                      </p:cBhvr>
                                    </p:animEffect>
                                  </p:childTnLst>
                                </p:cTn>
                              </p:par>
                              <p:par>
                                <p:cTn id="71" presetID="22" presetClass="entr" presetSubtype="4" fill="hold" nodeType="withEffect">
                                  <p:stCondLst>
                                    <p:cond delay="0"/>
                                  </p:stCondLst>
                                  <p:childTnLst>
                                    <p:set>
                                      <p:cBhvr>
                                        <p:cTn id="72" dur="1" fill="hold">
                                          <p:stCondLst>
                                            <p:cond delay="0"/>
                                          </p:stCondLst>
                                        </p:cTn>
                                        <p:tgtEl>
                                          <p:spTgt spid="7">
                                            <p:txEl>
                                              <p:pRg st="6" end="6"/>
                                            </p:txEl>
                                          </p:spTgt>
                                        </p:tgtEl>
                                        <p:attrNameLst>
                                          <p:attrName>style.visibility</p:attrName>
                                        </p:attrNameLst>
                                      </p:cBhvr>
                                      <p:to>
                                        <p:strVal val="visible"/>
                                      </p:to>
                                    </p:set>
                                    <p:animEffect transition="in" filter="wipe(down)">
                                      <p:cBhvr>
                                        <p:cTn id="73" dur="500"/>
                                        <p:tgtEl>
                                          <p:spTgt spid="7">
                                            <p:txEl>
                                              <p:pRg st="6" end="6"/>
                                            </p:txEl>
                                          </p:spTgt>
                                        </p:tgtEl>
                                      </p:cBhvr>
                                    </p:animEffect>
                                  </p:childTnLst>
                                </p:cTn>
                              </p:par>
                              <p:par>
                                <p:cTn id="74" presetID="22" presetClass="entr" presetSubtype="4" fill="hold" nodeType="withEffect">
                                  <p:stCondLst>
                                    <p:cond delay="0"/>
                                  </p:stCondLst>
                                  <p:childTnLst>
                                    <p:set>
                                      <p:cBhvr>
                                        <p:cTn id="75" dur="1" fill="hold">
                                          <p:stCondLst>
                                            <p:cond delay="0"/>
                                          </p:stCondLst>
                                        </p:cTn>
                                        <p:tgtEl>
                                          <p:spTgt spid="7">
                                            <p:txEl>
                                              <p:pRg st="7" end="7"/>
                                            </p:txEl>
                                          </p:spTgt>
                                        </p:tgtEl>
                                        <p:attrNameLst>
                                          <p:attrName>style.visibility</p:attrName>
                                        </p:attrNameLst>
                                      </p:cBhvr>
                                      <p:to>
                                        <p:strVal val="visible"/>
                                      </p:to>
                                    </p:set>
                                    <p:animEffect transition="in" filter="wipe(down)">
                                      <p:cBhvr>
                                        <p:cTn id="76" dur="500"/>
                                        <p:tgtEl>
                                          <p:spTgt spid="7">
                                            <p:txEl>
                                              <p:pRg st="7" end="7"/>
                                            </p:txEl>
                                          </p:spTgt>
                                        </p:tgtEl>
                                      </p:cBhvr>
                                    </p:animEffect>
                                  </p:childTnLst>
                                </p:cTn>
                              </p:par>
                              <p:par>
                                <p:cTn id="77" presetID="22" presetClass="entr" presetSubtype="4" fill="hold" nodeType="withEffect">
                                  <p:stCondLst>
                                    <p:cond delay="0"/>
                                  </p:stCondLst>
                                  <p:childTnLst>
                                    <p:set>
                                      <p:cBhvr>
                                        <p:cTn id="78" dur="1" fill="hold">
                                          <p:stCondLst>
                                            <p:cond delay="0"/>
                                          </p:stCondLst>
                                        </p:cTn>
                                        <p:tgtEl>
                                          <p:spTgt spid="7">
                                            <p:txEl>
                                              <p:pRg st="8" end="8"/>
                                            </p:txEl>
                                          </p:spTgt>
                                        </p:tgtEl>
                                        <p:attrNameLst>
                                          <p:attrName>style.visibility</p:attrName>
                                        </p:attrNameLst>
                                      </p:cBhvr>
                                      <p:to>
                                        <p:strVal val="visible"/>
                                      </p:to>
                                    </p:set>
                                    <p:animEffect transition="in" filter="wipe(down)">
                                      <p:cBhvr>
                                        <p:cTn id="79" dur="500"/>
                                        <p:tgtEl>
                                          <p:spTgt spid="7">
                                            <p:txEl>
                                              <p:pRg st="8" end="8"/>
                                            </p:txEl>
                                          </p:spTgt>
                                        </p:tgtEl>
                                      </p:cBhvr>
                                    </p:animEffect>
                                  </p:childTnLst>
                                </p:cTn>
                              </p:par>
                              <p:par>
                                <p:cTn id="80" presetID="22" presetClass="entr" presetSubtype="4" fill="hold" nodeType="withEffect">
                                  <p:stCondLst>
                                    <p:cond delay="0"/>
                                  </p:stCondLst>
                                  <p:childTnLst>
                                    <p:set>
                                      <p:cBhvr>
                                        <p:cTn id="81" dur="1" fill="hold">
                                          <p:stCondLst>
                                            <p:cond delay="0"/>
                                          </p:stCondLst>
                                        </p:cTn>
                                        <p:tgtEl>
                                          <p:spTgt spid="7">
                                            <p:txEl>
                                              <p:pRg st="9" end="9"/>
                                            </p:txEl>
                                          </p:spTgt>
                                        </p:tgtEl>
                                        <p:attrNameLst>
                                          <p:attrName>style.visibility</p:attrName>
                                        </p:attrNameLst>
                                      </p:cBhvr>
                                      <p:to>
                                        <p:strVal val="visible"/>
                                      </p:to>
                                    </p:set>
                                    <p:animEffect transition="in" filter="wipe(down)">
                                      <p:cBhvr>
                                        <p:cTn id="8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l="-61000" r="-61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5EE304A-A9C8-9699-690A-279AEC7F1BE8}"/>
              </a:ext>
            </a:extLst>
          </p:cNvPr>
          <p:cNvSpPr txBox="1"/>
          <p:nvPr/>
        </p:nvSpPr>
        <p:spPr>
          <a:xfrm>
            <a:off x="2878427" y="280848"/>
            <a:ext cx="6446547" cy="1077218"/>
          </a:xfrm>
          <a:prstGeom prst="rect">
            <a:avLst/>
          </a:prstGeom>
          <a:noFill/>
          <a:ln>
            <a:solidFill>
              <a:schemeClr val="accent1"/>
            </a:solidFill>
          </a:ln>
        </p:spPr>
        <p:txBody>
          <a:bodyPr wrap="square">
            <a:spAutoFit/>
          </a:bodyPr>
          <a:lstStyle/>
          <a:p>
            <a:pPr algn="ctr"/>
            <a:r>
              <a:rPr lang="en-US" sz="3200" b="1" dirty="0">
                <a:ln w="12700">
                  <a:solidFill>
                    <a:schemeClr val="tx2">
                      <a:lumMod val="75000"/>
                    </a:schemeClr>
                  </a:solidFill>
                  <a:prstDash val="solid"/>
                </a:ln>
                <a:solidFill>
                  <a:srgbClr val="002060"/>
                </a:solidFill>
                <a:effectLst>
                  <a:outerShdw dist="38100" dir="2640000" algn="bl" rotWithShape="0">
                    <a:schemeClr val="tx2">
                      <a:lumMod val="75000"/>
                    </a:schemeClr>
                  </a:outerShdw>
                </a:effectLst>
              </a:rPr>
              <a:t>EVOLUTION AND DEVELOPMENT OF SUPERCAPACITOR</a:t>
            </a:r>
            <a:endParaRPr lang="en-US" sz="3200" b="1" cap="none" spc="0" dirty="0">
              <a:ln w="12700">
                <a:solidFill>
                  <a:schemeClr val="tx2">
                    <a:lumMod val="75000"/>
                  </a:schemeClr>
                </a:solidFill>
                <a:prstDash val="solid"/>
              </a:ln>
              <a:solidFill>
                <a:srgbClr val="002060"/>
              </a:solidFill>
              <a:effectLst>
                <a:outerShdw dist="38100" dir="2640000" algn="bl" rotWithShape="0">
                  <a:schemeClr val="tx2">
                    <a:lumMod val="75000"/>
                  </a:schemeClr>
                </a:outerShdw>
              </a:effectLst>
            </a:endParaRPr>
          </a:p>
        </p:txBody>
      </p:sp>
      <p:sp>
        <p:nvSpPr>
          <p:cNvPr id="8" name="TextBox 7">
            <a:extLst>
              <a:ext uri="{FF2B5EF4-FFF2-40B4-BE49-F238E27FC236}">
                <a16:creationId xmlns:a16="http://schemas.microsoft.com/office/drawing/2014/main" id="{5D20A117-5CDA-244D-83CB-362F96B974E8}"/>
              </a:ext>
            </a:extLst>
          </p:cNvPr>
          <p:cNvSpPr txBox="1"/>
          <p:nvPr/>
        </p:nvSpPr>
        <p:spPr>
          <a:xfrm>
            <a:off x="0" y="1638299"/>
            <a:ext cx="12192000" cy="4461799"/>
          </a:xfrm>
          <a:prstGeom prst="rect">
            <a:avLst/>
          </a:prstGeom>
          <a:noFill/>
        </p:spPr>
        <p:txBody>
          <a:bodyPr wrap="square" rtlCol="0">
            <a:spAutoFit/>
          </a:bodyPr>
          <a:lstStyle/>
          <a:p>
            <a:pPr marL="285750" indent="-285750">
              <a:lnSpc>
                <a:spcPct val="107000"/>
              </a:lnSpc>
              <a:spcAft>
                <a:spcPts val="1500"/>
              </a:spcAft>
              <a:buFont typeface="Arial" panose="020B0604020202020204" pitchFamily="34" charset="0"/>
              <a:buChar char="•"/>
            </a:pPr>
            <a:r>
              <a:rPr lang="en-IN" sz="20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discovery of supercapacitors, also known as </a:t>
            </a:r>
            <a:r>
              <a:rPr lang="en-IN" sz="2000" b="1"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electrochemical capacitors</a:t>
            </a:r>
            <a:r>
              <a:rPr lang="en-IN" sz="20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can be traced back to the 1950s, when researchers first started experimenting with the use of porous carbon materials to store electrical energy. However, it was not until the 1980s and 1990s that the technology began to mature and gain widespread attention.</a:t>
            </a:r>
            <a:endParaRPr lang="en-IN" sz="2000" dirty="0">
              <a:solidFill>
                <a:schemeClr val="bg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ctr">
              <a:lnSpc>
                <a:spcPct val="107000"/>
              </a:lnSpc>
              <a:spcBef>
                <a:spcPts val="1500"/>
              </a:spcBef>
              <a:spcAft>
                <a:spcPts val="1500"/>
              </a:spcAft>
              <a:buFont typeface="Arial" panose="020B0604020202020204" pitchFamily="34" charset="0"/>
              <a:buChar char="•"/>
            </a:pPr>
            <a:r>
              <a:rPr lang="en-IN" sz="20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 1985, researchers at the </a:t>
            </a:r>
            <a:r>
              <a:rPr lang="en-IN" sz="2000" b="1"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University of Texas at Austin</a:t>
            </a:r>
            <a:r>
              <a:rPr lang="en-IN" sz="20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including </a:t>
            </a:r>
            <a:r>
              <a:rPr lang="en-IN" sz="2000" b="1"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John B. Goodenough</a:t>
            </a:r>
            <a:r>
              <a:rPr lang="en-IN" sz="20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who would later go on to win the </a:t>
            </a:r>
            <a:r>
              <a:rPr lang="en-IN" sz="2000" u="sng"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Nobel Prize </a:t>
            </a:r>
            <a:r>
              <a:rPr lang="en-IN" sz="20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in Chemistry for his work on lithium-ion batteries, developed the first high-capacity, reversible electrochemical capacitor. Their device used a layered oxide material as the electrode and a lithium salt electrolyte.  </a:t>
            </a:r>
            <a:endParaRPr lang="en-IN" sz="2000" dirty="0">
              <a:solidFill>
                <a:schemeClr val="bg1">
                  <a:lumMod val="85000"/>
                  <a:lumOff val="1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07000"/>
              </a:lnSpc>
              <a:spcBef>
                <a:spcPts val="1500"/>
              </a:spcBef>
              <a:spcAft>
                <a:spcPts val="1500"/>
              </a:spcAft>
              <a:buFont typeface="Arial" panose="020B0604020202020204" pitchFamily="34" charset="0"/>
              <a:buChar char="•"/>
            </a:pPr>
            <a:r>
              <a:rPr lang="en-IN" sz="20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Around the same time, researchers in Japan, including </a:t>
            </a:r>
            <a:r>
              <a:rPr lang="en-IN" sz="2000" b="1" dirty="0" err="1">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Kaname</a:t>
            </a:r>
            <a:r>
              <a:rPr lang="en-IN" sz="2000" b="1"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1" dirty="0" err="1">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Takayanagi</a:t>
            </a:r>
            <a:r>
              <a:rPr lang="en-IN" sz="2000" b="1"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and Hikaru Abe, </a:t>
            </a:r>
            <a:r>
              <a:rPr lang="en-IN" sz="20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were also working on developing high-capacity electrochemical capacitors. They used activated </a:t>
            </a:r>
            <a:r>
              <a:rPr lang="en-IN" sz="2000" b="1"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carbon</a:t>
            </a:r>
            <a:r>
              <a:rPr lang="en-IN" sz="20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as the </a:t>
            </a:r>
            <a:r>
              <a:rPr lang="en-IN" sz="2000" b="1"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electrode material </a:t>
            </a:r>
            <a:r>
              <a:rPr lang="en-IN" sz="20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and a </a:t>
            </a:r>
            <a:r>
              <a:rPr lang="en-IN" sz="2000" b="1"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non-aqueous electrolyte, </a:t>
            </a:r>
            <a:r>
              <a:rPr lang="en-IN" sz="2000" dirty="0">
                <a:solidFill>
                  <a:schemeClr val="bg1">
                    <a:lumMod val="85000"/>
                    <a:lumOff val="1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which allowed for higher energy densities than the aqueous electrolytes used in earlier devices.</a:t>
            </a:r>
            <a:endParaRPr lang="en-IN" sz="2000" dirty="0">
              <a:solidFill>
                <a:schemeClr val="bg1">
                  <a:lumMod val="85000"/>
                  <a:lumOff val="1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262593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down)">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circle(in)">
                                      <p:cBhvr>
                                        <p:cTn id="12" dur="2000"/>
                                        <p:tgtEl>
                                          <p:spTgt spid="8">
                                            <p:txEl>
                                              <p:pRg st="0" end="0"/>
                                            </p:txEl>
                                          </p:spTgt>
                                        </p:tgtEl>
                                      </p:cBhvr>
                                    </p:animEffect>
                                  </p:childTnLst>
                                </p:cTn>
                              </p:par>
                              <p:par>
                                <p:cTn id="13" presetID="6" presetClass="entr" presetSubtype="16"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circle(in)">
                                      <p:cBhvr>
                                        <p:cTn id="15" dur="2000"/>
                                        <p:tgtEl>
                                          <p:spTgt spid="8">
                                            <p:txEl>
                                              <p:pRg st="1" end="1"/>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8">
                                            <p:txEl>
                                              <p:pRg st="2" end="2"/>
                                            </p:txEl>
                                          </p:spTgt>
                                        </p:tgtEl>
                                        <p:attrNameLst>
                                          <p:attrName>style.visibility</p:attrName>
                                        </p:attrNameLst>
                                      </p:cBhvr>
                                      <p:to>
                                        <p:strVal val="visible"/>
                                      </p:to>
                                    </p:set>
                                    <p:animEffect transition="in" filter="circle(in)">
                                      <p:cBhvr>
                                        <p:cTn id="18"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t="-9000" b="-9000"/>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8C103F5-6B84-4E80-CECD-0CB0CE140A6F}"/>
              </a:ext>
            </a:extLst>
          </p:cNvPr>
          <p:cNvSpPr txBox="1"/>
          <p:nvPr/>
        </p:nvSpPr>
        <p:spPr>
          <a:xfrm>
            <a:off x="2069809" y="567809"/>
            <a:ext cx="7521866" cy="584775"/>
          </a:xfrm>
          <a:prstGeom prst="rect">
            <a:avLst/>
          </a:prstGeom>
          <a:noFill/>
        </p:spPr>
        <p:txBody>
          <a:bodyPr wrap="square">
            <a:spAutoFit/>
          </a:bodyPr>
          <a:lstStyle/>
          <a:p>
            <a:pPr algn="ctr"/>
            <a:r>
              <a:rPr lang="en-US" sz="3200" b="1" dirty="0">
                <a:ln w="6600">
                  <a:solidFill>
                    <a:schemeClr val="accent2"/>
                  </a:solidFill>
                  <a:prstDash val="solid"/>
                </a:ln>
                <a:solidFill>
                  <a:schemeClr val="bg1">
                    <a:lumMod val="95000"/>
                    <a:lumOff val="5000"/>
                  </a:schemeClr>
                </a:solidFill>
                <a:effectLst>
                  <a:outerShdw dist="38100" dir="2700000" algn="tl" rotWithShape="0">
                    <a:schemeClr val="accent2"/>
                  </a:outerShdw>
                </a:effectLst>
              </a:rPr>
              <a:t>IMPORTANCE OF SUPER CAPACITOR</a:t>
            </a:r>
            <a:endParaRPr lang="en-US" sz="3200" b="1" cap="none" spc="0" dirty="0">
              <a:ln w="6600">
                <a:solidFill>
                  <a:schemeClr val="accent2"/>
                </a:solidFill>
                <a:prstDash val="solid"/>
              </a:ln>
              <a:solidFill>
                <a:schemeClr val="bg1">
                  <a:lumMod val="95000"/>
                  <a:lumOff val="5000"/>
                </a:schemeClr>
              </a:solidFill>
              <a:effectLst>
                <a:outerShdw dist="38100" dir="2700000" algn="tl" rotWithShape="0">
                  <a:schemeClr val="accent2"/>
                </a:outerShdw>
              </a:effectLst>
            </a:endParaRPr>
          </a:p>
        </p:txBody>
      </p:sp>
      <p:sp>
        <p:nvSpPr>
          <p:cNvPr id="12" name="TextBox 11">
            <a:extLst>
              <a:ext uri="{FF2B5EF4-FFF2-40B4-BE49-F238E27FC236}">
                <a16:creationId xmlns:a16="http://schemas.microsoft.com/office/drawing/2014/main" id="{B8051973-BCBC-48BA-F56E-37E417D35E91}"/>
              </a:ext>
            </a:extLst>
          </p:cNvPr>
          <p:cNvSpPr txBox="1"/>
          <p:nvPr/>
        </p:nvSpPr>
        <p:spPr>
          <a:xfrm>
            <a:off x="161925" y="1800224"/>
            <a:ext cx="12030075" cy="4370427"/>
          </a:xfrm>
          <a:prstGeom prst="rect">
            <a:avLst/>
          </a:prstGeom>
          <a:noFill/>
        </p:spPr>
        <p:txBody>
          <a:bodyPr wrap="square" rtlCol="0">
            <a:spAutoFit/>
          </a:bodyPr>
          <a:lstStyle/>
          <a:p>
            <a:pPr marL="342900" lvl="0" indent="-342900">
              <a:buFont typeface="Arial" panose="020B0604020202020204" pitchFamily="34" charset="0"/>
              <a:buChar char="•"/>
              <a:tabLst>
                <a:tab pos="457200" algn="l"/>
              </a:tabLst>
            </a:pPr>
            <a:r>
              <a:rPr lang="en-IN" sz="2000" b="1" i="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High power density</a:t>
            </a:r>
            <a:r>
              <a:rPr lang="en-IN" sz="20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Supercapacitors can deliver high power in short bursts, making them ideal for applications that require high power output, such as electric vehicles, regenerative braking systems, and power grid stabilization.</a:t>
            </a:r>
          </a:p>
          <a:p>
            <a:pPr marL="342900" lvl="0" indent="-342900">
              <a:buFont typeface="Arial" panose="020B0604020202020204" pitchFamily="34" charset="0"/>
              <a:buChar char="•"/>
              <a:tabLst>
                <a:tab pos="457200" algn="l"/>
              </a:tabLst>
            </a:pPr>
            <a:r>
              <a:rPr lang="en-IN" sz="2000" b="1" i="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Fast charging and slow discharging</a:t>
            </a:r>
            <a:r>
              <a:rPr lang="en-IN" sz="20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Supercapacitors can be charged quickly and  slow discharged, in a matter of seconds, compared to batteries which may take hours. This allows for rapid charging and discharging cycles and reduces downtime for devices.</a:t>
            </a:r>
          </a:p>
          <a:p>
            <a:pPr marL="342900" lvl="0" indent="-342900">
              <a:buFont typeface="Arial" panose="020B0604020202020204" pitchFamily="34" charset="0"/>
              <a:buChar char="•"/>
              <a:tabLst>
                <a:tab pos="457200" algn="l"/>
              </a:tabLst>
            </a:pPr>
            <a:r>
              <a:rPr lang="en-IN" sz="2000" b="1" i="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Long cycle life</a:t>
            </a:r>
            <a:r>
              <a:rPr lang="en-IN" sz="20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Supercapacitors have a longer cycle life than batteries, which means they can be charged and discharged many more times without significant degradation in performance. This makes them more durable and cost-effective over the long term.</a:t>
            </a:r>
          </a:p>
          <a:p>
            <a:pPr marL="342900" lvl="0" indent="-342900">
              <a:buFont typeface="Arial" panose="020B0604020202020204" pitchFamily="34" charset="0"/>
              <a:buChar char="•"/>
              <a:tabLst>
                <a:tab pos="457200" algn="l"/>
              </a:tabLst>
            </a:pPr>
            <a:r>
              <a:rPr lang="en-IN" sz="2000" b="1" i="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Wide temperature range</a:t>
            </a:r>
            <a:r>
              <a:rPr lang="en-IN" sz="20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Supercapacitors can operate in a wider range of temperatures than batteries, making them suitable for use in extreme environments such as space, high altitude, and deep sea.</a:t>
            </a:r>
          </a:p>
          <a:p>
            <a:pPr marL="342900" lvl="0" indent="-342900">
              <a:buFont typeface="Arial" panose="020B0604020202020204" pitchFamily="34" charset="0"/>
              <a:buChar char="•"/>
              <a:tabLst>
                <a:tab pos="457200" algn="l"/>
              </a:tabLst>
            </a:pPr>
            <a:r>
              <a:rPr lang="en-IN" sz="2000" b="1" i="1"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Environmentally friendly</a:t>
            </a:r>
            <a:r>
              <a:rPr lang="en-IN" sz="2000" dirty="0">
                <a:solidFill>
                  <a:schemeClr val="bg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Supercapacitors do not contain toxic chemicals or heavy metals, making them more environmentally friendly than batteries. They are also recyclable, reducing waste and environmental impact.</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4144454208"/>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Effect transition="in" filter="randombar(horizontal)">
                                      <p:cBhvr>
                                        <p:cTn id="13" dur="500"/>
                                        <p:tgtEl>
                                          <p:spTgt spid="12">
                                            <p:txEl>
                                              <p:pRg st="0" end="0"/>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animEffect transition="in" filter="randombar(horizontal)">
                                      <p:cBhvr>
                                        <p:cTn id="16" dur="500"/>
                                        <p:tgtEl>
                                          <p:spTgt spid="12">
                                            <p:txEl>
                                              <p:pRg st="1" end="1"/>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Effect transition="in" filter="randombar(horizontal)">
                                      <p:cBhvr>
                                        <p:cTn id="19" dur="500"/>
                                        <p:tgtEl>
                                          <p:spTgt spid="12">
                                            <p:txEl>
                                              <p:pRg st="2" end="2"/>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12">
                                            <p:txEl>
                                              <p:pRg st="3" end="3"/>
                                            </p:txEl>
                                          </p:spTgt>
                                        </p:tgtEl>
                                        <p:attrNameLst>
                                          <p:attrName>style.visibility</p:attrName>
                                        </p:attrNameLst>
                                      </p:cBhvr>
                                      <p:to>
                                        <p:strVal val="visible"/>
                                      </p:to>
                                    </p:set>
                                    <p:animEffect transition="in" filter="randombar(horizontal)">
                                      <p:cBhvr>
                                        <p:cTn id="22" dur="500"/>
                                        <p:tgtEl>
                                          <p:spTgt spid="12">
                                            <p:txEl>
                                              <p:pRg st="3" end="3"/>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animEffect transition="in" filter="randombar(horizontal)">
                                      <p:cBhvr>
                                        <p:cTn id="25" dur="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7E7C0B-4039-0848-262F-573BFAD0F4DB}"/>
              </a:ext>
            </a:extLst>
          </p:cNvPr>
          <p:cNvSpPr/>
          <p:nvPr/>
        </p:nvSpPr>
        <p:spPr>
          <a:xfrm>
            <a:off x="85711" y="0"/>
            <a:ext cx="6248441" cy="584775"/>
          </a:xfrm>
          <a:prstGeom prst="rect">
            <a:avLst/>
          </a:prstGeom>
          <a:noFill/>
        </p:spPr>
        <p:txBody>
          <a:bodyPr wrap="none" lIns="91440" tIns="45720" rIns="91440" bIns="45720">
            <a:spAutoFit/>
          </a:bodyPr>
          <a:lstStyle/>
          <a:p>
            <a:pPr algn="ctr"/>
            <a:r>
              <a:rPr lang="en-US" sz="3200" b="1" cap="none" spc="50" dirty="0">
                <a:ln w="0"/>
                <a:solidFill>
                  <a:schemeClr val="bg2"/>
                </a:solidFill>
                <a:effectLst>
                  <a:innerShdw blurRad="63500" dist="50800" dir="13500000">
                    <a:srgbClr val="000000">
                      <a:alpha val="50000"/>
                    </a:srgbClr>
                  </a:innerShdw>
                </a:effectLst>
              </a:rPr>
              <a:t>WORKING AND CONSTRUCTION</a:t>
            </a:r>
          </a:p>
        </p:txBody>
      </p:sp>
      <p:sp>
        <p:nvSpPr>
          <p:cNvPr id="7" name="Oval 6">
            <a:extLst>
              <a:ext uri="{FF2B5EF4-FFF2-40B4-BE49-F238E27FC236}">
                <a16:creationId xmlns:a16="http://schemas.microsoft.com/office/drawing/2014/main" id="{37ADE48C-964D-07F2-C51B-F3F32ED207A7}"/>
              </a:ext>
            </a:extLst>
          </p:cNvPr>
          <p:cNvSpPr/>
          <p:nvPr/>
        </p:nvSpPr>
        <p:spPr>
          <a:xfrm>
            <a:off x="7789111" y="-47626"/>
            <a:ext cx="2571750" cy="2228850"/>
          </a:xfrm>
          <a:prstGeom prst="ellipse">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058322B9-49D5-D5C5-7B41-47910842355C}"/>
              </a:ext>
            </a:extLst>
          </p:cNvPr>
          <p:cNvSpPr/>
          <p:nvPr/>
        </p:nvSpPr>
        <p:spPr>
          <a:xfrm>
            <a:off x="9722643" y="1804987"/>
            <a:ext cx="2028825" cy="2000250"/>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168FAF85-F729-7219-432A-B0C80E2CA8EB}"/>
              </a:ext>
            </a:extLst>
          </p:cNvPr>
          <p:cNvSpPr/>
          <p:nvPr/>
        </p:nvSpPr>
        <p:spPr>
          <a:xfrm>
            <a:off x="10601339" y="223837"/>
            <a:ext cx="1504950" cy="1457325"/>
          </a:xfrm>
          <a:prstGeom prst="ellipse">
            <a:avLst/>
          </a:prstGeom>
          <a:blipFill dpi="0" rotWithShape="1">
            <a:blip r:embed="rId5"/>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6F648658-A38A-0704-683B-854864FF2BBB}"/>
              </a:ext>
            </a:extLst>
          </p:cNvPr>
          <p:cNvSpPr txBox="1"/>
          <p:nvPr/>
        </p:nvSpPr>
        <p:spPr>
          <a:xfrm>
            <a:off x="440532" y="1601812"/>
            <a:ext cx="7436498" cy="2677656"/>
          </a:xfrm>
          <a:prstGeom prst="rect">
            <a:avLst/>
          </a:prstGeom>
          <a:noFill/>
        </p:spPr>
        <p:txBody>
          <a:bodyPr wrap="square" rtlCol="0">
            <a:spAutoFit/>
          </a:bodyPr>
          <a:lstStyle/>
          <a:p>
            <a:r>
              <a:rPr lang="en-IN" sz="2800" dirty="0">
                <a:solidFill>
                  <a:schemeClr val="bg1">
                    <a:lumMod val="95000"/>
                    <a:lumOff val="5000"/>
                  </a:schemeClr>
                </a:solidFill>
              </a:rPr>
              <a:t>CONSTRUCTION CONSISTS OF:</a:t>
            </a:r>
          </a:p>
          <a:p>
            <a:endParaRPr lang="en-IN" sz="2800" dirty="0">
              <a:solidFill>
                <a:schemeClr val="bg1">
                  <a:lumMod val="95000"/>
                  <a:lumOff val="5000"/>
                </a:schemeClr>
              </a:solidFill>
            </a:endParaRPr>
          </a:p>
          <a:p>
            <a:pPr marL="285750" indent="-285750">
              <a:buFont typeface="Wingdings" panose="05000000000000000000" pitchFamily="2" charset="2"/>
              <a:buChar char="Ø"/>
            </a:pPr>
            <a:r>
              <a:rPr lang="en-IN" sz="2800" dirty="0">
                <a:solidFill>
                  <a:schemeClr val="bg1">
                    <a:lumMod val="95000"/>
                    <a:lumOff val="5000"/>
                  </a:schemeClr>
                </a:solidFill>
              </a:rPr>
              <a:t>Electrolyte(potassium ferricyanide)</a:t>
            </a:r>
          </a:p>
          <a:p>
            <a:pPr marL="285750" indent="-285750">
              <a:buFont typeface="Wingdings" panose="05000000000000000000" pitchFamily="2" charset="2"/>
              <a:buChar char="Ø"/>
            </a:pPr>
            <a:r>
              <a:rPr lang="en-IN" sz="2800" dirty="0">
                <a:solidFill>
                  <a:schemeClr val="bg1">
                    <a:lumMod val="95000"/>
                    <a:lumOff val="5000"/>
                  </a:schemeClr>
                </a:solidFill>
              </a:rPr>
              <a:t>Separator</a:t>
            </a:r>
          </a:p>
          <a:p>
            <a:pPr marL="285750" indent="-285750">
              <a:buFont typeface="Wingdings" panose="05000000000000000000" pitchFamily="2" charset="2"/>
              <a:buChar char="Ø"/>
            </a:pPr>
            <a:r>
              <a:rPr lang="en-IN" sz="2800" dirty="0">
                <a:solidFill>
                  <a:schemeClr val="bg1">
                    <a:lumMod val="95000"/>
                    <a:lumOff val="5000"/>
                  </a:schemeClr>
                </a:solidFill>
              </a:rPr>
              <a:t>Electrode (Activated charcoal)</a:t>
            </a:r>
          </a:p>
          <a:p>
            <a:pPr marL="285750" indent="-285750">
              <a:buFont typeface="Wingdings" panose="05000000000000000000" pitchFamily="2" charset="2"/>
              <a:buChar char="Ø"/>
            </a:pPr>
            <a:r>
              <a:rPr lang="en-IN" sz="2800" dirty="0">
                <a:solidFill>
                  <a:schemeClr val="bg1">
                    <a:lumMod val="95000"/>
                    <a:lumOff val="5000"/>
                  </a:schemeClr>
                </a:solidFill>
              </a:rPr>
              <a:t>Current collector (Aluminium foil)</a:t>
            </a:r>
          </a:p>
        </p:txBody>
      </p:sp>
      <p:sp>
        <p:nvSpPr>
          <p:cNvPr id="3" name="Rectangle 2">
            <a:extLst>
              <a:ext uri="{FF2B5EF4-FFF2-40B4-BE49-F238E27FC236}">
                <a16:creationId xmlns:a16="http://schemas.microsoft.com/office/drawing/2014/main" id="{A8209C47-56B8-A0E3-047C-82122088C32A}"/>
              </a:ext>
            </a:extLst>
          </p:cNvPr>
          <p:cNvSpPr/>
          <p:nvPr/>
        </p:nvSpPr>
        <p:spPr>
          <a:xfrm>
            <a:off x="5791589" y="3876861"/>
            <a:ext cx="4329404" cy="2987253"/>
          </a:xfrm>
          <a:prstGeom prst="rect">
            <a:avLst/>
          </a:prstGeom>
          <a:blipFill>
            <a:blip r:embed="rId6"/>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369920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8)">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2" dur="500"/>
                                        <p:tgtEl>
                                          <p:spTgt spid="2">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arn(inVertical)">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8000"/>
            <a:lum/>
          </a:blip>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67E7C0B-4039-0848-262F-573BFAD0F4DB}"/>
              </a:ext>
            </a:extLst>
          </p:cNvPr>
          <p:cNvSpPr/>
          <p:nvPr/>
        </p:nvSpPr>
        <p:spPr>
          <a:xfrm>
            <a:off x="85711" y="0"/>
            <a:ext cx="6248442" cy="1077218"/>
          </a:xfrm>
          <a:prstGeom prst="rect">
            <a:avLst/>
          </a:prstGeom>
          <a:noFill/>
        </p:spPr>
        <p:txBody>
          <a:bodyPr wrap="none" lIns="91440" tIns="45720" rIns="91440" bIns="45720">
            <a:spAutoFit/>
          </a:bodyPr>
          <a:lstStyle/>
          <a:p>
            <a:pPr algn="ctr"/>
            <a:r>
              <a:rPr lang="en-US" sz="3200" b="1" spc="50" dirty="0">
                <a:ln w="0"/>
                <a:solidFill>
                  <a:schemeClr val="bg2"/>
                </a:solidFill>
                <a:effectLst>
                  <a:innerShdw blurRad="63500" dist="50800" dir="13500000">
                    <a:srgbClr val="000000">
                      <a:alpha val="50000"/>
                    </a:srgbClr>
                  </a:innerShdw>
                </a:effectLst>
              </a:rPr>
              <a:t>WORKING AND CONSTRUCTION</a:t>
            </a:r>
          </a:p>
          <a:p>
            <a:pPr algn="ctr"/>
            <a:endParaRPr lang="en-US" sz="3200" b="1" cap="none" spc="50" dirty="0">
              <a:ln w="0"/>
              <a:solidFill>
                <a:schemeClr val="bg2"/>
              </a:solidFill>
              <a:effectLst>
                <a:innerShdw blurRad="63500" dist="50800" dir="13500000">
                  <a:srgbClr val="000000">
                    <a:alpha val="50000"/>
                  </a:srgbClr>
                </a:innerShdw>
              </a:effectLst>
            </a:endParaRPr>
          </a:p>
        </p:txBody>
      </p:sp>
      <p:sp>
        <p:nvSpPr>
          <p:cNvPr id="7" name="Oval 6">
            <a:extLst>
              <a:ext uri="{FF2B5EF4-FFF2-40B4-BE49-F238E27FC236}">
                <a16:creationId xmlns:a16="http://schemas.microsoft.com/office/drawing/2014/main" id="{37ADE48C-964D-07F2-C51B-F3F32ED207A7}"/>
              </a:ext>
            </a:extLst>
          </p:cNvPr>
          <p:cNvSpPr/>
          <p:nvPr/>
        </p:nvSpPr>
        <p:spPr>
          <a:xfrm>
            <a:off x="7789111" y="-47626"/>
            <a:ext cx="2571750" cy="2228850"/>
          </a:xfrm>
          <a:prstGeom prst="ellipse">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058322B9-49D5-D5C5-7B41-47910842355C}"/>
              </a:ext>
            </a:extLst>
          </p:cNvPr>
          <p:cNvSpPr/>
          <p:nvPr/>
        </p:nvSpPr>
        <p:spPr>
          <a:xfrm>
            <a:off x="9722643" y="1804987"/>
            <a:ext cx="2028825" cy="2000250"/>
          </a:xfrm>
          <a:prstGeom prst="ellipse">
            <a:avLst/>
          </a:prstGeom>
          <a:blipFill>
            <a:blip r:embed="rId4"/>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168FAF85-F729-7219-432A-B0C80E2CA8EB}"/>
              </a:ext>
            </a:extLst>
          </p:cNvPr>
          <p:cNvSpPr/>
          <p:nvPr/>
        </p:nvSpPr>
        <p:spPr>
          <a:xfrm>
            <a:off x="10601339" y="223837"/>
            <a:ext cx="1504950" cy="1457325"/>
          </a:xfrm>
          <a:prstGeom prst="ellipse">
            <a:avLst/>
          </a:prstGeom>
          <a:blipFill dpi="0" rotWithShape="1">
            <a:blip r:embed="rId5"/>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6F648658-A38A-0704-683B-854864FF2BBB}"/>
              </a:ext>
            </a:extLst>
          </p:cNvPr>
          <p:cNvSpPr txBox="1"/>
          <p:nvPr/>
        </p:nvSpPr>
        <p:spPr>
          <a:xfrm>
            <a:off x="85711" y="404306"/>
            <a:ext cx="7436498" cy="6801862"/>
          </a:xfrm>
          <a:prstGeom prst="rect">
            <a:avLst/>
          </a:prstGeom>
          <a:noFill/>
        </p:spPr>
        <p:txBody>
          <a:bodyPr wrap="square" rtlCol="0">
            <a:spAutoFit/>
          </a:bodyPr>
          <a:lstStyle/>
          <a:p>
            <a:r>
              <a:rPr lang="en-IN" sz="2000" b="1" u="sng" dirty="0">
                <a:solidFill>
                  <a:schemeClr val="bg1">
                    <a:lumMod val="95000"/>
                    <a:lumOff val="5000"/>
                  </a:schemeClr>
                </a:solidFill>
              </a:rPr>
              <a:t>WORKING</a:t>
            </a:r>
            <a:r>
              <a:rPr lang="en-IN" sz="2000" dirty="0">
                <a:solidFill>
                  <a:schemeClr val="bg1">
                    <a:lumMod val="95000"/>
                    <a:lumOff val="5000"/>
                  </a:schemeClr>
                </a:solidFill>
              </a:rPr>
              <a:t> </a:t>
            </a:r>
          </a:p>
          <a:p>
            <a:r>
              <a:rPr lang="en-IN" sz="2000" dirty="0">
                <a:solidFill>
                  <a:schemeClr val="bg1">
                    <a:lumMod val="95000"/>
                    <a:lumOff val="5000"/>
                  </a:schemeClr>
                </a:solidFill>
              </a:rPr>
              <a:t>      </a:t>
            </a:r>
          </a:p>
          <a:p>
            <a:r>
              <a:rPr lang="en-IN" dirty="0">
                <a:solidFill>
                  <a:schemeClr val="bg1">
                    <a:lumMod val="95000"/>
                    <a:lumOff val="5000"/>
                  </a:schemeClr>
                </a:solidFill>
              </a:rPr>
              <a:t>CHARGING PROCESS: Supercapacitor stores the charges through adsorption</a:t>
            </a:r>
          </a:p>
          <a:p>
            <a:r>
              <a:rPr lang="en-IN" dirty="0">
                <a:solidFill>
                  <a:schemeClr val="bg1">
                    <a:lumMod val="95000"/>
                    <a:lumOff val="5000"/>
                  </a:schemeClr>
                </a:solidFill>
              </a:rPr>
              <a:t>Of the charges from the electrolyte when connected to dc voltage supply .</a:t>
            </a:r>
          </a:p>
          <a:p>
            <a:pPr marL="285750" indent="-285750">
              <a:buFont typeface="Wingdings" panose="05000000000000000000" pitchFamily="2" charset="2"/>
              <a:buChar char="v"/>
            </a:pPr>
            <a:endParaRPr lang="en-IN" dirty="0">
              <a:solidFill>
                <a:schemeClr val="bg1">
                  <a:lumMod val="95000"/>
                  <a:lumOff val="5000"/>
                </a:schemeClr>
              </a:solidFill>
            </a:endParaRPr>
          </a:p>
          <a:p>
            <a:pPr marL="285750" indent="-285750">
              <a:buFont typeface="Wingdings" panose="05000000000000000000" pitchFamily="2" charset="2"/>
              <a:buChar char="v"/>
            </a:pPr>
            <a:r>
              <a:rPr lang="en-IN" dirty="0">
                <a:solidFill>
                  <a:schemeClr val="bg1">
                    <a:lumMod val="95000"/>
                    <a:lumOff val="5000"/>
                  </a:schemeClr>
                </a:solidFill>
              </a:rPr>
              <a:t>When the dc voltage supply is connected across the  electrodes of the supercapacitors , one the electrodes acquire positive  charge and other. acquires negative </a:t>
            </a:r>
          </a:p>
          <a:p>
            <a:pPr marL="285750" indent="-285750">
              <a:buFont typeface="Wingdings" panose="05000000000000000000" pitchFamily="2" charset="2"/>
              <a:buChar char="v"/>
            </a:pPr>
            <a:r>
              <a:rPr lang="en-IN" dirty="0">
                <a:solidFill>
                  <a:schemeClr val="bg1">
                    <a:lumMod val="95000"/>
                    <a:lumOff val="5000"/>
                  </a:schemeClr>
                </a:solidFill>
              </a:rPr>
              <a:t>The positive charged acquired electrode starts absorbing  negative ions from the electrolyte and the other electrode  which is negatively charged starts absorbing positive ions from the electrolyte the  absorption phenomenon occurs  due to high surface area of the electrode and porosity of the electrode.</a:t>
            </a:r>
          </a:p>
          <a:p>
            <a:pPr marL="285750" indent="-285750">
              <a:buFont typeface="Wingdings" panose="05000000000000000000" pitchFamily="2" charset="2"/>
              <a:buChar char="v"/>
            </a:pPr>
            <a:endParaRPr lang="en-IN" dirty="0">
              <a:solidFill>
                <a:schemeClr val="bg1">
                  <a:lumMod val="95000"/>
                  <a:lumOff val="5000"/>
                </a:schemeClr>
              </a:solidFill>
            </a:endParaRPr>
          </a:p>
          <a:p>
            <a:pPr marL="285750" indent="-285750">
              <a:buFont typeface="Wingdings" panose="05000000000000000000" pitchFamily="2" charset="2"/>
              <a:buChar char="v"/>
            </a:pPr>
            <a:r>
              <a:rPr lang="en-IN" dirty="0">
                <a:solidFill>
                  <a:schemeClr val="bg1">
                    <a:lumMod val="95000"/>
                    <a:lumOff val="5000"/>
                  </a:schemeClr>
                </a:solidFill>
              </a:rPr>
              <a:t>The charges are adsorbed until the electrode reaches a saturation.</a:t>
            </a:r>
          </a:p>
          <a:p>
            <a:endParaRPr lang="en-IN" dirty="0">
              <a:solidFill>
                <a:schemeClr val="bg1">
                  <a:lumMod val="95000"/>
                  <a:lumOff val="5000"/>
                </a:schemeClr>
              </a:solidFill>
            </a:endParaRPr>
          </a:p>
          <a:p>
            <a:r>
              <a:rPr lang="en-IN" dirty="0">
                <a:solidFill>
                  <a:schemeClr val="bg1">
                    <a:lumMod val="95000"/>
                    <a:lumOff val="5000"/>
                  </a:schemeClr>
                </a:solidFill>
              </a:rPr>
              <a:t>DISCHARGING PROCESS :The  positively charged electrode has a current collector which conducts the negatively charged ions which is nothing but electric current  to the other electrode through a load , the other electrode acquires all the electrons and again </a:t>
            </a:r>
            <a:r>
              <a:rPr lang="en-IN" dirty="0" err="1">
                <a:solidFill>
                  <a:schemeClr val="bg1">
                    <a:lumMod val="95000"/>
                    <a:lumOff val="5000"/>
                  </a:schemeClr>
                </a:solidFill>
              </a:rPr>
              <a:t>stabilzes</a:t>
            </a:r>
            <a:r>
              <a:rPr lang="en-IN" dirty="0">
                <a:solidFill>
                  <a:schemeClr val="bg1">
                    <a:lumMod val="95000"/>
                    <a:lumOff val="5000"/>
                  </a:schemeClr>
                </a:solidFill>
              </a:rPr>
              <a:t> the electrolyte. </a:t>
            </a:r>
          </a:p>
          <a:p>
            <a:endParaRPr lang="en-IN" dirty="0">
              <a:solidFill>
                <a:schemeClr val="bg1">
                  <a:lumMod val="95000"/>
                  <a:lumOff val="5000"/>
                </a:schemeClr>
              </a:solidFill>
            </a:endParaRPr>
          </a:p>
          <a:p>
            <a:pPr marL="285750" indent="-285750">
              <a:buFont typeface="Wingdings" panose="05000000000000000000" pitchFamily="2" charset="2"/>
              <a:buChar char="v"/>
            </a:pPr>
            <a:r>
              <a:rPr lang="en-IN" dirty="0">
                <a:solidFill>
                  <a:schemeClr val="bg1">
                    <a:lumMod val="95000"/>
                    <a:lumOff val="5000"/>
                  </a:schemeClr>
                </a:solidFill>
              </a:rPr>
              <a:t>The absorbed negatively ions are the source of releasing the electrical energy from the super capacitor.</a:t>
            </a:r>
          </a:p>
          <a:p>
            <a:endParaRPr lang="en-IN" dirty="0">
              <a:solidFill>
                <a:schemeClr val="bg1">
                  <a:lumMod val="95000"/>
                  <a:lumOff val="5000"/>
                </a:schemeClr>
              </a:solidFill>
            </a:endParaRPr>
          </a:p>
        </p:txBody>
      </p:sp>
    </p:spTree>
    <p:extLst>
      <p:ext uri="{BB962C8B-B14F-4D97-AF65-F5344CB8AC3E}">
        <p14:creationId xmlns:p14="http://schemas.microsoft.com/office/powerpoint/2010/main" val="1850102661"/>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Effect transition="in" filter="fade">
                                      <p:cBhvr>
                                        <p:cTn id="13" dur="2000"/>
                                        <p:tgtEl>
                                          <p:spTgt spid="2">
                                            <p:txEl>
                                              <p:pRg st="0" end="0"/>
                                            </p:txEl>
                                          </p:spTgt>
                                        </p:tgtEl>
                                      </p:cBhvr>
                                    </p:animEffect>
                                    <p:anim calcmode="lin" valueType="num">
                                      <p:cBhvr>
                                        <p:cTn id="14" dur="2000" fill="hold"/>
                                        <p:tgtEl>
                                          <p:spTgt spid="2">
                                            <p:txEl>
                                              <p:pRg st="0" end="0"/>
                                            </p:txEl>
                                          </p:spTgt>
                                        </p:tgtEl>
                                        <p:attrNameLst>
                                          <p:attrName>ppt_w</p:attrName>
                                        </p:attrNameLst>
                                      </p:cBhvr>
                                      <p:tavLst>
                                        <p:tav tm="0" fmla="#ppt_w*sin(2.5*pi*$)">
                                          <p:val>
                                            <p:fltVal val="0"/>
                                          </p:val>
                                        </p:tav>
                                        <p:tav tm="100000">
                                          <p:val>
                                            <p:fltVal val="1"/>
                                          </p:val>
                                        </p:tav>
                                      </p:tavLst>
                                    </p:anim>
                                    <p:anim calcmode="lin" valueType="num">
                                      <p:cBhvr>
                                        <p:cTn id="15" dur="2000" fill="hold"/>
                                        <p:tgtEl>
                                          <p:spTgt spid="2">
                                            <p:txEl>
                                              <p:pRg st="0" end="0"/>
                                            </p:txEl>
                                          </p:spTgt>
                                        </p:tgtEl>
                                        <p:attrNameLst>
                                          <p:attrName>ppt_h</p:attrName>
                                        </p:attrNameLst>
                                      </p:cBhvr>
                                      <p:tavLst>
                                        <p:tav tm="0">
                                          <p:val>
                                            <p:strVal val="#ppt_h"/>
                                          </p:val>
                                        </p:tav>
                                        <p:tav tm="100000">
                                          <p:val>
                                            <p:strVal val="#ppt_h"/>
                                          </p:val>
                                        </p:tav>
                                      </p:tavLst>
                                    </p:anim>
                                  </p:childTnLst>
                                </p:cTn>
                              </p:par>
                              <p:par>
                                <p:cTn id="16" presetID="45" presetClass="entr" presetSubtype="0" fill="hold" nodeType="withEffect">
                                  <p:stCondLst>
                                    <p:cond delay="0"/>
                                  </p:stCondLst>
                                  <p:childTnLst>
                                    <p:set>
                                      <p:cBhvr>
                                        <p:cTn id="17" dur="1" fill="hold">
                                          <p:stCondLst>
                                            <p:cond delay="0"/>
                                          </p:stCondLst>
                                        </p:cTn>
                                        <p:tgtEl>
                                          <p:spTgt spid="2">
                                            <p:txEl>
                                              <p:pRg st="1" end="1"/>
                                            </p:txEl>
                                          </p:spTgt>
                                        </p:tgtEl>
                                        <p:attrNameLst>
                                          <p:attrName>style.visibility</p:attrName>
                                        </p:attrNameLst>
                                      </p:cBhvr>
                                      <p:to>
                                        <p:strVal val="visible"/>
                                      </p:to>
                                    </p:set>
                                    <p:animEffect transition="in" filter="fade">
                                      <p:cBhvr>
                                        <p:cTn id="18" dur="2000"/>
                                        <p:tgtEl>
                                          <p:spTgt spid="2">
                                            <p:txEl>
                                              <p:pRg st="1" end="1"/>
                                            </p:txEl>
                                          </p:spTgt>
                                        </p:tgtEl>
                                      </p:cBhvr>
                                    </p:animEffect>
                                    <p:anim calcmode="lin" valueType="num">
                                      <p:cBhvr>
                                        <p:cTn id="19" dur="2000" fill="hold"/>
                                        <p:tgtEl>
                                          <p:spTgt spid="2">
                                            <p:txEl>
                                              <p:pRg st="1" end="1"/>
                                            </p:txEl>
                                          </p:spTgt>
                                        </p:tgtEl>
                                        <p:attrNameLst>
                                          <p:attrName>ppt_w</p:attrName>
                                        </p:attrNameLst>
                                      </p:cBhvr>
                                      <p:tavLst>
                                        <p:tav tm="0" fmla="#ppt_w*sin(2.5*pi*$)">
                                          <p:val>
                                            <p:fltVal val="0"/>
                                          </p:val>
                                        </p:tav>
                                        <p:tav tm="100000">
                                          <p:val>
                                            <p:fltVal val="1"/>
                                          </p:val>
                                        </p:tav>
                                      </p:tavLst>
                                    </p:anim>
                                    <p:anim calcmode="lin" valueType="num">
                                      <p:cBhvr>
                                        <p:cTn id="20" dur="2000" fill="hold"/>
                                        <p:tgtEl>
                                          <p:spTgt spid="2">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anim calcmode="lin" valueType="num">
                                      <p:cBhvr additive="base">
                                        <p:cTn id="25"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3" end="3"/>
                                            </p:txEl>
                                          </p:spTgt>
                                        </p:tgtEl>
                                        <p:attrNameLst>
                                          <p:attrName>style.visibility</p:attrName>
                                        </p:attrNameLst>
                                      </p:cBhvr>
                                      <p:to>
                                        <p:strVal val="visible"/>
                                      </p:to>
                                    </p:set>
                                    <p:anim calcmode="lin" valueType="num">
                                      <p:cBhvr additive="base">
                                        <p:cTn id="2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 calcmode="lin" valueType="num">
                                      <p:cBhvr additive="base">
                                        <p:cTn id="3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 calcmode="lin" valueType="num">
                                      <p:cBhvr additive="base">
                                        <p:cTn id="4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 calcmode="lin" valueType="num">
                                      <p:cBhvr additive="base">
                                        <p:cTn id="47"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
                                            <p:txEl>
                                              <p:pRg st="10" end="10"/>
                                            </p:txEl>
                                          </p:spTgt>
                                        </p:tgtEl>
                                        <p:attrNameLst>
                                          <p:attrName>style.visibility</p:attrName>
                                        </p:attrNameLst>
                                      </p:cBhvr>
                                      <p:to>
                                        <p:strVal val="visible"/>
                                      </p:to>
                                    </p:set>
                                    <p:anim calcmode="lin" valueType="num">
                                      <p:cBhvr additive="base">
                                        <p:cTn id="53"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2">
                                            <p:txEl>
                                              <p:pRg st="12" end="12"/>
                                            </p:txEl>
                                          </p:spTgt>
                                        </p:tgtEl>
                                        <p:attrNameLst>
                                          <p:attrName>style.visibility</p:attrName>
                                        </p:attrNameLst>
                                      </p:cBhvr>
                                      <p:to>
                                        <p:strVal val="visible"/>
                                      </p:to>
                                    </p:set>
                                    <p:anim calcmode="lin" valueType="num">
                                      <p:cBhvr additive="base">
                                        <p:cTn id="59"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42000"/>
            <a:lum/>
          </a:blip>
          <a:srcRect/>
          <a:stretch>
            <a:fillRect l="-34000" r="-34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B4415A7-2FAF-1D01-6E22-E4F9A40974D9}"/>
              </a:ext>
            </a:extLst>
          </p:cNvPr>
          <p:cNvSpPr/>
          <p:nvPr/>
        </p:nvSpPr>
        <p:spPr>
          <a:xfrm>
            <a:off x="2319808" y="186035"/>
            <a:ext cx="7152343" cy="584775"/>
          </a:xfrm>
          <a:prstGeom prst="rect">
            <a:avLst/>
          </a:prstGeom>
          <a:noFill/>
        </p:spPr>
        <p:txBody>
          <a:bodyPr wrap="none" lIns="91440" tIns="45720" rIns="91440" bIns="45720">
            <a:spAutoFit/>
          </a:bodyPr>
          <a:lstStyle/>
          <a:p>
            <a:pPr algn="ctr"/>
            <a:r>
              <a:rPr lang="en-US" sz="3200" b="1" spc="50" dirty="0">
                <a:ln w="0"/>
                <a:solidFill>
                  <a:schemeClr val="bg2">
                    <a:lumMod val="50000"/>
                  </a:schemeClr>
                </a:solidFill>
                <a:effectLst>
                  <a:innerShdw blurRad="63500" dist="50800" dir="13500000">
                    <a:srgbClr val="000000">
                      <a:alpha val="50000"/>
                    </a:srgbClr>
                  </a:innerShdw>
                </a:effectLst>
              </a:rPr>
              <a:t>ADVANTAGES AND DISADVANTAGES</a:t>
            </a:r>
            <a:endParaRPr lang="en-US" sz="3200" b="1" cap="none" spc="50" dirty="0">
              <a:ln w="0"/>
              <a:solidFill>
                <a:schemeClr val="bg2">
                  <a:lumMod val="50000"/>
                </a:schemeClr>
              </a:solidFill>
              <a:effectLst>
                <a:innerShdw blurRad="63500" dist="50800" dir="13500000">
                  <a:srgbClr val="000000">
                    <a:alpha val="50000"/>
                  </a:srgbClr>
                </a:innerShdw>
              </a:effectLst>
            </a:endParaRPr>
          </a:p>
        </p:txBody>
      </p:sp>
      <p:sp>
        <p:nvSpPr>
          <p:cNvPr id="5" name="TextBox 4">
            <a:extLst>
              <a:ext uri="{FF2B5EF4-FFF2-40B4-BE49-F238E27FC236}">
                <a16:creationId xmlns:a16="http://schemas.microsoft.com/office/drawing/2014/main" id="{AC8FE9FD-8552-EF9B-A6DC-BE11E9B2B37A}"/>
              </a:ext>
            </a:extLst>
          </p:cNvPr>
          <p:cNvSpPr txBox="1"/>
          <p:nvPr/>
        </p:nvSpPr>
        <p:spPr>
          <a:xfrm>
            <a:off x="219075" y="770810"/>
            <a:ext cx="11620500" cy="3108543"/>
          </a:xfrm>
          <a:prstGeom prst="rect">
            <a:avLst/>
          </a:prstGeom>
          <a:noFill/>
        </p:spPr>
        <p:txBody>
          <a:bodyPr wrap="square" rtlCol="0">
            <a:spAutoFit/>
          </a:bodyPr>
          <a:lstStyle/>
          <a:p>
            <a:r>
              <a:rPr lang="en-IN" sz="2800" b="1" dirty="0">
                <a:solidFill>
                  <a:schemeClr val="bg1">
                    <a:lumMod val="95000"/>
                    <a:lumOff val="5000"/>
                  </a:schemeClr>
                </a:solidFill>
              </a:rPr>
              <a:t>ADVANTAGES</a:t>
            </a:r>
          </a:p>
          <a:p>
            <a:pPr marL="457200" indent="-457200">
              <a:buFont typeface="Wingdings" panose="05000000000000000000" pitchFamily="2" charset="2"/>
              <a:buChar char="v"/>
            </a:pPr>
            <a:r>
              <a:rPr lang="en-IN" sz="2800" dirty="0">
                <a:solidFill>
                  <a:schemeClr val="bg2">
                    <a:lumMod val="50000"/>
                  </a:schemeClr>
                </a:solidFill>
              </a:rPr>
              <a:t>HIGH POWER DENSITY</a:t>
            </a:r>
          </a:p>
          <a:p>
            <a:pPr marL="457200" indent="-457200">
              <a:buFont typeface="Wingdings" panose="05000000000000000000" pitchFamily="2" charset="2"/>
              <a:buChar char="v"/>
            </a:pPr>
            <a:r>
              <a:rPr lang="en-IN" sz="2800" dirty="0">
                <a:solidFill>
                  <a:schemeClr val="bg2">
                    <a:lumMod val="50000"/>
                  </a:schemeClr>
                </a:solidFill>
              </a:rPr>
              <a:t>FAST CHARGING AND SLOW DISCHARGING</a:t>
            </a:r>
          </a:p>
          <a:p>
            <a:pPr marL="457200" indent="-457200">
              <a:buFont typeface="Wingdings" panose="05000000000000000000" pitchFamily="2" charset="2"/>
              <a:buChar char="v"/>
            </a:pPr>
            <a:r>
              <a:rPr lang="en-IN" sz="2800" dirty="0">
                <a:solidFill>
                  <a:schemeClr val="bg2">
                    <a:lumMod val="50000"/>
                  </a:schemeClr>
                </a:solidFill>
              </a:rPr>
              <a:t>LONG CYCLE LIFE</a:t>
            </a:r>
          </a:p>
          <a:p>
            <a:pPr marL="457200" indent="-457200">
              <a:buFont typeface="Wingdings" panose="05000000000000000000" pitchFamily="2" charset="2"/>
              <a:buChar char="v"/>
            </a:pPr>
            <a:r>
              <a:rPr lang="en-IN" sz="2800" dirty="0">
                <a:solidFill>
                  <a:schemeClr val="bg2">
                    <a:lumMod val="50000"/>
                  </a:schemeClr>
                </a:solidFill>
              </a:rPr>
              <a:t>LOW MAINTENANCE</a:t>
            </a:r>
          </a:p>
          <a:p>
            <a:pPr marL="457200" indent="-457200">
              <a:buFont typeface="Wingdings" panose="05000000000000000000" pitchFamily="2" charset="2"/>
              <a:buChar char="v"/>
            </a:pPr>
            <a:r>
              <a:rPr lang="en-IN" sz="2800" dirty="0">
                <a:solidFill>
                  <a:schemeClr val="bg2">
                    <a:lumMod val="50000"/>
                  </a:schemeClr>
                </a:solidFill>
              </a:rPr>
              <a:t>HIGH EFFICIENCY</a:t>
            </a:r>
          </a:p>
          <a:p>
            <a:pPr marL="457200" indent="-457200">
              <a:buFont typeface="Wingdings" panose="05000000000000000000" pitchFamily="2" charset="2"/>
              <a:buChar char="v"/>
            </a:pPr>
            <a:r>
              <a:rPr lang="en-IN" sz="2800" dirty="0">
                <a:solidFill>
                  <a:schemeClr val="bg2">
                    <a:lumMod val="50000"/>
                  </a:schemeClr>
                </a:solidFill>
              </a:rPr>
              <a:t>WIDE TEMPERATURE RANGE</a:t>
            </a:r>
          </a:p>
        </p:txBody>
      </p:sp>
      <p:sp>
        <p:nvSpPr>
          <p:cNvPr id="6" name="TextBox 5">
            <a:extLst>
              <a:ext uri="{FF2B5EF4-FFF2-40B4-BE49-F238E27FC236}">
                <a16:creationId xmlns:a16="http://schemas.microsoft.com/office/drawing/2014/main" id="{1BC87B22-3824-D658-BFDB-B315D20328B4}"/>
              </a:ext>
            </a:extLst>
          </p:cNvPr>
          <p:cNvSpPr txBox="1"/>
          <p:nvPr/>
        </p:nvSpPr>
        <p:spPr>
          <a:xfrm>
            <a:off x="114300" y="4038600"/>
            <a:ext cx="11811000" cy="2677656"/>
          </a:xfrm>
          <a:prstGeom prst="rect">
            <a:avLst/>
          </a:prstGeom>
          <a:noFill/>
        </p:spPr>
        <p:txBody>
          <a:bodyPr wrap="square" rtlCol="0">
            <a:spAutoFit/>
          </a:bodyPr>
          <a:lstStyle/>
          <a:p>
            <a:r>
              <a:rPr lang="en-IN" sz="2800" b="1" dirty="0">
                <a:solidFill>
                  <a:schemeClr val="bg1">
                    <a:lumMod val="95000"/>
                    <a:lumOff val="5000"/>
                  </a:schemeClr>
                </a:solidFill>
              </a:rPr>
              <a:t>DISADVANTAGES</a:t>
            </a:r>
          </a:p>
          <a:p>
            <a:pPr marL="457200" indent="-457200">
              <a:buFont typeface="Wingdings" panose="05000000000000000000" pitchFamily="2" charset="2"/>
              <a:buChar char="v"/>
            </a:pPr>
            <a:r>
              <a:rPr lang="en-IN" sz="2800" dirty="0">
                <a:solidFill>
                  <a:schemeClr val="bg2">
                    <a:lumMod val="50000"/>
                  </a:schemeClr>
                </a:solidFill>
              </a:rPr>
              <a:t>LOW ENERGY DENSITY</a:t>
            </a:r>
          </a:p>
          <a:p>
            <a:pPr marL="457200" indent="-457200">
              <a:buFont typeface="Wingdings" panose="05000000000000000000" pitchFamily="2" charset="2"/>
              <a:buChar char="v"/>
            </a:pPr>
            <a:r>
              <a:rPr lang="en-IN" sz="2800" dirty="0">
                <a:solidFill>
                  <a:schemeClr val="bg2">
                    <a:lumMod val="50000"/>
                  </a:schemeClr>
                </a:solidFill>
              </a:rPr>
              <a:t>VOLTAGE LIMITATIONS</a:t>
            </a:r>
          </a:p>
          <a:p>
            <a:pPr marL="457200" indent="-457200">
              <a:buFont typeface="Wingdings" panose="05000000000000000000" pitchFamily="2" charset="2"/>
              <a:buChar char="v"/>
            </a:pPr>
            <a:r>
              <a:rPr lang="en-IN" sz="2800" dirty="0">
                <a:solidFill>
                  <a:schemeClr val="bg2">
                    <a:lumMod val="50000"/>
                  </a:schemeClr>
                </a:solidFill>
              </a:rPr>
              <a:t>EXPENSIVE</a:t>
            </a:r>
          </a:p>
          <a:p>
            <a:pPr marL="457200" indent="-457200">
              <a:buFont typeface="Wingdings" panose="05000000000000000000" pitchFamily="2" charset="2"/>
              <a:buChar char="v"/>
            </a:pPr>
            <a:r>
              <a:rPr lang="en-IN" sz="2800" dirty="0">
                <a:solidFill>
                  <a:schemeClr val="bg2">
                    <a:lumMod val="50000"/>
                  </a:schemeClr>
                </a:solidFill>
              </a:rPr>
              <a:t>LIMITED CHARGE AND DISCHARGE RATE</a:t>
            </a:r>
          </a:p>
          <a:p>
            <a:pPr marL="457200" indent="-457200">
              <a:buFont typeface="Wingdings" panose="05000000000000000000" pitchFamily="2" charset="2"/>
              <a:buChar char="v"/>
            </a:pPr>
            <a:r>
              <a:rPr lang="en-IN" sz="2800" dirty="0">
                <a:solidFill>
                  <a:schemeClr val="bg2">
                    <a:lumMod val="50000"/>
                  </a:schemeClr>
                </a:solidFill>
              </a:rPr>
              <a:t>SENSITIVITY TO OVER VOLTAGE</a:t>
            </a:r>
          </a:p>
        </p:txBody>
      </p:sp>
    </p:spTree>
    <p:extLst>
      <p:ext uri="{BB962C8B-B14F-4D97-AF65-F5344CB8AC3E}">
        <p14:creationId xmlns:p14="http://schemas.microsoft.com/office/powerpoint/2010/main" val="2275241575"/>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2000"/>
                                        <p:tgtEl>
                                          <p:spTgt spid="5">
                                            <p:txEl>
                                              <p:pRg st="0" end="0"/>
                                            </p:txEl>
                                          </p:spTgt>
                                        </p:tgtEl>
                                      </p:cBhvr>
                                    </p:animEffect>
                                    <p:anim calcmode="lin" valueType="num">
                                      <p:cBhvr>
                                        <p:cTn id="15"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16"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fade">
                                      <p:cBhvr>
                                        <p:cTn id="21" dur="1000"/>
                                        <p:tgtEl>
                                          <p:spTgt spid="5">
                                            <p:txEl>
                                              <p:pRg st="1" end="1"/>
                                            </p:txEl>
                                          </p:spTgt>
                                        </p:tgtEl>
                                      </p:cBhvr>
                                    </p:animEffect>
                                    <p:anim calcmode="lin" valueType="num">
                                      <p:cBhvr>
                                        <p:cTn id="22"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fade">
                                      <p:cBhvr>
                                        <p:cTn id="28" dur="1000"/>
                                        <p:tgtEl>
                                          <p:spTgt spid="5">
                                            <p:txEl>
                                              <p:pRg st="2" end="2"/>
                                            </p:txEl>
                                          </p:spTgt>
                                        </p:tgtEl>
                                      </p:cBhvr>
                                    </p:animEffect>
                                    <p:anim calcmode="lin" valueType="num">
                                      <p:cBhvr>
                                        <p:cTn id="29"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animEffect transition="in" filter="fade">
                                      <p:cBhvr>
                                        <p:cTn id="35" dur="1000"/>
                                        <p:tgtEl>
                                          <p:spTgt spid="5">
                                            <p:txEl>
                                              <p:pRg st="3" end="3"/>
                                            </p:txEl>
                                          </p:spTgt>
                                        </p:tgtEl>
                                      </p:cBhvr>
                                    </p:animEffect>
                                    <p:anim calcmode="lin" valueType="num">
                                      <p:cBhvr>
                                        <p:cTn id="36"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4" end="4"/>
                                            </p:txEl>
                                          </p:spTgt>
                                        </p:tgtEl>
                                        <p:attrNameLst>
                                          <p:attrName>style.visibility</p:attrName>
                                        </p:attrNameLst>
                                      </p:cBhvr>
                                      <p:to>
                                        <p:strVal val="visible"/>
                                      </p:to>
                                    </p:set>
                                    <p:animEffect transition="in" filter="fade">
                                      <p:cBhvr>
                                        <p:cTn id="42" dur="1000"/>
                                        <p:tgtEl>
                                          <p:spTgt spid="5">
                                            <p:txEl>
                                              <p:pRg st="4" end="4"/>
                                            </p:txEl>
                                          </p:spTgt>
                                        </p:tgtEl>
                                      </p:cBhvr>
                                    </p:animEffect>
                                    <p:anim calcmode="lin" valueType="num">
                                      <p:cBhvr>
                                        <p:cTn id="43"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animEffect transition="in" filter="fade">
                                      <p:cBhvr>
                                        <p:cTn id="49" dur="1000"/>
                                        <p:tgtEl>
                                          <p:spTgt spid="5">
                                            <p:txEl>
                                              <p:pRg st="5" end="5"/>
                                            </p:txEl>
                                          </p:spTgt>
                                        </p:tgtEl>
                                      </p:cBhvr>
                                    </p:animEffect>
                                    <p:anim calcmode="lin" valueType="num">
                                      <p:cBhvr>
                                        <p:cTn id="5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6" end="6"/>
                                            </p:txEl>
                                          </p:spTgt>
                                        </p:tgtEl>
                                        <p:attrNameLst>
                                          <p:attrName>style.visibility</p:attrName>
                                        </p:attrNameLst>
                                      </p:cBhvr>
                                      <p:to>
                                        <p:strVal val="visible"/>
                                      </p:to>
                                    </p:set>
                                    <p:animEffect transition="in" filter="fade">
                                      <p:cBhvr>
                                        <p:cTn id="56" dur="1000"/>
                                        <p:tgtEl>
                                          <p:spTgt spid="5">
                                            <p:txEl>
                                              <p:pRg st="6" end="6"/>
                                            </p:txEl>
                                          </p:spTgt>
                                        </p:tgtEl>
                                      </p:cBhvr>
                                    </p:animEffect>
                                    <p:anim calcmode="lin" valueType="num">
                                      <p:cBhvr>
                                        <p:cTn id="57"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6" presetClass="entr" presetSubtype="16" fill="hold" nodeType="clickEffect">
                                  <p:stCondLst>
                                    <p:cond delay="0"/>
                                  </p:stCondLst>
                                  <p:childTnLst>
                                    <p:set>
                                      <p:cBhvr>
                                        <p:cTn id="62" dur="1" fill="hold">
                                          <p:stCondLst>
                                            <p:cond delay="0"/>
                                          </p:stCondLst>
                                        </p:cTn>
                                        <p:tgtEl>
                                          <p:spTgt spid="6">
                                            <p:txEl>
                                              <p:pRg st="0" end="0"/>
                                            </p:txEl>
                                          </p:spTgt>
                                        </p:tgtEl>
                                        <p:attrNameLst>
                                          <p:attrName>style.visibility</p:attrName>
                                        </p:attrNameLst>
                                      </p:cBhvr>
                                      <p:to>
                                        <p:strVal val="visible"/>
                                      </p:to>
                                    </p:set>
                                    <p:animEffect transition="in" filter="circle(in)">
                                      <p:cBhvr>
                                        <p:cTn id="63" dur="2000"/>
                                        <p:tgtEl>
                                          <p:spTgt spid="6">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nodeType="clickEffect">
                                  <p:stCondLst>
                                    <p:cond delay="0"/>
                                  </p:stCondLst>
                                  <p:childTnLst>
                                    <p:set>
                                      <p:cBhvr>
                                        <p:cTn id="67" dur="1" fill="hold">
                                          <p:stCondLst>
                                            <p:cond delay="0"/>
                                          </p:stCondLst>
                                        </p:cTn>
                                        <p:tgtEl>
                                          <p:spTgt spid="6">
                                            <p:txEl>
                                              <p:pRg st="1" end="1"/>
                                            </p:txEl>
                                          </p:spTgt>
                                        </p:tgtEl>
                                        <p:attrNameLst>
                                          <p:attrName>style.visibility</p:attrName>
                                        </p:attrNameLst>
                                      </p:cBhvr>
                                      <p:to>
                                        <p:strVal val="visible"/>
                                      </p:to>
                                    </p:set>
                                    <p:animEffect transition="in" filter="fade">
                                      <p:cBhvr>
                                        <p:cTn id="68" dur="1000"/>
                                        <p:tgtEl>
                                          <p:spTgt spid="6">
                                            <p:txEl>
                                              <p:pRg st="1" end="1"/>
                                            </p:txEl>
                                          </p:spTgt>
                                        </p:tgtEl>
                                      </p:cBhvr>
                                    </p:animEffect>
                                    <p:anim calcmode="lin" valueType="num">
                                      <p:cBhvr>
                                        <p:cTn id="6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70"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nodeType="clickEffect">
                                  <p:stCondLst>
                                    <p:cond delay="0"/>
                                  </p:stCondLst>
                                  <p:childTnLst>
                                    <p:set>
                                      <p:cBhvr>
                                        <p:cTn id="74" dur="1" fill="hold">
                                          <p:stCondLst>
                                            <p:cond delay="0"/>
                                          </p:stCondLst>
                                        </p:cTn>
                                        <p:tgtEl>
                                          <p:spTgt spid="6">
                                            <p:txEl>
                                              <p:pRg st="2" end="2"/>
                                            </p:txEl>
                                          </p:spTgt>
                                        </p:tgtEl>
                                        <p:attrNameLst>
                                          <p:attrName>style.visibility</p:attrName>
                                        </p:attrNameLst>
                                      </p:cBhvr>
                                      <p:to>
                                        <p:strVal val="visible"/>
                                      </p:to>
                                    </p:set>
                                    <p:animEffect transition="in" filter="fade">
                                      <p:cBhvr>
                                        <p:cTn id="75" dur="1000"/>
                                        <p:tgtEl>
                                          <p:spTgt spid="6">
                                            <p:txEl>
                                              <p:pRg st="2" end="2"/>
                                            </p:txEl>
                                          </p:spTgt>
                                        </p:tgtEl>
                                      </p:cBhvr>
                                    </p:animEffect>
                                    <p:anim calcmode="lin" valueType="num">
                                      <p:cBhvr>
                                        <p:cTn id="76"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77"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6">
                                            <p:txEl>
                                              <p:pRg st="3" end="3"/>
                                            </p:txEl>
                                          </p:spTgt>
                                        </p:tgtEl>
                                        <p:attrNameLst>
                                          <p:attrName>style.visibility</p:attrName>
                                        </p:attrNameLst>
                                      </p:cBhvr>
                                      <p:to>
                                        <p:strVal val="visible"/>
                                      </p:to>
                                    </p:set>
                                    <p:animEffect transition="in" filter="fade">
                                      <p:cBhvr>
                                        <p:cTn id="82" dur="1000"/>
                                        <p:tgtEl>
                                          <p:spTgt spid="6">
                                            <p:txEl>
                                              <p:pRg st="3" end="3"/>
                                            </p:txEl>
                                          </p:spTgt>
                                        </p:tgtEl>
                                      </p:cBhvr>
                                    </p:animEffect>
                                    <p:anim calcmode="lin" valueType="num">
                                      <p:cBhvr>
                                        <p:cTn id="8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84"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6">
                                            <p:txEl>
                                              <p:pRg st="4" end="4"/>
                                            </p:txEl>
                                          </p:spTgt>
                                        </p:tgtEl>
                                        <p:attrNameLst>
                                          <p:attrName>style.visibility</p:attrName>
                                        </p:attrNameLst>
                                      </p:cBhvr>
                                      <p:to>
                                        <p:strVal val="visible"/>
                                      </p:to>
                                    </p:set>
                                    <p:animEffect transition="in" filter="fade">
                                      <p:cBhvr>
                                        <p:cTn id="89" dur="1000"/>
                                        <p:tgtEl>
                                          <p:spTgt spid="6">
                                            <p:txEl>
                                              <p:pRg st="4" end="4"/>
                                            </p:txEl>
                                          </p:spTgt>
                                        </p:tgtEl>
                                      </p:cBhvr>
                                    </p:animEffect>
                                    <p:anim calcmode="lin" valueType="num">
                                      <p:cBhvr>
                                        <p:cTn id="9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91"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nodeType="clickEffect">
                                  <p:stCondLst>
                                    <p:cond delay="0"/>
                                  </p:stCondLst>
                                  <p:childTnLst>
                                    <p:set>
                                      <p:cBhvr>
                                        <p:cTn id="95" dur="1" fill="hold">
                                          <p:stCondLst>
                                            <p:cond delay="0"/>
                                          </p:stCondLst>
                                        </p:cTn>
                                        <p:tgtEl>
                                          <p:spTgt spid="6">
                                            <p:txEl>
                                              <p:pRg st="5" end="5"/>
                                            </p:txEl>
                                          </p:spTgt>
                                        </p:tgtEl>
                                        <p:attrNameLst>
                                          <p:attrName>style.visibility</p:attrName>
                                        </p:attrNameLst>
                                      </p:cBhvr>
                                      <p:to>
                                        <p:strVal val="visible"/>
                                      </p:to>
                                    </p:set>
                                    <p:animEffect transition="in" filter="fade">
                                      <p:cBhvr>
                                        <p:cTn id="96" dur="1000"/>
                                        <p:tgtEl>
                                          <p:spTgt spid="6">
                                            <p:txEl>
                                              <p:pRg st="5" end="5"/>
                                            </p:txEl>
                                          </p:spTgt>
                                        </p:tgtEl>
                                      </p:cBhvr>
                                    </p:animEffect>
                                    <p:anim calcmode="lin" valueType="num">
                                      <p:cBhvr>
                                        <p:cTn id="97"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98"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382</TotalTime>
  <Words>1042</Words>
  <Application>Microsoft Office PowerPoint</Application>
  <PresentationFormat>Widescreen</PresentationFormat>
  <Paragraphs>110</Paragraphs>
  <Slides>11</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vt:lpstr>
      <vt:lpstr>Calibri</vt:lpstr>
      <vt:lpstr>Cambria</vt:lpstr>
      <vt:lpstr>Corbel</vt:lpstr>
      <vt:lpstr>Corsiva</vt:lpstr>
      <vt:lpstr>Segoe UI</vt:lpstr>
      <vt:lpstr>Times New Roman</vt:lpstr>
      <vt:lpstr>Wingdings</vt:lpstr>
      <vt:lpstr>Depth</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Hrishikesh M</dc:creator>
  <cp:lastModifiedBy>SURYA AR</cp:lastModifiedBy>
  <cp:revision>18</cp:revision>
  <dcterms:created xsi:type="dcterms:W3CDTF">2023-03-12T08:38:27Z</dcterms:created>
  <dcterms:modified xsi:type="dcterms:W3CDTF">2023-03-17T06:28:54Z</dcterms:modified>
</cp:coreProperties>
</file>