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56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Montserrat Bold" panose="00000800000000000000" pitchFamily="2" charset="0"/>
      <p:bold r:id="rId9"/>
    </p:embeddedFont>
    <p:embeddedFont>
      <p:font typeface="Montserrat Light" panose="00000400000000000000" pitchFamily="2" charset="0"/>
      <p:regular r:id="rId10"/>
      <p:italic r:id="rId11"/>
    </p:embeddedFont>
    <p:embeddedFont>
      <p:font typeface="Source Sans 3" panose="020B0604020202020204" charset="0"/>
      <p:regular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705DBE-FD94-4B1A-8E4D-F6497621D63D}" v="125" dt="2025-09-25T14:40:15.930"/>
    <p1510:client id="{532A3659-11F5-4CDC-AC2C-EEA862D033FA}" v="5" dt="2025-09-25T08:52:36.896"/>
    <p1510:client id="{66548C9F-3544-459B-BE3D-2E8018B7A939}" v="3" dt="2025-09-25T09:34:48.687"/>
    <p1510:client id="{A83C48D4-604B-4F17-800C-2066D6EE9BB7}" v="227" dt="2025-09-25T09:29:04.511"/>
    <p1510:client id="{BEFC1464-40AA-425C-80F6-DD48E018D665}" v="63" dt="2025-09-25T17:14:28.4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8" d="100"/>
          <a:sy n="68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150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716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1314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2063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038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1499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24484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8514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2854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39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42096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6614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633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8195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31965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8850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135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38811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408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com/ProductDetail/Texas-Instruments/LM5116-12EVAL-NOPB?qs=QbsRYf82W3F3O%2FeVCDRabw%3D%3D&amp;srsltid=AfmBOopcq5Y20hc7mpGxfLUJRHAB9ZG_89PlRjMfYjTPaDL4AxEHlfwc&amp;utm_source=chatgpt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www.ti.com/lit/ds/symlink/lm5116.pdf?utm_source=chatgpt.com&amp;ts=1758811167390&amp;ref_url=https%253A%252F%252Fchatgpt.com%252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0"/>
          <p:cNvSpPr/>
          <p:nvPr/>
        </p:nvSpPr>
        <p:spPr>
          <a:xfrm>
            <a:off x="7433659" y="887973"/>
            <a:ext cx="6401916" cy="41911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b="1" dirty="0">
                <a:latin typeface="Montserrat Bold"/>
                <a:ea typeface="+mj-ea"/>
                <a:cs typeface="+mj-cs"/>
              </a:rPr>
              <a:t>SPICE Simulation of Bootstrap Gate Driver with Half-Bridge Inverter Using LM5116</a:t>
            </a:r>
            <a:endParaRPr lang="en-US" sz="5100" dirty="0">
              <a:latin typeface="Montserrat Bold"/>
              <a:ea typeface="+mj-ea"/>
              <a:cs typeface="+mj-cs"/>
            </a:endParaRPr>
          </a:p>
        </p:txBody>
      </p:sp>
      <p:sp>
        <p:nvSpPr>
          <p:cNvPr id="4" name="Text 1"/>
          <p:cNvSpPr/>
          <p:nvPr/>
        </p:nvSpPr>
        <p:spPr>
          <a:xfrm>
            <a:off x="7433658" y="5306820"/>
            <a:ext cx="6401917" cy="1923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2400"/>
              <a:t>Sandesh Rajendra Narake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36634" y="1"/>
            <a:ext cx="1386171" cy="709211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218862" y="0"/>
            <a:ext cx="2084881" cy="1151443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499494"/>
            <a:ext cx="191689" cy="663595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7002778"/>
            <a:ext cx="1857816" cy="1226822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37313" y="6861487"/>
            <a:ext cx="2125931" cy="1368114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" name="Image 0" descr="A computer chip with a chip in it&#10;&#10;AI-generated content may be incorrect."/>
          <p:cNvPicPr>
            <a:picLocks noChangeAspect="1"/>
          </p:cNvPicPr>
          <p:nvPr/>
        </p:nvPicPr>
        <p:blipFill>
          <a:blip r:embed="rId3"/>
          <a:srcRect r="-1" b="-1"/>
          <a:stretch>
            <a:fillRect/>
          </a:stretch>
        </p:blipFill>
        <p:spPr>
          <a:xfrm>
            <a:off x="758208" y="718464"/>
            <a:ext cx="6213898" cy="6213898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424615" y="7510507"/>
            <a:ext cx="1879128" cy="719094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91823" y="426315"/>
            <a:ext cx="9009441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00"/>
              </a:lnSpc>
            </a:pPr>
            <a:r>
              <a:rPr lang="en-US" sz="4400" b="1" dirty="0">
                <a:latin typeface="Montserrat Bold"/>
                <a:ea typeface="Montserrat Bold" pitchFamily="34" charset="-122"/>
                <a:cs typeface="Montserrat Bold" pitchFamily="34" charset="-120"/>
              </a:rPr>
              <a:t>Introduction To Bootstrapping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590299" y="1306751"/>
            <a:ext cx="13444506" cy="5533120"/>
          </a:xfrm>
          <a:prstGeom prst="roundRect">
            <a:avLst>
              <a:gd name="adj" fmla="val 1497"/>
            </a:avLst>
          </a:prstGeom>
          <a:solidFill>
            <a:srgbClr val="303132"/>
          </a:solidFill>
          <a:ln/>
        </p:spPr>
      </p:sp>
      <p:sp>
        <p:nvSpPr>
          <p:cNvPr id="6" name="Text 3"/>
          <p:cNvSpPr/>
          <p:nvPr/>
        </p:nvSpPr>
        <p:spPr>
          <a:xfrm>
            <a:off x="1073610" y="1594923"/>
            <a:ext cx="12481481" cy="44289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Source Sans 3"/>
                <a:ea typeface="+mn-lt"/>
                <a:cs typeface="+mn-lt"/>
              </a:rPr>
              <a:t>In a half-bridge, the </a:t>
            </a:r>
            <a:r>
              <a:rPr lang="en-US" sz="2400" b="1" dirty="0">
                <a:latin typeface="Source Sans 3"/>
                <a:ea typeface="+mn-lt"/>
                <a:cs typeface="+mn-lt"/>
              </a:rPr>
              <a:t>high-side MOSFET’s source is floating</a:t>
            </a:r>
            <a:r>
              <a:rPr lang="en-US" sz="2400" dirty="0">
                <a:latin typeface="Source Sans 3"/>
                <a:ea typeface="+mn-lt"/>
                <a:cs typeface="+mn-lt"/>
              </a:rPr>
              <a:t> (moves with switching node).</a:t>
            </a:r>
            <a:endParaRPr lang="en-US" sz="2400" dirty="0">
              <a:latin typeface="Source Sans 3"/>
              <a:ea typeface="Calibri" panose="020F0502020204030204"/>
              <a:cs typeface="Calibri" panose="020F0502020204030204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Source Sans 3"/>
                <a:ea typeface="+mn-lt"/>
                <a:cs typeface="+mn-lt"/>
              </a:rPr>
              <a:t>To turn it on, the </a:t>
            </a:r>
            <a:r>
              <a:rPr lang="en-US" sz="2400" b="1" dirty="0">
                <a:latin typeface="Source Sans 3"/>
                <a:ea typeface="+mn-lt"/>
                <a:cs typeface="+mn-lt"/>
              </a:rPr>
              <a:t>gate must be driven above the supply voltage</a:t>
            </a:r>
            <a:r>
              <a:rPr lang="en-US" sz="2400" dirty="0">
                <a:latin typeface="Source Sans 3"/>
                <a:ea typeface="+mn-lt"/>
                <a:cs typeface="+mn-lt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Source Sans 3"/>
                <a:ea typeface="+mn-lt"/>
                <a:cs typeface="+mn-lt"/>
              </a:rPr>
              <a:t>Direct drive is not possible → special technique needed.</a:t>
            </a:r>
            <a:endParaRPr lang="en-US" sz="2400">
              <a:latin typeface="Source Sans 3"/>
              <a:ea typeface="Calibri"/>
              <a:cs typeface="Calibri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 b="1" dirty="0">
                <a:latin typeface="Source Sans 3"/>
                <a:ea typeface="+mn-lt"/>
                <a:cs typeface="+mn-lt"/>
              </a:rPr>
              <a:t>Bootstrap solution</a:t>
            </a:r>
            <a:r>
              <a:rPr lang="en-US" sz="2400" dirty="0">
                <a:latin typeface="Source Sans 3"/>
                <a:ea typeface="+mn-lt"/>
                <a:cs typeface="+mn-lt"/>
              </a:rPr>
              <a:t>:</a:t>
            </a:r>
            <a:endParaRPr lang="en-US" sz="2400">
              <a:latin typeface="Source Sans 3"/>
              <a:ea typeface="Calibri"/>
              <a:cs typeface="Calibri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Source Sans 3"/>
                <a:ea typeface="+mn-lt"/>
                <a:cs typeface="+mn-lt"/>
              </a:rPr>
              <a:t>Uses a </a:t>
            </a:r>
            <a:r>
              <a:rPr lang="en-US" sz="2400" b="1" dirty="0">
                <a:latin typeface="Source Sans 3"/>
                <a:ea typeface="+mn-lt"/>
                <a:cs typeface="+mn-lt"/>
              </a:rPr>
              <a:t>diode + capacitor</a:t>
            </a:r>
            <a:r>
              <a:rPr lang="en-US" sz="2400" dirty="0">
                <a:latin typeface="Source Sans 3"/>
                <a:ea typeface="+mn-lt"/>
                <a:cs typeface="+mn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Sans 3"/>
                <a:ea typeface="+mn-lt"/>
                <a:cs typeface="+mn-lt"/>
              </a:rPr>
              <a:t>   When low-side is ON</a:t>
            </a:r>
            <a:r>
              <a:rPr lang="en-US" sz="2400" dirty="0">
                <a:latin typeface="Source Sans 3"/>
                <a:ea typeface="+mn-lt"/>
                <a:cs typeface="+mn-lt"/>
              </a:rPr>
              <a:t> → capacitor charges.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Sans 3"/>
                <a:ea typeface="+mn-lt"/>
                <a:cs typeface="+mn-lt"/>
              </a:rPr>
              <a:t>   When high-side is ON</a:t>
            </a:r>
            <a:r>
              <a:rPr lang="en-US" sz="2400" dirty="0">
                <a:latin typeface="Source Sans 3"/>
                <a:ea typeface="+mn-lt"/>
                <a:cs typeface="+mn-lt"/>
              </a:rPr>
              <a:t> → capacitor provides floating supply to gate.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latin typeface="Source Sans 3"/>
                <a:ea typeface="+mn-lt"/>
                <a:cs typeface="+mn-lt"/>
              </a:rPr>
              <a:t>Simple, low-cost, </a:t>
            </a:r>
            <a:r>
              <a:rPr lang="en-US" sz="2400" b="1" dirty="0">
                <a:latin typeface="Source Sans 3"/>
                <a:ea typeface="+mn-lt"/>
                <a:cs typeface="+mn-lt"/>
              </a:rPr>
              <a:t>non-isolated method</a:t>
            </a:r>
            <a:r>
              <a:rPr lang="en-US" sz="2400" dirty="0">
                <a:latin typeface="Source Sans 3"/>
                <a:ea typeface="+mn-lt"/>
                <a:cs typeface="+mn-lt"/>
              </a:rPr>
              <a:t> to drive high-side.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Source Sans 3"/>
              <a:ea typeface="Calibri"/>
              <a:cs typeface="Calibri"/>
            </a:endParaRPr>
          </a:p>
          <a:p>
            <a:pPr marL="628650" indent="-342900">
              <a:lnSpc>
                <a:spcPct val="150000"/>
              </a:lnSpc>
              <a:buFont typeface="Arial"/>
              <a:buChar char="•"/>
            </a:pPr>
            <a:endParaRPr lang="en-US" sz="2800" dirty="0">
              <a:latin typeface="Source Sans 3"/>
              <a:ea typeface="+mn-lt"/>
              <a:cs typeface="+mn-lt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sz="2800" dirty="0">
              <a:latin typeface="Source Sans 3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26742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0"/>
          <p:cNvSpPr/>
          <p:nvPr/>
        </p:nvSpPr>
        <p:spPr>
          <a:xfrm>
            <a:off x="547077" y="485926"/>
            <a:ext cx="5149557" cy="9637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200" b="1" dirty="0">
                <a:latin typeface="Montserrat Bold"/>
                <a:ea typeface="+mj-ea"/>
                <a:cs typeface="+mj-cs"/>
              </a:rPr>
              <a:t>Circuit</a:t>
            </a:r>
            <a:r>
              <a:rPr lang="en-US" sz="6200" b="1" kern="1200" dirty="0">
                <a:latin typeface="Montserrat Bold"/>
                <a:ea typeface="+mj-ea"/>
                <a:cs typeface="+mj-cs"/>
              </a:rPr>
              <a:t> Diagram</a:t>
            </a:r>
            <a:endParaRPr lang="en-US" sz="6200" kern="1200">
              <a:latin typeface="Montserrat Bold"/>
              <a:ea typeface="+mj-ea"/>
              <a:cs typeface="+mj-cs"/>
            </a:endParaRPr>
          </a:p>
        </p:txBody>
      </p:sp>
      <p:pic>
        <p:nvPicPr>
          <p:cNvPr id="5" name="Picture 4" descr="A diagram of a computer&#10;&#10;AI-generated content may be incorrect.">
            <a:extLst>
              <a:ext uri="{FF2B5EF4-FFF2-40B4-BE49-F238E27FC236}">
                <a16:creationId xmlns:a16="http://schemas.microsoft.com/office/drawing/2014/main" id="{DBD7BB42-0D8C-8DE8-E05A-30B106C3A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339" y="1458057"/>
            <a:ext cx="8393723" cy="59348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A diagram of a computer&#10;&#10;AI-generated content may be incorrect."/>
          <p:cNvPicPr>
            <a:picLocks noChangeAspect="1"/>
          </p:cNvPicPr>
          <p:nvPr/>
        </p:nvPicPr>
        <p:blipFill>
          <a:blip r:embed="rId3"/>
          <a:srcRect l="26104" r="26104"/>
          <a:stretch>
            <a:fillRect/>
          </a:stretch>
        </p:blipFill>
        <p:spPr>
          <a:xfrm>
            <a:off x="0" y="0"/>
            <a:ext cx="5486400" cy="822932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198" y="995124"/>
            <a:ext cx="4207312" cy="525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00"/>
              </a:lnSpc>
              <a:buNone/>
            </a:pPr>
            <a:r>
              <a:rPr lang="en-US" sz="33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Simulation Setup</a:t>
            </a:r>
            <a:endParaRPr lang="en-US" sz="3300" dirty="0"/>
          </a:p>
        </p:txBody>
      </p:sp>
      <p:sp>
        <p:nvSpPr>
          <p:cNvPr id="4" name="Text 1"/>
          <p:cNvSpPr/>
          <p:nvPr/>
        </p:nvSpPr>
        <p:spPr>
          <a:xfrm>
            <a:off x="6350198" y="1798677"/>
            <a:ext cx="335493" cy="254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450" dirty="0">
                <a:solidFill>
                  <a:srgbClr val="E2E6E9"/>
                </a:solidFill>
                <a:latin typeface="Montserrat Light" pitchFamily="34" charset="0"/>
                <a:ea typeface="Montserrat Light" pitchFamily="34" charset="-122"/>
                <a:cs typeface="Montserrat Light" pitchFamily="34" charset="-120"/>
              </a:rPr>
              <a:t>01</a:t>
            </a:r>
            <a:endParaRPr lang="en-US" sz="1450" dirty="0"/>
          </a:p>
        </p:txBody>
      </p:sp>
      <p:sp>
        <p:nvSpPr>
          <p:cNvPr id="5" name="Shape 2"/>
          <p:cNvSpPr/>
          <p:nvPr/>
        </p:nvSpPr>
        <p:spPr>
          <a:xfrm>
            <a:off x="6350198" y="2090261"/>
            <a:ext cx="7416403" cy="2286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Text 3"/>
          <p:cNvSpPr/>
          <p:nvPr/>
        </p:nvSpPr>
        <p:spPr>
          <a:xfrm>
            <a:off x="6350198" y="2228493"/>
            <a:ext cx="2103596" cy="2628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Software Selection</a:t>
            </a:r>
            <a:endParaRPr lang="en-US" sz="1650" dirty="0"/>
          </a:p>
        </p:txBody>
      </p:sp>
      <p:sp>
        <p:nvSpPr>
          <p:cNvPr id="7" name="Text 4"/>
          <p:cNvSpPr/>
          <p:nvPr/>
        </p:nvSpPr>
        <p:spPr>
          <a:xfrm>
            <a:off x="6350198" y="2602349"/>
            <a:ext cx="7416403" cy="2776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45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Use </a:t>
            </a:r>
            <a:r>
              <a:rPr lang="en-US" sz="1450" b="1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PSPICE</a:t>
            </a:r>
            <a:r>
              <a:rPr lang="en-US" sz="145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for comprehensive circuit analysis and verification.</a:t>
            </a:r>
            <a:endParaRPr lang="en-US" sz="1450" dirty="0"/>
          </a:p>
        </p:txBody>
      </p:sp>
      <p:sp>
        <p:nvSpPr>
          <p:cNvPr id="8" name="Text 5"/>
          <p:cNvSpPr/>
          <p:nvPr/>
        </p:nvSpPr>
        <p:spPr>
          <a:xfrm>
            <a:off x="6350198" y="3203853"/>
            <a:ext cx="659585" cy="2776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450" dirty="0">
                <a:solidFill>
                  <a:srgbClr val="E2E6E9"/>
                </a:solidFill>
                <a:latin typeface="Montserrat Light" pitchFamily="34" charset="0"/>
                <a:ea typeface="Montserrat Light" pitchFamily="34" charset="-122"/>
                <a:cs typeface="Montserrat Light" pitchFamily="34" charset="-120"/>
              </a:rPr>
              <a:t>02</a:t>
            </a:r>
            <a:endParaRPr lang="en-US" sz="1450" dirty="0"/>
          </a:p>
        </p:txBody>
      </p:sp>
      <p:sp>
        <p:nvSpPr>
          <p:cNvPr id="9" name="Shape 6"/>
          <p:cNvSpPr/>
          <p:nvPr/>
        </p:nvSpPr>
        <p:spPr>
          <a:xfrm>
            <a:off x="6350198" y="3495437"/>
            <a:ext cx="7416403" cy="2286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0" name="Text 7"/>
          <p:cNvSpPr/>
          <p:nvPr/>
        </p:nvSpPr>
        <p:spPr>
          <a:xfrm>
            <a:off x="6350198" y="3633668"/>
            <a:ext cx="2103596" cy="2628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Circuit Analysis</a:t>
            </a:r>
            <a:endParaRPr lang="en-US" sz="1650" dirty="0"/>
          </a:p>
        </p:txBody>
      </p:sp>
      <p:sp>
        <p:nvSpPr>
          <p:cNvPr id="11" name="Text 8"/>
          <p:cNvSpPr/>
          <p:nvPr/>
        </p:nvSpPr>
        <p:spPr>
          <a:xfrm>
            <a:off x="6350198" y="4007525"/>
            <a:ext cx="7416403" cy="2776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450" b="1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PSPICE</a:t>
            </a:r>
            <a:r>
              <a:rPr lang="en-US" sz="145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analyzes </a:t>
            </a:r>
            <a:r>
              <a:rPr lang="en-US" sz="1450" b="1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voltage, current, and component behavior</a:t>
            </a:r>
            <a:r>
              <a:rPr lang="en-US" sz="145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before hardware implementation.</a:t>
            </a:r>
            <a:endParaRPr lang="en-US" sz="1450" dirty="0"/>
          </a:p>
        </p:txBody>
      </p:sp>
      <p:sp>
        <p:nvSpPr>
          <p:cNvPr id="12" name="Text 9"/>
          <p:cNvSpPr/>
          <p:nvPr/>
        </p:nvSpPr>
        <p:spPr>
          <a:xfrm>
            <a:off x="6350198" y="4609028"/>
            <a:ext cx="555412" cy="196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450" dirty="0">
                <a:solidFill>
                  <a:srgbClr val="E2E6E9"/>
                </a:solidFill>
                <a:latin typeface="Montserrat Light" pitchFamily="34" charset="0"/>
                <a:ea typeface="Montserrat Light" pitchFamily="34" charset="-122"/>
                <a:cs typeface="Montserrat Light" pitchFamily="34" charset="-120"/>
              </a:rPr>
              <a:t>03</a:t>
            </a:r>
            <a:endParaRPr lang="en-US" sz="1450" dirty="0"/>
          </a:p>
        </p:txBody>
      </p:sp>
      <p:sp>
        <p:nvSpPr>
          <p:cNvPr id="13" name="Shape 10"/>
          <p:cNvSpPr/>
          <p:nvPr/>
        </p:nvSpPr>
        <p:spPr>
          <a:xfrm>
            <a:off x="6350198" y="4900613"/>
            <a:ext cx="7416403" cy="2286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4" name="Text 11"/>
          <p:cNvSpPr/>
          <p:nvPr/>
        </p:nvSpPr>
        <p:spPr>
          <a:xfrm>
            <a:off x="6350198" y="5038844"/>
            <a:ext cx="2103596" cy="2628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Simulation Types</a:t>
            </a:r>
            <a:endParaRPr lang="en-US" sz="1650" dirty="0"/>
          </a:p>
        </p:txBody>
      </p:sp>
      <p:sp>
        <p:nvSpPr>
          <p:cNvPr id="15" name="Text 12"/>
          <p:cNvSpPr/>
          <p:nvPr/>
        </p:nvSpPr>
        <p:spPr>
          <a:xfrm>
            <a:off x="6350198" y="5412700"/>
            <a:ext cx="7416403" cy="2776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45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Perform </a:t>
            </a:r>
            <a:r>
              <a:rPr lang="en-US" sz="145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transient, AC, DC, and parametric analysis</a:t>
            </a:r>
            <a:r>
              <a:rPr lang="en-US" sz="145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for complete circuit characterization.</a:t>
            </a:r>
            <a:endParaRPr lang="en-US" sz="1450" dirty="0"/>
          </a:p>
        </p:txBody>
      </p:sp>
      <p:sp>
        <p:nvSpPr>
          <p:cNvPr id="16" name="Text 13"/>
          <p:cNvSpPr/>
          <p:nvPr/>
        </p:nvSpPr>
        <p:spPr>
          <a:xfrm>
            <a:off x="6350198" y="6014204"/>
            <a:ext cx="439666" cy="196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450" dirty="0">
                <a:solidFill>
                  <a:srgbClr val="E2E6E9"/>
                </a:solidFill>
                <a:latin typeface="Montserrat Light" pitchFamily="34" charset="0"/>
                <a:ea typeface="Montserrat Light" pitchFamily="34" charset="-122"/>
                <a:cs typeface="Montserrat Light" pitchFamily="34" charset="-120"/>
              </a:rPr>
              <a:t>04</a:t>
            </a:r>
            <a:endParaRPr lang="en-US" sz="1450" dirty="0"/>
          </a:p>
        </p:txBody>
      </p:sp>
      <p:sp>
        <p:nvSpPr>
          <p:cNvPr id="17" name="Shape 14"/>
          <p:cNvSpPr/>
          <p:nvPr/>
        </p:nvSpPr>
        <p:spPr>
          <a:xfrm>
            <a:off x="6350198" y="6305788"/>
            <a:ext cx="7416403" cy="2286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8" name="Text 15"/>
          <p:cNvSpPr/>
          <p:nvPr/>
        </p:nvSpPr>
        <p:spPr>
          <a:xfrm>
            <a:off x="6350198" y="6444020"/>
            <a:ext cx="2103596" cy="2628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Design Verification</a:t>
            </a:r>
            <a:endParaRPr lang="en-US" sz="1650" dirty="0"/>
          </a:p>
        </p:txBody>
      </p:sp>
      <p:sp>
        <p:nvSpPr>
          <p:cNvPr id="19" name="Text 16"/>
          <p:cNvSpPr/>
          <p:nvPr/>
        </p:nvSpPr>
        <p:spPr>
          <a:xfrm>
            <a:off x="6350198" y="6817876"/>
            <a:ext cx="7416403" cy="2776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45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Saves </a:t>
            </a:r>
            <a:r>
              <a:rPr lang="en-US" sz="1450" b="1" dirty="0">
                <a:solidFill>
                  <a:srgbClr val="FFFFF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time and cost</a:t>
            </a:r>
            <a:r>
              <a:rPr lang="en-US" sz="145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by validating designs through simulation before prototyping.</a:t>
            </a:r>
            <a:endParaRPr lang="en-US" sz="14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63798" y="433467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00"/>
              </a:lnSpc>
            </a:pPr>
            <a:r>
              <a:rPr lang="en-US" sz="4400" dirty="0">
                <a:solidFill>
                  <a:srgbClr val="FFFFFF"/>
                </a:solidFill>
                <a:ea typeface="+mn-lt"/>
                <a:cs typeface="+mn-lt"/>
              </a:rPr>
              <a:t>Montserrat Bold</a:t>
            </a:r>
            <a:endParaRPr lang="en-US" dirty="0"/>
          </a:p>
        </p:txBody>
      </p:sp>
      <p:sp>
        <p:nvSpPr>
          <p:cNvPr id="4" name="Shape 1"/>
          <p:cNvSpPr/>
          <p:nvPr/>
        </p:nvSpPr>
        <p:spPr>
          <a:xfrm>
            <a:off x="863798" y="1327110"/>
            <a:ext cx="12619950" cy="2620208"/>
          </a:xfrm>
          <a:prstGeom prst="roundRect">
            <a:avLst>
              <a:gd name="adj" fmla="val 1413"/>
            </a:avLst>
          </a:prstGeom>
          <a:solidFill>
            <a:srgbClr val="111213"/>
          </a:solidFill>
          <a:ln w="30480">
            <a:solidFill>
              <a:srgbClr val="494A4B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141095" y="1617107"/>
            <a:ext cx="355484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Source Sans 3"/>
                <a:ea typeface="Montserrat Bold" pitchFamily="34" charset="-122"/>
                <a:cs typeface="Montserrat Bold" pitchFamily="34" charset="-120"/>
              </a:rPr>
              <a:t>Primary Documentation</a:t>
            </a:r>
            <a:endParaRPr lang="en-US" sz="2200" dirty="0">
              <a:latin typeface="Source Sans 3"/>
            </a:endParaRPr>
          </a:p>
        </p:txBody>
      </p:sp>
      <p:sp>
        <p:nvSpPr>
          <p:cNvPr id="6" name="Text 3"/>
          <p:cNvSpPr/>
          <p:nvPr/>
        </p:nvSpPr>
        <p:spPr>
          <a:xfrm>
            <a:off x="1141095" y="2052241"/>
            <a:ext cx="11570057" cy="4355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900"/>
              </a:lnSpc>
              <a:buSzPct val="100000"/>
              <a:buFont typeface="Arial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3"/>
                <a:ea typeface="+mn-lt"/>
                <a:cs typeface="+mn-lt"/>
              </a:rPr>
              <a:t>LM5116 Datasheet and Product Information </a:t>
            </a:r>
            <a:endParaRPr lang="en-US" sz="1900" dirty="0">
              <a:latin typeface="Source Sans 3"/>
              <a:ea typeface="Calibri"/>
              <a:cs typeface="Calibri"/>
            </a:endParaRPr>
          </a:p>
        </p:txBody>
      </p:sp>
      <p:sp>
        <p:nvSpPr>
          <p:cNvPr id="7" name="Text 4"/>
          <p:cNvSpPr/>
          <p:nvPr/>
        </p:nvSpPr>
        <p:spPr>
          <a:xfrm>
            <a:off x="1141095" y="2485192"/>
            <a:ext cx="11570057" cy="4228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900"/>
              </a:lnSpc>
              <a:buSzPct val="100000"/>
              <a:buFont typeface="Arial"/>
              <a:buChar char="•"/>
            </a:pPr>
            <a:r>
              <a:rPr lang="en-US" sz="1900" dirty="0">
                <a:latin typeface="Source Sans 3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LM5116 Failure/Application Issues, PCB Layout Guideline</a:t>
            </a:r>
            <a:endParaRPr lang="en-US" sz="1900">
              <a:latin typeface="Source Sans 3"/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Shape 5"/>
          <p:cNvSpPr/>
          <p:nvPr/>
        </p:nvSpPr>
        <p:spPr>
          <a:xfrm>
            <a:off x="865465" y="4121110"/>
            <a:ext cx="12619950" cy="1896308"/>
          </a:xfrm>
          <a:prstGeom prst="roundRect">
            <a:avLst>
              <a:gd name="adj" fmla="val 1413"/>
            </a:avLst>
          </a:prstGeom>
          <a:solidFill>
            <a:srgbClr val="111213"/>
          </a:solidFill>
          <a:ln w="30480">
            <a:solidFill>
              <a:srgbClr val="494A4B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168162" y="4373007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Source Sans 3"/>
                <a:ea typeface="Montserrat Bold" pitchFamily="34" charset="-122"/>
                <a:cs typeface="Montserrat Bold" pitchFamily="34" charset="-120"/>
              </a:rPr>
              <a:t>Application Guides</a:t>
            </a:r>
            <a:endParaRPr lang="en-US" sz="2200" dirty="0">
              <a:latin typeface="Source Sans 3"/>
            </a:endParaRPr>
          </a:p>
        </p:txBody>
      </p:sp>
      <p:sp>
        <p:nvSpPr>
          <p:cNvPr id="10" name="Text 7"/>
          <p:cNvSpPr/>
          <p:nvPr/>
        </p:nvSpPr>
        <p:spPr>
          <a:xfrm>
            <a:off x="1142762" y="4884341"/>
            <a:ext cx="11570057" cy="2831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900"/>
              </a:lnSpc>
              <a:buSzPct val="100000"/>
              <a:buFont typeface="Arial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3"/>
                <a:ea typeface="+mn-lt"/>
                <a:cs typeface="+mn-lt"/>
              </a:rPr>
              <a:t>AN-1713: LM5116-12 Evaluation Board</a:t>
            </a:r>
            <a:endParaRPr lang="en-US" sz="1900" dirty="0">
              <a:latin typeface="Source Sans 3"/>
              <a:ea typeface="+mn-lt"/>
              <a:cs typeface="+mn-lt"/>
            </a:endParaRPr>
          </a:p>
        </p:txBody>
      </p:sp>
      <p:sp>
        <p:nvSpPr>
          <p:cNvPr id="11" name="Text 8"/>
          <p:cNvSpPr/>
          <p:nvPr/>
        </p:nvSpPr>
        <p:spPr>
          <a:xfrm>
            <a:off x="1168162" y="5418892"/>
            <a:ext cx="11544657" cy="3720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900"/>
              </a:lnSpc>
              <a:buSzPct val="100000"/>
              <a:buFont typeface="Arial"/>
              <a:buChar char="•"/>
            </a:pPr>
            <a:r>
              <a:rPr lang="en-US" b="1" dirty="0">
                <a:latin typeface="Source Sans 3"/>
              </a:rPr>
              <a:t>LM5116 Datasheet (SNVS499, Rev H, etc.)</a:t>
            </a:r>
            <a:endParaRPr lang="en-US" sz="1900" dirty="0">
              <a:solidFill>
                <a:srgbClr val="FFFFFF"/>
              </a:solidFill>
              <a:latin typeface="Source Sans 3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867132" y="6394410"/>
            <a:ext cx="12619950" cy="1108908"/>
          </a:xfrm>
          <a:prstGeom prst="roundRect">
            <a:avLst>
              <a:gd name="adj" fmla="val 1413"/>
            </a:avLst>
          </a:prstGeom>
          <a:solidFill>
            <a:srgbClr val="111213"/>
          </a:solidFill>
          <a:ln w="30480">
            <a:solidFill>
              <a:srgbClr val="494A4B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144429" y="6595507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Source Sans 3"/>
                <a:ea typeface="Montserrat Bold" pitchFamily="34" charset="-122"/>
                <a:cs typeface="Montserrat Bold" pitchFamily="34" charset="-120"/>
              </a:rPr>
              <a:t>Technical Support</a:t>
            </a:r>
            <a:endParaRPr lang="en-US" sz="2200" dirty="0">
              <a:latin typeface="Source Sans 3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1169829" y="7094141"/>
            <a:ext cx="8077557" cy="4228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buSzPct val="100000"/>
              <a:buFont typeface="Arial"/>
              <a:buChar char="•"/>
            </a:pPr>
            <a:r>
              <a:rPr lang="en-US" b="1" dirty="0">
                <a:latin typeface="Source Sans 3"/>
              </a:rPr>
              <a:t>Texas Instruments (TI) E2E Support Forum</a:t>
            </a:r>
            <a:endParaRPr lang="en-US">
              <a:latin typeface="Source Sans 3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15" name="Text 4">
            <a:extLst>
              <a:ext uri="{FF2B5EF4-FFF2-40B4-BE49-F238E27FC236}">
                <a16:creationId xmlns:a16="http://schemas.microsoft.com/office/drawing/2014/main" id="{9AE6CBED-78F6-6DBB-21D2-E178145AF467}"/>
              </a:ext>
            </a:extLst>
          </p:cNvPr>
          <p:cNvSpPr/>
          <p:nvPr/>
        </p:nvSpPr>
        <p:spPr>
          <a:xfrm>
            <a:off x="1141094" y="3361492"/>
            <a:ext cx="11570057" cy="4228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900"/>
              </a:lnSpc>
              <a:buSzPct val="100000"/>
              <a:buFont typeface="Arial"/>
              <a:buChar char="•"/>
            </a:pPr>
            <a:r>
              <a:rPr lang="en-US" sz="1900" dirty="0">
                <a:latin typeface="Source Sans 3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LM5116 — Wide Range Synchronous Buck Controller (TI Datasheet / Product Folder)</a:t>
            </a:r>
            <a:br>
              <a:rPr lang="en-US" sz="1900" dirty="0">
                <a:latin typeface="Source Sans 3"/>
                <a:ea typeface="+mn-lt"/>
                <a:cs typeface="+mn-lt"/>
              </a:rPr>
            </a:br>
            <a:endParaRPr lang="en-US" sz="1900">
              <a:latin typeface="Source Sans 3"/>
              <a:ea typeface="+mn-lt"/>
              <a:cs typeface="+mn-lt"/>
            </a:endParaRPr>
          </a:p>
        </p:txBody>
      </p:sp>
      <p:sp>
        <p:nvSpPr>
          <p:cNvPr id="16" name="Text 4">
            <a:extLst>
              <a:ext uri="{FF2B5EF4-FFF2-40B4-BE49-F238E27FC236}">
                <a16:creationId xmlns:a16="http://schemas.microsoft.com/office/drawing/2014/main" id="{7974AD87-D9DB-A2EF-3030-3E0454F60EC1}"/>
              </a:ext>
            </a:extLst>
          </p:cNvPr>
          <p:cNvSpPr/>
          <p:nvPr/>
        </p:nvSpPr>
        <p:spPr>
          <a:xfrm>
            <a:off x="1141094" y="2904292"/>
            <a:ext cx="11570057" cy="4228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900"/>
              </a:lnSpc>
              <a:buSzPct val="100000"/>
              <a:buFont typeface="Arial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3"/>
                <a:ea typeface="+mn-lt"/>
                <a:cs typeface="+mn-lt"/>
              </a:rPr>
              <a:t>LM5116 Evaluation Board / Application Notes</a:t>
            </a:r>
            <a:endParaRPr lang="en-US" sz="1900" dirty="0">
              <a:latin typeface="Source Sans 3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 l="9091" b="-541"/>
          <a:stretch>
            <a:fillRect/>
          </a:stretch>
        </p:blipFill>
        <p:spPr>
          <a:xfrm>
            <a:off x="0" y="0"/>
            <a:ext cx="14633532" cy="310206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3904655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Conclusion</a:t>
            </a:r>
            <a:endParaRPr lang="en-US" sz="4400" dirty="0"/>
          </a:p>
        </p:txBody>
      </p:sp>
      <p:sp>
        <p:nvSpPr>
          <p:cNvPr id="5" name="Text 2"/>
          <p:cNvSpPr/>
          <p:nvPr/>
        </p:nvSpPr>
        <p:spPr>
          <a:xfrm>
            <a:off x="1665923" y="5060871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Effective Solution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665923" y="5559504"/>
            <a:ext cx="3293150" cy="18508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latin typeface="Source Sans 3"/>
                <a:ea typeface="Source Sans 3" pitchFamily="34" charset="-122"/>
                <a:cs typeface="Source Sans 3" pitchFamily="34" charset="-120"/>
              </a:rPr>
              <a:t>The </a:t>
            </a:r>
            <a:r>
              <a:rPr lang="en-US" sz="1900" b="1" dirty="0">
                <a:latin typeface="Source Sans 3"/>
                <a:ea typeface="Source Sans 3" pitchFamily="34" charset="-122"/>
                <a:cs typeface="Source Sans 3" pitchFamily="34" charset="-120"/>
              </a:rPr>
              <a:t>bootstrap gate driver</a:t>
            </a:r>
            <a:r>
              <a:rPr lang="en-US" sz="1900" dirty="0">
                <a:latin typeface="Source Sans 3"/>
                <a:ea typeface="Source Sans 3" pitchFamily="34" charset="-122"/>
                <a:cs typeface="Source Sans 3" pitchFamily="34" charset="-120"/>
              </a:rPr>
              <a:t> provides a simple and effective method to drive high-side MOSFETs in half-bridge inverters.</a:t>
            </a:r>
            <a:endParaRPr lang="en-US" sz="1900">
              <a:latin typeface="Source Sans 3"/>
              <a:ea typeface="Calibri"/>
              <a:cs typeface="Calibri"/>
            </a:endParaRPr>
          </a:p>
        </p:txBody>
      </p:sp>
      <p:sp>
        <p:nvSpPr>
          <p:cNvPr id="8" name="Text 5"/>
          <p:cNvSpPr/>
          <p:nvPr/>
        </p:nvSpPr>
        <p:spPr>
          <a:xfrm>
            <a:off x="6069687" y="5060871"/>
            <a:ext cx="2898696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Simulation Benefits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069687" y="5559504"/>
            <a:ext cx="3293150" cy="18508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b="1" dirty="0">
                <a:latin typeface="Source Sans 3"/>
                <a:ea typeface="Source Sans 3" pitchFamily="34" charset="-122"/>
                <a:cs typeface="Source Sans 3" pitchFamily="34" charset="-120"/>
              </a:rPr>
              <a:t>SPICE/PSPICE simulation</a:t>
            </a:r>
            <a:r>
              <a:rPr lang="en-US" sz="1900" dirty="0">
                <a:latin typeface="Source Sans 3"/>
                <a:ea typeface="Source Sans 3" pitchFamily="34" charset="-122"/>
                <a:cs typeface="Source Sans 3" pitchFamily="34" charset="-120"/>
              </a:rPr>
              <a:t> enables comprehensive analysis of gate voltages, capacitor behavior, and load response.</a:t>
            </a:r>
            <a:endParaRPr lang="en-US" sz="1900">
              <a:latin typeface="Source Sans 3"/>
              <a:ea typeface="Calibri"/>
              <a:cs typeface="Calibri"/>
            </a:endParaRPr>
          </a:p>
        </p:txBody>
      </p:sp>
      <p:sp>
        <p:nvSpPr>
          <p:cNvPr id="11" name="Text 8"/>
          <p:cNvSpPr/>
          <p:nvPr/>
        </p:nvSpPr>
        <p:spPr>
          <a:xfrm>
            <a:off x="10473452" y="5060871"/>
            <a:ext cx="2860000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Design Advantages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473452" y="5559504"/>
            <a:ext cx="3293150" cy="1480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latin typeface="Source Sans 3"/>
                <a:ea typeface="Source Sans 3" pitchFamily="34" charset="-122"/>
                <a:cs typeface="Source Sans 3" pitchFamily="34" charset="-120"/>
              </a:rPr>
              <a:t>This approach saves </a:t>
            </a:r>
            <a:r>
              <a:rPr lang="en-US" sz="1900" b="1" dirty="0">
                <a:latin typeface="Source Sans 3"/>
                <a:ea typeface="Source Sans 3" pitchFamily="34" charset="-122"/>
                <a:cs typeface="Source Sans 3" pitchFamily="34" charset="-120"/>
              </a:rPr>
              <a:t>time, cost, and prevents hardware errors</a:t>
            </a:r>
            <a:r>
              <a:rPr lang="en-US" sz="1900" dirty="0">
                <a:latin typeface="Source Sans 3"/>
                <a:ea typeface="Source Sans 3" pitchFamily="34" charset="-122"/>
                <a:cs typeface="Source Sans 3" pitchFamily="34" charset="-120"/>
              </a:rPr>
              <a:t> through thorough pre-validation.</a:t>
            </a:r>
            <a:endParaRPr lang="en-US" sz="1900">
              <a:latin typeface="Source Sans 3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281</Words>
  <Application>Microsoft Office PowerPoint</Application>
  <PresentationFormat>Custom</PresentationFormat>
  <Paragraphs>52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lastModifiedBy>919067556845</cp:lastModifiedBy>
  <cp:revision>199</cp:revision>
  <dcterms:created xsi:type="dcterms:W3CDTF">2025-09-25T06:48:57Z</dcterms:created>
  <dcterms:modified xsi:type="dcterms:W3CDTF">2025-09-25T17:15:33Z</dcterms:modified>
</cp:coreProperties>
</file>