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9" r:id="rId3"/>
    <p:sldId id="260" r:id="rId4"/>
    <p:sldId id="262"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1C125-FEBF-4AF7-8C2A-2F86D84C5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79812C2-111D-44B6-8B6A-00E19F1A94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52D358-4815-4620-BF5A-AEB3F89CAFBC}"/>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6ED6479D-E233-4BC0-8169-539FE09B5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758E3-46FD-4E49-BB10-E90B0A7FB846}"/>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357344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C7FB-FE7E-44BF-A957-3292269976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465B6E-F263-4F2E-B188-60CBC2E3106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567F-77EE-4126-84BC-D2092DDAF9E7}"/>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DE6064FE-EF78-48C6-97CC-2D54AC345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3B1E3D-B78F-4BB5-A7FB-E13CDE45195F}"/>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2665698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FCB99-62A2-4B9B-AE8B-6007E536D3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A15595-35D8-41A4-AD7A-A89F77A226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C7F821-1543-461C-BBF6-72C290953AE1}"/>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E03E90EA-FAB0-44D0-BF07-CD9BD24CF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758FF-5E39-4EC9-9860-B5DCF8EBBC17}"/>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343474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38BA-95F3-4A23-B0C3-AB5ED23FD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B9688-388D-4446-9607-76ADDAC7B0B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F9150-49C6-4281-A8E6-66557219D57F}"/>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78FE64E1-534E-4309-B4D1-BC43E530B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FACA0-11E9-4941-8343-8CC3B4B799FC}"/>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480423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0EE79-B2E2-4F21-BC6E-7F4E4E805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A1BBE3-E40B-4DAD-84F4-57A5EE0B55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0FBB62F-A909-4A06-8BA9-ADCFEA7F1B4A}"/>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0C30F3A7-EF7C-4F0C-B882-F8E828322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20542-8F4C-46CC-BDC8-17B98F1C2DBE}"/>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70381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05E45-D944-4D8E-80F9-AB028AB2F3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393A60-AB25-474F-B77E-0A77EDF7C0D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F6E7CF-3D73-4EAE-BA39-B0A072AA4A2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E1C7B-F434-4857-9805-ED2ACB7358C8}"/>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6" name="Footer Placeholder 5">
            <a:extLst>
              <a:ext uri="{FF2B5EF4-FFF2-40B4-BE49-F238E27FC236}">
                <a16:creationId xmlns:a16="http://schemas.microsoft.com/office/drawing/2014/main" id="{05C3A366-8605-471F-8ED5-344FBB3FFA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95854F-A09B-4DA3-8CF0-E50FD7AC2223}"/>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4093179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4349-8C71-4BA3-BE43-953753B1FF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8183D9-593B-4B03-AB74-44D0D5D05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4091E4-CEF4-4542-8680-A7C1DF22D5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1D26D0-B13D-4D02-9AC0-CD55E3C09A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2BE7CF-FC63-48A2-A5DB-494737DE378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02AB9D-A80A-4784-9D92-1C0BBBE4FE2F}"/>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8" name="Footer Placeholder 7">
            <a:extLst>
              <a:ext uri="{FF2B5EF4-FFF2-40B4-BE49-F238E27FC236}">
                <a16:creationId xmlns:a16="http://schemas.microsoft.com/office/drawing/2014/main" id="{C2A845E8-09F0-40F5-A5D9-4A2F78CEC0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B4E6E7-FB9F-4C92-A2FA-7B9D46060F97}"/>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1210677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9AF32-793A-4F0A-BD08-29733946D9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EBAAFE-1C61-4AB2-8CCA-53D66A78D2DC}"/>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4" name="Footer Placeholder 3">
            <a:extLst>
              <a:ext uri="{FF2B5EF4-FFF2-40B4-BE49-F238E27FC236}">
                <a16:creationId xmlns:a16="http://schemas.microsoft.com/office/drawing/2014/main" id="{31CB297E-2D42-44E6-B975-F85949A0A6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B73B82-DC77-419B-891D-348DCD4FA39E}"/>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186401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F8EB31-16E8-442D-A0A7-3281EC09E507}"/>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3" name="Footer Placeholder 2">
            <a:extLst>
              <a:ext uri="{FF2B5EF4-FFF2-40B4-BE49-F238E27FC236}">
                <a16:creationId xmlns:a16="http://schemas.microsoft.com/office/drawing/2014/main" id="{6833C0CB-73CC-473E-B4A9-F48C96B74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F4BCBD-6549-4720-A144-BA78FFA38204}"/>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2805121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98303-769F-40A1-9757-9AE291DFE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D761C6-669A-4B63-BF2F-F9F53CB93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F90DC6-BCC1-4641-9811-E5ED94701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675C6B-0EC7-4BE5-AC92-655B955FE491}"/>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6" name="Footer Placeholder 5">
            <a:extLst>
              <a:ext uri="{FF2B5EF4-FFF2-40B4-BE49-F238E27FC236}">
                <a16:creationId xmlns:a16="http://schemas.microsoft.com/office/drawing/2014/main" id="{9B587A3B-425B-4E15-A586-C058CD3FE3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F8336-2654-416E-A479-FCFD8E2E3EE8}"/>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929771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3539-D970-41B8-B230-2BA1EC753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702EBE-10F0-40BD-89F8-B9811043F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4FAAFD-F68B-40B9-8050-EC2C281C0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D8C29A7-22CB-4F2A-8974-10DF0A072871}"/>
              </a:ext>
            </a:extLst>
          </p:cNvPr>
          <p:cNvSpPr>
            <a:spLocks noGrp="1"/>
          </p:cNvSpPr>
          <p:nvPr>
            <p:ph type="dt" sz="half" idx="10"/>
          </p:nvPr>
        </p:nvSpPr>
        <p:spPr/>
        <p:txBody>
          <a:bodyPr/>
          <a:lstStyle/>
          <a:p>
            <a:fld id="{B763E9B2-839B-42B1-B178-3643CD92C95B}" type="datetimeFigureOut">
              <a:rPr lang="en-US" smtClean="0"/>
              <a:t>8/25/2018</a:t>
            </a:fld>
            <a:endParaRPr lang="en-US"/>
          </a:p>
        </p:txBody>
      </p:sp>
      <p:sp>
        <p:nvSpPr>
          <p:cNvPr id="6" name="Footer Placeholder 5">
            <a:extLst>
              <a:ext uri="{FF2B5EF4-FFF2-40B4-BE49-F238E27FC236}">
                <a16:creationId xmlns:a16="http://schemas.microsoft.com/office/drawing/2014/main" id="{3792CDE8-D1A0-40A7-979F-E197C0A53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947A77-4E77-4977-956F-9B7A7FA7028A}"/>
              </a:ext>
            </a:extLst>
          </p:cNvPr>
          <p:cNvSpPr>
            <a:spLocks noGrp="1"/>
          </p:cNvSpPr>
          <p:nvPr>
            <p:ph type="sldNum" sz="quarter" idx="12"/>
          </p:nvPr>
        </p:nvSpPr>
        <p:spPr/>
        <p:txBody>
          <a:bodyPr/>
          <a:lstStyle/>
          <a:p>
            <a:fld id="{84888A96-EA80-4FB1-80A4-9345CB2CD421}" type="slidenum">
              <a:rPr lang="en-US" smtClean="0"/>
              <a:t>‹#›</a:t>
            </a:fld>
            <a:endParaRPr lang="en-US"/>
          </a:p>
        </p:txBody>
      </p:sp>
    </p:spTree>
    <p:extLst>
      <p:ext uri="{BB962C8B-B14F-4D97-AF65-F5344CB8AC3E}">
        <p14:creationId xmlns:p14="http://schemas.microsoft.com/office/powerpoint/2010/main" val="2430133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1DA902-A706-489D-A45D-12ABF27FDE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5293A-CBB6-4D06-98C8-9290C6702D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5E8C8-8272-461C-BB11-F6EC6FFD75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63E9B2-839B-42B1-B178-3643CD92C95B}" type="datetimeFigureOut">
              <a:rPr lang="en-US" smtClean="0"/>
              <a:t>8/25/2018</a:t>
            </a:fld>
            <a:endParaRPr lang="en-US"/>
          </a:p>
        </p:txBody>
      </p:sp>
      <p:sp>
        <p:nvSpPr>
          <p:cNvPr id="5" name="Footer Placeholder 4">
            <a:extLst>
              <a:ext uri="{FF2B5EF4-FFF2-40B4-BE49-F238E27FC236}">
                <a16:creationId xmlns:a16="http://schemas.microsoft.com/office/drawing/2014/main" id="{6447D915-EF46-4415-95C7-CBCE61F27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248CB1-026E-41C0-866A-376DFB74D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88A96-EA80-4FB1-80A4-9345CB2CD421}" type="slidenum">
              <a:rPr lang="en-US" smtClean="0"/>
              <a:t>‹#›</a:t>
            </a:fld>
            <a:endParaRPr lang="en-US"/>
          </a:p>
        </p:txBody>
      </p:sp>
    </p:spTree>
    <p:extLst>
      <p:ext uri="{BB962C8B-B14F-4D97-AF65-F5344CB8AC3E}">
        <p14:creationId xmlns:p14="http://schemas.microsoft.com/office/powerpoint/2010/main" val="138023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help.github.com/enterprise/admin/guides/installation/dns-hostname-subdomain-isolation-and-ssl/#subdomain-isol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log/2071-github-supports-universal-2nd-factor-authentic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E38F-41B6-49AD-B194-B5F6699670E4}"/>
              </a:ext>
            </a:extLst>
          </p:cNvPr>
          <p:cNvSpPr>
            <a:spLocks noGrp="1"/>
          </p:cNvSpPr>
          <p:nvPr>
            <p:ph type="ctrTitle"/>
          </p:nvPr>
        </p:nvSpPr>
        <p:spPr/>
        <p:txBody>
          <a:bodyPr/>
          <a:lstStyle/>
          <a:p>
            <a:r>
              <a:rPr lang="en-US" dirty="0"/>
              <a:t>GHE Security Best Practices</a:t>
            </a:r>
          </a:p>
        </p:txBody>
      </p:sp>
      <p:sp>
        <p:nvSpPr>
          <p:cNvPr id="3" name="Subtitle 2">
            <a:extLst>
              <a:ext uri="{FF2B5EF4-FFF2-40B4-BE49-F238E27FC236}">
                <a16:creationId xmlns:a16="http://schemas.microsoft.com/office/drawing/2014/main" id="{4E9FFC7A-5553-4C93-9C62-FCEA41B3494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6619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dirty="0"/>
              <a:t>Instance password</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lstStyle/>
          <a:p>
            <a:pPr marL="0" indent="0">
              <a:buNone/>
            </a:pPr>
            <a:endParaRPr lang="en-US" dirty="0"/>
          </a:p>
          <a:p>
            <a:r>
              <a:rPr lang="en-US" dirty="0"/>
              <a:t>The password for the Enterprise Management Console is the main gateway to administer GitHub Enterprise. This shared password gives a user unfettered access to the GitHub Enterprise environment, so we recommend that you only share it with a select few individuals and save it in an encrypted vault such as 1Password or a similar password management tool. Using this password, you can establish SSH keys through the /setup page in GitHub Enterprise. After setting up a key, an administrator can SSH into the GitHub Enterprise instance and gain access to all the ghe- command line utilities available.</a:t>
            </a:r>
          </a:p>
        </p:txBody>
      </p:sp>
    </p:spTree>
    <p:extLst>
      <p:ext uri="{BB962C8B-B14F-4D97-AF65-F5344CB8AC3E}">
        <p14:creationId xmlns:p14="http://schemas.microsoft.com/office/powerpoint/2010/main" val="279788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b="1" dirty="0"/>
              <a:t>Private Mode</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lgn="just">
              <a:buNone/>
            </a:pPr>
            <a:endParaRPr lang="en-US" dirty="0"/>
          </a:p>
          <a:p>
            <a:pPr algn="just"/>
            <a:r>
              <a:rPr lang="en-US" dirty="0"/>
              <a:t>In the /setup page of GitHub Enterprise you will find a setting that enables Private Mode. With this setting enabled, GitHub Enterprise hides all content from users who are not authenticated, including public repositories.</a:t>
            </a:r>
          </a:p>
          <a:p>
            <a:pPr algn="just"/>
            <a:r>
              <a:rPr lang="en-US" dirty="0"/>
              <a:t>Enabling Private Mode is required for GitHub Enterprise instances that are accessible to users outside of the firewall without a VPN. This helps to ensure a user does not inadvertently make a repository public externally that should remain private within a company.</a:t>
            </a:r>
          </a:p>
          <a:p>
            <a:pPr algn="just"/>
            <a:r>
              <a:rPr lang="en-US" dirty="0"/>
              <a:t>If your GitHub Enterprise install is only available from a VPN outside of your firewall Private Mode does not need to be turned on. This lets unauthenticated people within the firewall view public repositories and public GitHub Pages</a:t>
            </a:r>
          </a:p>
        </p:txBody>
      </p:sp>
      <p:pic>
        <p:nvPicPr>
          <p:cNvPr id="2050" name="Picture 2" descr="private-mode">
            <a:extLst>
              <a:ext uri="{FF2B5EF4-FFF2-40B4-BE49-F238E27FC236}">
                <a16:creationId xmlns:a16="http://schemas.microsoft.com/office/drawing/2014/main" id="{F65A41E2-FEFA-4953-94D4-362EEB53AB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904" y="1235298"/>
            <a:ext cx="10489096" cy="1337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b="1" dirty="0"/>
              <a:t>Subdomain Isolation</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lstStyle/>
          <a:p>
            <a:endParaRPr lang="en-US" dirty="0">
              <a:solidFill>
                <a:srgbClr val="24292E"/>
              </a:solidFill>
              <a:latin typeface="-apple-system"/>
            </a:endParaRPr>
          </a:p>
          <a:p>
            <a:endParaRPr lang="en-US" dirty="0">
              <a:solidFill>
                <a:srgbClr val="24292E"/>
              </a:solidFill>
              <a:latin typeface="-apple-system"/>
            </a:endParaRPr>
          </a:p>
          <a:p>
            <a:endParaRPr lang="en-US" dirty="0">
              <a:solidFill>
                <a:srgbClr val="24292E"/>
              </a:solidFill>
              <a:latin typeface="-apple-system"/>
            </a:endParaRPr>
          </a:p>
          <a:p>
            <a:endParaRPr lang="en-US" dirty="0">
              <a:solidFill>
                <a:srgbClr val="24292E"/>
              </a:solidFill>
              <a:latin typeface="-apple-system"/>
            </a:endParaRPr>
          </a:p>
          <a:p>
            <a:pPr marL="0" indent="0" algn="just">
              <a:buNone/>
            </a:pPr>
            <a:r>
              <a:rPr lang="en-US" dirty="0">
                <a:solidFill>
                  <a:srgbClr val="24292E"/>
                </a:solidFill>
                <a:latin typeface="-apple-system"/>
              </a:rPr>
              <a:t>We strongly recommend that everyone turn on </a:t>
            </a:r>
            <a:r>
              <a:rPr lang="en-US" dirty="0">
                <a:solidFill>
                  <a:srgbClr val="0366D6"/>
                </a:solidFill>
                <a:latin typeface="-apple-system"/>
                <a:hlinkClick r:id="rId2">
                  <a:extLst>
                    <a:ext uri="{A12FA001-AC4F-418D-AE19-62706E023703}">
                      <ahyp:hlinkClr xmlns:ahyp="http://schemas.microsoft.com/office/drawing/2018/hyperlinkcolor" val="tx"/>
                    </a:ext>
                  </a:extLst>
                </a:hlinkClick>
              </a:rPr>
              <a:t>subdomain isolation</a:t>
            </a:r>
            <a:r>
              <a:rPr lang="en-US" dirty="0">
                <a:solidFill>
                  <a:srgbClr val="24292E"/>
                </a:solidFill>
                <a:latin typeface="-apple-system"/>
              </a:rPr>
              <a:t> for their GitHub Enterprise instance. Subdomain isolation securely separates user-supplied content from other portions of your GitHub Enterprise appliance, which mitigates cross-site scripting and other related vulnerabilities. You can make these changes by creating a wildcard DNS entry or by whitelisting each subdomain individually. A full list of these subdomains is available in the link above</a:t>
            </a:r>
            <a:endParaRPr lang="en-US" dirty="0"/>
          </a:p>
        </p:txBody>
      </p:sp>
      <p:pic>
        <p:nvPicPr>
          <p:cNvPr id="6" name="Picture 5">
            <a:extLst>
              <a:ext uri="{FF2B5EF4-FFF2-40B4-BE49-F238E27FC236}">
                <a16:creationId xmlns:a16="http://schemas.microsoft.com/office/drawing/2014/main" id="{8F7C36B3-B2D9-4421-9D67-1B1DAA0E26D3}"/>
              </a:ext>
            </a:extLst>
          </p:cNvPr>
          <p:cNvPicPr>
            <a:picLocks noChangeAspect="1"/>
          </p:cNvPicPr>
          <p:nvPr/>
        </p:nvPicPr>
        <p:blipFill>
          <a:blip r:embed="rId3"/>
          <a:stretch>
            <a:fillRect/>
          </a:stretch>
        </p:blipFill>
        <p:spPr>
          <a:xfrm>
            <a:off x="902510" y="998805"/>
            <a:ext cx="10527490" cy="1892702"/>
          </a:xfrm>
          <a:prstGeom prst="rect">
            <a:avLst/>
          </a:prstGeom>
        </p:spPr>
      </p:pic>
    </p:spTree>
    <p:extLst>
      <p:ext uri="{BB962C8B-B14F-4D97-AF65-F5344CB8AC3E}">
        <p14:creationId xmlns:p14="http://schemas.microsoft.com/office/powerpoint/2010/main" val="252214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b="1" dirty="0"/>
              <a:t>Improved Monitoring</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lstStyle/>
          <a:p>
            <a:pPr marL="0" indent="0">
              <a:buNone/>
            </a:pPr>
            <a:endParaRPr lang="en-US" dirty="0"/>
          </a:p>
          <a:p>
            <a:r>
              <a:rPr lang="en-US" dirty="0"/>
              <a:t>If you navigate to the /setup/monitor page in GitHub Enterprise you will notice GitHub Enterprise now ships (as of Enterprise version 2.3) with more graphs to monitor activity on the instance. This permits an administrator to spot suspicious activity and maintain stability in the environment.</a:t>
            </a:r>
          </a:p>
          <a:p>
            <a:r>
              <a:rPr lang="en-US" dirty="0"/>
              <a:t>Another feature that helps you keep GitHub Enterprise secure is the audit log, which is available at the /stafftools/</a:t>
            </a:r>
            <a:r>
              <a:rPr lang="en-US" dirty="0" err="1"/>
              <a:t>audit_log</a:t>
            </a:r>
            <a:r>
              <a:rPr lang="en-US" dirty="0"/>
              <a:t> endpoint. It records actions that are occurring and makes them visible to a site administrator. These audit logs reveal what action occurred (for instance, a user login), who performed the action, and the IP address of the request. This gives you great visibility into what is happening on an instance level.</a:t>
            </a:r>
          </a:p>
        </p:txBody>
      </p:sp>
    </p:spTree>
    <p:extLst>
      <p:ext uri="{BB962C8B-B14F-4D97-AF65-F5344CB8AC3E}">
        <p14:creationId xmlns:p14="http://schemas.microsoft.com/office/powerpoint/2010/main" val="926025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r>
              <a:rPr lang="en-US" b="1" dirty="0"/>
              <a:t>Authentication</a:t>
            </a:r>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normAutofit fontScale="77500" lnSpcReduction="20000"/>
          </a:bodyPr>
          <a:lstStyle/>
          <a:p>
            <a:r>
              <a:rPr lang="en-US" dirty="0"/>
              <a:t>Certain authentication methods provide additional levels of security and control. Two we’ll highlight here are restricted user groups and universal two-factor authentication.</a:t>
            </a:r>
          </a:p>
          <a:p>
            <a:r>
              <a:rPr lang="en-US" b="1" dirty="0"/>
              <a:t>Restricted user groups</a:t>
            </a:r>
          </a:p>
          <a:p>
            <a:r>
              <a:rPr lang="en-US" dirty="0"/>
              <a:t>Both LDAP Sync and SAML with Okta allow GitHub Enterprise administrators to segment users and fine-tune control of GitHub Enterprise. In addition to securing your instance, these tools let you control the number of licensed seats in use at any given time.</a:t>
            </a:r>
          </a:p>
          <a:p>
            <a:r>
              <a:rPr lang="en-US" dirty="0"/>
              <a:t>LDAP Sync permits an administrator to set up a Restricted Group (in Active Directory, for example) that limits access to GitHub Enterprise to only users found in that group.</a:t>
            </a:r>
          </a:p>
          <a:p>
            <a:r>
              <a:rPr lang="en-US" dirty="0"/>
              <a:t>SAML with Okta lets an administrator control access to GitHub Enterprise by setting it up as an “application” and assigning users to that application to give them access.</a:t>
            </a:r>
          </a:p>
          <a:p>
            <a:r>
              <a:rPr lang="en-US" dirty="0"/>
              <a:t>With fine tuned controls over who can access the instance, and great reporting from those tools about group membership, an administrator can feel confident in both controlling and monitoring access.</a:t>
            </a:r>
          </a:p>
          <a:p>
            <a:r>
              <a:rPr lang="en-US" b="1" dirty="0"/>
              <a:t>Universal second factor authentication</a:t>
            </a:r>
          </a:p>
          <a:p>
            <a:r>
              <a:rPr lang="en-US" dirty="0"/>
              <a:t>In partnership with Yubico, GitHub </a:t>
            </a:r>
            <a:r>
              <a:rPr lang="en-US" dirty="0">
                <a:hlinkClick r:id="rId2"/>
              </a:rPr>
              <a:t>also supports Universal Second Factor Authentication (U2F)</a:t>
            </a:r>
            <a:r>
              <a:rPr lang="en-US" dirty="0"/>
              <a:t>. If you are not using GitHub’s built in authentication in your instance, however, your identity management provider must provide U2F.</a:t>
            </a:r>
          </a:p>
          <a:p>
            <a:r>
              <a:rPr lang="en-US" dirty="0"/>
              <a:t>We strongly encourage companies and individuals to reach out to their identity providers and request support for U2F if it is not yet supported</a:t>
            </a:r>
          </a:p>
          <a:p>
            <a:endParaRPr lang="en-US" dirty="0"/>
          </a:p>
        </p:txBody>
      </p:sp>
    </p:spTree>
    <p:extLst>
      <p:ext uri="{BB962C8B-B14F-4D97-AF65-F5344CB8AC3E}">
        <p14:creationId xmlns:p14="http://schemas.microsoft.com/office/powerpoint/2010/main" val="3800000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25274-30DD-494A-B2BF-C5BB9D0EADB4}"/>
              </a:ext>
            </a:extLst>
          </p:cNvPr>
          <p:cNvSpPr>
            <a:spLocks noGrp="1"/>
          </p:cNvSpPr>
          <p:nvPr>
            <p:ph type="title"/>
          </p:nvPr>
        </p:nvSpPr>
        <p:spPr>
          <a:xfrm>
            <a:off x="761999" y="145014"/>
            <a:ext cx="10740887" cy="536023"/>
          </a:xfrm>
          <a:ln>
            <a:solidFill>
              <a:schemeClr val="accent1"/>
            </a:solidFill>
          </a:ln>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D544C5C5-2903-4DFF-9BD8-D76EA1718E36}"/>
              </a:ext>
            </a:extLst>
          </p:cNvPr>
          <p:cNvSpPr>
            <a:spLocks noGrp="1"/>
          </p:cNvSpPr>
          <p:nvPr>
            <p:ph idx="1"/>
          </p:nvPr>
        </p:nvSpPr>
        <p:spPr>
          <a:xfrm>
            <a:off x="762000" y="861390"/>
            <a:ext cx="10740886" cy="5851595"/>
          </a:xfrm>
          <a:ln>
            <a:solidFill>
              <a:schemeClr val="accent1"/>
            </a:solidFill>
          </a:ln>
        </p:spPr>
        <p:txBody>
          <a:bodyPr/>
          <a:lstStyle/>
          <a:p>
            <a:endParaRPr lang="en-US" dirty="0"/>
          </a:p>
        </p:txBody>
      </p:sp>
    </p:spTree>
    <p:extLst>
      <p:ext uri="{BB962C8B-B14F-4D97-AF65-F5344CB8AC3E}">
        <p14:creationId xmlns:p14="http://schemas.microsoft.com/office/powerpoint/2010/main" val="2971338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562</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Calibri</vt:lpstr>
      <vt:lpstr>Calibri Light</vt:lpstr>
      <vt:lpstr>Office Theme</vt:lpstr>
      <vt:lpstr>GHE Security Best Practices</vt:lpstr>
      <vt:lpstr>Instance password</vt:lpstr>
      <vt:lpstr>Private Mode</vt:lpstr>
      <vt:lpstr>Subdomain Isolation</vt:lpstr>
      <vt:lpstr>Improved Monitoring</vt:lpstr>
      <vt:lpstr>Authentication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Sandesh</dc:creator>
  <cp:lastModifiedBy>Sandesh</cp:lastModifiedBy>
  <cp:revision>28</cp:revision>
  <dcterms:created xsi:type="dcterms:W3CDTF">2018-08-24T07:25:48Z</dcterms:created>
  <dcterms:modified xsi:type="dcterms:W3CDTF">2018-08-25T06:34:13Z</dcterms:modified>
</cp:coreProperties>
</file>