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1"/>
            <a:ext cx="12188951" cy="6856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021312" cy="68579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5"/>
                </a:lnTo>
              </a:path>
            </a:pathLst>
          </a:custGeom>
          <a:ln w="6350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222C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DA17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736" y="6341362"/>
            <a:ext cx="464820" cy="45719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244" y="6326123"/>
            <a:ext cx="1152144" cy="33527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2076" y="6341364"/>
            <a:ext cx="867156" cy="3566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57527"/>
            <a:ext cx="4639055" cy="6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1"/>
            <a:ext cx="12188951" cy="6856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021312" cy="68579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5"/>
                </a:lnTo>
              </a:path>
            </a:pathLst>
          </a:custGeom>
          <a:ln w="6350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222C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DA17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736" y="6341362"/>
            <a:ext cx="464820" cy="45719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244" y="6326123"/>
            <a:ext cx="1152144" cy="33527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2076" y="6341364"/>
            <a:ext cx="867156" cy="3566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57527"/>
            <a:ext cx="4639055" cy="6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1678" y="1838126"/>
            <a:ext cx="4998720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51828" y="1825243"/>
            <a:ext cx="4956809" cy="450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1"/>
            <a:ext cx="12188951" cy="6856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021312" cy="68579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5"/>
                </a:lnTo>
              </a:path>
            </a:pathLst>
          </a:custGeom>
          <a:ln w="6350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222C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DA17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736" y="6341362"/>
            <a:ext cx="464820" cy="45719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244" y="6326123"/>
            <a:ext cx="1152144" cy="33527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2076" y="6341364"/>
            <a:ext cx="867156" cy="3566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228600"/>
            <a:ext cx="646176" cy="5394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21"/>
            <a:ext cx="12188951" cy="6856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021312" cy="68579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5"/>
                </a:lnTo>
              </a:path>
            </a:pathLst>
          </a:custGeom>
          <a:ln w="6350">
            <a:solidFill>
              <a:srgbClr val="30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222C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DA17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" y="6341362"/>
            <a:ext cx="464820" cy="45719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44" y="6326123"/>
            <a:ext cx="1152144" cy="33527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32076" y="6341364"/>
            <a:ext cx="867156" cy="3566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365" y="1722564"/>
            <a:ext cx="10301605" cy="391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18952" y="6464909"/>
            <a:ext cx="3816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hyperlink" Target="mailto:Samyush.maharjan@islingtoncollege.edu.np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sharp/language-reference/builtin-types/integral-numeric-types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sharp/language-reference/builtin-types/floating-point-numeric-types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sharp/language-reference/builtin-types/floating-point-numeric-types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sharp/programming-guide/arrays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ore/tutorials/with-visual-studio?pivots=dotnet-6-0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microsoft.com/en-us/dotnet/csharp/whats-new/tutorials/top-level-statements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csharp/fundamentals/coding-style/coding-conventions#naming-conventions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5810" cy="6870700"/>
            <a:chOff x="0" y="0"/>
            <a:chExt cx="1219581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1"/>
              <a:ext cx="12188951" cy="6856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021312" cy="6857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18136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5"/>
                  </a:lnTo>
                </a:path>
              </a:pathLst>
            </a:custGeom>
            <a:ln w="635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22C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699">
              <a:solidFill>
                <a:srgbClr val="222C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A17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699">
              <a:solidFill>
                <a:srgbClr val="DA17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" y="6341362"/>
              <a:ext cx="464820" cy="4571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44" y="6326123"/>
              <a:ext cx="1152144" cy="33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076" y="6341364"/>
              <a:ext cx="867156" cy="35661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228600"/>
            <a:ext cx="646176" cy="53949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7240" rIns="0" bIns="0" rtlCol="0" vert="horz">
            <a:spAutoFit/>
          </a:bodyPr>
          <a:lstStyle/>
          <a:p>
            <a:pPr algn="ctr" marL="661035">
              <a:lnSpc>
                <a:spcPts val="6840"/>
              </a:lnSpc>
              <a:spcBef>
                <a:spcPts val="100"/>
              </a:spcBef>
            </a:pPr>
            <a:r>
              <a:rPr dirty="0" spc="-10"/>
              <a:t>CS6004NI</a:t>
            </a:r>
          </a:p>
          <a:p>
            <a:pPr algn="ctr" marL="658495">
              <a:lnSpc>
                <a:spcPts val="6840"/>
              </a:lnSpc>
            </a:pPr>
            <a:r>
              <a:rPr dirty="0" spc="-5"/>
              <a:t>Application</a:t>
            </a:r>
            <a:r>
              <a:rPr dirty="0" spc="5"/>
              <a:t> </a:t>
            </a:r>
            <a:r>
              <a:rPr dirty="0" spc="-5"/>
              <a:t>Development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26129" y="4175759"/>
            <a:ext cx="553656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810"/>
              </a:spcBef>
            </a:pPr>
            <a:r>
              <a:rPr dirty="0" sz="2400" spc="-5">
                <a:latin typeface="Calibri"/>
                <a:cs typeface="Calibri"/>
              </a:rPr>
              <a:t>samyush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dirty="0" sz="2400" spc="-5" i="1">
                <a:latin typeface="Calibri"/>
                <a:cs typeface="Calibri"/>
                <a:hlinkClick r:id="rId8"/>
              </a:rPr>
              <a:t>Samyush.maharjan@islingtoncollege.edu.np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0" y="1731413"/>
            <a:ext cx="6426835" cy="314198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410"/>
              </a:spcBef>
              <a:buClr>
                <a:srgbClr val="4285F4"/>
              </a:buClr>
              <a:buSzPct val="91666"/>
              <a:buFont typeface="Courier New"/>
              <a:buChar char="○"/>
              <a:tabLst>
                <a:tab pos="381635" algn="l"/>
              </a:tabLst>
            </a:pPr>
            <a:r>
              <a:rPr dirty="0" sz="2400" spc="-5">
                <a:latin typeface="Calibri"/>
                <a:cs typeface="Calibri"/>
              </a:rPr>
              <a:t>Verbati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lvl="1" marL="838200" indent="-314325">
              <a:lnSpc>
                <a:spcPct val="100000"/>
              </a:lnSpc>
              <a:spcBef>
                <a:spcPts val="775"/>
              </a:spcBef>
              <a:buClr>
                <a:srgbClr val="999999"/>
              </a:buClr>
              <a:buSzPct val="103703"/>
              <a:buAutoNum type="arabicPeriod"/>
              <a:tabLst>
                <a:tab pos="83883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 spc="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filePath</a:t>
            </a:r>
            <a:r>
              <a:rPr dirty="0" sz="1350" spc="3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3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@"C:\projects\HelloWorld\README.md"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 marL="838200" indent="-314325">
              <a:lnSpc>
                <a:spcPct val="100000"/>
              </a:lnSpc>
              <a:spcBef>
                <a:spcPts val="755"/>
              </a:spcBef>
              <a:buClr>
                <a:srgbClr val="999999"/>
              </a:buClr>
              <a:buSzPct val="103703"/>
              <a:buAutoNum type="arabicPeriod"/>
              <a:tabLst>
                <a:tab pos="83883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multiLineText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@"The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quick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brown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 fox</a:t>
            </a:r>
            <a:endParaRPr sz="1350">
              <a:latin typeface="Courier New"/>
              <a:cs typeface="Courier New"/>
            </a:endParaRPr>
          </a:p>
          <a:p>
            <a:pPr lvl="1" marL="838200" indent="-314325">
              <a:lnSpc>
                <a:spcPct val="100000"/>
              </a:lnSpc>
              <a:spcBef>
                <a:spcPts val="745"/>
              </a:spcBef>
              <a:buClr>
                <a:srgbClr val="999999"/>
              </a:buClr>
              <a:buSzPct val="103703"/>
              <a:buAutoNum type="arabicPeriod"/>
              <a:tabLst>
                <a:tab pos="838835" algn="l"/>
              </a:tabLst>
            </a:pP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jumps</a:t>
            </a:r>
            <a:r>
              <a:rPr dirty="0" sz="1350" spc="-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over</a:t>
            </a:r>
            <a:r>
              <a:rPr dirty="0" sz="1350" spc="-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the</a:t>
            </a:r>
            <a:r>
              <a:rPr dirty="0" sz="1350" spc="-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lazy</a:t>
            </a:r>
            <a:r>
              <a:rPr dirty="0" sz="1350" spc="-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dog"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 marL="838200" indent="-314325">
              <a:lnSpc>
                <a:spcPct val="100000"/>
              </a:lnSpc>
              <a:spcBef>
                <a:spcPts val="755"/>
              </a:spcBef>
              <a:buSzPct val="103703"/>
              <a:buAutoNum type="arabicPeriod"/>
              <a:tabLst>
                <a:tab pos="838835" algn="l"/>
              </a:tabLst>
            </a:pP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without</a:t>
            </a:r>
            <a:r>
              <a:rPr dirty="0" sz="13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@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prefix,</a:t>
            </a:r>
            <a:r>
              <a:rPr dirty="0" sz="1350" spc="-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throws 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3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  <a:p>
            <a:pPr marL="381000" indent="-368935">
              <a:lnSpc>
                <a:spcPct val="100000"/>
              </a:lnSpc>
              <a:spcBef>
                <a:spcPts val="405"/>
              </a:spcBef>
              <a:buClr>
                <a:srgbClr val="4285F4"/>
              </a:buClr>
              <a:buSzPct val="91666"/>
              <a:buFont typeface="Courier New"/>
              <a:buChar char="○"/>
              <a:tabLst>
                <a:tab pos="381635" algn="l"/>
              </a:tabLst>
            </a:pPr>
            <a:r>
              <a:rPr dirty="0" sz="2400">
                <a:latin typeface="Calibri"/>
                <a:cs typeface="Calibri"/>
              </a:rPr>
              <a:t>Interpolated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838200" indent="-314325">
              <a:lnSpc>
                <a:spcPct val="100000"/>
              </a:lnSpc>
              <a:spcBef>
                <a:spcPts val="770"/>
              </a:spcBef>
              <a:buClr>
                <a:srgbClr val="999999"/>
              </a:buClr>
              <a:buSzPct val="103703"/>
              <a:buAutoNum type="arabicPeriod" startAt="5"/>
              <a:tabLst>
                <a:tab pos="83883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firstName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"John"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838200" indent="-314325">
              <a:lnSpc>
                <a:spcPct val="100000"/>
              </a:lnSpc>
              <a:spcBef>
                <a:spcPts val="760"/>
              </a:spcBef>
              <a:buClr>
                <a:srgbClr val="999999"/>
              </a:buClr>
              <a:buSzPct val="103703"/>
              <a:buAutoNum type="arabicPeriod" startAt="5"/>
              <a:tabLst>
                <a:tab pos="83883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lastName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"Doe"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838200" indent="-314325">
              <a:lnSpc>
                <a:spcPct val="100000"/>
              </a:lnSpc>
              <a:spcBef>
                <a:spcPts val="740"/>
              </a:spcBef>
              <a:buClr>
                <a:srgbClr val="999999"/>
              </a:buClr>
              <a:buSzPct val="103703"/>
              <a:buAutoNum type="arabicPeriod" startAt="5"/>
              <a:tabLst>
                <a:tab pos="83883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 spc="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fullName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2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$"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latin typeface="Courier New"/>
                <a:cs typeface="Courier New"/>
              </a:rPr>
              <a:t>firstName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latin typeface="Courier New"/>
                <a:cs typeface="Courier New"/>
              </a:rPr>
              <a:t>lastName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6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Text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2534" y="1074546"/>
            <a:ext cx="9511665" cy="495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Numbers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Integral</a:t>
            </a:r>
            <a:r>
              <a:rPr dirty="0" u="heavy" sz="2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numeric</a:t>
            </a:r>
            <a:r>
              <a:rPr dirty="0" u="heavy" sz="24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types</a:t>
            </a:r>
            <a:endParaRPr sz="2400">
              <a:latin typeface="Calibri"/>
              <a:cs typeface="Calibri"/>
            </a:endParaRPr>
          </a:p>
          <a:p>
            <a:pPr lvl="1" marL="921385" indent="-314960">
              <a:lnSpc>
                <a:spcPct val="100000"/>
              </a:lnSpc>
              <a:spcBef>
                <a:spcPts val="1019"/>
              </a:spcBef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integer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means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negative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or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positive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whole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number,</a:t>
            </a:r>
            <a:r>
              <a:rPr dirty="0" sz="1350" spc="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-2,147,483,648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to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2,147,483,647</a:t>
            </a:r>
            <a:endParaRPr sz="135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spcBef>
                <a:spcPts val="760"/>
              </a:spcBef>
              <a:buClr>
                <a:srgbClr val="999999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positiveNumber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spcBef>
                <a:spcPts val="740"/>
              </a:spcBef>
              <a:buClr>
                <a:srgbClr val="A2A2A2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negativeNumber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-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spcBef>
                <a:spcPts val="1145"/>
              </a:spcBef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unsigned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integer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means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positive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whole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number,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0 to 4,294,967,295</a:t>
            </a:r>
            <a:endParaRPr sz="135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spcBef>
                <a:spcPts val="755"/>
              </a:spcBef>
              <a:buClr>
                <a:srgbClr val="999999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uint</a:t>
            </a:r>
            <a:r>
              <a:rPr dirty="0" sz="1350" spc="-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naturalNumber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spcBef>
                <a:spcPts val="1140"/>
              </a:spcBef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350" spc="-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Digit</a:t>
            </a:r>
            <a:r>
              <a:rPr dirty="0" sz="1350" spc="-3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Separators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50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7.</a:t>
            </a:r>
            <a:r>
              <a:rPr dirty="0" sz="1400" spc="-5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billion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=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1_000_000_000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5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8.</a:t>
            </a:r>
            <a:r>
              <a:rPr dirty="0" sz="1400" spc="-5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other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integer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types: sbyte, byte,</a:t>
            </a:r>
            <a:r>
              <a:rPr dirty="0" sz="135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short,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ushort,</a:t>
            </a:r>
            <a:r>
              <a:rPr dirty="0" sz="135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long,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ulong,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nint,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nuint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ourier New"/>
              <a:cs typeface="Courier New"/>
            </a:endParaRPr>
          </a:p>
          <a:p>
            <a:pPr marL="464184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integer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sbyte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4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byte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4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short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4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ushort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4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long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4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4285F4"/>
                </a:solidFill>
                <a:latin typeface="Courier New"/>
                <a:cs typeface="Courier New"/>
              </a:rPr>
              <a:t>ulong</a:t>
            </a:r>
            <a:r>
              <a:rPr dirty="0" sz="18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800" spc="-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294382"/>
            <a:ext cx="4753610" cy="9766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530"/>
              </a:spcBef>
              <a:buClr>
                <a:srgbClr val="999999"/>
              </a:buClr>
              <a:buFont typeface="Courier New"/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</a:t>
            </a:r>
            <a:r>
              <a:rPr dirty="0" sz="12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or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suffix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required</a:t>
            </a:r>
            <a:r>
              <a:rPr dirty="0" sz="120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float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literal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float</a:t>
            </a:r>
            <a:r>
              <a:rPr dirty="0" sz="12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realNumber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2.3f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float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are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accurate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up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to</a:t>
            </a:r>
            <a:r>
              <a:rPr dirty="0" sz="12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7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decimal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places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0"/>
              </a:spcBef>
              <a:buClr>
                <a:srgbClr val="A2A2A2"/>
              </a:buClr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float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floatPrecision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1F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0.33333334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63600" y="3483355"/>
            <a:ext cx="5396230" cy="9766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530"/>
              </a:spcBef>
              <a:buAutoNum type="arabicPeriod" startAt="5"/>
              <a:tabLst>
                <a:tab pos="320675" algn="l"/>
              </a:tabLst>
            </a:pP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</a:t>
            </a:r>
            <a:r>
              <a:rPr dirty="0" sz="12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or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suffix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optional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double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literal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 startAt="5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double </a:t>
            </a:r>
            <a:r>
              <a:rPr dirty="0" sz="1200">
                <a:latin typeface="Courier New"/>
                <a:cs typeface="Courier New"/>
              </a:rPr>
              <a:t>anotherRealNumber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2.3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0"/>
              </a:spcBef>
              <a:buAutoNum type="arabicPeriod" startAt="5"/>
              <a:tabLst>
                <a:tab pos="320675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double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are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accurate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up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16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decimal places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8.</a:t>
            </a:r>
            <a:r>
              <a:rPr dirty="0" sz="1200" spc="254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doublePrecision</a:t>
            </a:r>
            <a:r>
              <a:rPr dirty="0" sz="1200" spc="2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1D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0.3333333333333333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4671467"/>
            <a:ext cx="4843145" cy="7397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535"/>
              </a:spcBef>
              <a:buAutoNum type="arabicPeriod" startAt="9"/>
              <a:tabLst>
                <a:tab pos="320675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m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or M suffix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is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required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for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 double literal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4"/>
              </a:spcBef>
              <a:buClr>
                <a:srgbClr val="A2A2A2"/>
              </a:buClr>
              <a:buAutoNum type="arabicPeriod" startAt="9"/>
              <a:tabLst>
                <a:tab pos="32067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r>
              <a:rPr dirty="0" sz="12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myMoney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1_000.5m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0"/>
              </a:spcBef>
              <a:buAutoNum type="arabicPeriod" startAt="9"/>
              <a:tabLst>
                <a:tab pos="320675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decimal are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accurate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up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29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decimal places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248" y="5440476"/>
            <a:ext cx="9307830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12.</a:t>
            </a:r>
            <a:r>
              <a:rPr dirty="0" sz="1200" spc="-459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decimalPrecision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1M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0.3333333333333333333333333333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Note: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C#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implicitly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types</a:t>
            </a:r>
            <a:r>
              <a:rPr dirty="0" sz="1700" spc="-5">
                <a:latin typeface="Calibri"/>
                <a:cs typeface="Calibri"/>
              </a:rPr>
              <a:t> non-floating-point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numbers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700" spc="-6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5">
                <a:latin typeface="Calibri"/>
                <a:cs typeface="Calibri"/>
              </a:rPr>
              <a:t> floating-point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numbers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700" spc="-5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534" y="1074546"/>
            <a:ext cx="3743325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Numbers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464184" indent="-369570">
              <a:lnSpc>
                <a:spcPct val="100000"/>
              </a:lnSpc>
              <a:buClr>
                <a:srgbClr val="000000"/>
              </a:buClr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Floating-point</a:t>
            </a:r>
            <a:r>
              <a:rPr dirty="0" u="heavy" sz="2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numeric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types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100" y="1627632"/>
            <a:ext cx="4691380" cy="341884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3660" rIns="0" bIns="0" rtlCol="0" vert="horz">
            <a:spAutoFit/>
          </a:bodyPr>
          <a:lstStyle/>
          <a:p>
            <a:pPr algn="just" marL="92710" marR="1249680" indent="114300">
              <a:lnSpc>
                <a:spcPct val="101099"/>
              </a:lnSpc>
              <a:spcBef>
                <a:spcPts val="580"/>
              </a:spcBef>
              <a:buChar char="●"/>
              <a:tabLst>
                <a:tab pos="550545" algn="l"/>
              </a:tabLst>
            </a:pPr>
            <a:r>
              <a:rPr dirty="0" sz="1800" spc="-5">
                <a:latin typeface="Calibri"/>
                <a:cs typeface="Calibri"/>
              </a:rPr>
              <a:t>Implicit Casting (automatically)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char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-&gt;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-&gt; long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-&gt;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float</a:t>
            </a:r>
            <a:r>
              <a:rPr dirty="0" sz="1800" b="1">
                <a:latin typeface="Calibri"/>
                <a:cs typeface="Calibri"/>
              </a:rPr>
              <a:t> -&gt;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double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285F4"/>
                </a:solidFill>
                <a:latin typeface="Courier New"/>
                <a:cs typeface="Courier New"/>
              </a:rPr>
              <a:t>int </a:t>
            </a:r>
            <a:r>
              <a:rPr dirty="0" sz="1600" spc="-5">
                <a:latin typeface="Courier New"/>
                <a:cs typeface="Courier New"/>
              </a:rPr>
              <a:t>myInt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6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DB4437"/>
                </a:solidFill>
                <a:latin typeface="Courier New"/>
                <a:cs typeface="Courier New"/>
              </a:rPr>
              <a:t>9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640"/>
              </a:spcBef>
            </a:pP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Automatic</a:t>
            </a:r>
            <a:r>
              <a:rPr dirty="0" sz="16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casting: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999999"/>
                </a:solidFill>
                <a:latin typeface="Courier New"/>
                <a:cs typeface="Courier New"/>
              </a:rPr>
              <a:t>int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to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double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6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myDouble 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myInt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urier New"/>
              <a:cs typeface="Courier New"/>
            </a:endParaRPr>
          </a:p>
          <a:p>
            <a:pPr marL="92710" marR="1252855" indent="114300">
              <a:lnSpc>
                <a:spcPct val="101099"/>
              </a:lnSpc>
              <a:buChar char="●"/>
              <a:tabLst>
                <a:tab pos="549910" algn="l"/>
                <a:tab pos="550545" algn="l"/>
              </a:tabLst>
            </a:pPr>
            <a:r>
              <a:rPr dirty="0" sz="1800" spc="-10">
                <a:latin typeface="Calibri"/>
                <a:cs typeface="Calibri"/>
              </a:rPr>
              <a:t>Explicit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Casting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(manually)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double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-&gt;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float</a:t>
            </a:r>
            <a:r>
              <a:rPr dirty="0" sz="1800" b="1">
                <a:latin typeface="Calibri"/>
                <a:cs typeface="Calibri"/>
              </a:rPr>
              <a:t> -&gt;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-&gt;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 -&gt;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char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60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myDouble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600" spc="-5">
                <a:solidFill>
                  <a:srgbClr val="DB4437"/>
                </a:solidFill>
                <a:latin typeface="Courier New"/>
                <a:cs typeface="Courier New"/>
              </a:rPr>
              <a:t>9.78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635"/>
              </a:spcBef>
            </a:pP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Manual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casting:</a:t>
            </a:r>
            <a:r>
              <a:rPr dirty="0" sz="16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double</a:t>
            </a:r>
            <a:r>
              <a:rPr dirty="0" sz="16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99999"/>
                </a:solidFill>
                <a:latin typeface="Courier New"/>
                <a:cs typeface="Courier New"/>
              </a:rPr>
              <a:t>to </a:t>
            </a:r>
            <a:r>
              <a:rPr dirty="0" sz="1600">
                <a:solidFill>
                  <a:srgbClr val="999999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6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myInt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6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60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) </a:t>
            </a:r>
            <a:r>
              <a:rPr dirty="0" sz="1600" spc="-5">
                <a:latin typeface="Courier New"/>
                <a:cs typeface="Courier New"/>
              </a:rPr>
              <a:t>myDouble</a:t>
            </a:r>
            <a:r>
              <a:rPr dirty="0" sz="16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248" y="2294382"/>
            <a:ext cx="9307830" cy="38061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469900" indent="-307975">
              <a:lnSpc>
                <a:spcPct val="100000"/>
              </a:lnSpc>
              <a:spcBef>
                <a:spcPts val="530"/>
              </a:spcBef>
              <a:buClr>
                <a:srgbClr val="999999"/>
              </a:buClr>
              <a:buFont typeface="Courier New"/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</a:t>
            </a:r>
            <a:r>
              <a:rPr dirty="0" sz="12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or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suffix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required</a:t>
            </a:r>
            <a:r>
              <a:rPr dirty="0" sz="120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float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literal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float</a:t>
            </a:r>
            <a:r>
              <a:rPr dirty="0" sz="12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realNumber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2.3f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float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are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accurate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up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to</a:t>
            </a:r>
            <a:r>
              <a:rPr dirty="0" sz="12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7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decimal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places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0"/>
              </a:spcBef>
              <a:buClr>
                <a:srgbClr val="A2A2A2"/>
              </a:buClr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float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floatPrecision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1F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0.33333334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20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</a:t>
            </a:r>
            <a:r>
              <a:rPr dirty="0" sz="12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or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suffix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optional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double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literal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double </a:t>
            </a:r>
            <a:r>
              <a:rPr dirty="0" sz="1200">
                <a:latin typeface="Courier New"/>
                <a:cs typeface="Courier New"/>
              </a:rPr>
              <a:t>anotherRealNumber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2.3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double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are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accurate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up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16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decimal places</a:t>
            </a:r>
            <a:endParaRPr sz="1200">
              <a:latin typeface="Courier New"/>
              <a:cs typeface="Courier New"/>
            </a:endParaRPr>
          </a:p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8.</a:t>
            </a:r>
            <a:r>
              <a:rPr dirty="0" sz="1200" spc="254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doublePrecision</a:t>
            </a:r>
            <a:r>
              <a:rPr dirty="0" sz="1200" spc="2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1D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0.3333333333333333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m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or M suffix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required for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 double literal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4"/>
              </a:spcBef>
              <a:buClr>
                <a:srgbClr val="A2A2A2"/>
              </a:buClr>
              <a:buAutoNum type="arabicPeriod" startAt="9"/>
              <a:tabLst>
                <a:tab pos="469900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r>
              <a:rPr dirty="0" sz="12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myMoney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1_000.5m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469900" indent="-307975">
              <a:lnSpc>
                <a:spcPct val="100000"/>
              </a:lnSpc>
              <a:spcBef>
                <a:spcPts val="430"/>
              </a:spcBef>
              <a:buAutoNum type="arabicPeriod" startAt="9"/>
              <a:tabLst>
                <a:tab pos="469900" algn="l"/>
              </a:tabLst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decimal are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accurate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up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29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 decimal places</a:t>
            </a:r>
            <a:endParaRPr sz="1200">
              <a:latin typeface="Courier New"/>
              <a:cs typeface="Courier New"/>
            </a:endParaRPr>
          </a:p>
          <a:p>
            <a:pPr marL="161925">
              <a:lnSpc>
                <a:spcPct val="100000"/>
              </a:lnSpc>
              <a:spcBef>
                <a:spcPts val="434"/>
              </a:spcBef>
            </a:pP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12.</a:t>
            </a:r>
            <a:r>
              <a:rPr dirty="0" sz="1200" spc="-459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r>
              <a:rPr dirty="0" sz="120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decimalPrecision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1M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20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0.3333333333333333333333333333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Calibri"/>
                <a:cs typeface="Calibri"/>
              </a:rPr>
              <a:t>Note: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C#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implicitly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types</a:t>
            </a:r>
            <a:r>
              <a:rPr dirty="0" sz="1700" spc="-5">
                <a:latin typeface="Calibri"/>
                <a:cs typeface="Calibri"/>
              </a:rPr>
              <a:t> non-floating-point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numbers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700" spc="-6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5">
                <a:latin typeface="Calibri"/>
                <a:cs typeface="Calibri"/>
              </a:rPr>
              <a:t> floating-point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numbers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r>
              <a:rPr dirty="0" sz="1700" spc="-5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3743325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Numbers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464184" indent="-369570">
              <a:lnSpc>
                <a:spcPct val="100000"/>
              </a:lnSpc>
              <a:buClr>
                <a:srgbClr val="000000"/>
              </a:buClr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Floating-point</a:t>
            </a:r>
            <a:r>
              <a:rPr dirty="0" u="heavy" sz="2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numeric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types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" y="1994153"/>
            <a:ext cx="8981440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Bo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le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onl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contain</a:t>
            </a:r>
            <a:r>
              <a:rPr dirty="0" sz="2400" spc="-5">
                <a:latin typeface="Calibri"/>
                <a:cs typeface="Calibri"/>
              </a:rPr>
              <a:t> on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 the two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lite</a:t>
            </a:r>
            <a:r>
              <a:rPr dirty="0" sz="2400" spc="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tru</a:t>
            </a:r>
            <a:r>
              <a:rPr dirty="0" sz="2400">
                <a:solidFill>
                  <a:srgbClr val="4285F4"/>
                </a:solidFill>
                <a:latin typeface="Courier New"/>
                <a:cs typeface="Courier New"/>
              </a:rPr>
              <a:t>e</a:t>
            </a:r>
            <a:r>
              <a:rPr dirty="0" sz="2400" spc="-9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fals</a:t>
            </a:r>
            <a:r>
              <a:rPr dirty="0" sz="2400">
                <a:solidFill>
                  <a:srgbClr val="4285F4"/>
                </a:solidFill>
                <a:latin typeface="Courier New"/>
                <a:cs typeface="Courier New"/>
              </a:rPr>
              <a:t>e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900" indent="-314325">
              <a:lnSpc>
                <a:spcPct val="100000"/>
              </a:lnSpc>
              <a:spcBef>
                <a:spcPts val="2030"/>
              </a:spcBef>
              <a:buClr>
                <a:srgbClr val="999999"/>
              </a:buClr>
              <a:buSzPct val="103703"/>
              <a:buAutoNum type="arabicPeriod"/>
              <a:tabLst>
                <a:tab pos="4699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bool</a:t>
            </a:r>
            <a:r>
              <a:rPr dirty="0" sz="1350" spc="-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weekday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true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469900" indent="-314325">
              <a:lnSpc>
                <a:spcPct val="100000"/>
              </a:lnSpc>
              <a:spcBef>
                <a:spcPts val="745"/>
              </a:spcBef>
              <a:buClr>
                <a:srgbClr val="999999"/>
              </a:buClr>
              <a:buSzPct val="103703"/>
              <a:buAutoNum type="arabicPeriod"/>
              <a:tabLst>
                <a:tab pos="4699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bool</a:t>
            </a:r>
            <a:r>
              <a:rPr dirty="0" sz="1350" spc="-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weekend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false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25412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4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Boolean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264816"/>
            <a:ext cx="7610475" cy="3098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815340" indent="-295910">
              <a:lnSpc>
                <a:spcPct val="100000"/>
              </a:lnSpc>
              <a:spcBef>
                <a:spcPts val="580"/>
              </a:spcBef>
              <a:buClr>
                <a:srgbClr val="999999"/>
              </a:buClr>
              <a:buFont typeface="Courier New"/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myMoney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1_000.5m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decimal</a:t>
            </a:r>
            <a:endParaRPr sz="1000">
              <a:latin typeface="Courier New"/>
              <a:cs typeface="Courier New"/>
            </a:endParaRPr>
          </a:p>
          <a:p>
            <a:pPr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lastName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0E9D57"/>
                </a:solidFill>
                <a:latin typeface="Courier New"/>
                <a:cs typeface="Courier New"/>
              </a:rPr>
              <a:t>"Doe"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string</a:t>
            </a:r>
            <a:endParaRPr sz="1000">
              <a:latin typeface="Courier New"/>
              <a:cs typeface="Courier New"/>
            </a:endParaRPr>
          </a:p>
          <a:p>
            <a:pPr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letter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'A'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char</a:t>
            </a:r>
            <a:endParaRPr sz="1000">
              <a:latin typeface="Courier New"/>
              <a:cs typeface="Courier New"/>
            </a:endParaRPr>
          </a:p>
          <a:p>
            <a:pPr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weekday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true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bool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358140" indent="-34607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Tahoma"/>
              <a:buChar char="●"/>
              <a:tabLst>
                <a:tab pos="358140" algn="l"/>
                <a:tab pos="358775" algn="l"/>
              </a:tabLst>
            </a:pPr>
            <a:r>
              <a:rPr dirty="0" sz="1900" spc="-5">
                <a:solidFill>
                  <a:srgbClr val="4285F4"/>
                </a:solidFill>
                <a:latin typeface="Courier New"/>
                <a:cs typeface="Courier New"/>
              </a:rPr>
              <a:t>object</a:t>
            </a:r>
            <a:endParaRPr sz="19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6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object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height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1.83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storing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double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object</a:t>
            </a:r>
            <a:endParaRPr sz="10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object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name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0E9D57"/>
                </a:solidFill>
                <a:latin typeface="Courier New"/>
                <a:cs typeface="Courier New"/>
              </a:rPr>
              <a:t>"John"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storing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string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object</a:t>
            </a:r>
            <a:endParaRPr sz="10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00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nameStr</a:t>
            </a:r>
            <a:r>
              <a:rPr dirty="0" sz="1000" spc="5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</a:t>
            </a:r>
            <a:r>
              <a:rPr dirty="0" sz="1000" spc="-5">
                <a:latin typeface="Courier New"/>
                <a:cs typeface="Courier New"/>
              </a:rPr>
              <a:t>name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we</a:t>
            </a:r>
            <a:r>
              <a:rPr dirty="0" sz="10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must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explicitly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cast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tell</a:t>
            </a:r>
            <a:r>
              <a:rPr dirty="0" sz="10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compiler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it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is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a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string</a:t>
            </a:r>
            <a:endParaRPr sz="1000">
              <a:latin typeface="Courier New"/>
              <a:cs typeface="Courier New"/>
            </a:endParaRPr>
          </a:p>
          <a:p>
            <a:pPr marL="358140" indent="-34607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Tahoma"/>
              <a:buChar char="●"/>
              <a:tabLst>
                <a:tab pos="358140" algn="l"/>
                <a:tab pos="358775" algn="l"/>
              </a:tabLst>
            </a:pPr>
            <a:r>
              <a:rPr dirty="0" sz="1900" spc="-5">
                <a:solidFill>
                  <a:srgbClr val="4285F4"/>
                </a:solidFill>
                <a:latin typeface="Courier New"/>
                <a:cs typeface="Courier New"/>
              </a:rPr>
              <a:t>dynamic</a:t>
            </a:r>
            <a:endParaRPr sz="19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685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dynamic </a:t>
            </a:r>
            <a:r>
              <a:rPr dirty="0" sz="1000" spc="-5">
                <a:latin typeface="Courier New"/>
                <a:cs typeface="Courier New"/>
              </a:rPr>
              <a:t>age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25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storing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int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object</a:t>
            </a:r>
            <a:endParaRPr sz="10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dynamic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letter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'A'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storing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char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object</a:t>
            </a:r>
            <a:endParaRPr sz="1000">
              <a:latin typeface="Courier New"/>
              <a:cs typeface="Courier New"/>
            </a:endParaRPr>
          </a:p>
          <a:p>
            <a:pPr lvl="1" marL="81534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/>
              <a:tabLst>
                <a:tab pos="815340" algn="l"/>
                <a:tab pos="815975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letterChar</a:t>
            </a:r>
            <a:r>
              <a:rPr dirty="0" sz="1000" spc="1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letter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no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need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explicitly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cast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to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tell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compiler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it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is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a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char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7047" y="5556300"/>
            <a:ext cx="902589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alibri"/>
                <a:cs typeface="Calibri"/>
              </a:rPr>
              <a:t>Note: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 b="1">
                <a:latin typeface="Calibri"/>
                <a:cs typeface="Calibri"/>
              </a:rPr>
              <a:t>flexibility </a:t>
            </a:r>
            <a:r>
              <a:rPr dirty="0" sz="1900" spc="-5">
                <a:latin typeface="Calibri"/>
                <a:cs typeface="Calibri"/>
              </a:rPr>
              <a:t>comes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at 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cost</a:t>
            </a:r>
            <a:r>
              <a:rPr dirty="0" sz="1900" spc="35" b="1">
                <a:latin typeface="Calibri"/>
                <a:cs typeface="Calibri"/>
              </a:rPr>
              <a:t> </a:t>
            </a:r>
            <a:r>
              <a:rPr dirty="0" sz="1900" spc="-5" b="1">
                <a:latin typeface="Calibri"/>
                <a:cs typeface="Calibri"/>
              </a:rPr>
              <a:t>of</a:t>
            </a:r>
            <a:r>
              <a:rPr dirty="0" sz="1900" spc="10" b="1">
                <a:latin typeface="Calibri"/>
                <a:cs typeface="Calibri"/>
              </a:rPr>
              <a:t> </a:t>
            </a:r>
            <a:r>
              <a:rPr dirty="0" sz="1900" spc="-5" b="1">
                <a:latin typeface="Calibri"/>
                <a:cs typeface="Calibri"/>
              </a:rPr>
              <a:t>performance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avoid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using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285F4"/>
                </a:solidFill>
                <a:latin typeface="Courier New"/>
                <a:cs typeface="Courier New"/>
              </a:rPr>
              <a:t>object</a:t>
            </a:r>
            <a:r>
              <a:rPr dirty="0" sz="1900" spc="-7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latin typeface="Calibri"/>
                <a:cs typeface="Calibri"/>
              </a:rPr>
              <a:t>or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285F4"/>
                </a:solidFill>
                <a:latin typeface="Courier New"/>
                <a:cs typeface="Courier New"/>
              </a:rPr>
              <a:t>dynamic</a:t>
            </a:r>
            <a:r>
              <a:rPr dirty="0" sz="1900" spc="-28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534" y="867889"/>
            <a:ext cx="3013075" cy="1435735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Inferring</a:t>
            </a:r>
            <a:r>
              <a:rPr dirty="0" sz="3000" spc="-4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the</a:t>
            </a:r>
            <a:r>
              <a:rPr dirty="0" sz="3000" spc="-6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alibri"/>
              <a:cs typeface="Calibri"/>
            </a:endParaRPr>
          </a:p>
          <a:p>
            <a:pPr marL="464184" indent="-346710">
              <a:lnSpc>
                <a:spcPct val="100000"/>
              </a:lnSpc>
              <a:buClr>
                <a:srgbClr val="000000"/>
              </a:buClr>
              <a:buSzPct val="176315"/>
              <a:buFont typeface="Tahoma"/>
              <a:buChar char="●"/>
              <a:tabLst>
                <a:tab pos="464820" algn="l"/>
              </a:tabLst>
            </a:pPr>
            <a:r>
              <a:rPr dirty="0" sz="19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2534" y="1074546"/>
            <a:ext cx="8529320" cy="468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Default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Values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for</a:t>
            </a:r>
            <a:r>
              <a:rPr dirty="0" sz="3000" spc="-3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  <a:p>
            <a:pPr marL="464184" indent="-314960">
              <a:lnSpc>
                <a:spcPct val="100000"/>
              </a:lnSpc>
              <a:spcBef>
                <a:spcPts val="2230"/>
              </a:spcBef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all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number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types have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default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value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of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40"/>
              </a:spcBef>
              <a:buClr>
                <a:srgbClr val="A2A2A2"/>
              </a:buClr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naturalNumber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 0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60"/>
              </a:spcBef>
              <a:buClr>
                <a:srgbClr val="A2A2A2"/>
              </a:buClr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realNumber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1140"/>
              </a:spcBef>
              <a:buClr>
                <a:srgbClr val="999999"/>
              </a:buClr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bool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weekday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false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1140"/>
              </a:spcBef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char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type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have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value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of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'\u0000',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which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is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decimal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equivalent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is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0.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45"/>
              </a:spcBef>
              <a:buClr>
                <a:srgbClr val="999999"/>
              </a:buClr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weekday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'\u0000'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1140"/>
              </a:spcBef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Any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reference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type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have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value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of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60"/>
              </a:spcBef>
              <a:buClr>
                <a:srgbClr val="999999"/>
              </a:buClr>
              <a:buSzPct val="103703"/>
              <a:buAutoNum type="arabicPeriod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 </a:t>
            </a:r>
            <a:r>
              <a:rPr dirty="0" sz="1350" spc="-5">
                <a:latin typeface="Courier New"/>
                <a:cs typeface="Courier New"/>
              </a:rPr>
              <a:t>name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11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9.</a:t>
            </a:r>
            <a:r>
              <a:rPr dirty="0" sz="1400" spc="-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DateTime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dateTime</a:t>
            </a:r>
            <a:r>
              <a:rPr dirty="0" sz="1350" spc="2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default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01/01/0001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00:00:00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2534" y="1074546"/>
            <a:ext cx="9369425" cy="350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What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type</a:t>
            </a:r>
            <a:r>
              <a:rPr dirty="0" sz="3000" spc="-2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would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you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choose for</a:t>
            </a:r>
            <a:r>
              <a:rPr dirty="0" sz="3000" spc="-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the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following</a:t>
            </a:r>
            <a:r>
              <a:rPr dirty="0" sz="3000" spc="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"numbers"?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book's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height</a:t>
            </a:r>
            <a:endParaRPr sz="24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 </a:t>
            </a:r>
            <a:r>
              <a:rPr dirty="0" sz="2400">
                <a:latin typeface="Calibri"/>
                <a:cs typeface="Calibri"/>
              </a:rPr>
              <a:t>telephone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salary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2534" y="1074546"/>
            <a:ext cx="9369425" cy="350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What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type</a:t>
            </a:r>
            <a:r>
              <a:rPr dirty="0" sz="3000" spc="-2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would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you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choose for</a:t>
            </a:r>
            <a:r>
              <a:rPr dirty="0" sz="3000" spc="-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the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following</a:t>
            </a:r>
            <a:r>
              <a:rPr dirty="0" sz="3000" spc="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"numbers"?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book's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title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 height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float</a:t>
            </a:r>
            <a:r>
              <a:rPr dirty="0" sz="2400" spc="-5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ourier New"/>
                <a:cs typeface="Courier New"/>
              </a:rPr>
              <a:t>double</a:t>
            </a:r>
            <a:endParaRPr sz="2400">
              <a:latin typeface="Courier New"/>
              <a:cs typeface="Courier New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</a:t>
            </a:r>
            <a:r>
              <a:rPr dirty="0" sz="2400">
                <a:latin typeface="Calibri"/>
                <a:cs typeface="Calibri"/>
              </a:rPr>
              <a:t> telephone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 </a:t>
            </a:r>
            <a:r>
              <a:rPr dirty="0" sz="2400">
                <a:latin typeface="Calibri"/>
                <a:cs typeface="Calibri"/>
              </a:rPr>
              <a:t>age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person's salary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285F4"/>
                </a:solidFill>
                <a:latin typeface="Courier New"/>
                <a:cs typeface="Courier New"/>
              </a:rPr>
              <a:t>decimal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429" y="2960623"/>
            <a:ext cx="30245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C#</a:t>
            </a:r>
            <a:r>
              <a:rPr dirty="0" sz="6000" spc="-100"/>
              <a:t> </a:t>
            </a:r>
            <a:r>
              <a:rPr dirty="0" sz="6000"/>
              <a:t>Arrays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417" y="2960623"/>
            <a:ext cx="39795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C#</a:t>
            </a:r>
            <a:r>
              <a:rPr dirty="0" sz="6000" spc="-100"/>
              <a:t> </a:t>
            </a:r>
            <a:r>
              <a:rPr dirty="0" sz="6000"/>
              <a:t>Langauge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1858958"/>
            <a:ext cx="7773034" cy="43395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25"/>
              </a:spcBef>
              <a:buClr>
                <a:srgbClr val="999999"/>
              </a:buClr>
              <a:buSzPct val="103703"/>
              <a:buFont typeface="Courier New"/>
              <a:buAutoNum type="arabicPeriod"/>
              <a:tabLst>
                <a:tab pos="32702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 </a:t>
            </a:r>
            <a:r>
              <a:rPr dirty="0" sz="1350">
                <a:latin typeface="Courier New"/>
                <a:cs typeface="Courier New"/>
              </a:rPr>
              <a:t>names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can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reference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any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size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array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of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strings</a:t>
            </a:r>
            <a:endParaRPr sz="13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999999"/>
              </a:buClr>
              <a:buSzPct val="103703"/>
              <a:buAutoNum type="arabicPeriod"/>
              <a:tabLst>
                <a:tab pos="327025" algn="l"/>
              </a:tabLst>
            </a:pPr>
            <a:r>
              <a:rPr dirty="0" sz="1350">
                <a:latin typeface="Courier New"/>
                <a:cs typeface="Courier New"/>
              </a:rPr>
              <a:t>names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 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];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allocating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memory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four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strings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array</a:t>
            </a:r>
            <a:endParaRPr sz="13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999999"/>
              </a:buClr>
              <a:buSzPct val="103703"/>
              <a:buAutoNum type="arabicPeriod"/>
              <a:tabLst>
                <a:tab pos="327025" algn="l"/>
              </a:tabLst>
            </a:pPr>
            <a:r>
              <a:rPr dirty="0" sz="1350">
                <a:latin typeface="Courier New"/>
                <a:cs typeface="Courier New"/>
              </a:rPr>
              <a:t>names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"John"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storing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John at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positions</a:t>
            </a:r>
            <a:endParaRPr sz="13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999999"/>
              </a:buClr>
              <a:buSzPct val="103703"/>
              <a:buAutoNum type="arabicPeriod"/>
              <a:tabLst>
                <a:tab pos="327025" algn="l"/>
              </a:tabLst>
            </a:pPr>
            <a:r>
              <a:rPr dirty="0" sz="1350">
                <a:latin typeface="Courier New"/>
                <a:cs typeface="Courier New"/>
              </a:rPr>
              <a:t>names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"Jack"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storing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Tom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at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1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positions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9999"/>
              </a:buClr>
              <a:buFont typeface="Courier New"/>
              <a:buAutoNum type="arabicPeriod"/>
            </a:pPr>
            <a:endParaRPr sz="250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buClr>
                <a:srgbClr val="999999"/>
              </a:buClr>
              <a:buSzPct val="103703"/>
              <a:buAutoNum type="arabicPeriod"/>
              <a:tabLst>
                <a:tab pos="32702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names2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 {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"John"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"Jack"</a:t>
            </a:r>
            <a:r>
              <a:rPr dirty="0" sz="1350" spc="-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9999"/>
              </a:buClr>
              <a:buFont typeface="Courier New"/>
              <a:buAutoNum type="arabicPeriod"/>
            </a:pPr>
            <a:endParaRPr sz="250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buSzPct val="103703"/>
              <a:buAutoNum type="arabicPeriod"/>
              <a:tabLst>
                <a:tab pos="327025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implicitly-typed array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7.</a:t>
            </a:r>
            <a:r>
              <a:rPr dirty="0" sz="1400" spc="-5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100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1_000,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10_000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};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int[]</a:t>
            </a:r>
            <a:endParaRPr sz="13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999999"/>
              </a:buClr>
              <a:buSzPct val="103703"/>
              <a:buAutoNum type="arabicPeriod" startAt="8"/>
              <a:tabLst>
                <a:tab pos="327025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var </a:t>
            </a:r>
            <a:r>
              <a:rPr dirty="0" sz="1350">
                <a:latin typeface="Courier New"/>
                <a:cs typeface="Courier New"/>
              </a:rPr>
              <a:t>b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null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"world"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string[]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9999"/>
              </a:buClr>
              <a:buFont typeface="Courier New"/>
              <a:buAutoNum type="arabicPeriod" startAt="8"/>
            </a:pPr>
            <a:endParaRPr sz="2000">
              <a:latin typeface="Courier New"/>
              <a:cs typeface="Courier New"/>
            </a:endParaRPr>
          </a:p>
          <a:p>
            <a:pPr marL="12700" marR="2791460">
              <a:lnSpc>
                <a:spcPct val="135000"/>
              </a:lnSpc>
              <a:buSzPct val="103703"/>
              <a:buAutoNum type="arabicPeriod" startAt="8"/>
              <a:tabLst>
                <a:tab pos="327025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accessing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array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elements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index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position </a:t>
            </a:r>
            <a:r>
              <a:rPr dirty="0" sz="1350" spc="-79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10.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latin typeface="Courier New"/>
                <a:cs typeface="Courier New"/>
              </a:rPr>
              <a:t>names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 Tom 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11.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latin typeface="Courier New"/>
                <a:cs typeface="Courier New"/>
              </a:rPr>
              <a:t>a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4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 10000 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12.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latin typeface="Courier New"/>
                <a:cs typeface="Courier New"/>
              </a:rPr>
              <a:t>b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[^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hello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23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2459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Creating</a:t>
            </a:r>
            <a:r>
              <a:rPr dirty="0" sz="3000" spc="-7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u="heavy" sz="30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Arrays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23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80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2534" y="1074546"/>
            <a:ext cx="4911090" cy="313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Jagged</a:t>
            </a:r>
            <a:r>
              <a:rPr dirty="0" sz="3000" spc="-4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Arrays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(Array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of</a:t>
            </a:r>
            <a:r>
              <a:rPr dirty="0" sz="3000" spc="-2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Arrays)</a:t>
            </a:r>
            <a:endParaRPr sz="30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spcBef>
                <a:spcPts val="223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1.</a:t>
            </a:r>
            <a:r>
              <a:rPr dirty="0" sz="1400" spc="-5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jaggedArray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[][]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2.</a:t>
            </a:r>
            <a:r>
              <a:rPr dirty="0" sz="1400" spc="-1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6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3.</a:t>
            </a:r>
            <a:r>
              <a:rPr dirty="0" sz="1400" spc="-6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{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5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7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9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4.</a:t>
            </a:r>
            <a:r>
              <a:rPr dirty="0" sz="1400" spc="-6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4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6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6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5.</a:t>
            </a:r>
            <a:r>
              <a:rPr dirty="0" sz="1400" spc="-6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new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22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6.</a:t>
            </a:r>
            <a:r>
              <a:rPr dirty="0" sz="1400" spc="-1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11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7.</a:t>
            </a:r>
            <a:r>
              <a:rPr dirty="0" sz="140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latin typeface="Courier New"/>
                <a:cs typeface="Courier New"/>
              </a:rPr>
              <a:t>jaggedArray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 spc="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6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75" y="3571138"/>
            <a:ext cx="3225800" cy="6413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 spc="-1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4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5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6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7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8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9</a:t>
            </a:r>
            <a:r>
              <a:rPr dirty="0" sz="1350" spc="-1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 {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12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 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00304" y="3572357"/>
            <a:ext cx="546735" cy="950594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6.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7.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8.</a:t>
            </a:r>
            <a:r>
              <a:rPr dirty="0" sz="1400" spc="-1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4597400"/>
            <a:ext cx="4676775" cy="2324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9.</a:t>
            </a:r>
            <a:r>
              <a:rPr dirty="0" sz="1400" spc="-7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Console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>
                <a:latin typeface="Courier New"/>
                <a:cs typeface="Courier New"/>
              </a:rPr>
              <a:t>WriteLine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latin typeface="Courier New"/>
                <a:cs typeface="Courier New"/>
              </a:rPr>
              <a:t>array3D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 spc="-2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9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23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10"/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2534" y="1074546"/>
            <a:ext cx="7499350" cy="252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Multidimensional</a:t>
            </a:r>
            <a:r>
              <a:rPr dirty="0" sz="3000" spc="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Arrays</a:t>
            </a:r>
            <a:endParaRPr sz="30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spcBef>
                <a:spcPts val="223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1.</a:t>
            </a:r>
            <a:r>
              <a:rPr dirty="0" sz="1400" spc="-6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Two-dimensional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array.</a:t>
            </a:r>
            <a:endParaRPr sz="13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74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2.</a:t>
            </a:r>
            <a:r>
              <a:rPr dirty="0" sz="1400" spc="-5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35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array2D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[,]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 spc="5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r>
              <a:rPr dirty="0" sz="135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},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5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6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}, {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7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8</a:t>
            </a:r>
            <a:r>
              <a:rPr dirty="0" sz="1350" spc="1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60"/>
              </a:spcBef>
              <a:buClr>
                <a:srgbClr val="999999"/>
              </a:buClr>
              <a:buSzPct val="103703"/>
              <a:buAutoNum type="arabicPeriod" startAt="3"/>
              <a:tabLst>
                <a:tab pos="46482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latin typeface="Courier New"/>
                <a:cs typeface="Courier New"/>
              </a:rPr>
              <a:t>array2D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]);</a:t>
            </a:r>
            <a:r>
              <a:rPr dirty="0" sz="1350" spc="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6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Clr>
                <a:srgbClr val="999999"/>
              </a:buClr>
              <a:buFont typeface="Courier New"/>
              <a:buAutoNum type="arabicPeriod" startAt="3"/>
            </a:pPr>
            <a:endParaRPr sz="180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1140"/>
              </a:spcBef>
              <a:buSzPct val="103703"/>
              <a:buAutoNum type="arabicPeriod" startAt="3"/>
              <a:tabLst>
                <a:tab pos="464820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Three-dimensional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array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with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dimensions</a:t>
            </a:r>
            <a:r>
              <a:rPr dirty="0" sz="1350" spc="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specified.</a:t>
            </a:r>
            <a:endParaRPr sz="1350">
              <a:latin typeface="Courier New"/>
              <a:cs typeface="Courier New"/>
            </a:endParaRPr>
          </a:p>
          <a:p>
            <a:pPr marL="464184" indent="-314960">
              <a:lnSpc>
                <a:spcPct val="100000"/>
              </a:lnSpc>
              <a:spcBef>
                <a:spcPts val="745"/>
              </a:spcBef>
              <a:buClr>
                <a:srgbClr val="999999"/>
              </a:buClr>
              <a:buSzPct val="103703"/>
              <a:buAutoNum type="arabicPeriod" startAt="3"/>
              <a:tabLst>
                <a:tab pos="46482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array3D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350" spc="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int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3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" y="1859432"/>
            <a:ext cx="4979035" cy="39731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1.	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a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1_000,</a:t>
            </a:r>
            <a:r>
              <a:rPr dirty="0" sz="100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10_000</a:t>
            </a:r>
            <a:r>
              <a:rPr dirty="0" sz="100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int[]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 </a:t>
            </a:r>
            <a:r>
              <a:rPr dirty="0" sz="1000" spc="-5">
                <a:latin typeface="Courier New"/>
                <a:cs typeface="Courier New"/>
              </a:rPr>
              <a:t>b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0E9D57"/>
                </a:solidFill>
                <a:latin typeface="Courier New"/>
                <a:cs typeface="Courier New"/>
              </a:rPr>
              <a:t>"hello"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null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0E9D57"/>
                </a:solidFill>
                <a:latin typeface="Courier New"/>
                <a:cs typeface="Courier New"/>
              </a:rPr>
              <a:t>"world"</a:t>
            </a:r>
            <a:r>
              <a:rPr dirty="0" sz="100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string[]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9999"/>
              </a:buClr>
              <a:buFont typeface="Courier New"/>
              <a:buAutoNum type="arabicPeriod" startAt="2"/>
            </a:pPr>
            <a:endParaRPr sz="19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 spc="-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length</a:t>
            </a:r>
            <a:r>
              <a:rPr dirty="0" sz="10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of</a:t>
            </a:r>
            <a:r>
              <a:rPr dirty="0" sz="1000" spc="-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an</a:t>
            </a:r>
            <a:r>
              <a:rPr dirty="0" sz="100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array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a.Length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=&gt; 5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check if array contains a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value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b.Contains("hello")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=&gt;</a:t>
            </a:r>
            <a:r>
              <a:rPr dirty="0" sz="10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true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9999"/>
              </a:buClr>
              <a:buFont typeface="Courier New"/>
              <a:buAutoNum type="arabicPeriod" startAt="2"/>
            </a:pPr>
            <a:endParaRPr sz="19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buClr>
                <a:srgbClr val="9999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Array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Reverse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b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b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]);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=&gt; world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5">
                <a:latin typeface="Calibri"/>
                <a:cs typeface="Calibri"/>
              </a:rPr>
              <a:t>Useful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Array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methods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000" spc="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System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Linq</a:t>
            </a:r>
            <a:r>
              <a:rPr dirty="0" sz="1000" spc="-170">
                <a:latin typeface="Courier New"/>
                <a:cs typeface="Courier New"/>
              </a:rPr>
              <a:t> </a:t>
            </a:r>
            <a:r>
              <a:rPr dirty="0" sz="1900" spc="-5">
                <a:latin typeface="Calibri"/>
                <a:cs typeface="Calibri"/>
              </a:rPr>
              <a:t>namespace: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680"/>
              </a:spcBef>
              <a:tabLst>
                <a:tab pos="469265" algn="l"/>
              </a:tabLst>
            </a:pP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1.	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000" spc="-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System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Linq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73990">
              <a:lnSpc>
                <a:spcPct val="100000"/>
              </a:lnSpc>
              <a:tabLst>
                <a:tab pos="469265" algn="l"/>
              </a:tabLst>
            </a:pP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2.	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var</a:t>
            </a:r>
            <a:r>
              <a:rPr dirty="0" sz="100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numbers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10_000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1_000,</a:t>
            </a:r>
            <a:r>
              <a:rPr dirty="0" sz="100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00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A2A2A2"/>
                </a:solidFill>
                <a:latin typeface="Courier New"/>
                <a:cs typeface="Courier New"/>
              </a:rPr>
              <a:t>};</a:t>
            </a:r>
            <a:r>
              <a:rPr dirty="0" sz="10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int[]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a.Min()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 =&gt; 1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a.Max()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=&gt; 10000</a:t>
            </a:r>
            <a:endParaRPr sz="1000">
              <a:latin typeface="Courier New"/>
              <a:cs typeface="Courier New"/>
            </a:endParaRPr>
          </a:p>
          <a:p>
            <a:pPr marL="469900" indent="-295910">
              <a:lnSpc>
                <a:spcPct val="100000"/>
              </a:lnSpc>
              <a:spcBef>
                <a:spcPts val="480"/>
              </a:spcBef>
              <a:buClr>
                <a:srgbClr val="999999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1000" spc="-5">
                <a:latin typeface="Courier New"/>
                <a:cs typeface="Courier New"/>
              </a:rPr>
              <a:t>Console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latin typeface="Courier New"/>
                <a:cs typeface="Courier New"/>
              </a:rPr>
              <a:t>WriteLine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000" spc="-5">
                <a:latin typeface="Courier New"/>
                <a:cs typeface="Courier New"/>
              </a:rPr>
              <a:t>a.Sum()</a:t>
            </a:r>
            <a:r>
              <a:rPr dirty="0" sz="1000" spc="-5">
                <a:solidFill>
                  <a:srgbClr val="A2A2A2"/>
                </a:solidFill>
                <a:latin typeface="Courier New"/>
                <a:cs typeface="Courier New"/>
              </a:rPr>
              <a:t>);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0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999999"/>
                </a:solidFill>
                <a:latin typeface="Courier New"/>
                <a:cs typeface="Courier New"/>
              </a:rPr>
              <a:t>=&gt; 11111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23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0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35020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Useful</a:t>
            </a:r>
            <a:r>
              <a:rPr dirty="0" sz="3000" spc="-4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Array</a:t>
            </a:r>
            <a:r>
              <a:rPr dirty="0" sz="3000" spc="-6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Methods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2960623"/>
            <a:ext cx="49345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C#</a:t>
            </a:r>
            <a:r>
              <a:rPr dirty="0" sz="6000" spc="-50"/>
              <a:t> </a:t>
            </a:r>
            <a:r>
              <a:rPr dirty="0" sz="6000" spc="-5"/>
              <a:t>Console</a:t>
            </a:r>
            <a:r>
              <a:rPr dirty="0" sz="6000" spc="-50"/>
              <a:t> </a:t>
            </a:r>
            <a:r>
              <a:rPr dirty="0" sz="6000"/>
              <a:t>App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555" y="3576320"/>
            <a:ext cx="1797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■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41220" y="3569842"/>
            <a:ext cx="7785100" cy="33528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2000" spc="-5">
                <a:latin typeface="Courier New"/>
                <a:cs typeface="Courier New"/>
              </a:rPr>
              <a:t>dotnet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new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console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-n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HelloWorld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--framework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net6.0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4044188"/>
            <a:ext cx="22891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Font typeface="Tahoma"/>
              <a:buChar char="○"/>
              <a:tabLst>
                <a:tab pos="381000" algn="l"/>
                <a:tab pos="381635" algn="l"/>
              </a:tabLst>
            </a:pPr>
            <a:r>
              <a:rPr dirty="0" sz="2200" spc="-5">
                <a:latin typeface="Calibri"/>
                <a:cs typeface="Calibri"/>
              </a:rPr>
              <a:t>Running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App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1220" y="4529963"/>
            <a:ext cx="1993900" cy="33528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2000">
                <a:latin typeface="Courier New"/>
                <a:cs typeface="Courier New"/>
              </a:rPr>
              <a:t>cd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HelloWorld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3555" y="4383970"/>
            <a:ext cx="179705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>
                <a:latin typeface="Tahoma"/>
                <a:cs typeface="Tahoma"/>
              </a:rPr>
              <a:t>■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ahoma"/>
                <a:cs typeface="Tahoma"/>
              </a:rPr>
              <a:t>■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1220" y="4987163"/>
            <a:ext cx="1524000" cy="34036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2000" spc="-5">
                <a:latin typeface="Courier New"/>
                <a:cs typeface="Courier New"/>
              </a:rPr>
              <a:t>dotnet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run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3629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40"/>
              <a:t> </a:t>
            </a:r>
            <a:r>
              <a:rPr dirty="0" spc="-5"/>
              <a:t>Console</a:t>
            </a:r>
            <a:r>
              <a:rPr dirty="0" spc="-45"/>
              <a:t> </a:t>
            </a:r>
            <a:r>
              <a:rPr dirty="0"/>
              <a:t>App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2534" y="1074546"/>
            <a:ext cx="5763895" cy="236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Creating</a:t>
            </a:r>
            <a:r>
              <a:rPr dirty="0" sz="3000" spc="-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and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Running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Console App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Using</a:t>
            </a:r>
            <a:r>
              <a:rPr dirty="0" u="heavy" sz="2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Visual</a:t>
            </a:r>
            <a:r>
              <a:rPr dirty="0" u="heavy" sz="2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Studio</a:t>
            </a:r>
            <a:r>
              <a:rPr dirty="0" u="heavy" sz="24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IDE</a:t>
            </a:r>
            <a:endParaRPr sz="24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  <a:p>
            <a:pPr lvl="1" marL="921385" indent="-369570">
              <a:lnSpc>
                <a:spcPct val="100000"/>
              </a:lnSpc>
              <a:spcBef>
                <a:spcPts val="1375"/>
              </a:spcBef>
              <a:buFont typeface="Tahoma"/>
              <a:buChar char="○"/>
              <a:tabLst>
                <a:tab pos="921385" algn="l"/>
                <a:tab pos="922019" algn="l"/>
              </a:tabLst>
            </a:pPr>
            <a:r>
              <a:rPr dirty="0" sz="2200" spc="-10">
                <a:latin typeface="Calibri"/>
                <a:cs typeface="Calibri"/>
              </a:rPr>
              <a:t>Creating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Console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App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247" y="1801218"/>
            <a:ext cx="9478645" cy="3548379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85"/>
              </a:spcBef>
              <a:buFont typeface="Tahoma"/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Calibri"/>
                <a:cs typeface="Calibri"/>
              </a:rPr>
              <a:t>Conten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Project.cs</a:t>
            </a:r>
            <a:endParaRPr sz="2400">
              <a:latin typeface="Calibri"/>
              <a:cs typeface="Calibri"/>
            </a:endParaRPr>
          </a:p>
          <a:p>
            <a:pPr lvl="1" marL="850900" indent="-314325">
              <a:lnSpc>
                <a:spcPct val="100000"/>
              </a:lnSpc>
              <a:spcBef>
                <a:spcPts val="640"/>
              </a:spcBef>
              <a:buSzPct val="103703"/>
              <a:buAutoNum type="arabicPeriod"/>
              <a:tabLst>
                <a:tab pos="850900" algn="l"/>
              </a:tabLst>
            </a:pP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See</a:t>
            </a:r>
            <a:r>
              <a:rPr dirty="0" sz="1350" spc="3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https://aka.ms/new-console-template</a:t>
            </a:r>
            <a:r>
              <a:rPr dirty="0" sz="1350" spc="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dirty="0" sz="1350" spc="3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more</a:t>
            </a:r>
            <a:r>
              <a:rPr dirty="0" sz="1350" spc="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information</a:t>
            </a:r>
            <a:endParaRPr sz="1350">
              <a:latin typeface="Courier New"/>
              <a:cs typeface="Courier New"/>
            </a:endParaRPr>
          </a:p>
          <a:p>
            <a:pPr lvl="1" marL="850900" indent="-314325">
              <a:lnSpc>
                <a:spcPct val="100000"/>
              </a:lnSpc>
              <a:spcBef>
                <a:spcPts val="420"/>
              </a:spcBef>
              <a:buClr>
                <a:srgbClr val="999999"/>
              </a:buClr>
              <a:buSzPct val="103703"/>
              <a:buAutoNum type="arabicPeriod"/>
              <a:tabLst>
                <a:tab pos="85090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"Hello,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World!"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655"/>
              </a:spcBef>
              <a:buFont typeface="Tahoma"/>
              <a:buChar char="●"/>
              <a:tabLst>
                <a:tab pos="393065" algn="l"/>
                <a:tab pos="393700" algn="l"/>
              </a:tabLst>
            </a:pPr>
            <a:r>
              <a:rPr dirty="0" sz="2400" spc="-5">
                <a:latin typeface="Calibri"/>
                <a:cs typeface="Calibri"/>
              </a:rPr>
              <a:t>Formatting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850900" indent="-368935">
              <a:lnSpc>
                <a:spcPct val="100000"/>
              </a:lnSpc>
              <a:spcBef>
                <a:spcPts val="840"/>
              </a:spcBef>
              <a:buFont typeface="Tahoma"/>
              <a:buChar char="○"/>
              <a:tabLst>
                <a:tab pos="850265" algn="l"/>
                <a:tab pos="850900" algn="l"/>
              </a:tabLst>
            </a:pPr>
            <a:r>
              <a:rPr dirty="0" sz="2200" spc="-5">
                <a:latin typeface="Calibri"/>
                <a:cs typeface="Calibri"/>
              </a:rPr>
              <a:t>Using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numbered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positional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arguments</a:t>
            </a:r>
            <a:endParaRPr sz="2200">
              <a:latin typeface="Calibri"/>
              <a:cs typeface="Calibri"/>
            </a:endParaRPr>
          </a:p>
          <a:p>
            <a:pPr lvl="1" marL="1308100" indent="-314325">
              <a:lnSpc>
                <a:spcPct val="100000"/>
              </a:lnSpc>
              <a:spcBef>
                <a:spcPts val="595"/>
              </a:spcBef>
              <a:buClr>
                <a:srgbClr val="999999"/>
              </a:buClr>
              <a:buSzPct val="103703"/>
              <a:buAutoNum type="arabicPeriod"/>
              <a:tabLst>
                <a:tab pos="130810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(format: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"Hello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{0},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Happy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{1}!"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arg0: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name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2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arg1: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occasion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lvl="1" marL="1308100" indent="-314325">
              <a:lnSpc>
                <a:spcPct val="100000"/>
              </a:lnSpc>
              <a:spcBef>
                <a:spcPts val="420"/>
              </a:spcBef>
              <a:buClr>
                <a:srgbClr val="999999"/>
              </a:buClr>
              <a:buSzPct val="103703"/>
              <a:buAutoNum type="arabicPeriod"/>
              <a:tabLst>
                <a:tab pos="1308100" algn="l"/>
              </a:tabLst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//</a:t>
            </a:r>
            <a:r>
              <a:rPr dirty="0" sz="1350" spc="-5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or</a:t>
            </a:r>
            <a:endParaRPr sz="1350">
              <a:latin typeface="Courier New"/>
              <a:cs typeface="Courier New"/>
            </a:endParaRPr>
          </a:p>
          <a:p>
            <a:pPr lvl="1" marL="1308100" indent="-31432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SzPct val="103703"/>
              <a:buAutoNum type="arabicPeriod"/>
              <a:tabLst>
                <a:tab pos="130810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{0},</a:t>
            </a:r>
            <a:r>
              <a:rPr dirty="0" sz="135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Happy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{1}!"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2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name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,</a:t>
            </a:r>
            <a:r>
              <a:rPr dirty="0" sz="1350" spc="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occasion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850900" indent="-368935">
              <a:lnSpc>
                <a:spcPct val="100000"/>
              </a:lnSpc>
              <a:spcBef>
                <a:spcPts val="655"/>
              </a:spcBef>
              <a:buFont typeface="Tahoma"/>
              <a:buChar char="○"/>
              <a:tabLst>
                <a:tab pos="850265" algn="l"/>
                <a:tab pos="850900" algn="l"/>
              </a:tabLst>
            </a:pPr>
            <a:r>
              <a:rPr dirty="0" sz="2200" spc="-10">
                <a:latin typeface="Calibri"/>
                <a:cs typeface="Calibri"/>
              </a:rPr>
              <a:t>Using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interpolated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  <a:p>
            <a:pPr marL="993775">
              <a:lnSpc>
                <a:spcPct val="100000"/>
              </a:lnSpc>
              <a:spcBef>
                <a:spcPts val="63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4.</a:t>
            </a:r>
            <a:r>
              <a:rPr dirty="0" sz="1400" spc="-3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$"Hello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name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,</a:t>
            </a:r>
            <a:r>
              <a:rPr dirty="0" sz="1350" spc="3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Happy</a:t>
            </a:r>
            <a:r>
              <a:rPr dirty="0" sz="1350" spc="3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latin typeface="Courier New"/>
                <a:cs typeface="Courier New"/>
              </a:rPr>
              <a:t>occasion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!"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3629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40"/>
              <a:t> </a:t>
            </a:r>
            <a:r>
              <a:rPr dirty="0" spc="-5"/>
              <a:t>Console</a:t>
            </a:r>
            <a:r>
              <a:rPr dirty="0" spc="-45"/>
              <a:t> </a:t>
            </a:r>
            <a:r>
              <a:rPr dirty="0"/>
              <a:t>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2498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Console</a:t>
            </a:r>
            <a:r>
              <a:rPr dirty="0" sz="3000" spc="-7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2294382"/>
            <a:ext cx="8771255" cy="33147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838200" indent="-307975">
              <a:lnSpc>
                <a:spcPct val="100000"/>
              </a:lnSpc>
              <a:spcBef>
                <a:spcPts val="530"/>
              </a:spcBef>
              <a:buClr>
                <a:srgbClr val="999999"/>
              </a:buClr>
              <a:buFont typeface="Courier New"/>
              <a:buAutoNum type="arabicPeriod"/>
              <a:tabLst>
                <a:tab pos="838835" algn="l"/>
              </a:tabLst>
            </a:pP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/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 Getting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text</a:t>
            </a:r>
            <a:r>
              <a:rPr dirty="0" sz="120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input</a:t>
            </a:r>
            <a:r>
              <a:rPr dirty="0" sz="1200">
                <a:solidFill>
                  <a:srgbClr val="999999"/>
                </a:solidFill>
                <a:latin typeface="Courier New"/>
                <a:cs typeface="Courier New"/>
              </a:rPr>
              <a:t> from the</a:t>
            </a:r>
            <a:r>
              <a:rPr dirty="0" sz="120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user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"Type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your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first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name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and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press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ENTER: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spcBef>
                <a:spcPts val="43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? </a:t>
            </a:r>
            <a:r>
              <a:rPr dirty="0" sz="1200">
                <a:latin typeface="Courier New"/>
                <a:cs typeface="Courier New"/>
              </a:rPr>
              <a:t>firstName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ReadLine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();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spcBef>
                <a:spcPts val="43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"Type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your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age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and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press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ENTER: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"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?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age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 </a:t>
            </a: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ReadLine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9999"/>
              </a:buClr>
              <a:buFont typeface="Courier New"/>
              <a:buAutoNum type="arabicPeriod"/>
            </a:pPr>
            <a:endParaRPr sz="20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WriteLine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$"Hello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200">
                <a:latin typeface="Courier New"/>
                <a:cs typeface="Courier New"/>
              </a:rPr>
              <a:t>firstName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,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you</a:t>
            </a:r>
            <a:r>
              <a:rPr dirty="0" sz="1200" spc="-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look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good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for</a:t>
            </a:r>
            <a:r>
              <a:rPr dirty="0" sz="120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200">
                <a:latin typeface="Courier New"/>
                <a:cs typeface="Courier New"/>
              </a:rPr>
              <a:t>age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."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381000" indent="-368935">
              <a:lnSpc>
                <a:spcPct val="100000"/>
              </a:lnSpc>
              <a:spcBef>
                <a:spcPts val="605"/>
              </a:spcBef>
              <a:buFont typeface="Tahoma"/>
              <a:buChar char="●"/>
              <a:tabLst>
                <a:tab pos="381000" algn="l"/>
                <a:tab pos="381635" algn="l"/>
              </a:tabLst>
            </a:pPr>
            <a:r>
              <a:rPr dirty="0" sz="2200" spc="-5">
                <a:latin typeface="Calibri"/>
                <a:cs typeface="Calibri"/>
              </a:rPr>
              <a:t>Getting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key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input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from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user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(Console.ReadKey)</a:t>
            </a:r>
            <a:endParaRPr sz="2200">
              <a:latin typeface="Calibri"/>
              <a:cs typeface="Calibri"/>
            </a:endParaRPr>
          </a:p>
          <a:p>
            <a:pPr lvl="1" marL="838200" indent="-307975">
              <a:lnSpc>
                <a:spcPct val="100000"/>
              </a:lnSpc>
              <a:spcBef>
                <a:spcPts val="62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"Press</a:t>
            </a:r>
            <a:r>
              <a:rPr dirty="0" sz="1200" spc="-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any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key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combination: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"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lvl="1" marL="838200" indent="-307975">
              <a:lnSpc>
                <a:spcPct val="100000"/>
              </a:lnSpc>
              <a:spcBef>
                <a:spcPts val="43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6739B7"/>
                </a:solidFill>
                <a:latin typeface="Courier New"/>
                <a:cs typeface="Courier New"/>
              </a:rPr>
              <a:t>ConsoleKeyInfo</a:t>
            </a:r>
            <a:r>
              <a:rPr dirty="0" sz="1200" spc="5">
                <a:solidFill>
                  <a:srgbClr val="6739B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key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ReadKey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();</a:t>
            </a:r>
            <a:endParaRPr sz="1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9999"/>
              </a:buClr>
              <a:buFont typeface="Courier New"/>
              <a:buAutoNum type="arabicPeriod"/>
            </a:pPr>
            <a:endParaRPr sz="2000">
              <a:latin typeface="Courier New"/>
              <a:cs typeface="Courier New"/>
            </a:endParaRPr>
          </a:p>
          <a:p>
            <a:pPr lvl="1" marL="838200" indent="-307975">
              <a:lnSpc>
                <a:spcPct val="100000"/>
              </a:lnSpc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WriteLine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();</a:t>
            </a:r>
            <a:endParaRPr sz="1200">
              <a:latin typeface="Courier New"/>
              <a:cs typeface="Courier New"/>
            </a:endParaRPr>
          </a:p>
          <a:p>
            <a:pPr lvl="1" marL="838200" indent="-307975">
              <a:lnSpc>
                <a:spcPct val="100000"/>
              </a:lnSpc>
              <a:spcBef>
                <a:spcPts val="43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latin typeface="Courier New"/>
                <a:cs typeface="Courier New"/>
              </a:rPr>
              <a:t>Console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WriteLine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$"Key: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200">
                <a:latin typeface="Courier New"/>
                <a:cs typeface="Courier New"/>
              </a:rPr>
              <a:t>key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Key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,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Char: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200">
                <a:latin typeface="Courier New"/>
                <a:cs typeface="Courier New"/>
              </a:rPr>
              <a:t>key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KeyChar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,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Modifiers: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200">
                <a:latin typeface="Courier New"/>
                <a:cs typeface="Courier New"/>
              </a:rPr>
              <a:t>key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latin typeface="Courier New"/>
                <a:cs typeface="Courier New"/>
              </a:rPr>
              <a:t>Modifiers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3629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40"/>
              <a:t> </a:t>
            </a:r>
            <a:r>
              <a:rPr dirty="0" spc="-5"/>
              <a:t>Console</a:t>
            </a:r>
            <a:r>
              <a:rPr dirty="0" spc="-45"/>
              <a:t> </a:t>
            </a:r>
            <a:r>
              <a:rPr dirty="0"/>
              <a:t>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4106545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Console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User</a:t>
            </a:r>
            <a:r>
              <a:rPr dirty="0" sz="3000" spc="-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Input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464184" indent="-369570">
              <a:lnSpc>
                <a:spcPct val="100000"/>
              </a:lnSpc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200" spc="-5">
                <a:latin typeface="Calibri"/>
                <a:cs typeface="Calibri"/>
              </a:rPr>
              <a:t>Getting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text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input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from the </a:t>
            </a:r>
            <a:r>
              <a:rPr dirty="0" sz="2200" spc="-1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220" y="3627754"/>
            <a:ext cx="5744845" cy="30670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800" spc="-10">
                <a:latin typeface="Courier New"/>
                <a:cs typeface="Courier New"/>
              </a:rPr>
              <a:t>firstarg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second-arg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third:arg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"fourth arg"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23975" y="3973169"/>
            <a:ext cx="4282440" cy="1882139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817244" indent="-337820">
              <a:lnSpc>
                <a:spcPct val="100000"/>
              </a:lnSpc>
              <a:spcBef>
                <a:spcPts val="915"/>
              </a:spcBef>
              <a:buFont typeface="Tahoma"/>
              <a:buChar char="■"/>
              <a:tabLst>
                <a:tab pos="817244" algn="l"/>
                <a:tab pos="817880" algn="l"/>
              </a:tabLst>
            </a:pPr>
            <a:r>
              <a:rPr dirty="0" sz="1700" spc="-5">
                <a:latin typeface="Calibri"/>
                <a:cs typeface="Calibri"/>
              </a:rPr>
              <a:t>Save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changes</a:t>
            </a:r>
            <a:endParaRPr sz="1700">
              <a:latin typeface="Calibri"/>
              <a:cs typeface="Calibri"/>
            </a:endParaRPr>
          </a:p>
          <a:p>
            <a:pPr marL="817244" indent="-337820">
              <a:lnSpc>
                <a:spcPct val="100000"/>
              </a:lnSpc>
              <a:spcBef>
                <a:spcPts val="815"/>
              </a:spcBef>
              <a:buFont typeface="Tahoma"/>
              <a:buChar char="■"/>
              <a:tabLst>
                <a:tab pos="817244" algn="l"/>
                <a:tab pos="817880" algn="l"/>
              </a:tabLst>
            </a:pPr>
            <a:r>
              <a:rPr dirty="0" sz="1700">
                <a:latin typeface="Calibri"/>
                <a:cs typeface="Calibri"/>
              </a:rPr>
              <a:t>Run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console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app</a:t>
            </a:r>
            <a:endParaRPr sz="17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870"/>
              </a:spcBef>
              <a:buFont typeface="Tahoma"/>
              <a:buChar char="○"/>
              <a:tabLst>
                <a:tab pos="360045" algn="l"/>
                <a:tab pos="360680" algn="l"/>
              </a:tabLst>
            </a:pPr>
            <a:r>
              <a:rPr dirty="0" sz="1900" spc="-10">
                <a:latin typeface="Calibri"/>
                <a:cs typeface="Calibri"/>
              </a:rPr>
              <a:t>CLI</a:t>
            </a:r>
            <a:endParaRPr sz="1900">
              <a:latin typeface="Calibri"/>
              <a:cs typeface="Calibri"/>
            </a:endParaRPr>
          </a:p>
          <a:p>
            <a:pPr lvl="1" marL="817244" indent="-337820">
              <a:lnSpc>
                <a:spcPct val="100000"/>
              </a:lnSpc>
              <a:spcBef>
                <a:spcPts val="860"/>
              </a:spcBef>
              <a:buFont typeface="Tahoma"/>
              <a:buChar char="■"/>
              <a:tabLst>
                <a:tab pos="817244" algn="l"/>
                <a:tab pos="817880" algn="l"/>
              </a:tabLst>
            </a:pPr>
            <a:r>
              <a:rPr dirty="0" sz="1700">
                <a:latin typeface="Calibri"/>
                <a:cs typeface="Calibri"/>
              </a:rPr>
              <a:t>Navigate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project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folder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Terminal</a:t>
            </a:r>
            <a:endParaRPr sz="1700">
              <a:latin typeface="Calibri"/>
              <a:cs typeface="Calibri"/>
            </a:endParaRPr>
          </a:p>
          <a:p>
            <a:pPr lvl="1" marL="817244" indent="-337820">
              <a:lnSpc>
                <a:spcPct val="100000"/>
              </a:lnSpc>
              <a:spcBef>
                <a:spcPts val="815"/>
              </a:spcBef>
              <a:buFont typeface="Tahoma"/>
              <a:buChar char="■"/>
              <a:tabLst>
                <a:tab pos="817244" algn="l"/>
                <a:tab pos="817880" algn="l"/>
              </a:tabLst>
            </a:pPr>
            <a:r>
              <a:rPr dirty="0" sz="1700">
                <a:latin typeface="Calibri"/>
                <a:cs typeface="Calibri"/>
              </a:rPr>
              <a:t>Run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console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app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arguments: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220" y="6058573"/>
            <a:ext cx="7245984" cy="30670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800" spc="-10">
                <a:latin typeface="Courier New"/>
                <a:cs typeface="Courier New"/>
              </a:rPr>
              <a:t>dotnet</a:t>
            </a:r>
            <a:r>
              <a:rPr dirty="0" sz="180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run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firstarg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second-arg third:arg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"fourth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arg"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3629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40"/>
              <a:t> </a:t>
            </a:r>
            <a:r>
              <a:rPr dirty="0" spc="-5"/>
              <a:t>Console</a:t>
            </a:r>
            <a:r>
              <a:rPr dirty="0" spc="-45"/>
              <a:t> </a:t>
            </a:r>
            <a:r>
              <a:rPr dirty="0"/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2534" y="1074546"/>
            <a:ext cx="7181850" cy="234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Passing</a:t>
            </a:r>
            <a:r>
              <a:rPr dirty="0" sz="3000" spc="-2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arguments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to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</a:t>
            </a:r>
            <a:r>
              <a:rPr dirty="0" sz="3000" spc="-3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console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app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alibri"/>
              <a:cs typeface="Calibri"/>
            </a:endParaRPr>
          </a:p>
          <a:p>
            <a:pPr marL="464184" indent="-358775">
              <a:lnSpc>
                <a:spcPct val="100000"/>
              </a:lnSpc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000" spc="-5">
                <a:latin typeface="Calibri"/>
                <a:cs typeface="Calibri"/>
              </a:rPr>
              <a:t>Passing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arguments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console </a:t>
            </a:r>
            <a:r>
              <a:rPr dirty="0" sz="2000">
                <a:latin typeface="Calibri"/>
                <a:cs typeface="Calibri"/>
              </a:rPr>
              <a:t>app</a:t>
            </a:r>
            <a:endParaRPr sz="2000">
              <a:latin typeface="Calibri"/>
              <a:cs typeface="Calibri"/>
            </a:endParaRPr>
          </a:p>
          <a:p>
            <a:pPr lvl="1" marL="921385" indent="-347980">
              <a:lnSpc>
                <a:spcPct val="100000"/>
              </a:lnSpc>
              <a:spcBef>
                <a:spcPts val="940"/>
              </a:spcBef>
              <a:buFont typeface="Tahoma"/>
              <a:buChar char="○"/>
              <a:tabLst>
                <a:tab pos="921385" algn="l"/>
                <a:tab pos="922019" algn="l"/>
              </a:tabLst>
            </a:pPr>
            <a:r>
              <a:rPr dirty="0" sz="1900" spc="-5">
                <a:latin typeface="Calibri"/>
                <a:cs typeface="Calibri"/>
              </a:rPr>
              <a:t>Visual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Studio</a:t>
            </a:r>
            <a:endParaRPr sz="1900">
              <a:latin typeface="Calibri"/>
              <a:cs typeface="Calibri"/>
            </a:endParaRPr>
          </a:p>
          <a:p>
            <a:pPr lvl="2" marL="1378585" indent="-337820">
              <a:lnSpc>
                <a:spcPct val="100000"/>
              </a:lnSpc>
              <a:spcBef>
                <a:spcPts val="860"/>
              </a:spcBef>
              <a:buFont typeface="Tahoma"/>
              <a:buChar char="■"/>
              <a:tabLst>
                <a:tab pos="1378585" algn="l"/>
                <a:tab pos="1379220" algn="l"/>
              </a:tabLst>
            </a:pPr>
            <a:r>
              <a:rPr dirty="0" sz="1700">
                <a:latin typeface="Calibri"/>
                <a:cs typeface="Calibri"/>
              </a:rPr>
              <a:t>Navigate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Project </a:t>
            </a:r>
            <a:r>
              <a:rPr dirty="0" sz="1700">
                <a:latin typeface="Calibri"/>
                <a:cs typeface="Calibri"/>
              </a:rPr>
              <a:t>&gt;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Arguments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Properties</a:t>
            </a:r>
            <a:r>
              <a:rPr dirty="0" sz="1700" spc="-5">
                <a:latin typeface="Calibri"/>
                <a:cs typeface="Calibri"/>
              </a:rPr>
              <a:t>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select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</a:t>
            </a:r>
            <a:r>
              <a:rPr dirty="0" sz="1700" spc="-5" b="1">
                <a:latin typeface="Calibri"/>
                <a:cs typeface="Calibri"/>
              </a:rPr>
              <a:t>Debug</a:t>
            </a:r>
            <a:r>
              <a:rPr dirty="0" sz="1700" spc="-10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tab</a:t>
            </a:r>
            <a:endParaRPr sz="1700">
              <a:latin typeface="Calibri"/>
              <a:cs typeface="Calibri"/>
            </a:endParaRPr>
          </a:p>
          <a:p>
            <a:pPr lvl="2" marL="1378585" indent="-337820">
              <a:lnSpc>
                <a:spcPct val="100000"/>
              </a:lnSpc>
              <a:spcBef>
                <a:spcPts val="815"/>
              </a:spcBef>
              <a:buFont typeface="Tahoma"/>
              <a:buChar char="■"/>
              <a:tabLst>
                <a:tab pos="1378585" algn="l"/>
                <a:tab pos="1379220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Application</a:t>
            </a:r>
            <a:r>
              <a:rPr dirty="0" sz="1700" spc="-2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arguments</a:t>
            </a:r>
            <a:r>
              <a:rPr dirty="0" sz="1700" spc="-25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box,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enter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some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arguments: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083" y="2605278"/>
            <a:ext cx="7872730" cy="1096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static</a:t>
            </a:r>
            <a:r>
              <a:rPr dirty="0" sz="1350" spc="-3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dirty="0" sz="1350" spc="-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85"/>
              </a:spcBef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735330">
              <a:lnSpc>
                <a:spcPct val="100000"/>
              </a:lnSpc>
              <a:spcBef>
                <a:spcPts val="80"/>
              </a:spcBef>
            </a:pPr>
            <a:r>
              <a:rPr dirty="0" sz="1350">
                <a:latin typeface="Courier New"/>
                <a:cs typeface="Courier New"/>
              </a:rPr>
              <a:t>Console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>
                <a:latin typeface="Courier New"/>
                <a:cs typeface="Courier New"/>
              </a:rPr>
              <a:t>WriteLine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$"There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are</a:t>
            </a:r>
            <a:r>
              <a:rPr dirty="0" sz="135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-5">
                <a:latin typeface="Courier New"/>
                <a:cs typeface="Courier New"/>
              </a:rPr>
              <a:t>args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Length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arguments."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735330">
              <a:lnSpc>
                <a:spcPct val="100000"/>
              </a:lnSpc>
              <a:spcBef>
                <a:spcPts val="85"/>
              </a:spcBef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$"First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arg: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]}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5">
                <a:solidFill>
                  <a:srgbClr val="0E9D57"/>
                </a:solidFill>
                <a:latin typeface="Courier New"/>
                <a:cs typeface="Courier New"/>
              </a:rPr>
              <a:t>and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last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arg:</a:t>
            </a:r>
            <a:r>
              <a:rPr dirty="0" sz="135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[^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]}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."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57503" y="2599182"/>
            <a:ext cx="443230" cy="1320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3.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4.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5.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6.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7.</a:t>
            </a:r>
            <a:r>
              <a:rPr dirty="0" sz="1400" spc="-13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…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47" y="4118864"/>
            <a:ext cx="8062595" cy="201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Top-level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Statement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(C#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9.0)</a:t>
            </a:r>
            <a:endParaRPr sz="2400">
              <a:latin typeface="Calibri"/>
              <a:cs typeface="Calibri"/>
            </a:endParaRPr>
          </a:p>
          <a:p>
            <a:pPr marL="927100" indent="-314325">
              <a:lnSpc>
                <a:spcPct val="100000"/>
              </a:lnSpc>
              <a:spcBef>
                <a:spcPts val="1405"/>
              </a:spcBef>
              <a:buClr>
                <a:srgbClr val="A2A2A2"/>
              </a:buClr>
              <a:buSzPct val="103703"/>
              <a:buAutoNum type="arabicPeriod"/>
              <a:tabLst>
                <a:tab pos="9271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350" spc="-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System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500">
              <a:latin typeface="Courier New"/>
              <a:cs typeface="Courier New"/>
            </a:endParaRPr>
          </a:p>
          <a:p>
            <a:pPr marL="927100" indent="-314325">
              <a:lnSpc>
                <a:spcPct val="100000"/>
              </a:lnSpc>
              <a:buClr>
                <a:srgbClr val="999999"/>
              </a:buClr>
              <a:buSzPct val="103703"/>
              <a:buAutoNum type="arabicPeriod"/>
              <a:tabLst>
                <a:tab pos="92710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$"There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are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>
                <a:latin typeface="Courier New"/>
                <a:cs typeface="Courier New"/>
              </a:rPr>
              <a:t>Length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arguments."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927100" indent="-314325">
              <a:lnSpc>
                <a:spcPct val="100000"/>
              </a:lnSpc>
              <a:spcBef>
                <a:spcPts val="445"/>
              </a:spcBef>
              <a:buClr>
                <a:srgbClr val="A2A2A2"/>
              </a:buClr>
              <a:buSzPct val="103703"/>
              <a:buAutoNum type="arabicPeriod"/>
              <a:tabLst>
                <a:tab pos="927100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$"First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 arg: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]}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and</a:t>
            </a:r>
            <a:r>
              <a:rPr dirty="0" sz="135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last</a:t>
            </a:r>
            <a:r>
              <a:rPr dirty="0" sz="135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arg:</a:t>
            </a:r>
            <a:r>
              <a:rPr dirty="0" sz="1350" spc="2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[^</a:t>
            </a:r>
            <a:r>
              <a:rPr dirty="0" sz="1350">
                <a:solidFill>
                  <a:srgbClr val="DB443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]}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."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Note:</a:t>
            </a:r>
            <a:r>
              <a:rPr dirty="0" sz="2000" spc="-5">
                <a:latin typeface="Calibri"/>
                <a:cs typeface="Calibri"/>
              </a:rPr>
              <a:t> if</a:t>
            </a:r>
            <a:r>
              <a:rPr dirty="0" sz="2000">
                <a:latin typeface="Calibri"/>
                <a:cs typeface="Calibri"/>
              </a:rPr>
              <a:t> no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argument</a:t>
            </a:r>
            <a:r>
              <a:rPr dirty="0" sz="2000" spc="-5">
                <a:latin typeface="Calibri"/>
                <a:cs typeface="Calibri"/>
              </a:rPr>
              <a:t> 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passed,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dotnet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throw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error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3629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40"/>
              <a:t> </a:t>
            </a:r>
            <a:r>
              <a:rPr dirty="0" spc="-5"/>
              <a:t>Console</a:t>
            </a:r>
            <a:r>
              <a:rPr dirty="0" spc="-45"/>
              <a:t> </a:t>
            </a:r>
            <a:r>
              <a:rPr dirty="0"/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2534" y="1074546"/>
            <a:ext cx="719010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Accessing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arguments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passed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to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</a:t>
            </a:r>
            <a:r>
              <a:rPr dirty="0" sz="3000" spc="-2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console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app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Project.cs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414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1.</a:t>
            </a:r>
            <a:r>
              <a:rPr dirty="0" sz="1400" spc="-1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…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811530"/>
            <a:ext cx="2926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C#</a:t>
            </a:r>
            <a:r>
              <a:rPr dirty="0" spc="-65"/>
              <a:t> </a:t>
            </a:r>
            <a:r>
              <a:rPr dirty="0" spc="-5"/>
              <a:t>Language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96676" y="6464909"/>
            <a:ext cx="303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200" spc="4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247" y="1863897"/>
            <a:ext cx="4123690" cy="246888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25"/>
              </a:spcBef>
              <a:buFont typeface="Tahoma"/>
              <a:buChar char="●"/>
              <a:tabLst>
                <a:tab pos="393065" algn="l"/>
                <a:tab pos="393700" algn="l"/>
              </a:tabLst>
            </a:pPr>
            <a:r>
              <a:rPr dirty="0" sz="2400">
                <a:latin typeface="Calibri"/>
                <a:cs typeface="Calibri"/>
              </a:rPr>
              <a:t>C#</a:t>
            </a:r>
            <a:endParaRPr sz="2400">
              <a:latin typeface="Calibri"/>
              <a:cs typeface="Calibri"/>
            </a:endParaRPr>
          </a:p>
          <a:p>
            <a:pPr lvl="1" marL="393700" indent="-314325">
              <a:lnSpc>
                <a:spcPct val="100000"/>
              </a:lnSpc>
              <a:spcBef>
                <a:spcPts val="605"/>
              </a:spcBef>
              <a:buClr>
                <a:srgbClr val="A2A2A2"/>
              </a:buClr>
              <a:buSzPct val="103703"/>
              <a:buAutoNum type="arabicPeriod"/>
              <a:tabLst>
                <a:tab pos="3937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350" spc="-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System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A2A2A2"/>
              </a:buClr>
              <a:buFont typeface="Courier New"/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lvl="1" marL="393700" indent="-314325">
              <a:lnSpc>
                <a:spcPct val="100000"/>
              </a:lnSpc>
              <a:buClr>
                <a:srgbClr val="A2A2A2"/>
              </a:buClr>
              <a:buSzPct val="103703"/>
              <a:buAutoNum type="arabicPeriod"/>
              <a:tabLst>
                <a:tab pos="393700" algn="l"/>
              </a:tabLst>
            </a:pP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namespace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HelloWorld</a:t>
            </a:r>
            <a:endParaRPr sz="135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90"/>
              </a:spcBef>
            </a:pPr>
            <a:r>
              <a:rPr dirty="0" sz="1400">
                <a:solidFill>
                  <a:srgbClr val="A2A2A2"/>
                </a:solidFill>
                <a:latin typeface="Courier New"/>
                <a:cs typeface="Courier New"/>
              </a:rPr>
              <a:t>3.</a:t>
            </a:r>
            <a:r>
              <a:rPr dirty="0" sz="1400" spc="-12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85"/>
              </a:spcBef>
              <a:tabLst>
                <a:tab pos="60071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4.	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class</a:t>
            </a:r>
            <a:r>
              <a:rPr dirty="0" sz="1350" spc="-3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6739B7"/>
                </a:solidFill>
                <a:latin typeface="Courier New"/>
                <a:cs typeface="Courier New"/>
              </a:rPr>
              <a:t>Program</a:t>
            </a:r>
            <a:endParaRPr sz="135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80"/>
              </a:spcBef>
              <a:tabLst>
                <a:tab pos="60071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5.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80"/>
              </a:spcBef>
              <a:tabLst>
                <a:tab pos="909955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6.	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static</a:t>
            </a:r>
            <a:r>
              <a:rPr dirty="0" sz="1350" spc="-3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dirty="0" sz="1350" spc="-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90"/>
              </a:spcBef>
              <a:tabLst>
                <a:tab pos="121920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7.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254" y="4333343"/>
          <a:ext cx="5126990" cy="99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/>
                <a:gridCol w="410845"/>
                <a:gridCol w="410209"/>
                <a:gridCol w="2685415"/>
                <a:gridCol w="1012189"/>
              </a:tblGrid>
              <a:tr h="235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8.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5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dirty="0" sz="135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350" spc="-5">
                          <a:latin typeface="Courier New"/>
                          <a:cs typeface="Courier New"/>
                        </a:rPr>
                        <a:t>WriteLine</a:t>
                      </a:r>
                      <a:r>
                        <a:rPr dirty="0" sz="135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350" spc="-5">
                          <a:solidFill>
                            <a:srgbClr val="0E9D57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50" spc="-5">
                          <a:solidFill>
                            <a:srgbClr val="0E9D57"/>
                          </a:solidFill>
                          <a:latin typeface="Courier New"/>
                          <a:cs typeface="Courier New"/>
                        </a:rPr>
                        <a:t>World!"</a:t>
                      </a:r>
                      <a:r>
                        <a:rPr dirty="0" sz="135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5240"/>
                </a:tc>
              </a:tr>
              <a:tr h="2360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9.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350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271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10.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11.</a:t>
                      </a:r>
                      <a:r>
                        <a:rPr dirty="0" sz="1350" spc="-5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350">
                          <a:solidFill>
                            <a:srgbClr val="A2A2A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7257" y="1827146"/>
            <a:ext cx="4924425" cy="237172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415"/>
              </a:spcBef>
              <a:buFont typeface="Tahoma"/>
              <a:buChar char="●"/>
              <a:tabLst>
                <a:tab pos="367665" algn="l"/>
                <a:tab pos="368300" algn="l"/>
              </a:tabLst>
            </a:pPr>
            <a:r>
              <a:rPr dirty="0" sz="2000" spc="-5"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  <a:p>
            <a:pPr marL="367665" indent="-314960">
              <a:lnSpc>
                <a:spcPct val="100000"/>
              </a:lnSpc>
              <a:spcBef>
                <a:spcPts val="925"/>
              </a:spcBef>
              <a:buClr>
                <a:srgbClr val="999999"/>
              </a:buClr>
              <a:buSzPct val="103703"/>
              <a:buAutoNum type="arabicPeriod"/>
              <a:tabLst>
                <a:tab pos="3683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import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java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util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solidFill>
                  <a:srgbClr val="6739B7"/>
                </a:solidFill>
                <a:latin typeface="Courier New"/>
                <a:cs typeface="Courier New"/>
              </a:rPr>
              <a:t>ArrayList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Clr>
                <a:srgbClr val="999999"/>
              </a:buClr>
              <a:buFont typeface="Courier New"/>
              <a:buAutoNum type="arabicPeriod"/>
            </a:pPr>
            <a:endParaRPr sz="1800">
              <a:latin typeface="Courier New"/>
              <a:cs typeface="Courier New"/>
            </a:endParaRPr>
          </a:p>
          <a:p>
            <a:pPr marL="367665" indent="-314960">
              <a:lnSpc>
                <a:spcPct val="100000"/>
              </a:lnSpc>
              <a:spcBef>
                <a:spcPts val="1140"/>
              </a:spcBef>
              <a:buClr>
                <a:srgbClr val="999999"/>
              </a:buClr>
              <a:buSzPct val="103703"/>
              <a:buAutoNum type="arabicPeriod"/>
              <a:tabLst>
                <a:tab pos="368300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class</a:t>
            </a:r>
            <a:r>
              <a:rPr dirty="0" sz="1350" spc="-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6739B7"/>
                </a:solidFill>
                <a:latin typeface="Courier New"/>
                <a:cs typeface="Courier New"/>
              </a:rPr>
              <a:t>HelloWorld</a:t>
            </a:r>
            <a:r>
              <a:rPr dirty="0" sz="1350" spc="-10">
                <a:solidFill>
                  <a:srgbClr val="6739B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public</a:t>
            </a:r>
            <a:r>
              <a:rPr dirty="0" sz="1350" spc="-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static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dirty="0" sz="1350" spc="-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6739B7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args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 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1350" spc="-5">
                <a:solidFill>
                  <a:srgbClr val="6739B7"/>
                </a:solidFill>
                <a:latin typeface="Courier New"/>
                <a:cs typeface="Courier New"/>
              </a:rPr>
              <a:t>System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out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println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"Hello,</a:t>
            </a:r>
            <a:r>
              <a:rPr dirty="0" sz="1350" spc="3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World!"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782320">
              <a:lnSpc>
                <a:spcPct val="100000"/>
              </a:lnSpc>
              <a:spcBef>
                <a:spcPts val="820"/>
              </a:spcBef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404" y="3247849"/>
            <a:ext cx="443230" cy="125984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3.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4.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5.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6.</a:t>
            </a:r>
            <a:r>
              <a:rPr dirty="0" sz="1400" spc="-1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2960623"/>
            <a:ext cx="35687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1893570"/>
            <a:ext cx="6641465" cy="4255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1.</a:t>
            </a:r>
            <a:r>
              <a:rPr dirty="0" sz="1400" spc="-5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Single-line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comments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look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like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this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2.</a:t>
            </a:r>
            <a:r>
              <a:rPr dirty="0" sz="1400" spc="-1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/*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3.</a:t>
            </a:r>
            <a:r>
              <a:rPr dirty="0" sz="1400" spc="-5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Multi-line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comments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look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like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this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4.</a:t>
            </a:r>
            <a:r>
              <a:rPr dirty="0" sz="1400" spc="-1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"/>
              </a:spcBef>
              <a:buClr>
                <a:srgbClr val="999999"/>
              </a:buClr>
              <a:buSzPct val="103703"/>
              <a:buAutoNum type="arabicPeriod" startAt="5"/>
              <a:tabLst>
                <a:tab pos="327025" algn="l"/>
              </a:tabLst>
            </a:pPr>
            <a:r>
              <a:rPr dirty="0" sz="1350" spc="5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35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System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a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semicolon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indicates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end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of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a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statement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9999"/>
              </a:buClr>
              <a:buFont typeface="Courier New"/>
              <a:buAutoNum type="arabicPeriod" startAt="5"/>
            </a:pPr>
            <a:endParaRPr sz="180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5"/>
              </a:spcBef>
              <a:buClr>
                <a:srgbClr val="999999"/>
              </a:buClr>
              <a:buSzPct val="103703"/>
              <a:buAutoNum type="arabicPeriod" startAt="5"/>
              <a:tabLst>
                <a:tab pos="327025" algn="l"/>
              </a:tabLst>
            </a:pP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namespace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HelloWorld</a:t>
            </a:r>
            <a:endParaRPr sz="13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180"/>
              </a:spcBef>
              <a:buClr>
                <a:srgbClr val="999999"/>
              </a:buClr>
              <a:buSzPct val="103703"/>
              <a:buAutoNum type="arabicPeriod" startAt="5"/>
              <a:tabLst>
                <a:tab pos="327025" algn="l"/>
              </a:tabLst>
            </a:pP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r>
              <a:rPr dirty="0" sz="135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 an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open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brace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indicates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start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 of a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block</a:t>
            </a:r>
            <a:endParaRPr sz="1350">
              <a:latin typeface="Courier New"/>
              <a:cs typeface="Courier New"/>
            </a:endParaRPr>
          </a:p>
          <a:p>
            <a:pPr marL="533400" indent="-521334">
              <a:lnSpc>
                <a:spcPct val="100000"/>
              </a:lnSpc>
              <a:spcBef>
                <a:spcPts val="180"/>
              </a:spcBef>
              <a:buClr>
                <a:srgbClr val="999999"/>
              </a:buClr>
              <a:buSzPct val="103703"/>
              <a:buAutoNum type="arabicPeriod" startAt="5"/>
              <a:tabLst>
                <a:tab pos="533400" algn="l"/>
                <a:tab pos="534035" algn="l"/>
              </a:tabLst>
            </a:pP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class</a:t>
            </a:r>
            <a:r>
              <a:rPr dirty="0" sz="1350" spc="-3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6739B7"/>
                </a:solidFill>
                <a:latin typeface="Courier New"/>
                <a:cs typeface="Courier New"/>
              </a:rPr>
              <a:t>Program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533400" algn="l"/>
              </a:tabLst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9.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47725" algn="l"/>
              </a:tabLst>
            </a:pPr>
            <a:r>
              <a:rPr dirty="0" sz="1400">
                <a:solidFill>
                  <a:srgbClr val="999999"/>
                </a:solidFill>
                <a:latin typeface="Courier New"/>
                <a:cs typeface="Courier New"/>
              </a:rPr>
              <a:t>10.	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static</a:t>
            </a:r>
            <a:r>
              <a:rPr dirty="0" sz="1350" spc="-3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dirty="0" sz="1350" spc="-2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3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156970" algn="l"/>
              </a:tabLst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11.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569720" algn="l"/>
              </a:tabLst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12.	</a:t>
            </a: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</a:t>
            </a:r>
            <a:r>
              <a:rPr dirty="0" sz="1350" spc="3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World!"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r>
              <a:rPr dirty="0" sz="1350" spc="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350" spc="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statement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1156970" algn="l"/>
              </a:tabLst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13.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745490" algn="l"/>
              </a:tabLst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14.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00" spc="-5">
                <a:solidFill>
                  <a:srgbClr val="999999"/>
                </a:solidFill>
                <a:latin typeface="Courier New"/>
                <a:cs typeface="Courier New"/>
              </a:rPr>
              <a:t>15.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r>
              <a:rPr dirty="0" sz="1350" spc="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close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brace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indicates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end</a:t>
            </a:r>
            <a:r>
              <a:rPr dirty="0" sz="1350" spc="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of</a:t>
            </a:r>
            <a:r>
              <a:rPr dirty="0" sz="1350" spc="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dirty="0" sz="1350" spc="-1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999999"/>
                </a:solidFill>
                <a:latin typeface="Courier New"/>
                <a:cs typeface="Courier New"/>
              </a:rPr>
              <a:t>block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6676" y="6464909"/>
            <a:ext cx="303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200" spc="4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82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75"/>
              <a:t> </a:t>
            </a:r>
            <a:r>
              <a:rPr dirty="0" spc="-5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5600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Comments,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Statements,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and</a:t>
            </a:r>
            <a:r>
              <a:rPr dirty="0" sz="3000" spc="-2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Blocks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282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85"/>
              <a:t> </a:t>
            </a:r>
            <a:r>
              <a:rPr dirty="0" spc="-5"/>
              <a:t>Syntax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96676" y="6464909"/>
            <a:ext cx="303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200" spc="4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hlinkClick r:id="rId2"/>
              </a:rPr>
              <a:t>Top-level</a:t>
            </a:r>
            <a:r>
              <a:rPr dirty="0" spc="-10">
                <a:hlinkClick r:id="rId2"/>
              </a:rPr>
              <a:t> Statement</a:t>
            </a:r>
            <a:r>
              <a:rPr dirty="0" u="none" spc="15">
                <a:hlinkClick r:id="rId2"/>
              </a:rPr>
              <a:t> </a:t>
            </a:r>
            <a:r>
              <a:rPr dirty="0" u="none" spc="-5">
                <a:solidFill>
                  <a:srgbClr val="000000"/>
                </a:solidFill>
              </a:rPr>
              <a:t>Rules: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/>
          </a:p>
          <a:p>
            <a:pPr marL="469900" marR="700405" indent="-355600">
              <a:lnSpc>
                <a:spcPct val="15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u="none" sz="2000">
                <a:solidFill>
                  <a:srgbClr val="000000"/>
                </a:solidFill>
              </a:rPr>
              <a:t>Only</a:t>
            </a:r>
            <a:r>
              <a:rPr dirty="0" u="none" sz="2000" spc="-40">
                <a:solidFill>
                  <a:srgbClr val="000000"/>
                </a:solidFill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u="none" sz="20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top-level</a:t>
            </a:r>
            <a:r>
              <a:rPr dirty="0" u="none" sz="20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u="none" sz="200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in</a:t>
            </a:r>
            <a:r>
              <a:rPr dirty="0" u="none" sz="2000" spc="-10">
                <a:solidFill>
                  <a:srgbClr val="000000"/>
                </a:solidFill>
              </a:rPr>
              <a:t> </a:t>
            </a:r>
            <a:r>
              <a:rPr dirty="0" u="none" sz="2000" spc="-5">
                <a:solidFill>
                  <a:srgbClr val="000000"/>
                </a:solidFill>
              </a:rPr>
              <a:t>one </a:t>
            </a:r>
            <a:r>
              <a:rPr dirty="0" u="none" sz="2000" spc="-440">
                <a:solidFill>
                  <a:srgbClr val="000000"/>
                </a:solidFill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compilation</a:t>
            </a:r>
            <a:r>
              <a:rPr dirty="0" u="none" sz="2000" spc="-5">
                <a:solidFill>
                  <a:srgbClr val="000000"/>
                </a:solidFill>
              </a:rPr>
              <a:t> unit.</a:t>
            </a:r>
            <a:endParaRPr sz="20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2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u="none" sz="2000" spc="-5">
                <a:solidFill>
                  <a:srgbClr val="000000"/>
                </a:solidFill>
              </a:rPr>
              <a:t>The </a:t>
            </a:r>
            <a:r>
              <a:rPr dirty="0" u="none" sz="2000">
                <a:solidFill>
                  <a:srgbClr val="000000"/>
                </a:solidFill>
              </a:rPr>
              <a:t>program</a:t>
            </a:r>
            <a:r>
              <a:rPr dirty="0" u="none" sz="2000" spc="-30">
                <a:solidFill>
                  <a:srgbClr val="000000"/>
                </a:solidFill>
              </a:rPr>
              <a:t> </a:t>
            </a: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dirty="0" u="none" sz="20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u="none" sz="20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a declared</a:t>
            </a:r>
            <a:r>
              <a:rPr dirty="0" u="none" sz="20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entry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poi</a:t>
            </a:r>
            <a:r>
              <a:rPr dirty="0" u="none" sz="2000" spc="5" b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u="none" sz="20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(</a:t>
            </a:r>
            <a:r>
              <a:rPr dirty="0" u="none" sz="2000" spc="-5">
                <a:solidFill>
                  <a:srgbClr val="000000"/>
                </a:solidFill>
                <a:latin typeface="Courier New"/>
                <a:cs typeface="Courier New"/>
              </a:rPr>
              <a:t>Mai</a:t>
            </a:r>
            <a:r>
              <a:rPr dirty="0" u="none" sz="200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dirty="0" u="none" sz="2000" spc="-39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m</a:t>
            </a:r>
            <a:r>
              <a:rPr dirty="0" u="none" sz="2000" spc="-10">
                <a:solidFill>
                  <a:srgbClr val="000000"/>
                </a:solidFill>
              </a:rPr>
              <a:t>e</a:t>
            </a:r>
            <a:r>
              <a:rPr dirty="0" u="none" sz="2000">
                <a:solidFill>
                  <a:srgbClr val="000000"/>
                </a:solidFill>
              </a:rPr>
              <a:t>tho</a:t>
            </a:r>
            <a:r>
              <a:rPr dirty="0" u="none" sz="2000" spc="5">
                <a:solidFill>
                  <a:srgbClr val="000000"/>
                </a:solidFill>
              </a:rPr>
              <a:t>d</a:t>
            </a:r>
            <a:r>
              <a:rPr dirty="0" u="none" sz="2000" spc="-5">
                <a:solidFill>
                  <a:srgbClr val="000000"/>
                </a:solidFill>
              </a:rPr>
              <a:t>).</a:t>
            </a:r>
            <a:endParaRPr sz="2000">
              <a:latin typeface="Courier New"/>
              <a:cs typeface="Courier New"/>
            </a:endParaRPr>
          </a:p>
          <a:p>
            <a:pPr marL="469900" marR="786765" indent="-355600">
              <a:lnSpc>
                <a:spcPct val="15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u="none" sz="2000" spc="-5">
                <a:solidFill>
                  <a:srgbClr val="000000"/>
                </a:solidFill>
              </a:rPr>
              <a:t>The top-level</a:t>
            </a:r>
            <a:r>
              <a:rPr dirty="0" u="none" sz="2000">
                <a:solidFill>
                  <a:srgbClr val="000000"/>
                </a:solidFill>
              </a:rPr>
              <a:t> </a:t>
            </a:r>
            <a:r>
              <a:rPr dirty="0" u="none" sz="2000" spc="-5">
                <a:solidFill>
                  <a:srgbClr val="000000"/>
                </a:solidFill>
              </a:rPr>
              <a:t>statements</a:t>
            </a:r>
            <a:r>
              <a:rPr dirty="0" u="none" sz="2000" spc="25">
                <a:solidFill>
                  <a:srgbClr val="000000"/>
                </a:solidFill>
              </a:rPr>
              <a:t> </a:t>
            </a: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dirty="0" u="none" sz="20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be </a:t>
            </a:r>
            <a:r>
              <a:rPr dirty="0" u="none" sz="2000" spc="-43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enclosed</a:t>
            </a:r>
            <a:r>
              <a:rPr dirty="0" u="none" sz="20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u="none" sz="20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namespace</a:t>
            </a:r>
            <a:r>
              <a:rPr dirty="0" u="none" sz="2000">
                <a:solidFill>
                  <a:srgbClr val="000000"/>
                </a:solidFill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2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u="none" sz="2000">
                <a:solidFill>
                  <a:srgbClr val="000000"/>
                </a:solidFill>
              </a:rPr>
              <a:t>Additional</a:t>
            </a:r>
            <a:r>
              <a:rPr dirty="0" u="none" sz="2000" spc="-20">
                <a:solidFill>
                  <a:srgbClr val="000000"/>
                </a:solidFill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u="none" sz="20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can</a:t>
            </a:r>
            <a:r>
              <a:rPr dirty="0" u="none" sz="2000" spc="-5">
                <a:solidFill>
                  <a:srgbClr val="000000"/>
                </a:solidFill>
              </a:rPr>
              <a:t> </a:t>
            </a:r>
            <a:r>
              <a:rPr dirty="0" u="none" sz="2000">
                <a:solidFill>
                  <a:srgbClr val="000000"/>
                </a:solidFill>
              </a:rPr>
              <a:t>be</a:t>
            </a:r>
            <a:r>
              <a:rPr dirty="0" u="none" sz="2000" spc="-20">
                <a:solidFill>
                  <a:srgbClr val="000000"/>
                </a:solidFill>
              </a:rPr>
              <a:t> </a:t>
            </a:r>
            <a:r>
              <a:rPr dirty="0" u="none" sz="2000" spc="-5">
                <a:solidFill>
                  <a:srgbClr val="000000"/>
                </a:solidFill>
              </a:rPr>
              <a:t>declared</a:t>
            </a:r>
            <a:r>
              <a:rPr dirty="0" u="none" sz="2000" spc="15">
                <a:solidFill>
                  <a:srgbClr val="000000"/>
                </a:solidFill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u="none" sz="20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dirty="0" u="none" sz="2000" spc="-5" b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u="none" sz="20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top-level</a:t>
            </a:r>
            <a:r>
              <a:rPr dirty="0" u="none" sz="2000" spc="-3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1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  <a:r>
              <a:rPr dirty="0" u="none" sz="2000">
                <a:solidFill>
                  <a:srgbClr val="000000"/>
                </a:solidFill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34" y="1074546"/>
            <a:ext cx="5683885" cy="515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Top-level</a:t>
            </a:r>
            <a:r>
              <a:rPr dirty="0" sz="3000" spc="-10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Statement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(C#</a:t>
            </a:r>
            <a:r>
              <a:rPr dirty="0" sz="3000" spc="-1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6D809F"/>
                </a:solidFill>
                <a:latin typeface="Calibri"/>
                <a:cs typeface="Calibri"/>
              </a:rPr>
              <a:t>9.0)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464184" indent="-381635">
              <a:lnSpc>
                <a:spcPct val="100000"/>
              </a:lnSpc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 spc="-5">
                <a:latin typeface="Calibri"/>
                <a:cs typeface="Calibri"/>
              </a:rPr>
              <a:t>Before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C#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9.0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(.NET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5)</a:t>
            </a:r>
            <a:endParaRPr sz="2400">
              <a:latin typeface="Calibri"/>
              <a:cs typeface="Calibri"/>
            </a:endParaRPr>
          </a:p>
          <a:p>
            <a:pPr lvl="1" marL="921385" indent="-314960">
              <a:lnSpc>
                <a:spcPct val="100000"/>
              </a:lnSpc>
              <a:spcBef>
                <a:spcPts val="414"/>
              </a:spcBef>
              <a:buClr>
                <a:srgbClr val="A2A2A2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350" spc="-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System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2A2A2"/>
              </a:buClr>
              <a:buFont typeface="Courier New"/>
              <a:buAutoNum type="arabicPeriod"/>
            </a:pPr>
            <a:endParaRPr sz="150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buClr>
                <a:srgbClr val="A2A2A2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namespace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HelloWorld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3.</a:t>
            </a:r>
            <a:r>
              <a:rPr dirty="0" sz="1400" spc="-1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0"/>
              </a:spcBef>
              <a:tabLst>
                <a:tab pos="1128395" algn="l"/>
              </a:tabLst>
            </a:pPr>
            <a:r>
              <a:rPr dirty="0" sz="1400">
                <a:solidFill>
                  <a:srgbClr val="A2A2A2"/>
                </a:solidFill>
                <a:latin typeface="Courier New"/>
                <a:cs typeface="Courier New"/>
              </a:rPr>
              <a:t>4.	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class</a:t>
            </a:r>
            <a:r>
              <a:rPr dirty="0" sz="1350" spc="-6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6739B7"/>
                </a:solidFill>
                <a:latin typeface="Courier New"/>
                <a:cs typeface="Courier New"/>
              </a:rPr>
              <a:t>Program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  <a:tabLst>
                <a:tab pos="1128395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5.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5"/>
              </a:spcBef>
              <a:tabLst>
                <a:tab pos="143764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6.	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static</a:t>
            </a:r>
            <a:r>
              <a:rPr dirty="0" sz="1350" spc="-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dirty="0" sz="1350" spc="-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[]</a:t>
            </a:r>
            <a:r>
              <a:rPr dirty="0" sz="1350" spc="-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args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5"/>
              </a:spcBef>
              <a:tabLst>
                <a:tab pos="174752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7.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5"/>
              </a:spcBef>
              <a:tabLst>
                <a:tab pos="216027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8.	</a:t>
            </a:r>
            <a:r>
              <a:rPr dirty="0" sz="1350">
                <a:latin typeface="Courier New"/>
                <a:cs typeface="Courier New"/>
              </a:rPr>
              <a:t>Console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>
                <a:latin typeface="Courier New"/>
                <a:cs typeface="Courier New"/>
              </a:rPr>
              <a:t>WriteLine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"Hello</a:t>
            </a:r>
            <a:r>
              <a:rPr dirty="0" sz="1350" spc="-5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World!"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  <a:tabLst>
                <a:tab pos="1747520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9.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5"/>
              </a:spcBef>
              <a:tabLst>
                <a:tab pos="1340485" algn="l"/>
              </a:tabLst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10.	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445"/>
              </a:spcBef>
            </a:pPr>
            <a:r>
              <a:rPr dirty="0" sz="1400" spc="-5">
                <a:solidFill>
                  <a:srgbClr val="A2A2A2"/>
                </a:solidFill>
                <a:latin typeface="Courier New"/>
                <a:cs typeface="Courier New"/>
              </a:rPr>
              <a:t>11.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464184" indent="-381635">
              <a:lnSpc>
                <a:spcPct val="100000"/>
              </a:lnSpc>
              <a:spcBef>
                <a:spcPts val="919"/>
              </a:spcBef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C#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9.0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(.NET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5)</a:t>
            </a:r>
            <a:endParaRPr sz="2400">
              <a:latin typeface="Calibri"/>
              <a:cs typeface="Calibri"/>
            </a:endParaRPr>
          </a:p>
          <a:p>
            <a:pPr lvl="1" marL="921385" indent="-314960">
              <a:lnSpc>
                <a:spcPct val="100000"/>
              </a:lnSpc>
              <a:spcBef>
                <a:spcPts val="400"/>
              </a:spcBef>
              <a:buClr>
                <a:srgbClr val="A2A2A2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>
                <a:solidFill>
                  <a:srgbClr val="4285F4"/>
                </a:solidFill>
                <a:latin typeface="Courier New"/>
                <a:cs typeface="Courier New"/>
              </a:rPr>
              <a:t>using</a:t>
            </a:r>
            <a:r>
              <a:rPr dirty="0" sz="1350" spc="-4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System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500">
              <a:latin typeface="Courier New"/>
              <a:cs typeface="Courier New"/>
            </a:endParaRPr>
          </a:p>
          <a:p>
            <a:pPr lvl="1" marL="921385" indent="-314960">
              <a:lnSpc>
                <a:spcPct val="100000"/>
              </a:lnSpc>
              <a:buClr>
                <a:srgbClr val="999999"/>
              </a:buClr>
              <a:buSzPct val="103703"/>
              <a:buAutoNum type="arabicPeriod"/>
              <a:tabLst>
                <a:tab pos="922019" algn="l"/>
              </a:tabLst>
            </a:pPr>
            <a:r>
              <a:rPr dirty="0" sz="1350" spc="-5">
                <a:latin typeface="Courier New"/>
                <a:cs typeface="Courier New"/>
              </a:rPr>
              <a:t>Console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.</a:t>
            </a:r>
            <a:r>
              <a:rPr dirty="0" sz="1350" spc="-5">
                <a:latin typeface="Courier New"/>
                <a:cs typeface="Courier New"/>
              </a:rPr>
              <a:t>WriteLine</a:t>
            </a:r>
            <a:r>
              <a:rPr dirty="0" sz="1350" spc="-5">
                <a:solidFill>
                  <a:srgbClr val="A2A2A2"/>
                </a:solidFill>
                <a:latin typeface="Courier New"/>
                <a:cs typeface="Courier New"/>
              </a:rPr>
              <a:t>(</a:t>
            </a:r>
            <a:r>
              <a:rPr dirty="0" sz="1350" spc="-5">
                <a:solidFill>
                  <a:srgbClr val="0E9D57"/>
                </a:solidFill>
                <a:latin typeface="Courier New"/>
                <a:cs typeface="Courier New"/>
              </a:rPr>
              <a:t>"Hello</a:t>
            </a:r>
            <a:r>
              <a:rPr dirty="0" sz="135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E9D57"/>
                </a:solidFill>
                <a:latin typeface="Courier New"/>
                <a:cs typeface="Courier New"/>
              </a:rPr>
              <a:t>World!"</a:t>
            </a:r>
            <a:r>
              <a:rPr dirty="0" sz="1350">
                <a:solidFill>
                  <a:srgbClr val="A2A2A2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811530"/>
            <a:ext cx="43351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Naming</a:t>
            </a:r>
            <a:r>
              <a:rPr dirty="0" spc="-55"/>
              <a:t> </a:t>
            </a:r>
            <a:r>
              <a:rPr dirty="0" spc="-5"/>
              <a:t>Identifiers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96676" y="6464909"/>
            <a:ext cx="303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200" spc="4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6835" y="4944617"/>
            <a:ext cx="6153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pc="-5"/>
              <a:t>An</a:t>
            </a:r>
            <a:r>
              <a:rPr dirty="0" spc="-10"/>
              <a:t> </a:t>
            </a:r>
            <a:r>
              <a:rPr dirty="0" spc="-5"/>
              <a:t>identifier</a:t>
            </a:r>
            <a:r>
              <a:rPr dirty="0" spc="10"/>
              <a:t> </a:t>
            </a:r>
            <a:r>
              <a:rPr dirty="0" spc="-5"/>
              <a:t>can:</a:t>
            </a:r>
          </a:p>
          <a:p>
            <a:pPr marL="469900" indent="-358140">
              <a:lnSpc>
                <a:spcPct val="100000"/>
              </a:lnSpc>
              <a:spcBef>
                <a:spcPts val="10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spc="-5" b="0">
                <a:latin typeface="Calibri"/>
                <a:cs typeface="Calibri"/>
              </a:rPr>
              <a:t>start</a:t>
            </a:r>
            <a:r>
              <a:rPr dirty="0" sz="200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with </a:t>
            </a:r>
            <a:r>
              <a:rPr dirty="0" sz="2000" b="0">
                <a:latin typeface="Calibri"/>
                <a:cs typeface="Calibri"/>
              </a:rPr>
              <a:t>an</a:t>
            </a:r>
            <a:r>
              <a:rPr dirty="0" sz="2000" spc="-15" b="0">
                <a:latin typeface="Calibri"/>
                <a:cs typeface="Calibri"/>
              </a:rPr>
              <a:t> </a:t>
            </a:r>
            <a:r>
              <a:rPr dirty="0" sz="2000"/>
              <a:t>_</a:t>
            </a:r>
            <a:r>
              <a:rPr dirty="0" sz="2000" spc="-10"/>
              <a:t> </a:t>
            </a:r>
            <a:r>
              <a:rPr dirty="0" sz="2000" b="0">
                <a:latin typeface="Calibri"/>
                <a:cs typeface="Calibri"/>
              </a:rPr>
              <a:t>(underscore)</a:t>
            </a:r>
            <a:endParaRPr sz="2000">
              <a:latin typeface="Calibri"/>
              <a:cs typeface="Calibri"/>
            </a:endParaRPr>
          </a:p>
          <a:p>
            <a:pPr marL="469900" indent="-358140">
              <a:lnSpc>
                <a:spcPct val="100000"/>
              </a:lnSpc>
              <a:spcBef>
                <a:spcPts val="72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b="0">
                <a:latin typeface="Calibri"/>
                <a:cs typeface="Calibri"/>
              </a:rPr>
              <a:t>contain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underscores</a:t>
            </a:r>
            <a:endParaRPr sz="2000">
              <a:latin typeface="Calibri"/>
              <a:cs typeface="Calibri"/>
            </a:endParaRPr>
          </a:p>
          <a:p>
            <a:pPr marL="469900" indent="-358140">
              <a:lnSpc>
                <a:spcPct val="100000"/>
              </a:lnSpc>
              <a:spcBef>
                <a:spcPts val="72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b="0">
                <a:latin typeface="Calibri"/>
                <a:cs typeface="Calibri"/>
              </a:rPr>
              <a:t>contain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digits</a:t>
            </a:r>
            <a:r>
              <a:rPr dirty="0" sz="2000" spc="-1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(0123456789)</a:t>
            </a:r>
            <a:endParaRPr sz="2000">
              <a:latin typeface="Calibri"/>
              <a:cs typeface="Calibri"/>
            </a:endParaRPr>
          </a:p>
          <a:p>
            <a:pPr marL="469900" marR="5080" indent="-358140">
              <a:lnSpc>
                <a:spcPct val="13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b="0">
                <a:latin typeface="Calibri"/>
                <a:cs typeface="Calibri"/>
              </a:rPr>
              <a:t>contain</a:t>
            </a:r>
            <a:r>
              <a:rPr dirty="0" sz="2000" spc="18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upper</a:t>
            </a:r>
            <a:r>
              <a:rPr dirty="0" sz="2000" spc="17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and</a:t>
            </a:r>
            <a:r>
              <a:rPr dirty="0" sz="2000" spc="19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lower</a:t>
            </a:r>
            <a:r>
              <a:rPr dirty="0" sz="2000" spc="18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case</a:t>
            </a:r>
            <a:r>
              <a:rPr dirty="0" sz="2000" spc="18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letters</a:t>
            </a:r>
            <a:r>
              <a:rPr dirty="0" sz="2000" spc="18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(case </a:t>
            </a:r>
            <a:r>
              <a:rPr dirty="0" sz="2000" spc="-434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sensitive)</a:t>
            </a:r>
            <a:endParaRPr sz="2000">
              <a:latin typeface="Calibri"/>
              <a:cs typeface="Calibri"/>
            </a:endParaRPr>
          </a:p>
          <a:p>
            <a:pPr marL="469900" indent="-358140">
              <a:lnSpc>
                <a:spcPct val="100000"/>
              </a:lnSpc>
              <a:spcBef>
                <a:spcPts val="72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spc="-5" b="0">
                <a:latin typeface="Calibri"/>
                <a:cs typeface="Calibri"/>
              </a:rPr>
              <a:t>start</a:t>
            </a:r>
            <a:r>
              <a:rPr dirty="0" sz="2000" b="0">
                <a:latin typeface="Calibri"/>
                <a:cs typeface="Calibri"/>
              </a:rPr>
              <a:t> with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spc="5"/>
              <a:t>@</a:t>
            </a:r>
            <a:r>
              <a:rPr dirty="0" sz="2000" spc="-30"/>
              <a:t> </a:t>
            </a:r>
            <a:r>
              <a:rPr dirty="0" sz="2000" spc="-5" b="0">
                <a:latin typeface="Calibri"/>
                <a:cs typeface="Calibri"/>
              </a:rPr>
              <a:t>sign</a:t>
            </a:r>
            <a:endParaRPr sz="2000">
              <a:latin typeface="Calibri"/>
              <a:cs typeface="Calibri"/>
            </a:endParaRPr>
          </a:p>
          <a:p>
            <a:pPr lvl="1" marL="927100" indent="-358140">
              <a:lnSpc>
                <a:spcPct val="100000"/>
              </a:lnSpc>
              <a:spcBef>
                <a:spcPts val="725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when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285F4"/>
                </a:solidFill>
                <a:latin typeface="Courier New"/>
                <a:cs typeface="Courier New"/>
              </a:rPr>
              <a:t>keyword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000" spc="-5" b="0">
                <a:latin typeface="Calibri"/>
                <a:cs typeface="Calibri"/>
              </a:rPr>
              <a:t>identifier. </a:t>
            </a:r>
            <a:r>
              <a:rPr dirty="0" sz="2000" b="0">
                <a:latin typeface="Calibri"/>
                <a:cs typeface="Calibri"/>
              </a:rPr>
              <a:t>E.g.</a:t>
            </a:r>
            <a:r>
              <a:rPr dirty="0" sz="2000" spc="-40" b="0">
                <a:latin typeface="Calibri"/>
                <a:cs typeface="Calibri"/>
              </a:rPr>
              <a:t> </a:t>
            </a:r>
            <a:r>
              <a:rPr dirty="0" sz="2000"/>
              <a:t>@public</a:t>
            </a:r>
            <a:endParaRPr sz="2000">
              <a:latin typeface="Calibri"/>
              <a:cs typeface="Calibri"/>
            </a:endParaRPr>
          </a:p>
          <a:p>
            <a:pPr lvl="1" marL="927100" indent="-358140">
              <a:lnSpc>
                <a:spcPct val="100000"/>
              </a:lnSpc>
              <a:spcBef>
                <a:spcPts val="72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latin typeface="Calibri"/>
                <a:cs typeface="Calibri"/>
              </a:rPr>
              <a:t>otherwise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@name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74337"/>
            <a:ext cx="4846320" cy="2998470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800" spc="-5" b="1">
                <a:latin typeface="Calibri"/>
                <a:cs typeface="Calibri"/>
              </a:rPr>
              <a:t>An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identifier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cannot:</a:t>
            </a:r>
            <a:endParaRPr sz="28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35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start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endParaRPr sz="20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2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start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 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symbol,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unless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alibri"/>
                <a:cs typeface="Calibri"/>
              </a:rPr>
              <a:t>E.g.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@public</a:t>
            </a:r>
            <a:endParaRPr sz="20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2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contain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more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511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 marL="469900" indent="-355600">
              <a:lnSpc>
                <a:spcPct val="100000"/>
              </a:lnSpc>
              <a:spcBef>
                <a:spcPts val="12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contain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@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sign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first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811530"/>
            <a:ext cx="48539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Naming</a:t>
            </a:r>
            <a:r>
              <a:rPr dirty="0" spc="-40"/>
              <a:t> </a:t>
            </a:r>
            <a:r>
              <a:rPr dirty="0" spc="-5"/>
              <a:t>Conventions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96676" y="6464909"/>
            <a:ext cx="303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200" spc="4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365" y="1722564"/>
          <a:ext cx="10301605" cy="391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110"/>
                <a:gridCol w="4257040"/>
                <a:gridCol w="3244215"/>
              </a:tblGrid>
              <a:tr h="672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Naming</a:t>
                      </a:r>
                      <a:r>
                        <a:rPr dirty="0" sz="2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 b="1">
                          <a:latin typeface="Calibri"/>
                          <a:cs typeface="Calibri"/>
                        </a:rPr>
                        <a:t>Convention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987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Examples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987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400" b="1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2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 b="1">
                          <a:latin typeface="Calibri"/>
                          <a:cs typeface="Calibri"/>
                        </a:rPr>
                        <a:t>for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987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314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Camel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case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email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userName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dateOfBirth,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_userService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84530">
                        <a:lnSpc>
                          <a:spcPct val="114999"/>
                        </a:lnSpc>
                        <a:spcBef>
                          <a:spcPts val="405"/>
                        </a:spcBef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Local variables,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private/internal</a:t>
                      </a:r>
                      <a:r>
                        <a:rPr dirty="0" sz="2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fields </a:t>
                      </a:r>
                      <a:r>
                        <a:rPr dirty="0" sz="2200" spc="-48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(prefix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them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_)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917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Title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Pascal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case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Email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UserName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DateOfBirth,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IUserService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4940">
                        <a:lnSpc>
                          <a:spcPct val="114999"/>
                        </a:lnSpc>
                        <a:spcBef>
                          <a:spcPts val="409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Types</a:t>
                      </a:r>
                      <a:r>
                        <a:rPr dirty="0" sz="2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(class,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interface,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record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etc.),</a:t>
                      </a:r>
                      <a:r>
                        <a:rPr dirty="0" sz="2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non-private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fields,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other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members </a:t>
                      </a:r>
                      <a:r>
                        <a:rPr dirty="0" sz="2200" spc="-48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like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methods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1225" y="5708396"/>
            <a:ext cx="4410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Read</a:t>
            </a:r>
            <a:r>
              <a:rPr dirty="0" u="heavy" sz="24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more</a:t>
            </a:r>
            <a:r>
              <a:rPr dirty="0" u="heavy" sz="2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on</a:t>
            </a:r>
            <a:r>
              <a:rPr dirty="0" u="heavy" sz="24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Naming</a:t>
            </a:r>
            <a:r>
              <a:rPr dirty="0" u="heavy" sz="2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Conventions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326" y="2960623"/>
            <a:ext cx="39268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C#</a:t>
            </a:r>
            <a:r>
              <a:rPr dirty="0" sz="6000" spc="-100"/>
              <a:t> </a:t>
            </a:r>
            <a:r>
              <a:rPr dirty="0" sz="6000"/>
              <a:t>Variables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2701289"/>
            <a:ext cx="2508885" cy="10775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838200" indent="-307975">
              <a:lnSpc>
                <a:spcPct val="100000"/>
              </a:lnSpc>
              <a:spcBef>
                <a:spcPts val="530"/>
              </a:spcBef>
              <a:buClr>
                <a:srgbClr val="999999"/>
              </a:buClr>
              <a:buFont typeface="Courier New"/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ch</a:t>
            </a: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ar</a:t>
            </a:r>
            <a:r>
              <a:rPr dirty="0" sz="1200" spc="-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letter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'A'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r>
              <a:rPr dirty="0" sz="1200" spc="-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digit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'1'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838200" indent="-307975">
              <a:lnSpc>
                <a:spcPts val="1435"/>
              </a:lnSpc>
              <a:spcBef>
                <a:spcPts val="430"/>
              </a:spcBef>
              <a:buClr>
                <a:srgbClr val="999999"/>
              </a:buClr>
              <a:buAutoNum type="arabicPeriod"/>
              <a:tabLst>
                <a:tab pos="838835" algn="l"/>
              </a:tabLst>
            </a:pPr>
            <a:r>
              <a:rPr dirty="0" sz="1200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r>
              <a:rPr dirty="0" sz="1200" spc="-3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symbol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latin typeface="Courier New"/>
                <a:cs typeface="Courier New"/>
              </a:rPr>
              <a:t>'@'</a:t>
            </a:r>
            <a:r>
              <a:rPr dirty="0" sz="1200" spc="5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81000" indent="-368935">
              <a:lnSpc>
                <a:spcPts val="2635"/>
              </a:lnSpc>
              <a:buClr>
                <a:srgbClr val="000000"/>
              </a:buClr>
              <a:buSzPct val="109090"/>
              <a:buFont typeface="Tahoma"/>
              <a:buChar char="●"/>
              <a:tabLst>
                <a:tab pos="381000" algn="l"/>
                <a:tab pos="381635" algn="l"/>
              </a:tabLst>
            </a:pPr>
            <a:r>
              <a:rPr dirty="0" sz="2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|</a:t>
            </a:r>
            <a:r>
              <a:rPr dirty="0" spc="48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14248" y="3801237"/>
            <a:ext cx="8870950" cy="93853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2000" spc="-74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"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(double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quotes)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around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zero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or</a:t>
            </a:r>
            <a:r>
              <a:rPr dirty="0" sz="2000" spc="-5" b="1">
                <a:latin typeface="Calibri"/>
                <a:cs typeface="Calibri"/>
              </a:rPr>
              <a:t> more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characters </a:t>
            </a:r>
            <a:r>
              <a:rPr dirty="0" sz="2000" spc="-5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469900" indent="-358140">
              <a:lnSpc>
                <a:spcPct val="100000"/>
              </a:lnSpc>
              <a:spcBef>
                <a:spcPts val="1120"/>
              </a:spcBef>
              <a:buClr>
                <a:srgbClr val="4285F4"/>
              </a:buClr>
              <a:buSzPct val="90909"/>
              <a:buFont typeface="Courier New"/>
              <a:buChar char="○"/>
              <a:tabLst>
                <a:tab pos="469900" algn="l"/>
              </a:tabLst>
            </a:pPr>
            <a:r>
              <a:rPr dirty="0" sz="2200" spc="-10">
                <a:latin typeface="Calibri"/>
                <a:cs typeface="Calibri"/>
              </a:rPr>
              <a:t>Literal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00" y="4700423"/>
            <a:ext cx="6872605" cy="14528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535"/>
              </a:spcBef>
              <a:buClr>
                <a:srgbClr val="999999"/>
              </a:buClr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 spc="-1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firstName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"John"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4"/>
              </a:spcBef>
              <a:buClr>
                <a:srgbClr val="999999"/>
              </a:buClr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 </a:t>
            </a:r>
            <a:r>
              <a:rPr dirty="0" sz="1200">
                <a:latin typeface="Courier New"/>
                <a:cs typeface="Courier New"/>
              </a:rPr>
              <a:t>lastName</a:t>
            </a:r>
            <a:r>
              <a:rPr dirty="0" sz="1200" spc="1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"Doe"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742315">
              <a:lnSpc>
                <a:spcPct val="130000"/>
              </a:lnSpc>
              <a:buClr>
                <a:srgbClr val="A2A2A2"/>
              </a:buClr>
              <a:buAutoNum type="arabicPeriod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textWithDoubleQuote</a:t>
            </a:r>
            <a:r>
              <a:rPr dirty="0" sz="1200" spc="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0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"This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\"text\"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has</a:t>
            </a:r>
            <a:r>
              <a:rPr dirty="0" sz="1200" spc="3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E9D57"/>
                </a:solidFill>
                <a:latin typeface="Courier New"/>
                <a:cs typeface="Courier New"/>
              </a:rPr>
              <a:t>double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quotes"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 </a:t>
            </a:r>
            <a:r>
              <a:rPr dirty="0" sz="1200" spc="-70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999999"/>
                </a:solidFill>
                <a:latin typeface="Courier New"/>
                <a:cs typeface="Courier New"/>
              </a:rPr>
              <a:t>4.</a:t>
            </a:r>
            <a:r>
              <a:rPr dirty="0" sz="1200" spc="254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phoneNumber</a:t>
            </a:r>
            <a:r>
              <a:rPr dirty="0" sz="1200" spc="1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"+977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980-0000000"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0"/>
              </a:spcBef>
              <a:buClr>
                <a:srgbClr val="A2A2A2"/>
              </a:buClr>
              <a:buAutoNum type="arabicPeriod" startAt="5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filePath</a:t>
            </a:r>
            <a:r>
              <a:rPr dirty="0" sz="1200" spc="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"C:\\projects\\HelloWorld\\README.md"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20040" indent="-307975">
              <a:lnSpc>
                <a:spcPct val="100000"/>
              </a:lnSpc>
              <a:spcBef>
                <a:spcPts val="434"/>
              </a:spcBef>
              <a:buClr>
                <a:srgbClr val="A2A2A2"/>
              </a:buClr>
              <a:buAutoNum type="arabicPeriod" startAt="5"/>
              <a:tabLst>
                <a:tab pos="320675" algn="l"/>
              </a:tabLst>
            </a:pPr>
            <a:r>
              <a:rPr dirty="0" sz="1200" spc="-5">
                <a:solidFill>
                  <a:srgbClr val="4285F4"/>
                </a:solidFill>
                <a:latin typeface="Courier New"/>
                <a:cs typeface="Courier New"/>
              </a:rPr>
              <a:t>string</a:t>
            </a:r>
            <a:r>
              <a:rPr dirty="0" sz="1200" spc="1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multiLineText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=</a:t>
            </a:r>
            <a:r>
              <a:rPr dirty="0" sz="1200" spc="15">
                <a:solidFill>
                  <a:srgbClr val="A2A2A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"The 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quick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brown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fox</a:t>
            </a:r>
            <a:r>
              <a:rPr dirty="0" sz="1200" spc="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\njumps</a:t>
            </a:r>
            <a:r>
              <a:rPr dirty="0" sz="1200" spc="10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over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the</a:t>
            </a:r>
            <a:r>
              <a:rPr dirty="0" sz="1200" spc="15">
                <a:solidFill>
                  <a:srgbClr val="0E9D5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E9D57"/>
                </a:solidFill>
                <a:latin typeface="Courier New"/>
                <a:cs typeface="Courier New"/>
              </a:rPr>
              <a:t>lazy dog"</a:t>
            </a:r>
            <a:r>
              <a:rPr dirty="0" sz="1200">
                <a:solidFill>
                  <a:srgbClr val="A2A2A2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475" y="207340"/>
            <a:ext cx="2886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C#</a:t>
            </a:r>
            <a:r>
              <a:rPr dirty="0" spc="-65"/>
              <a:t> </a:t>
            </a:r>
            <a:r>
              <a:rPr dirty="0" spc="-5"/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2534" y="1074546"/>
            <a:ext cx="9510395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Storing</a:t>
            </a:r>
            <a:r>
              <a:rPr dirty="0" sz="3000" spc="-35" b="1">
                <a:solidFill>
                  <a:srgbClr val="6D809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6D809F"/>
                </a:solidFill>
                <a:latin typeface="Calibri"/>
                <a:cs typeface="Calibri"/>
              </a:rPr>
              <a:t>Text</a:t>
            </a:r>
            <a:endParaRPr sz="3000">
              <a:latin typeface="Calibri"/>
              <a:cs typeface="Calibri"/>
            </a:endParaRPr>
          </a:p>
          <a:p>
            <a:pPr marL="464184" indent="-369570">
              <a:lnSpc>
                <a:spcPct val="100000"/>
              </a:lnSpc>
              <a:spcBef>
                <a:spcPts val="2545"/>
              </a:spcBef>
              <a:buClr>
                <a:srgbClr val="000000"/>
              </a:buClr>
              <a:buFont typeface="Tahoma"/>
              <a:buChar char="●"/>
              <a:tabLst>
                <a:tab pos="464184" algn="l"/>
                <a:tab pos="464820" algn="l"/>
              </a:tabLst>
            </a:pPr>
            <a:r>
              <a:rPr dirty="0" sz="2200" spc="-5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endParaRPr sz="2200">
              <a:latin typeface="Courier New"/>
              <a:cs typeface="Courier New"/>
            </a:endParaRPr>
          </a:p>
          <a:p>
            <a:pPr marL="464184">
              <a:lnSpc>
                <a:spcPct val="100000"/>
              </a:lnSpc>
              <a:spcBef>
                <a:spcPts val="1470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285F4"/>
                </a:solidFill>
                <a:latin typeface="Courier New"/>
                <a:cs typeface="Courier New"/>
              </a:rPr>
              <a:t>char</a:t>
            </a:r>
            <a:r>
              <a:rPr dirty="0" sz="2000" spc="-75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'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(single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quotes)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around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Unicode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UTF-16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character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CS6004NI  Application Development</dc:title>
  <dcterms:created xsi:type="dcterms:W3CDTF">2023-09-19T04:50:32Z</dcterms:created>
  <dcterms:modified xsi:type="dcterms:W3CDTF">2023-09-19T04:50:32Z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2023-09-19T00:00:00Z</vt:filetime>
  </property>
</Properties>
</file>