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3" r:id="rId3"/>
    <p:sldId id="306" r:id="rId4"/>
    <p:sldId id="307" r:id="rId5"/>
    <p:sldId id="281" r:id="rId6"/>
    <p:sldId id="288" r:id="rId7"/>
    <p:sldId id="290" r:id="rId8"/>
    <p:sldId id="291" r:id="rId9"/>
    <p:sldId id="289" r:id="rId10"/>
    <p:sldId id="292" r:id="rId11"/>
    <p:sldId id="309" r:id="rId12"/>
    <p:sldId id="310" r:id="rId13"/>
    <p:sldId id="308" r:id="rId14"/>
    <p:sldId id="320" r:id="rId15"/>
    <p:sldId id="316" r:id="rId16"/>
    <p:sldId id="322" r:id="rId17"/>
    <p:sldId id="318" r:id="rId18"/>
    <p:sldId id="317" r:id="rId19"/>
    <p:sldId id="321" r:id="rId20"/>
    <p:sldId id="285" r:id="rId21"/>
    <p:sldId id="295" r:id="rId22"/>
    <p:sldId id="299" r:id="rId23"/>
    <p:sldId id="300" r:id="rId24"/>
    <p:sldId id="304" r:id="rId25"/>
    <p:sldId id="301" r:id="rId26"/>
    <p:sldId id="305" r:id="rId27"/>
    <p:sldId id="293" r:id="rId28"/>
    <p:sldId id="263" r:id="rId29"/>
    <p:sldId id="275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74" y="-1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ST.html" TargetMode="External"/><Relationship Id="rId2" Type="http://schemas.openxmlformats.org/officeDocument/2006/relationships/hyperlink" Target="http://wiki.c2.com/?TailRecur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bs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and Advanced Data Structures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Recursion and 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1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Binary Tree</a:t>
            </a:r>
          </a:p>
          <a:p>
            <a:r>
              <a:rPr lang="en-IN" dirty="0" smtClean="0"/>
              <a:t>Binary Search Tree</a:t>
            </a:r>
          </a:p>
          <a:p>
            <a:r>
              <a:rPr lang="en-IN" dirty="0" smtClean="0"/>
              <a:t>Height balanced Tree </a:t>
            </a:r>
          </a:p>
          <a:p>
            <a:r>
              <a:rPr lang="en-IN" dirty="0" smtClean="0"/>
              <a:t>B Tree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8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binary </a:t>
            </a:r>
            <a:r>
              <a:rPr lang="en-US" b="1" dirty="0"/>
              <a:t>tree</a:t>
            </a:r>
            <a:r>
              <a:rPr lang="en-US" dirty="0"/>
              <a:t> is a tree data </a:t>
            </a:r>
            <a:r>
              <a:rPr lang="en-US" dirty="0" smtClean="0"/>
              <a:t>structure</a:t>
            </a:r>
            <a:r>
              <a:rPr lang="en-US" dirty="0"/>
              <a:t> in which each node has at most two </a:t>
            </a:r>
            <a:r>
              <a:rPr lang="en-US" dirty="0" smtClean="0"/>
              <a:t>children, </a:t>
            </a:r>
            <a:r>
              <a:rPr lang="en-US" dirty="0"/>
              <a:t>which are </a:t>
            </a:r>
            <a:r>
              <a:rPr lang="en-US" dirty="0" smtClean="0"/>
              <a:t>referred </a:t>
            </a:r>
            <a:r>
              <a:rPr lang="en-US" dirty="0"/>
              <a:t>to as the </a:t>
            </a:r>
            <a:r>
              <a:rPr lang="en-US" i="1" dirty="0"/>
              <a:t>left child</a:t>
            </a:r>
            <a:r>
              <a:rPr lang="en-US" dirty="0"/>
              <a:t> and the </a:t>
            </a:r>
            <a:r>
              <a:rPr lang="en-US" i="1" dirty="0"/>
              <a:t>right child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Tree</a:t>
            </a:r>
            <a:br>
              <a:rPr lang="en-IN" dirty="0"/>
            </a:b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971800"/>
            <a:ext cx="47720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0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BST is </a:t>
            </a:r>
            <a:r>
              <a:rPr lang="en-US" dirty="0" smtClean="0"/>
              <a:t>an </a:t>
            </a:r>
            <a:r>
              <a:rPr lang="en-US" b="1" dirty="0" smtClean="0"/>
              <a:t>ordered</a:t>
            </a:r>
            <a:r>
              <a:rPr lang="en-US" dirty="0" smtClean="0"/>
              <a:t> </a:t>
            </a:r>
            <a:r>
              <a:rPr lang="en-US" dirty="0"/>
              <a:t>binary tree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keys in the </a:t>
            </a:r>
            <a:r>
              <a:rPr lang="en-US" dirty="0" smtClean="0"/>
              <a:t>left subtree L </a:t>
            </a:r>
            <a:r>
              <a:rPr lang="en-US" dirty="0"/>
              <a:t>&lt; P;</a:t>
            </a:r>
          </a:p>
          <a:p>
            <a:r>
              <a:rPr lang="en-US" dirty="0"/>
              <a:t>the keys in the right </a:t>
            </a:r>
            <a:r>
              <a:rPr lang="en-US" dirty="0" smtClean="0"/>
              <a:t>subtree R </a:t>
            </a:r>
            <a:r>
              <a:rPr lang="en-US" dirty="0"/>
              <a:t>&gt;</a:t>
            </a:r>
            <a:r>
              <a:rPr lang="en-US" dirty="0" smtClean="0"/>
              <a:t> P;</a:t>
            </a:r>
            <a:endParaRPr lang="en-US" dirty="0"/>
          </a:p>
          <a:p>
            <a:r>
              <a:rPr lang="en-US" dirty="0"/>
              <a:t>duplicate keys are not allowed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</a:t>
            </a:r>
            <a:r>
              <a:rPr lang="en-IN" dirty="0" smtClean="0"/>
              <a:t>Search Tree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65" y="3407735"/>
            <a:ext cx="3276600" cy="29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9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  <p:pic>
        <p:nvPicPr>
          <p:cNvPr id="11266" name="Picture 2" descr="\\byn10f1\u_t1324974133\abhishkg\My Documents\bst-add-sorted-array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400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6019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Skewed Tree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6400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Insertion in Sorted order in Binary  Search Tree. It will give worst case performance and similar to linked list.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How to optimally solve ?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endParaRPr lang="en-US" altLang="en-US" dirty="0" smtClean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7527"/>
            <a:ext cx="2667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sorted array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6553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</a:p>
          <a:p>
            <a:endParaRPr lang="en-US" dirty="0"/>
          </a:p>
          <a:p>
            <a:r>
              <a:rPr lang="en-IN" dirty="0">
                <a:hlinkClick r:id="rId2"/>
              </a:rPr>
              <a:t>https://www.cs.usfca.edu/~galles/visualization/BST.html</a:t>
            </a:r>
            <a:endParaRPr lang="en-IN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</a:p>
          <a:p>
            <a:r>
              <a:rPr lang="en-US" dirty="0" smtClean="0"/>
              <a:t>Depth First Search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2595562"/>
            <a:ext cx="4700588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</a:p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Binary Search Tree</a:t>
            </a:r>
          </a:p>
          <a:p>
            <a:r>
              <a:rPr lang="en-US" dirty="0" smtClean="0"/>
              <a:t>Use Cases of trees</a:t>
            </a:r>
          </a:p>
          <a:p>
            <a:r>
              <a:rPr lang="en-US" dirty="0" smtClean="0"/>
              <a:t>Assignment &amp; discussion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98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In-Order </a:t>
            </a:r>
            <a:r>
              <a:rPr lang="en-US" b="1" dirty="0"/>
              <a:t>Traversal </a:t>
            </a:r>
            <a:r>
              <a:rPr lang="en-US" b="1" dirty="0" smtClean="0"/>
              <a:t>(left –root-right </a:t>
            </a:r>
            <a:r>
              <a:rPr lang="en-US" b="1" dirty="0"/>
              <a:t>)</a:t>
            </a:r>
          </a:p>
          <a:p>
            <a:r>
              <a:rPr lang="en-US" b="1" dirty="0"/>
              <a:t> </a:t>
            </a:r>
            <a:r>
              <a:rPr lang="en-US" b="1" dirty="0" smtClean="0"/>
              <a:t>Pre-Order </a:t>
            </a:r>
            <a:r>
              <a:rPr lang="en-US" b="1" dirty="0"/>
              <a:t>Traversal </a:t>
            </a:r>
            <a:r>
              <a:rPr lang="en-US" b="1" dirty="0" smtClean="0"/>
              <a:t>(root –left-right </a:t>
            </a:r>
            <a:r>
              <a:rPr lang="en-US" b="1" dirty="0"/>
              <a:t>)</a:t>
            </a:r>
          </a:p>
          <a:p>
            <a:r>
              <a:rPr lang="en-US" b="1" dirty="0"/>
              <a:t> </a:t>
            </a:r>
            <a:r>
              <a:rPr lang="en-US" b="1" dirty="0" smtClean="0"/>
              <a:t>Post-Order </a:t>
            </a:r>
            <a:r>
              <a:rPr lang="en-US" b="1" dirty="0"/>
              <a:t>Traversal (left </a:t>
            </a:r>
            <a:r>
              <a:rPr lang="en-US" b="1" dirty="0" smtClean="0"/>
              <a:t>–right-root </a:t>
            </a:r>
            <a:r>
              <a:rPr lang="en-US" b="1" dirty="0"/>
              <a:t>)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traversals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065" y="3380268"/>
            <a:ext cx="2286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80268"/>
            <a:ext cx="2209800" cy="18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380268"/>
            <a:ext cx="2514600" cy="186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5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36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4648200" y="510732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D–&gt;B-&gt;H-&gt;E-&gt;I-&gt;A-&gt;F-&gt;C-&gt;G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4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TextBox 25"/>
          <p:cNvSpPr txBox="1"/>
          <p:nvPr/>
        </p:nvSpPr>
        <p:spPr>
          <a:xfrm>
            <a:off x="4495800" y="510732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–&gt;B-&gt;D-&gt;E-&gt;H-&gt;I-&gt;C-&gt;F-&gt;G</a:t>
            </a:r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343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3962400" cy="349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7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92275" y="1812906"/>
            <a:ext cx="3132115" cy="3661519"/>
            <a:chOff x="3118" y="1272"/>
            <a:chExt cx="2120" cy="1925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4208" y="1272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AutoShape 7"/>
            <p:cNvSpPr>
              <a:spLocks noChangeAspect="1" noChangeArrowheads="1"/>
            </p:cNvSpPr>
            <p:nvPr/>
          </p:nvSpPr>
          <p:spPr bwMode="auto">
            <a:xfrm>
              <a:off x="3376" y="1848"/>
              <a:ext cx="228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12" name="AutoShape 9"/>
            <p:cNvSpPr>
              <a:spLocks noChangeAspect="1" noChangeArrowheads="1"/>
            </p:cNvSpPr>
            <p:nvPr/>
          </p:nvSpPr>
          <p:spPr bwMode="auto">
            <a:xfrm>
              <a:off x="4746" y="1848"/>
              <a:ext cx="231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13" name="AutoShape 10"/>
            <p:cNvSpPr>
              <a:spLocks noChangeAspect="1" noChangeArrowheads="1"/>
            </p:cNvSpPr>
            <p:nvPr/>
          </p:nvSpPr>
          <p:spPr bwMode="auto">
            <a:xfrm>
              <a:off x="4496" y="2424"/>
              <a:ext cx="219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F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4" name="AutoShape 11"/>
            <p:cNvSpPr>
              <a:spLocks noChangeAspect="1" noChangeArrowheads="1"/>
            </p:cNvSpPr>
            <p:nvPr/>
          </p:nvSpPr>
          <p:spPr bwMode="auto">
            <a:xfrm>
              <a:off x="4998" y="2423"/>
              <a:ext cx="240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G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5" name="AutoShape 12"/>
            <p:cNvSpPr>
              <a:spLocks noChangeAspect="1" noChangeArrowheads="1"/>
            </p:cNvSpPr>
            <p:nvPr/>
          </p:nvSpPr>
          <p:spPr bwMode="auto">
            <a:xfrm>
              <a:off x="3118" y="2422"/>
              <a:ext cx="243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D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6" name="AutoShape 13"/>
            <p:cNvSpPr>
              <a:spLocks noChangeAspect="1" noChangeArrowheads="1"/>
            </p:cNvSpPr>
            <p:nvPr/>
          </p:nvSpPr>
          <p:spPr bwMode="auto">
            <a:xfrm>
              <a:off x="3628" y="2424"/>
              <a:ext cx="225" cy="19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latin typeface="Tahoma" pitchFamily="34" charset="0"/>
                </a:rPr>
                <a:t>E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3490" y="1465"/>
              <a:ext cx="833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4323" y="1465"/>
              <a:ext cx="538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861" y="2041"/>
              <a:ext cx="257" cy="3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606" y="2041"/>
              <a:ext cx="256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3490" y="2041"/>
              <a:ext cx="251" cy="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3240" y="2041"/>
              <a:ext cx="251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1"/>
            <p:cNvSpPr>
              <a:spLocks noChangeAspect="1" noChangeArrowheads="1"/>
            </p:cNvSpPr>
            <p:nvPr/>
          </p:nvSpPr>
          <p:spPr bwMode="auto">
            <a:xfrm>
              <a:off x="3259" y="3002"/>
              <a:ext cx="242" cy="195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H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3380" y="2617"/>
              <a:ext cx="360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AutoShape 25"/>
            <p:cNvSpPr>
              <a:spLocks noChangeAspect="1" noChangeArrowheads="1"/>
            </p:cNvSpPr>
            <p:nvPr/>
          </p:nvSpPr>
          <p:spPr bwMode="auto">
            <a:xfrm>
              <a:off x="4035" y="3004"/>
              <a:ext cx="196" cy="19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Tahoma" pitchFamily="34" charset="0"/>
                </a:rPr>
                <a:t>I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9" name="AutoShape 26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740" y="2617"/>
              <a:ext cx="393" cy="3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3962400" cy="349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419600" y="528785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D–&gt;H-&gt;</a:t>
            </a:r>
            <a:r>
              <a:rPr lang="en-US" dirty="0"/>
              <a:t>I</a:t>
            </a:r>
            <a:r>
              <a:rPr lang="en-US" dirty="0" smtClean="0"/>
              <a:t>-&gt;</a:t>
            </a:r>
            <a:r>
              <a:rPr lang="en-US" dirty="0"/>
              <a:t>E</a:t>
            </a:r>
            <a:r>
              <a:rPr lang="en-US" dirty="0" smtClean="0"/>
              <a:t>-&gt;</a:t>
            </a:r>
            <a:r>
              <a:rPr lang="en-US" dirty="0"/>
              <a:t>B</a:t>
            </a:r>
            <a:r>
              <a:rPr lang="en-US" dirty="0" smtClean="0"/>
              <a:t>-&gt;</a:t>
            </a:r>
            <a:r>
              <a:rPr lang="en-US" dirty="0"/>
              <a:t>F</a:t>
            </a:r>
            <a:r>
              <a:rPr lang="en-US" dirty="0" smtClean="0"/>
              <a:t>-&gt;</a:t>
            </a:r>
            <a:r>
              <a:rPr lang="en-US" dirty="0"/>
              <a:t>G</a:t>
            </a:r>
            <a:r>
              <a:rPr lang="en-US" dirty="0" smtClean="0"/>
              <a:t>-&gt;</a:t>
            </a:r>
            <a:r>
              <a:rPr lang="en-US" dirty="0"/>
              <a:t>C</a:t>
            </a:r>
            <a:r>
              <a:rPr lang="en-US" dirty="0" smtClean="0"/>
              <a:t>-&gt;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1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Common Operations and Complexity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11171"/>
              </p:ext>
            </p:extLst>
          </p:nvPr>
        </p:nvGraphicFramePr>
        <p:xfrm>
          <a:off x="457200" y="1481138"/>
          <a:ext cx="8534400" cy="423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89"/>
                <a:gridCol w="1360311"/>
                <a:gridCol w="1371600"/>
                <a:gridCol w="1645920"/>
                <a:gridCol w="1706880"/>
              </a:tblGrid>
              <a:tr h="7012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kumimoji="0" lang="en-US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kumimoji="0" lang="en-US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Deletion</a:t>
                      </a:r>
                      <a:endParaRPr lang="en-US" dirty="0"/>
                    </a:p>
                  </a:txBody>
                  <a:tcPr/>
                </a:tc>
              </a:tr>
              <a:tr h="701222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</a:tr>
              <a:tr h="701222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</a:tr>
              <a:tr h="701222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</a:tr>
              <a:tr h="701222"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Θ(1</a:t>
                      </a:r>
                    </a:p>
                  </a:txBody>
                  <a:tcPr anchor="ctr"/>
                </a:tc>
              </a:tr>
              <a:tr h="727754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Search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log(n))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log(n))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>
                          <a:effectLst/>
                        </a:rPr>
                        <a:t>Θ(</a:t>
                      </a:r>
                      <a:r>
                        <a:rPr lang="en-US">
                          <a:effectLst/>
                        </a:rPr>
                        <a:t>log(n))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effectLst/>
                        </a:rPr>
                        <a:t>Θ(</a:t>
                      </a:r>
                      <a:r>
                        <a:rPr lang="en-US" dirty="0">
                          <a:effectLst/>
                        </a:rPr>
                        <a:t>log(n))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Search applications </a:t>
            </a:r>
          </a:p>
          <a:p>
            <a:r>
              <a:rPr lang="en-IN" dirty="0" smtClean="0">
                <a:latin typeface="Century Gothic" panose="020B0502020202020204" pitchFamily="34" charset="0"/>
              </a:rPr>
              <a:t>Syntax Analysis of source code </a:t>
            </a:r>
          </a:p>
          <a:p>
            <a:r>
              <a:rPr lang="en-IN" dirty="0" smtClean="0">
                <a:latin typeface="Century Gothic" panose="020B0502020202020204" pitchFamily="34" charset="0"/>
              </a:rPr>
              <a:t>Database 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4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Lab Assignment</a:t>
            </a:r>
          </a:p>
          <a:p>
            <a:pPr lvl="1"/>
            <a:r>
              <a:rPr lang="en-IN" dirty="0" smtClean="0"/>
              <a:t>Finding Factorial using recursion</a:t>
            </a:r>
          </a:p>
          <a:p>
            <a:pPr lvl="1"/>
            <a:r>
              <a:rPr lang="en-IN" dirty="0" smtClean="0"/>
              <a:t>Fibonacci series using recursion</a:t>
            </a:r>
          </a:p>
          <a:p>
            <a:pPr lvl="1"/>
            <a:r>
              <a:rPr lang="en-IN" dirty="0" smtClean="0"/>
              <a:t>Binary Tree implementation</a:t>
            </a:r>
          </a:p>
          <a:p>
            <a:pPr lvl="2"/>
            <a:r>
              <a:rPr lang="en-IN" dirty="0" smtClean="0"/>
              <a:t>Traversal – in-order, pre-order, post-order</a:t>
            </a:r>
          </a:p>
          <a:p>
            <a:pPr lvl="2"/>
            <a:r>
              <a:rPr lang="en-IN" dirty="0"/>
              <a:t>Traversal – </a:t>
            </a:r>
            <a:r>
              <a:rPr lang="en-IN" dirty="0" smtClean="0"/>
              <a:t>BFS, DFS</a:t>
            </a:r>
          </a:p>
          <a:p>
            <a:pPr lvl="1"/>
            <a:r>
              <a:rPr lang="en-IN" dirty="0"/>
              <a:t>Binary </a:t>
            </a:r>
            <a:r>
              <a:rPr lang="en-IN" dirty="0" smtClean="0"/>
              <a:t>Search Tree(BST) implementation</a:t>
            </a:r>
          </a:p>
          <a:p>
            <a:pPr lvl="2"/>
            <a:r>
              <a:rPr lang="en-IN" dirty="0" smtClean="0"/>
              <a:t>Operations – Insert, Delete, Search</a:t>
            </a:r>
            <a:endParaRPr lang="en-IN" dirty="0"/>
          </a:p>
          <a:p>
            <a:r>
              <a:rPr lang="en-IN" dirty="0" smtClean="0"/>
              <a:t>Main Assignment</a:t>
            </a:r>
          </a:p>
          <a:p>
            <a:pPr lvl="1"/>
            <a:r>
              <a:rPr lang="en-IN" dirty="0" smtClean="0"/>
              <a:t>Phonebook Directory using BST</a:t>
            </a:r>
            <a:endParaRPr lang="en-IN" dirty="0"/>
          </a:p>
          <a:p>
            <a:pPr lvl="2"/>
            <a:endParaRPr lang="en-IN" dirty="0" smtClean="0"/>
          </a:p>
          <a:p>
            <a:r>
              <a:rPr lang="en-IN" dirty="0" smtClean="0"/>
              <a:t>Due </a:t>
            </a:r>
            <a:r>
              <a:rPr lang="en-IN" dirty="0"/>
              <a:t>Date – </a:t>
            </a:r>
            <a:r>
              <a:rPr lang="en-IN" dirty="0" smtClean="0"/>
              <a:t>22nd </a:t>
            </a:r>
            <a:r>
              <a:rPr lang="en-IN" dirty="0"/>
              <a:t>September </a:t>
            </a:r>
            <a:r>
              <a:rPr lang="en-IN" dirty="0" smtClean="0"/>
              <a:t>2017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50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400" i="1" dirty="0"/>
              <a:t>Recursion</a:t>
            </a:r>
            <a:r>
              <a:rPr lang="en-US" altLang="en-US" sz="2400" dirty="0"/>
              <a:t> is a programming technique in which a method can call itself to solve a </a:t>
            </a:r>
            <a:r>
              <a:rPr lang="en-US" altLang="en-US" sz="2400" dirty="0" smtClean="0"/>
              <a:t>problem and A </a:t>
            </a:r>
            <a:r>
              <a:rPr lang="en-US" altLang="en-US" sz="2400" i="1" dirty="0"/>
              <a:t>recursive algorithm </a:t>
            </a:r>
            <a:r>
              <a:rPr lang="en-US" altLang="en-US" sz="2400" dirty="0"/>
              <a:t>is one that refers to </a:t>
            </a:r>
            <a:r>
              <a:rPr lang="en-US" altLang="en-US" sz="2400" dirty="0" smtClean="0"/>
              <a:t>itself. </a:t>
            </a:r>
            <a:endParaRPr lang="en-US" altLang="en-US" sz="2400" dirty="0"/>
          </a:p>
          <a:p>
            <a:r>
              <a:rPr lang="en-IN" sz="2400" dirty="0" smtClean="0"/>
              <a:t>Factorial</a:t>
            </a:r>
            <a:endParaRPr lang="en-US" altLang="en-US" sz="2800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804623"/>
              </p:ext>
            </p:extLst>
          </p:nvPr>
        </p:nvGraphicFramePr>
        <p:xfrm>
          <a:off x="876300" y="2667000"/>
          <a:ext cx="3886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3" imgW="6267487" imgH="1562106" progId="Equation.3">
                  <p:embed/>
                </p:oleObj>
              </mc:Choice>
              <mc:Fallback>
                <p:oleObj name="Equation" r:id="rId3" imgW="6267487" imgH="156210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3454" b="31531"/>
                      <a:stretch>
                        <a:fillRect/>
                      </a:stretch>
                    </p:blipFill>
                    <p:spPr bwMode="auto">
                      <a:xfrm>
                        <a:off x="876300" y="2667000"/>
                        <a:ext cx="3886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327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0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http://wiki.c2.com/?</a:t>
            </a:r>
            <a:r>
              <a:rPr lang="en-IN" dirty="0" smtClean="0">
                <a:hlinkClick r:id="rId2"/>
              </a:rPr>
              <a:t>TailRecursion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https://www.cs.usfca.edu/~</a:t>
            </a:r>
            <a:r>
              <a:rPr lang="en-IN" dirty="0" smtClean="0">
                <a:hlinkClick r:id="rId3"/>
              </a:rPr>
              <a:t>galles/visualization/BST.html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visualgo.net/en/bst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Material</a:t>
            </a:r>
          </a:p>
        </p:txBody>
      </p:sp>
    </p:spTree>
    <p:extLst>
      <p:ext uri="{BB962C8B-B14F-4D97-AF65-F5344CB8AC3E}">
        <p14:creationId xmlns:p14="http://schemas.microsoft.com/office/powerpoint/2010/main" val="5562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4267199" cy="5257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r>
              <a:rPr lang="en-IN" dirty="0" smtClean="0"/>
              <a:t>Function call stack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52599"/>
            <a:ext cx="4095750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 recursion is a special kind of recursion where the recursive call is the </a:t>
            </a:r>
            <a:r>
              <a:rPr lang="en-US" i="1" dirty="0"/>
              <a:t>very last</a:t>
            </a:r>
            <a:r>
              <a:rPr lang="en-US" dirty="0"/>
              <a:t> thing in </a:t>
            </a:r>
            <a:r>
              <a:rPr lang="en-US" dirty="0" smtClean="0"/>
              <a:t>the </a:t>
            </a:r>
            <a:r>
              <a:rPr lang="en-US" dirty="0"/>
              <a:t>function</a:t>
            </a:r>
            <a:r>
              <a:rPr lang="en-US" dirty="0" smtClean="0"/>
              <a:t>.</a:t>
            </a:r>
          </a:p>
          <a:p>
            <a:r>
              <a:rPr lang="en-US" dirty="0"/>
              <a:t>Since the current recursive instance is done executing at that point, saving its stack frame is a waste. 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Tail Recursion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8766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1" y="4972493"/>
            <a:ext cx="4019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6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64008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A tree is a finite nonempty set </a:t>
            </a:r>
            <a:r>
              <a:rPr lang="en-US" altLang="en-US" dirty="0" smtClean="0"/>
              <a:t>of elements.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It is an abstract model of a hierarchical structure</a:t>
            </a:r>
            <a:r>
              <a:rPr lang="en-US" alt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consists of nodes with a parent-child relation.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Applications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Organization charts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File systems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Programming environments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71552"/>
            <a:ext cx="4848447" cy="309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876800" cy="4648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Root</a:t>
            </a:r>
            <a:r>
              <a:rPr lang="en-US" altLang="en-US" sz="2400" dirty="0"/>
              <a:t>: node without parent (A)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Siblings</a:t>
            </a:r>
            <a:r>
              <a:rPr lang="en-US" altLang="en-US" sz="2400" dirty="0"/>
              <a:t>: nodes share the same parent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Internal node</a:t>
            </a:r>
            <a:r>
              <a:rPr lang="en-US" altLang="en-US" sz="2400" dirty="0"/>
              <a:t>: node with at least one child (A, B, C, F)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External node</a:t>
            </a:r>
            <a:r>
              <a:rPr lang="en-US" altLang="en-US" sz="2400" dirty="0"/>
              <a:t> (leaf ): node without children (E, I, J, K, G, H, D)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Ancestors</a:t>
            </a:r>
            <a:r>
              <a:rPr lang="en-US" altLang="en-US" sz="2400" dirty="0"/>
              <a:t> of a node: parent, grandparent, grand-grandparent, etc.</a:t>
            </a:r>
          </a:p>
          <a:p>
            <a:pPr marL="109728" indent="0">
              <a:lnSpc>
                <a:spcPct val="80000"/>
              </a:lnSpc>
              <a:buNone/>
            </a:pPr>
            <a:endParaRPr lang="en-US" alt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990750" y="1817949"/>
            <a:ext cx="2740823" cy="3116264"/>
            <a:chOff x="3135" y="1253"/>
            <a:chExt cx="2336" cy="196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7" name="AutoShape 8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8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9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10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11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12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21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22" name="AutoShape 23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25" name="AutoShape 26"/>
            <p:cNvCxnSpPr>
              <a:cxnSpLocks noChangeShapeType="1"/>
              <a:stCxn id="12" idx="2"/>
              <a:endCxn id="24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966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4876800" cy="5562600"/>
          </a:xfrm>
        </p:spPr>
        <p:txBody>
          <a:bodyPr>
            <a:normAutofit/>
          </a:bodyPr>
          <a:lstStyle/>
          <a:p>
            <a:pPr marL="109728" indent="0">
              <a:lnSpc>
                <a:spcPct val="80000"/>
              </a:lnSpc>
              <a:buNone/>
            </a:pPr>
            <a:endParaRPr lang="en-US" altLang="en-US" sz="1800" b="1" dirty="0"/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Descendant</a:t>
            </a:r>
            <a:r>
              <a:rPr lang="en-US" altLang="en-US" sz="2400" dirty="0" smtClean="0"/>
              <a:t> of a node: child, grandchild, grand-grandchild, etc.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Depth</a:t>
            </a:r>
            <a:r>
              <a:rPr lang="en-US" altLang="en-US" sz="2400" dirty="0" smtClean="0"/>
              <a:t> of a node: number of ancestors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Height</a:t>
            </a:r>
            <a:r>
              <a:rPr lang="en-US" altLang="en-US" sz="2400" dirty="0" smtClean="0"/>
              <a:t> of a tree: maximum depth of any node (3)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Degree</a:t>
            </a:r>
            <a:r>
              <a:rPr lang="en-US" altLang="en-US" sz="2400" dirty="0" smtClean="0"/>
              <a:t> of a node: the number of its children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Degree</a:t>
            </a:r>
            <a:r>
              <a:rPr lang="en-US" altLang="en-US" sz="2400" dirty="0" smtClean="0"/>
              <a:t> of a tree: the maximum number of its node.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smtClean="0"/>
              <a:t>Subtree</a:t>
            </a:r>
            <a:r>
              <a:rPr lang="en-US" altLang="en-US" sz="2400" dirty="0" smtClean="0"/>
              <a:t>: tree consisting of a node and its descendants</a:t>
            </a:r>
          </a:p>
          <a:p>
            <a:pPr marL="109728" indent="0">
              <a:lnSpc>
                <a:spcPct val="80000"/>
              </a:lnSpc>
              <a:buNone/>
            </a:pPr>
            <a:endParaRPr lang="en-US" alt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 Terminology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990750" y="1817949"/>
            <a:ext cx="2740823" cy="3116264"/>
            <a:chOff x="3135" y="1253"/>
            <a:chExt cx="2336" cy="196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7" name="AutoShape 8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8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9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10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11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>
                  <a:latin typeface="Tahoma" pitchFamily="34" charset="0"/>
                </a:rPr>
                <a:t>E</a:t>
              </a:r>
            </a:p>
          </p:txBody>
        </p:sp>
        <p:sp>
          <p:nvSpPr>
            <p:cNvPr id="12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/>
            <p:cNvCxnSpPr>
              <a:cxnSpLocks noChangeShapeType="1"/>
              <a:stCxn id="5" idx="2"/>
              <a:endCxn id="8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6" idx="2"/>
              <a:endCxn id="11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21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22" name="AutoShape 23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/>
            <p:cNvCxnSpPr>
              <a:cxnSpLocks noChangeShapeType="1"/>
              <a:stCxn id="12" idx="2"/>
              <a:endCxn id="20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25" name="AutoShape 26"/>
            <p:cNvCxnSpPr>
              <a:cxnSpLocks noChangeShapeType="1"/>
              <a:stCxn id="12" idx="2"/>
              <a:endCxn id="24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64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Provides faster insertion/deletion and search operations O(log(n))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7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3024</TotalTime>
  <Words>654</Words>
  <Application>Microsoft Office PowerPoint</Application>
  <PresentationFormat>On-screen Show (4:3)</PresentationFormat>
  <Paragraphs>220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Concourse</vt:lpstr>
      <vt:lpstr>Equation</vt:lpstr>
      <vt:lpstr>Java and Advanced Data Structures</vt:lpstr>
      <vt:lpstr>Agenda </vt:lpstr>
      <vt:lpstr>Recursion</vt:lpstr>
      <vt:lpstr>Function call stack</vt:lpstr>
      <vt:lpstr>Tail Recursion</vt:lpstr>
      <vt:lpstr>Tree</vt:lpstr>
      <vt:lpstr>Tree Terminology</vt:lpstr>
      <vt:lpstr>Tree Terminology</vt:lpstr>
      <vt:lpstr>Benefits</vt:lpstr>
      <vt:lpstr>Different types</vt:lpstr>
      <vt:lpstr>Binary Tree </vt:lpstr>
      <vt:lpstr>Binary Search Tree </vt:lpstr>
      <vt:lpstr>Common Operations</vt:lpstr>
      <vt:lpstr>Common Operations</vt:lpstr>
      <vt:lpstr>Common Operations</vt:lpstr>
      <vt:lpstr>Skewed Tree</vt:lpstr>
      <vt:lpstr>Common Operations</vt:lpstr>
      <vt:lpstr>Common Operations</vt:lpstr>
      <vt:lpstr>Tree Traversals</vt:lpstr>
      <vt:lpstr>Tree traversals</vt:lpstr>
      <vt:lpstr>Examples</vt:lpstr>
      <vt:lpstr>Examples</vt:lpstr>
      <vt:lpstr>Examples</vt:lpstr>
      <vt:lpstr>Examples</vt:lpstr>
      <vt:lpstr>Examples</vt:lpstr>
      <vt:lpstr>Examples</vt:lpstr>
      <vt:lpstr>Common Operations and Complexity</vt:lpstr>
      <vt:lpstr>Use cases </vt:lpstr>
      <vt:lpstr>Assignment</vt:lpstr>
      <vt:lpstr>Additional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SPIT-Java and Advanced DS</dc:title>
  <dc:creator>Shah, Ishwar (IST)</dc:creator>
  <cp:lastModifiedBy>Patil, Sandesh (ICT)</cp:lastModifiedBy>
  <cp:revision>105</cp:revision>
  <dcterms:created xsi:type="dcterms:W3CDTF">2006-08-16T00:00:00Z</dcterms:created>
  <dcterms:modified xsi:type="dcterms:W3CDTF">2017-09-13T06:19:29Z</dcterms:modified>
</cp:coreProperties>
</file>