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61" r:id="rId6"/>
    <p:sldId id="262" r:id="rId7"/>
  </p:sldIdLst>
  <p:sldSz cx="14630400" cy="8229600"/>
  <p:notesSz cx="8229600" cy="14630400"/>
  <p:embeddedFontLst>
    <p:embeddedFont>
      <p:font typeface="Tomorrow Semi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7937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E18A0-46BA-031B-C78D-7E2233566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2A79F4-0808-F315-5552-BC41772AC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06BB8-B805-DB7D-7D91-CAD69F0BCD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4B70DE-B168-87C3-348C-BB25BD1A5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9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EEA1F-2117-C3DE-F3B3-24E01AE3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A45F-5EE4-934B-ACAD-080E1A5A1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937235-D35B-27D0-FE4B-9D362E0E0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32E80-620D-E2EE-1F50-491C3621CF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83871-06C1-0EB1-21B2-946A07234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6403B-F7C0-900A-54E3-4A7255CE3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063E9-40D0-92DC-FCB9-1B9A5F47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E574C-0322-6545-CDBB-63538025E9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742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F123A-5AA1-8494-8054-353921CF0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E148C4-5BE4-D12C-1DD1-9C34EB982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907E03-122D-B1B0-E0E8-97688188C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F842C-FE5C-B470-DA6C-B5923CF136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56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5757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Supervised Learning- Classification</a:t>
            </a:r>
            <a:endParaRPr lang="en-US" sz="4450" dirty="0"/>
          </a:p>
        </p:txBody>
      </p:sp>
      <p:sp>
        <p:nvSpPr>
          <p:cNvPr id="7" name="Shape 4"/>
          <p:cNvSpPr/>
          <p:nvPr/>
        </p:nvSpPr>
        <p:spPr>
          <a:xfrm>
            <a:off x="800135" y="511466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4B2E44F9-7524-EC22-3A8D-B08B1779204D}"/>
              </a:ext>
            </a:extLst>
          </p:cNvPr>
          <p:cNvSpPr/>
          <p:nvPr/>
        </p:nvSpPr>
        <p:spPr>
          <a:xfrm>
            <a:off x="800135" y="2228771"/>
            <a:ext cx="31983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250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Today’s Agenda</a:t>
            </a:r>
            <a:endParaRPr lang="en-US" sz="25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88D3AD4-F904-26A1-51FD-741AC64A774D}"/>
              </a:ext>
            </a:extLst>
          </p:cNvPr>
          <p:cNvSpPr/>
          <p:nvPr/>
        </p:nvSpPr>
        <p:spPr>
          <a:xfrm>
            <a:off x="800135" y="313596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E67133FA-1785-453C-131C-F9018A2268C4}"/>
              </a:ext>
            </a:extLst>
          </p:cNvPr>
          <p:cNvSpPr/>
          <p:nvPr/>
        </p:nvSpPr>
        <p:spPr>
          <a:xfrm>
            <a:off x="1310318" y="3135961"/>
            <a:ext cx="43591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</a:rPr>
              <a:t>What is Classification?</a:t>
            </a:r>
            <a:endParaRPr lang="en-US" sz="2200" dirty="0"/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6AB15AD0-1A4B-4880-9196-7DD556BD6C70}"/>
              </a:ext>
            </a:extLst>
          </p:cNvPr>
          <p:cNvSpPr/>
          <p:nvPr/>
        </p:nvSpPr>
        <p:spPr>
          <a:xfrm>
            <a:off x="800134" y="3717105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F9250326-85E4-EAD6-21FE-57636C080253}"/>
              </a:ext>
            </a:extLst>
          </p:cNvPr>
          <p:cNvSpPr/>
          <p:nvPr/>
        </p:nvSpPr>
        <p:spPr>
          <a:xfrm>
            <a:off x="1310318" y="3717105"/>
            <a:ext cx="33069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Types of Classification Problems</a:t>
            </a:r>
            <a:endParaRPr lang="en-US" sz="2200" dirty="0"/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C104906C-901E-B243-A71A-D467ECE422A8}"/>
              </a:ext>
            </a:extLst>
          </p:cNvPr>
          <p:cNvSpPr/>
          <p:nvPr/>
        </p:nvSpPr>
        <p:spPr>
          <a:xfrm>
            <a:off x="800133" y="4298249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41965E3-617F-BDEC-2F87-40EFD50E83E7}"/>
              </a:ext>
            </a:extLst>
          </p:cNvPr>
          <p:cNvSpPr/>
          <p:nvPr/>
        </p:nvSpPr>
        <p:spPr>
          <a:xfrm>
            <a:off x="1310318" y="4298249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Logistic Regression – Intuition</a:t>
            </a:r>
            <a:endParaRPr lang="en-US" sz="22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4F4B031B-1A4A-7937-68B5-BDE13C1C8D05}"/>
              </a:ext>
            </a:extLst>
          </p:cNvPr>
          <p:cNvSpPr/>
          <p:nvPr/>
        </p:nvSpPr>
        <p:spPr>
          <a:xfrm>
            <a:off x="800135" y="4879393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7B32E2BA-548A-6054-F1D0-E3ED99424EBE}"/>
              </a:ext>
            </a:extLst>
          </p:cNvPr>
          <p:cNvSpPr/>
          <p:nvPr/>
        </p:nvSpPr>
        <p:spPr>
          <a:xfrm>
            <a:off x="1310318" y="4929043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Sigmoid Function &amp; Decision Boundary</a:t>
            </a:r>
            <a:endParaRPr lang="en-US" sz="2200" dirty="0"/>
          </a:p>
        </p:txBody>
      </p:sp>
      <p:sp>
        <p:nvSpPr>
          <p:cNvPr id="21" name="Shape 11">
            <a:extLst>
              <a:ext uri="{FF2B5EF4-FFF2-40B4-BE49-F238E27FC236}">
                <a16:creationId xmlns:a16="http://schemas.microsoft.com/office/drawing/2014/main" id="{64B32275-3FA1-7990-608F-E2BC8C370CE2}"/>
              </a:ext>
            </a:extLst>
          </p:cNvPr>
          <p:cNvSpPr/>
          <p:nvPr/>
        </p:nvSpPr>
        <p:spPr>
          <a:xfrm>
            <a:off x="793790" y="6786807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DA328C55-C28F-650D-D28F-763989BE0737}"/>
              </a:ext>
            </a:extLst>
          </p:cNvPr>
          <p:cNvSpPr/>
          <p:nvPr/>
        </p:nvSpPr>
        <p:spPr>
          <a:xfrm>
            <a:off x="1310318" y="6816904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Hands-On Practice</a:t>
            </a:r>
            <a:endParaRPr lang="en-US" sz="2200" dirty="0"/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BCC6EDA3-6D87-7332-C75A-DBFF3A42A879}"/>
              </a:ext>
            </a:extLst>
          </p:cNvPr>
          <p:cNvSpPr/>
          <p:nvPr/>
        </p:nvSpPr>
        <p:spPr>
          <a:xfrm>
            <a:off x="798203" y="7469836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752981C-BD0F-150B-CC30-A2B8338DA18F}"/>
              </a:ext>
            </a:extLst>
          </p:cNvPr>
          <p:cNvSpPr/>
          <p:nvPr/>
        </p:nvSpPr>
        <p:spPr>
          <a:xfrm>
            <a:off x="1310318" y="7447698"/>
            <a:ext cx="41231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Kahoot(Quiz)</a:t>
            </a:r>
            <a:endParaRPr lang="en-US" sz="2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5651AB-EC97-3585-7761-8109EC978D5B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Shape 4">
            <a:extLst>
              <a:ext uri="{FF2B5EF4-FFF2-40B4-BE49-F238E27FC236}">
                <a16:creationId xmlns:a16="http://schemas.microsoft.com/office/drawing/2014/main" id="{EAEB57CF-C72E-B992-3654-F271F01FD906}"/>
              </a:ext>
            </a:extLst>
          </p:cNvPr>
          <p:cNvSpPr/>
          <p:nvPr/>
        </p:nvSpPr>
        <p:spPr>
          <a:xfrm>
            <a:off x="793792" y="635894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hape 5">
            <a:extLst>
              <a:ext uri="{FF2B5EF4-FFF2-40B4-BE49-F238E27FC236}">
                <a16:creationId xmlns:a16="http://schemas.microsoft.com/office/drawing/2014/main" id="{0D6AC403-5A91-B565-4FB2-99BDCF0CF290}"/>
              </a:ext>
            </a:extLst>
          </p:cNvPr>
          <p:cNvSpPr/>
          <p:nvPr/>
        </p:nvSpPr>
        <p:spPr>
          <a:xfrm>
            <a:off x="793790" y="5542528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B1FE476F-B3B9-120F-A205-B42DB3FE7DC2}"/>
              </a:ext>
            </a:extLst>
          </p:cNvPr>
          <p:cNvSpPr/>
          <p:nvPr/>
        </p:nvSpPr>
        <p:spPr>
          <a:xfrm>
            <a:off x="1303975" y="5542528"/>
            <a:ext cx="45725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Loss Function (Binary Cross-Entropy)</a:t>
            </a:r>
            <a:endParaRPr lang="en-US" sz="2200" dirty="0"/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7EF32F58-5771-8BB9-71A5-BB07FF9D6C13}"/>
              </a:ext>
            </a:extLst>
          </p:cNvPr>
          <p:cNvSpPr/>
          <p:nvPr/>
        </p:nvSpPr>
        <p:spPr>
          <a:xfrm>
            <a:off x="793792" y="6123672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F0EAEA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E93E3FF5-015B-EB07-296B-B5B1E63A0C9B}"/>
              </a:ext>
            </a:extLst>
          </p:cNvPr>
          <p:cNvSpPr/>
          <p:nvPr/>
        </p:nvSpPr>
        <p:spPr>
          <a:xfrm>
            <a:off x="1303975" y="6173322"/>
            <a:ext cx="34447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Evaluation Metrics for Classification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782318" y="457558"/>
            <a:ext cx="63541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1D1D1B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What is Classification?</a:t>
            </a:r>
            <a:endParaRPr lang="en-US" sz="44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5A67C8-104A-C707-9BF8-87464255024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D09C8-6CA5-F070-3E1F-19DFD9F86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114" y="1647480"/>
            <a:ext cx="9890549" cy="56988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B00F-3F33-DEF5-D928-5EC528AA7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FC964EB-B83A-2911-22D5-02867BA53F79}"/>
              </a:ext>
            </a:extLst>
          </p:cNvPr>
          <p:cNvSpPr/>
          <p:nvPr/>
        </p:nvSpPr>
        <p:spPr>
          <a:xfrm>
            <a:off x="2581267" y="251308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Types of Classification Problems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763ABC-750E-259B-957D-DE995F6A4705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BC9DAA-1458-9DFE-4612-F95375758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316" y="1588596"/>
            <a:ext cx="8295768" cy="505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E10BF-5DE0-DD5D-C4F0-C58779253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FECA7B3-BCCB-8FF3-A797-53FA68C6E09D}"/>
              </a:ext>
            </a:extLst>
          </p:cNvPr>
          <p:cNvSpPr/>
          <p:nvPr/>
        </p:nvSpPr>
        <p:spPr>
          <a:xfrm>
            <a:off x="2678346" y="493531"/>
            <a:ext cx="8283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Logistic Regression – Intuition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EC132F-618F-A328-35E6-D39EAE6E0409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0EBCF-9384-F97A-EFAB-BAEAF7940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079" y="1924231"/>
            <a:ext cx="10186241" cy="478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2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9F4B-B166-1437-9B95-7526DFE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F9BBE74-98EC-F52C-2C1C-F62A94655873}"/>
              </a:ext>
            </a:extLst>
          </p:cNvPr>
          <p:cNvSpPr/>
          <p:nvPr/>
        </p:nvSpPr>
        <p:spPr>
          <a:xfrm>
            <a:off x="3046590" y="153276"/>
            <a:ext cx="66775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Loss Function &amp; Optimization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D90C28-9362-9693-FE56-029467406CA0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C132D1-0085-7171-31BF-3911A0DD0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880" y="2058609"/>
            <a:ext cx="10174337" cy="411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37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34FAD-D380-391F-4793-B55517770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2969089-3851-4206-D216-435957E42CC6}"/>
              </a:ext>
            </a:extLst>
          </p:cNvPr>
          <p:cNvSpPr/>
          <p:nvPr/>
        </p:nvSpPr>
        <p:spPr>
          <a:xfrm>
            <a:off x="4293499" y="153276"/>
            <a:ext cx="66775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endParaRPr lang="en-US" sz="4800" dirty="0">
              <a:solidFill>
                <a:srgbClr val="61615C"/>
              </a:solidFill>
              <a:latin typeface="Tomorrow Semi Bold" pitchFamily="34" charset="0"/>
              <a:ea typeface="Tomorrow Semi Bold" pitchFamily="34" charset="-122"/>
              <a:cs typeface="Tomorrow Semi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4800" dirty="0">
                <a:solidFill>
                  <a:srgbClr val="61615C"/>
                </a:solidFill>
                <a:latin typeface="Tomorrow Semi Bold" pitchFamily="34" charset="0"/>
                <a:ea typeface="Tomorrow Semi Bold" pitchFamily="34" charset="-122"/>
                <a:cs typeface="Tomorrow Semi Bold" pitchFamily="34" charset="-120"/>
              </a:rPr>
              <a:t>Evaluation Metrics</a:t>
            </a:r>
            <a:endParaRPr lang="en-US" sz="4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525651-52D0-DFBD-A7F8-1A140BB295CE}"/>
              </a:ext>
            </a:extLst>
          </p:cNvPr>
          <p:cNvSpPr/>
          <p:nvPr/>
        </p:nvSpPr>
        <p:spPr>
          <a:xfrm>
            <a:off x="12639554" y="7488820"/>
            <a:ext cx="1909823" cy="74078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79A9CB-1643-07FA-DC48-1B27ED9FA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1712" y="2443450"/>
            <a:ext cx="8258515" cy="35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825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2D7972A-FB47-404D-9D76-60202E5985AE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62</Words>
  <Application>Microsoft Office PowerPoint</Application>
  <PresentationFormat>Custom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Tomorrow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Piyush Phuyal</cp:lastModifiedBy>
  <cp:revision>64</cp:revision>
  <dcterms:created xsi:type="dcterms:W3CDTF">2025-05-23T05:58:18Z</dcterms:created>
  <dcterms:modified xsi:type="dcterms:W3CDTF">2025-06-09T15:43:10Z</dcterms:modified>
</cp:coreProperties>
</file>