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39"/>
  </p:notesMasterIdLst>
  <p:sldIdLst>
    <p:sldId id="29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7" r:id="rId36"/>
    <p:sldId id="294" r:id="rId37"/>
    <p:sldId id="295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243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4991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554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3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$paper =array(“Copier”, Inkjet”, “Laser”, “Photo”);</a:t>
            </a:r>
            <a:endParaRPr/>
          </a:p>
        </p:txBody>
      </p:sp>
      <p:sp>
        <p:nvSpPr>
          <p:cNvPr id="180" name="Google Shape;18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077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950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476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156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896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852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685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03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94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253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1477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to initialize an array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property (grows as needed when elements are added)</a:t>
            </a:r>
            <a:endParaRPr/>
          </a:p>
        </p:txBody>
      </p:sp>
      <p:sp>
        <p:nvSpPr>
          <p:cNvPr id="294" name="Google Shape;29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966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321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57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424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817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819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845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87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707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985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804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22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13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080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96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656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910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76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720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839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82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1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76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69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57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79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9E1B3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37600" y="6330332"/>
            <a:ext cx="2844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>
                <a:solidFill>
                  <a:srgbClr val="FFFFFF"/>
                </a:solidFill>
              </a:rPr>
              <a:t>Slide </a:t>
            </a: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4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146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02167" y="228600"/>
            <a:ext cx="11387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02168" y="1600200"/>
            <a:ext cx="55923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6197601" y="1600200"/>
            <a:ext cx="55923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402167" y="6245225"/>
            <a:ext cx="305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737601" y="6245225"/>
            <a:ext cx="3052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122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3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59" y="5911073"/>
            <a:ext cx="957419" cy="957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245" y="97669"/>
            <a:ext cx="837334" cy="83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4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intro.as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json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59305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smtClean="0"/>
              <a:t>		Google </a:t>
            </a:r>
            <a:r>
              <a:rPr lang="en-IN" sz="4000" smtClean="0"/>
              <a:t>Developer Student Clubs</a:t>
            </a:r>
            <a:endParaRPr lang="en-IN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137" y="3030377"/>
            <a:ext cx="8596668" cy="3438205"/>
          </a:xfrm>
        </p:spPr>
        <p:txBody>
          <a:bodyPr/>
          <a:lstStyle/>
          <a:p>
            <a:pPr marL="0" indent="0" algn="ctr">
              <a:buNone/>
            </a:pPr>
            <a:r>
              <a:rPr lang="en-IN" sz="3200" b="1" smtClean="0"/>
              <a:t> Web Development Workshop</a:t>
            </a:r>
          </a:p>
          <a:p>
            <a:pPr marL="0" indent="0" algn="ctr">
              <a:buNone/>
            </a:pPr>
            <a:r>
              <a:rPr lang="en-IN" sz="3200" b="1" smtClean="0"/>
              <a:t>Day </a:t>
            </a:r>
            <a:r>
              <a:rPr lang="en-IN" sz="3200" b="1"/>
              <a:t>3</a:t>
            </a:r>
            <a:endParaRPr lang="en-IN" sz="3200" b="1" smtClean="0"/>
          </a:p>
          <a:p>
            <a:pPr marL="0" indent="0" algn="ctr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				- Introduction to JavaScript</a:t>
            </a:r>
            <a:endParaRPr lang="en-IN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3" y="1140198"/>
            <a:ext cx="981771" cy="4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Where can you put JavaScript?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idx="1"/>
          </p:nvPr>
        </p:nvSpPr>
        <p:spPr>
          <a:xfrm>
            <a:off x="1155129" y="209468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Like styles, can be external, internal, or inline</a:t>
            </a:r>
            <a:endParaRPr/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None/>
            </a:pPr>
            <a:r>
              <a:rPr lang="en-US"/>
              <a:t>Use these for different situations</a:t>
            </a:r>
            <a:endParaRPr/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Can be placed In the HMTL page anywhere inside body or head of the html document.</a:t>
            </a:r>
            <a:endParaRPr/>
          </a:p>
          <a:p>
            <a:pPr>
              <a:lnSpc>
                <a:spcPct val="90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mtClean="0"/>
              <a:t>Best </a:t>
            </a:r>
            <a:r>
              <a:rPr lang="en-US"/>
              <a:t>practice is to put it at the end of the body.</a:t>
            </a:r>
            <a:endParaRPr/>
          </a:p>
          <a:p>
            <a:pPr>
              <a:lnSpc>
                <a:spcPct val="90000"/>
              </a:lnSpc>
              <a:spcAft>
                <a:spcPts val="1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Commands in JavaScript are case sensitive.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Body example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4352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&lt;script type="text/</a:t>
            </a:r>
            <a:r>
              <a:rPr lang="en-US" sz="2000" err="1"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document.write("This message written by JavaScript");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External JavaScript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57188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5079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lang="en-US" sz="2400"/>
              <a:t>External scripts are practical when the same code is used in many different web pages.</a:t>
            </a:r>
            <a:endParaRPr sz="1400"/>
          </a:p>
          <a:p>
            <a:pPr marL="609585" lvl="0" indent="-5079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lang="en-US" sz="2400"/>
              <a:t>JavaScript files have the file extension “.</a:t>
            </a:r>
            <a:r>
              <a:rPr lang="en-US" sz="2400" err="1"/>
              <a:t>js</a:t>
            </a:r>
            <a:r>
              <a:rPr lang="en-US" sz="2400"/>
              <a:t>”.</a:t>
            </a:r>
            <a:endParaRPr sz="1400"/>
          </a:p>
          <a:p>
            <a:pPr marL="609585" lvl="0" indent="-5079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lang="en-US" sz="2400"/>
              <a:t>To use an external script, put the name of the script file in the source (</a:t>
            </a:r>
            <a:r>
              <a:rPr lang="en-US" sz="2400" err="1"/>
              <a:t>src</a:t>
            </a:r>
            <a:r>
              <a:rPr lang="en-US" sz="2400"/>
              <a:t>) attribute of the &lt;script&gt; tag.</a:t>
            </a:r>
            <a:endParaRPr sz="1400"/>
          </a:p>
          <a:p>
            <a:pPr marL="609585" lvl="0" indent="-30478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err="1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4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"myScript.js"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0000FF"/>
              </a:buClr>
              <a:buSzPts val="2400"/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365795" y="3543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Example: “Hello World” displayed using </a:t>
            </a:r>
            <a:r>
              <a:rPr lang="en-US" sz="3600" smtClean="0"/>
              <a:t>JavaScript</a:t>
            </a:r>
            <a:endParaRPr sz="3600"/>
          </a:p>
        </p:txBody>
      </p:sp>
      <p:sp>
        <p:nvSpPr>
          <p:cNvPr id="183" name="Google Shape;183;p27"/>
          <p:cNvSpPr txBox="1">
            <a:spLocks noGrp="1"/>
          </p:cNvSpPr>
          <p:nvPr>
            <p:ph idx="1"/>
          </p:nvPr>
        </p:nvSpPr>
        <p:spPr>
          <a:xfrm>
            <a:off x="912091" y="1876127"/>
            <a:ext cx="11279909" cy="49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&lt;head&gt;&lt;title&gt;Hello World&lt;/title&gt;&lt;/head&gt;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&lt;script type="text/</a:t>
            </a:r>
            <a:r>
              <a:rPr lang="en-US" sz="2000" b="1" err="1"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	document.write("Hello World")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&lt;/script&gt;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2000" b="1" err="1">
                <a:latin typeface="Courier New"/>
                <a:ea typeface="Courier New"/>
                <a:cs typeface="Courier New"/>
                <a:sym typeface="Courier New"/>
              </a:rPr>
              <a:t>noscript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	Your browser doesn't support or has disabled 				JavaScript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lang="en-US" sz="2000" b="1" err="1">
                <a:latin typeface="Courier New"/>
                <a:ea typeface="Courier New"/>
                <a:cs typeface="Courier New"/>
                <a:sym typeface="Courier New"/>
              </a:rPr>
              <a:t>noscript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446675" y="32127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mtClean="0"/>
              <a:t>JS is Dynamically </a:t>
            </a:r>
            <a:r>
              <a:rPr lang="en-US"/>
              <a:t>Typed</a:t>
            </a: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idx="1"/>
          </p:nvPr>
        </p:nvSpPr>
        <p:spPr>
          <a:xfrm>
            <a:off x="786714" y="1642075"/>
            <a:ext cx="8686800" cy="498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US"/>
              <a:t>Never declare the type of variables, parameters, functions, etc.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6315"/>
              <a:buFont typeface="Arial" panose="020B0604020202020204" pitchFamily="34" charset="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US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3; </a:t>
            </a:r>
            <a:r>
              <a:rPr lang="en-US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"; </a:t>
            </a:r>
            <a:r>
              <a:rPr lang="en-US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null;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US"/>
              <a:t>Special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undefined </a:t>
            </a:r>
            <a:r>
              <a:rPr lang="en-US"/>
              <a:t>value: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let x; 🡪 undefined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US"/>
              <a:t>Arrays can contain multiple types: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[3, "foo"]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US"/>
              <a:t>Numbers are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45.3</a:t>
            </a:r>
            <a:r>
              <a:rPr lang="en-US"/>
              <a:t> (no distinction </a:t>
            </a:r>
            <a:r>
              <a:rPr lang="en-US" err="1"/>
              <a:t>int</a:t>
            </a:r>
            <a:r>
              <a:rPr lang="en-US"/>
              <a:t> &lt;-&gt; float)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US"/>
              <a:t>Automatic conversion: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"5"+2+3 🡪 "523"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6315"/>
              <a:buFont typeface="Arial" panose="020B0604020202020204" pitchFamily="34" charset="0"/>
              <a:buChar char="•"/>
            </a:pPr>
            <a:r>
              <a:rPr lang="en-US"/>
              <a:t>Vs.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2+3+"5" 🡪 "55" </a:t>
            </a:r>
            <a:r>
              <a:rPr lang="en-US" sz="3000"/>
              <a:t>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"11" - 1 = 10 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err="1">
                <a:latin typeface="Courier New"/>
                <a:ea typeface="Courier New"/>
                <a:cs typeface="Courier New"/>
                <a:sym typeface="Courier New"/>
              </a:rPr>
              <a:t>str.length</a:t>
            </a:r>
            <a:r>
              <a:rPr lang="en-US"/>
              <a:t> </a:t>
            </a:r>
            <a:r>
              <a:rPr lang="en-US" smtClean="0"/>
              <a:t>note </a:t>
            </a:r>
            <a:r>
              <a:rPr lang="en-US" i="1"/>
              <a:t>NOT</a:t>
            </a:r>
            <a:r>
              <a:rPr lang="en-US"/>
              <a:t> a method </a:t>
            </a:r>
            <a:r>
              <a:rPr lang="en-US" sz="2400" strike="sngStrike" err="1">
                <a:latin typeface="Courier New"/>
                <a:ea typeface="Courier New"/>
                <a:cs typeface="Courier New"/>
                <a:sym typeface="Courier New"/>
              </a:rPr>
              <a:t>str.length</a:t>
            </a:r>
            <a:r>
              <a:rPr lang="en-US" sz="2400" strike="sngStrike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US"/>
              <a:t>But lots of other string methods, e.g., </a:t>
            </a:r>
            <a:r>
              <a:rPr lang="en-US" sz="2400" err="1">
                <a:latin typeface="Courier New"/>
                <a:ea typeface="Courier New"/>
                <a:cs typeface="Courier New"/>
                <a:sym typeface="Courier New"/>
              </a:rPr>
              <a:t>str.trim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US"/>
              <a:t>Like Java, strings are immutable (cannot change):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6315"/>
              <a:buFont typeface="Arial" panose="020B0604020202020204" pitchFamily="34" charset="0"/>
              <a:buChar char="•"/>
            </a:pPr>
            <a:r>
              <a:rPr lang="en-US" strike="sngStrike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trike="sngStrike">
                <a:latin typeface="Courier New"/>
                <a:ea typeface="Courier New"/>
                <a:cs typeface="Courier New"/>
                <a:sym typeface="Courier New"/>
              </a:rPr>
              <a:t>[2] = 'p'; </a:t>
            </a:r>
            <a:r>
              <a:rPr lang="en-US" smtClean="0"/>
              <a:t>doesn’t </a:t>
            </a:r>
            <a:r>
              <a:rPr lang="en-US"/>
              <a:t>work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6315"/>
              <a:buFont typeface="Arial" panose="020B0604020202020204" pitchFamily="34" charset="0"/>
              <a:buChar char="•"/>
            </a:pPr>
            <a:r>
              <a:rPr lang="en-US"/>
              <a:t>All string methods return new strings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US"/>
              <a:t>Empty string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"", undefined, null, 0 </a:t>
            </a:r>
            <a:r>
              <a:rPr lang="en-US"/>
              <a:t>are 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false: if(b){}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372534" y="37894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Declaring variables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idx="1"/>
          </p:nvPr>
        </p:nvSpPr>
        <p:spPr>
          <a:xfrm>
            <a:off x="899756" y="197111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let x</a:t>
            </a:r>
            <a:r>
              <a:rPr lang="en-US"/>
              <a:t> – block scope – inside { }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var x</a:t>
            </a:r>
            <a:r>
              <a:rPr lang="en-US"/>
              <a:t> – function scope – anywhere in the function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Either at top-level of file – global scope (all code running on this web page)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Reset if page is reloaded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const x</a:t>
            </a:r>
            <a:r>
              <a:rPr lang="en-US"/>
              <a:t> – block scope, and cannot be reassigned, so assign on declaration</a:t>
            </a:r>
            <a:br>
              <a:rPr lang="en-US"/>
            </a:b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const x = 123; </a:t>
            </a:r>
            <a:endParaRPr lang="en-US" sz="2600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lnSpc>
                <a:spcPct val="90000"/>
              </a:lnSpc>
              <a:buClr>
                <a:schemeClr val="dk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i="1" smtClean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i="1" strike="sngStrike" smtClean="0"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i="1" strike="sngStrike">
                <a:latin typeface="Courier New"/>
                <a:ea typeface="Courier New"/>
                <a:cs typeface="Courier New"/>
                <a:sym typeface="Courier New"/>
              </a:rPr>
              <a:t>= 4;</a:t>
            </a:r>
            <a:r>
              <a:rPr lang="en-US" i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mtClean="0"/>
              <a:t>error</a:t>
            </a:r>
            <a:endParaRPr/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But if x is an object or array, it can be modified</a:t>
            </a: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const x = [2,3]; x[0]=5; </a:t>
            </a:r>
            <a:r>
              <a:rPr lang="en-US" smtClean="0"/>
              <a:t>OK 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430199" y="36246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4"/>
          <p:cNvSpPr txBox="1">
            <a:spLocks noGrp="1"/>
          </p:cNvSpPr>
          <p:nvPr>
            <p:ph idx="1"/>
          </p:nvPr>
        </p:nvSpPr>
        <p:spPr>
          <a:xfrm>
            <a:off x="1120346" y="3858141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/>
              <a:t>variables are declared with the let keyword (case sensitive)</a:t>
            </a:r>
            <a:endParaRPr/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/>
              <a:t>types are not specified, but JS does have types ("loosely typed")</a:t>
            </a:r>
            <a:endParaRPr/>
          </a:p>
          <a:p>
            <a:pPr lvl="1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Number, Boolean, String, Array, Object, Function, Null, Undefined</a:t>
            </a:r>
            <a:endParaRPr/>
          </a:p>
          <a:p>
            <a:pPr lvl="1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/>
              <a:t>can find out a variable's type by calling </a:t>
            </a:r>
            <a:r>
              <a:rPr lang="en-US" sz="1800" err="1"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1120346" y="1905000"/>
            <a:ext cx="8153400" cy="369332"/>
          </a:xfrm>
          <a:prstGeom prst="rect">
            <a:avLst/>
          </a:prstGeom>
          <a:solidFill>
            <a:srgbClr val="F4F6A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name = expression;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 </a:t>
            </a:r>
            <a:r>
              <a:rPr lang="en-US" sz="1800" i="1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1120346" y="2526268"/>
            <a:ext cx="8153400" cy="923330"/>
          </a:xfrm>
          <a:prstGeom prst="rect">
            <a:avLst/>
          </a:prstGeom>
          <a:solidFill>
            <a:srgbClr val="F4F6A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-US" sz="180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clientName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"Connie Client";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age = 32;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weight = 127.4;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	         </a:t>
            </a:r>
            <a:r>
              <a:rPr lang="en-US" sz="1800" i="1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Special values: null and undefined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2133600" y="1600201"/>
            <a:ext cx="8153400" cy="2031325"/>
          </a:xfrm>
          <a:prstGeom prst="rect">
            <a:avLst/>
          </a:prstGeom>
          <a:solidFill>
            <a:srgbClr val="F4F6A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-US" sz="180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null;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-US" sz="180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benson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9;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at this point in the code,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80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 null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80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benson's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80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caroline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 undefined					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      				  	  </a:t>
            </a:r>
            <a:r>
              <a:rPr lang="en-US" sz="1800" i="1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2057400" y="3810000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has not been declared, does not exist</a:t>
            </a:r>
            <a:endParaRPr/>
          </a:p>
          <a:p>
            <a:pPr marL="319088" marR="0" lvl="0" indent="-319088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exists, but was specifically assigned an empty or null value</a:t>
            </a:r>
            <a:endParaRPr/>
          </a:p>
          <a:p>
            <a:pPr marL="319088" marR="0" lvl="0" indent="-319088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JavaScript have both of these?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535069" y="31034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/>
              <a:t> type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idx="1"/>
          </p:nvPr>
        </p:nvSpPr>
        <p:spPr>
          <a:xfrm>
            <a:off x="1087394" y="3673194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US" sz="1600"/>
              <a:t>methods: </a:t>
            </a:r>
            <a:r>
              <a:rPr lang="en-US" sz="1600" smtClean="0"/>
              <a:t>map, foreach </a:t>
            </a:r>
            <a:r>
              <a:rPr lang="en-US" sz="160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smtClean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charAt</a:t>
            </a:r>
            <a:r>
              <a:rPr lang="en-US" sz="160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, charCodeAt, fromCharCode, indexOf, lastIndexOf, replace, split, substring, toLowerCase, toUpperCase</a:t>
            </a:r>
            <a:endParaRPr sz="1600">
              <a:solidFill>
                <a:schemeClr val="tx1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6315"/>
              <a:buFont typeface="Arial" panose="020B0604020202020204" pitchFamily="34" charset="0"/>
              <a:buChar char="•"/>
            </a:pPr>
            <a:r>
              <a:rPr lang="en-US"/>
              <a:t>charAt returns a one-letter String (there is no char type)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US" sz="1600" smtClean="0"/>
              <a:t>Length is a </a:t>
            </a:r>
            <a:r>
              <a:rPr lang="en-US" sz="1600"/>
              <a:t>property </a:t>
            </a:r>
            <a:endParaRPr lang="en-US" sz="1600" smtClean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US" sz="1600" smtClean="0"/>
              <a:t>Strings </a:t>
            </a:r>
            <a:r>
              <a:rPr lang="en-US" sz="1600"/>
              <a:t>can be specified with </a:t>
            </a:r>
            <a:r>
              <a:rPr lang="en-US" sz="1600" smtClean="0"/>
              <a:t>“” </a:t>
            </a:r>
            <a:r>
              <a:rPr lang="en-US" sz="1600"/>
              <a:t>or </a:t>
            </a:r>
            <a:r>
              <a:rPr lang="en-US" sz="1600" smtClean="0"/>
              <a:t>‘’</a:t>
            </a:r>
            <a:endParaRPr sz="160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US" sz="1600"/>
              <a:t>concatenation with + :</a:t>
            </a:r>
            <a:endParaRPr sz="160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ct val="133333"/>
              <a:buFont typeface="Arial" panose="020B0604020202020204" pitchFamily="34" charset="0"/>
              <a:buChar char="•"/>
            </a:pPr>
            <a:r>
              <a:rPr lang="en-US"/>
              <a:t>1 + 1 is 2, but "1" + 1 is "11"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1087394" y="2127422"/>
            <a:ext cx="8153400" cy="1477328"/>
          </a:xfrm>
          <a:prstGeom prst="rect">
            <a:avLst/>
          </a:prstGeom>
          <a:solidFill>
            <a:srgbClr val="F4F6A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 = "Connie Client";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fName = s.substring(0, s.indexOf(" ")); // "Connie"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len = s.length; // 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s2 = 'Melvin Merchant';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         								 </a:t>
            </a:r>
            <a:r>
              <a:rPr lang="en-US" sz="1800" i="1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509554" y="53394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More about </a:t>
            </a:r>
            <a:r>
              <a:rPr lang="en-US" sz="40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idx="1"/>
          </p:nvPr>
        </p:nvSpPr>
        <p:spPr>
          <a:xfrm>
            <a:off x="1120602" y="4839563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accessing the letters of a String: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1117554" y="3010763"/>
            <a:ext cx="8153400" cy="1754326"/>
          </a:xfrm>
          <a:prstGeom prst="rect">
            <a:avLst/>
          </a:prstGeom>
          <a:solidFill>
            <a:srgbClr val="F4F6A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count =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s1 = "" + count; // "10"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s2 = count + " bananas, ah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!"; // "10 bananas, ah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ah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n1 = parseInt("42 is the answer"); // 42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n2 = parseFloat("booyah"); // NaN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    </a:t>
            </a:r>
            <a:r>
              <a:rPr lang="en-US" sz="1800" i="1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1299147" y="1639163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escape </a:t>
            </a:r>
            <a:r>
              <a:rPr lang="en-US" sz="29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sequences: 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\' \" \&amp; \n \t \\</a:t>
            </a:r>
            <a:endParaRPr/>
          </a:p>
          <a:p>
            <a:pPr marL="319088" marR="0" lvl="0" indent="-319088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converting between numbers and Strings: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1117554" y="5209907"/>
            <a:ext cx="8153400" cy="923330"/>
          </a:xfrm>
          <a:prstGeom prst="rect">
            <a:avLst/>
          </a:prstGeom>
          <a:solidFill>
            <a:srgbClr val="F4F6A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firstLetter = s[0]; // fails in IE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firstLetter = s.charAt(0); // does work in IE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lastLetter = s.charAt(</a:t>
            </a:r>
            <a:r>
              <a:rPr lang="en-US" sz="180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s.length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- 1);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    </a:t>
            </a:r>
            <a:r>
              <a:rPr lang="en-US" sz="1800" i="1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77334" y="61830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Javascript?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mtClean="0"/>
              <a:t>a </a:t>
            </a:r>
            <a:r>
              <a:rPr lang="en-US"/>
              <a:t>lightweight programming language, a scripting language i.e. it is designed for executing scripts or small programs within a host environment, such as a web browser.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used to make web pages interactive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insert dynamic text into HTML (ex: user name)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1"/>
              <a:t>react to events </a:t>
            </a:r>
            <a:r>
              <a:rPr lang="en-US"/>
              <a:t>(ex: page load user click)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perform calculations on user's computer (ex: form validation)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get information about a user's computer (ex: browser type</a:t>
            </a:r>
            <a:r>
              <a:rPr lang="en-US" smtClean="0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+ Operator Used on Strings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1059507" y="1764957"/>
            <a:ext cx="85375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08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To add two or more string variables together, use the + operator.</a:t>
            </a:r>
            <a:endParaRPr/>
          </a:p>
          <a:p>
            <a:pPr marL="720091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txt1="What a very";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txt2="nice day";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txt3=txt1 + txt2; </a:t>
            </a:r>
            <a:endParaRPr/>
          </a:p>
          <a:p>
            <a:pPr marL="720091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After the execution of the statements above, the variable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txt3 </a:t>
            </a:r>
            <a:r>
              <a:rPr lang="en-US"/>
              <a:t>contains 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What a </a:t>
            </a:r>
            <a:r>
              <a:rPr lang="en-US" smtClean="0">
                <a:latin typeface="Courier New"/>
                <a:ea typeface="Courier New"/>
                <a:cs typeface="Courier New"/>
                <a:sym typeface="Courier New"/>
              </a:rPr>
              <a:t>very nice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day".</a:t>
            </a:r>
            <a:endParaRPr/>
          </a:p>
          <a:p>
            <a:pPr marL="25908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To add a space between the two strings, insert a space into one of the strings:</a:t>
            </a:r>
            <a:endParaRPr/>
          </a:p>
          <a:p>
            <a:pPr marL="720091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txt1="What a very ";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txt2="nice day";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txt3=txt1 + txt2; </a:t>
            </a:r>
            <a:endParaRPr/>
          </a:p>
          <a:p>
            <a:pPr marL="25908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or insert a space into the expression:</a:t>
            </a:r>
            <a:endParaRPr/>
          </a:p>
          <a:p>
            <a:pPr marL="720091" lvl="1" indent="-285750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txt1="What a very";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txt2="nice day";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txt3=txt1+" "+txt2;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397248" y="2032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Splitting strings: split and join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1013254" y="1688757"/>
            <a:ext cx="8153400" cy="1477328"/>
          </a:xfrm>
          <a:prstGeom prst="rect">
            <a:avLst/>
          </a:prstGeom>
          <a:solidFill>
            <a:srgbClr val="F4F6A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 = "the quick brown fox";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 = s.split(" "); // ["the", "quick", "brown", "fox"]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a.reverse(); // ["fox", "brown", "quick", "the"]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a.join("!"); // "fox!brown!quick!the"		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       	  	  		  	  </a:t>
            </a:r>
            <a:r>
              <a:rPr lang="en-US" sz="1800" i="1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937054" y="3517557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breaks apart a string into an array using a delimiter</a:t>
            </a:r>
            <a:endParaRPr/>
          </a:p>
          <a:p>
            <a:pPr marL="639763" marR="0" lvl="1" indent="-27304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also be used with regular expressions (seen later)</a:t>
            </a:r>
            <a:endParaRPr/>
          </a:p>
          <a:p>
            <a:pPr marL="319088" marR="0" lvl="0" indent="-319088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merges an array into a single string, placing a delimiter between them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512577" y="4318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Logical operators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1156021" y="1752600"/>
            <a:ext cx="8153400" cy="454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&lt; &gt;= &lt;= &amp;&amp; || ! == != === !==</a:t>
            </a:r>
            <a:endParaRPr/>
          </a:p>
          <a:p>
            <a:pPr marL="319088" marR="0" lvl="0" indent="-319088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logical operators automatically convert types:</a:t>
            </a:r>
            <a:endParaRPr/>
          </a:p>
          <a:p>
            <a:pPr marL="366714"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&lt; "7" is true</a:t>
            </a:r>
            <a:endParaRPr/>
          </a:p>
          <a:p>
            <a:pPr marL="366714"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 == 42.0 is true</a:t>
            </a:r>
            <a:endParaRPr/>
          </a:p>
          <a:p>
            <a:pPr marL="366714"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"5.0" == 5 is true</a:t>
            </a:r>
            <a:endParaRPr/>
          </a:p>
          <a:p>
            <a:pPr marL="319088" marR="0" lvl="0" indent="-319088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 and !== are strict equality tests; checks both type and value</a:t>
            </a:r>
            <a:endParaRPr/>
          </a:p>
          <a:p>
            <a:pPr marL="366714"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"5.0" === 5 is false</a:t>
            </a:r>
            <a:endParaRPr sz="15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>
            <a:spLocks noGrp="1"/>
          </p:cNvSpPr>
          <p:nvPr>
            <p:ph type="title"/>
          </p:nvPr>
        </p:nvSpPr>
        <p:spPr>
          <a:xfrm>
            <a:off x="578480" y="27940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Arrays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1301578" y="1888525"/>
            <a:ext cx="8153400" cy="1200329"/>
          </a:xfrm>
          <a:prstGeom prst="rect">
            <a:avLst/>
          </a:prstGeom>
          <a:solidFill>
            <a:srgbClr val="F4F6A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name = []; // empty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name = [value, value, ..., value]; // pre-filled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name[index] = value; // store element		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       	  	  		  		  </a:t>
            </a:r>
            <a:r>
              <a:rPr lang="en-US" sz="1800" i="1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/>
          </a:p>
        </p:txBody>
      </p:sp>
      <p:sp>
        <p:nvSpPr>
          <p:cNvPr id="299" name="Google Shape;299;p41"/>
          <p:cNvSpPr txBox="1"/>
          <p:nvPr/>
        </p:nvSpPr>
        <p:spPr>
          <a:xfrm>
            <a:off x="1301578" y="3278996"/>
            <a:ext cx="8153400" cy="2031325"/>
          </a:xfrm>
          <a:prstGeom prst="rect">
            <a:avLst/>
          </a:prstGeom>
          <a:solidFill>
            <a:srgbClr val="F4F6A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ducks = ["Huey", "Dewey", "Louie"];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stooges = []; // stooges.length is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stooges[0] = "Larry"; // stooges.length is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stooges[1] = "Moe"; // stooges.length is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stooges[4] = "Curly"; // stooges.length is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stooges[4] = "Shemp"; // stooges.length is 5	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       	  	  		  		  </a:t>
            </a:r>
            <a:r>
              <a:rPr lang="en-US" sz="1800" i="1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>
            <a:spLocks noGrp="1"/>
          </p:cNvSpPr>
          <p:nvPr>
            <p:ph type="title"/>
          </p:nvPr>
        </p:nvSpPr>
        <p:spPr>
          <a:xfrm>
            <a:off x="413723" y="-274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Array methods</a:t>
            </a:r>
            <a:endParaRPr sz="4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1202724" y="1318055"/>
            <a:ext cx="8153400" cy="2031325"/>
          </a:xfrm>
          <a:prstGeom prst="rect">
            <a:avLst/>
          </a:prstGeom>
          <a:solidFill>
            <a:srgbClr val="F4F6A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 = ["Stef", "Jason"]; // Stef, Jason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a.push("Brian"); // Stef, Jason, Brian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a.unshift("Kelly"); // Kelly, Stef, Jason, Brian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a.pop(); // Kelly, Stef, Jason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a.shift(); // Stef, Jason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a.sort(); // Jason, Stef		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        	  	  		  		  		  </a:t>
            </a:r>
            <a:r>
              <a:rPr lang="en-US" sz="1800" i="1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/>
          </a:p>
        </p:txBody>
      </p:sp>
      <p:sp>
        <p:nvSpPr>
          <p:cNvPr id="308" name="Google Shape;308;p42"/>
          <p:cNvSpPr txBox="1"/>
          <p:nvPr/>
        </p:nvSpPr>
        <p:spPr>
          <a:xfrm>
            <a:off x="1126524" y="3146854"/>
            <a:ext cx="8153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9088" marR="0" lvl="0" indent="-319088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serves as many data structures: list, queue, stack, ...</a:t>
            </a:r>
            <a:endParaRPr/>
          </a:p>
          <a:p>
            <a:pPr marL="319088" marR="0" lvl="0" indent="-319088" algn="l" rtl="0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concat, join, pop, push, reverse, shift, slice, sort, splice, toString, unshift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9763" marR="0" lvl="1" indent="-27304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and pop add / remove from back</a:t>
            </a:r>
            <a:endParaRPr/>
          </a:p>
          <a:p>
            <a:pPr marL="639763" marR="0" lvl="1" indent="-27304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unshift and shift add / remove from front</a:t>
            </a:r>
            <a:endParaRPr/>
          </a:p>
          <a:p>
            <a:pPr marL="639763" marR="0" lvl="1" indent="-273049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and pop return the element that is removed</a:t>
            </a:r>
            <a:endParaRPr sz="10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>
            <a:spLocks noGrp="1"/>
          </p:cNvSpPr>
          <p:nvPr>
            <p:ph type="title"/>
          </p:nvPr>
        </p:nvSpPr>
        <p:spPr>
          <a:xfrm>
            <a:off x="611431" y="242192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Comments</a:t>
            </a: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idx="1"/>
          </p:nvPr>
        </p:nvSpPr>
        <p:spPr>
          <a:xfrm>
            <a:off x="777792" y="1767227"/>
            <a:ext cx="9025235" cy="492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Single-line comment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// This is a comment</a:t>
            </a:r>
            <a:endParaRPr sz="120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Multiline comments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/* This is a section</a:t>
            </a:r>
            <a:endParaRPr sz="12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of multiline comments</a:t>
            </a:r>
            <a:endParaRPr sz="12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that will not be</a:t>
            </a:r>
            <a:endParaRPr sz="12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interpreted */</a:t>
            </a:r>
            <a:endParaRPr sz="120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You cannot nest multiline comments, so make sure that you don’t comment out large sections of code that already contain multiline comments.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660858" y="15887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Local Variables</a:t>
            </a:r>
            <a:endParaRPr/>
          </a:p>
        </p:txBody>
      </p:sp>
      <p:sp>
        <p:nvSpPr>
          <p:cNvPr id="321" name="Google Shape;321;p44"/>
          <p:cNvSpPr txBox="1">
            <a:spLocks noGrp="1"/>
          </p:cNvSpPr>
          <p:nvPr>
            <p:ph idx="1"/>
          </p:nvPr>
        </p:nvSpPr>
        <p:spPr>
          <a:xfrm>
            <a:off x="950315" y="1575377"/>
            <a:ext cx="9025707" cy="527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/>
              <a:t>Parameters passed to a function automatically have local scope.</a:t>
            </a:r>
            <a:endParaRPr sz="140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/>
              <a:t>Arrays are exception and are passed to a function by reference.</a:t>
            </a:r>
            <a:endParaRPr sz="1400"/>
          </a:p>
          <a:p>
            <a: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/>
              <a:t>Modifying any elements in an array parameter will change the elements of the original array.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/>
              <a:t>To define a local variable that has scope only within the current function use the </a:t>
            </a:r>
            <a:r>
              <a:rPr lang="en-US" sz="2400" b="1" smtClean="0"/>
              <a:t>let </a:t>
            </a:r>
            <a:r>
              <a:rPr lang="en-US" sz="2400"/>
              <a:t>keyword.</a:t>
            </a:r>
            <a:endParaRPr sz="140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/>
              <a:t>Example:</a:t>
            </a:r>
            <a:endParaRPr sz="14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function test()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	a = 123 // Global scope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 smtClean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b = 456 // Local scope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677334" y="418012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Global Variables</a:t>
            </a:r>
            <a:endParaRPr/>
          </a:p>
        </p:txBody>
      </p:sp>
      <p:sp>
        <p:nvSpPr>
          <p:cNvPr id="328" name="Google Shape;328;p45"/>
          <p:cNvSpPr txBox="1">
            <a:spLocks noGrp="1"/>
          </p:cNvSpPr>
          <p:nvPr>
            <p:ph idx="1"/>
          </p:nvPr>
        </p:nvSpPr>
        <p:spPr>
          <a:xfrm>
            <a:off x="1156261" y="1897424"/>
            <a:ext cx="11279909" cy="506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/>
              <a:t>Every part of a script have access global variables.</a:t>
            </a:r>
            <a:endParaRPr sz="140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/>
              <a:t>Global variables are:</a:t>
            </a:r>
            <a:endParaRPr sz="140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/>
              <a:t>Variables defined outside of any functions</a:t>
            </a:r>
            <a:endParaRPr sz="240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/>
              <a:t>Defined within functions without the </a:t>
            </a:r>
            <a:r>
              <a:rPr lang="en-US" sz="2400" b="1" smtClean="0"/>
              <a:t>var </a:t>
            </a:r>
            <a:r>
              <a:rPr lang="en-US" sz="2400" smtClean="0"/>
              <a:t>or</a:t>
            </a:r>
            <a:r>
              <a:rPr lang="en-US" sz="2400" b="1" smtClean="0"/>
              <a:t> let</a:t>
            </a:r>
            <a:r>
              <a:rPr lang="en-US" sz="2400" smtClean="0"/>
              <a:t> </a:t>
            </a:r>
            <a:r>
              <a:rPr lang="en-US" sz="2400"/>
              <a:t>keyword</a:t>
            </a:r>
            <a:endParaRPr sz="240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/>
              <a:t>Examples:</a:t>
            </a:r>
            <a:endParaRPr sz="120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a = 123 // Global scope</a:t>
            </a:r>
            <a:endParaRPr sz="110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 sz="2000" b="1" smtClean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b = 456 // Global scope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364295" y="8237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Dynamic Welcome Page </a:t>
            </a:r>
            <a:endParaRPr/>
          </a:p>
        </p:txBody>
      </p:sp>
      <p:sp>
        <p:nvSpPr>
          <p:cNvPr id="335" name="Google Shape;335;p46"/>
          <p:cNvSpPr txBox="1">
            <a:spLocks noGrp="1"/>
          </p:cNvSpPr>
          <p:nvPr>
            <p:ph idx="1"/>
          </p:nvPr>
        </p:nvSpPr>
        <p:spPr>
          <a:xfrm>
            <a:off x="965658" y="1285103"/>
            <a:ext cx="8596668" cy="533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A script can adapt the content based on input from the user or other variables</a:t>
            </a:r>
            <a:endParaRPr/>
          </a:p>
          <a:p>
            <a:pPr marL="28575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Arial" panose="020B0604020202020204" pitchFamily="34" charset="0"/>
              <a:buChar char="•"/>
            </a:pPr>
            <a:r>
              <a:rPr lang="en-US"/>
              <a:t>Example: </a:t>
            </a:r>
            <a:endParaRPr/>
          </a:p>
          <a:p>
            <a:pPr marL="56007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rial" panose="020B0604020202020204" pitchFamily="34" charset="0"/>
              <a:buChar char="•"/>
            </a:pPr>
            <a:r>
              <a:rPr lang="en-US"/>
              <a:t>A prompt box is often used if you want the user to input a value before entering a page.</a:t>
            </a:r>
            <a:endParaRPr/>
          </a:p>
          <a:p>
            <a:pPr marL="56007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rial" panose="020B0604020202020204" pitchFamily="34" charset="0"/>
              <a:buChar char="•"/>
            </a:pPr>
            <a:r>
              <a:rPr lang="en-US"/>
              <a:t>When a prompt box pops up, the user will have to click either "OK" or "Cancel" to proceed after entering an input value. </a:t>
            </a:r>
            <a:endParaRPr/>
          </a:p>
          <a:p>
            <a:pPr marL="56007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rial" panose="020B0604020202020204" pitchFamily="34" charset="0"/>
              <a:buChar char="•"/>
            </a:pPr>
            <a:r>
              <a:rPr lang="en-US"/>
              <a:t>If the user clicks "OK“, the box returns the input value. If the user clicks "Cancel“, the box returns null</a:t>
            </a:r>
            <a:r>
              <a:rPr lang="en-US" smtClean="0"/>
              <a:t>.</a:t>
            </a:r>
          </a:p>
          <a:p>
            <a:pPr marL="27432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900"/>
              <a:buNone/>
            </a:pPr>
            <a:endParaRPr/>
          </a:p>
          <a:p>
            <a:pPr marL="274320" lvl="0" indent="-274320">
              <a:lnSpc>
                <a:spcPct val="8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lang="en-US"/>
          </a:p>
          <a:p>
            <a:pPr marL="274320" lvl="0" indent="-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lang="en-US"/>
          </a:p>
          <a:p>
            <a:pPr marL="674370" lvl="1" indent="-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type="</a:t>
            </a:r>
            <a:r>
              <a:rPr lang="en-US" sz="1800" b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text/</a:t>
            </a:r>
            <a:r>
              <a:rPr lang="en-US" sz="1800" b="1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lang="en-US" sz="1800"/>
          </a:p>
          <a:p>
            <a:pPr marL="674370" lvl="1" indent="-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name;</a:t>
            </a:r>
            <a:endParaRPr lang="en-US" sz="1800"/>
          </a:p>
          <a:p>
            <a:pPr marL="674370" lvl="1" indent="-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name=prompt ("Please enter your name", "student");</a:t>
            </a:r>
            <a:endParaRPr lang="en-US" sz="1800"/>
          </a:p>
          <a:p>
            <a:pPr marL="674370" lvl="1" indent="-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document.write("&lt;h1&gt;Hello, " + name + ", Welcome to COMP 205!&lt;/h1&gt;");</a:t>
            </a:r>
            <a:endParaRPr lang="en-US" sz="1800"/>
          </a:p>
          <a:p>
            <a:pPr marL="674370" lvl="1" indent="-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lang="en-US" sz="1800"/>
          </a:p>
          <a:p>
            <a:pPr marL="274320" lvl="0" indent="-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lang="en-US"/>
          </a:p>
          <a:p>
            <a:pPr marL="274320" lvl="0" indent="-274320">
              <a:lnSpc>
                <a:spcPct val="80000"/>
              </a:lnSpc>
              <a:spcBef>
                <a:spcPts val="400"/>
              </a:spcBef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lang="en-US"/>
          </a:p>
          <a:p>
            <a:pPr marL="274320" lvl="0" indent="-274320">
              <a:lnSpc>
                <a:spcPct val="80000"/>
              </a:lnSpc>
              <a:spcBef>
                <a:spcPts val="400"/>
              </a:spcBef>
              <a:buNone/>
            </a:pPr>
            <a:endParaRPr lang="en-US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>
            <a:spLocks noGrp="1"/>
          </p:cNvSpPr>
          <p:nvPr>
            <p:ph type="title"/>
          </p:nvPr>
        </p:nvSpPr>
        <p:spPr>
          <a:xfrm>
            <a:off x="529053" y="21353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47" name="Google Shape;347;p48"/>
          <p:cNvSpPr txBox="1">
            <a:spLocks noGrp="1"/>
          </p:cNvSpPr>
          <p:nvPr>
            <p:ph idx="1"/>
          </p:nvPr>
        </p:nvSpPr>
        <p:spPr>
          <a:xfrm>
            <a:off x="992660" y="1616712"/>
            <a:ext cx="8686800" cy="459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Functions are a block of code that accomplishes some task which may or may not receive input and may or may not return values.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function myFunction(p1, p2) {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return p1 * p2;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Empty parameters: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function myFunc() {}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If no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/>
              <a:t> or if it has </a:t>
            </a:r>
            <a:r>
              <a:rPr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return;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then returns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Functions can be values: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let f = myFunction;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/>
              <a:t> signals to invoke it: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f(1,2);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-57665" y="236648"/>
            <a:ext cx="8995954" cy="8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38138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What is JavaScript for?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82947" y="1074848"/>
            <a:ext cx="9477103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purpose of code that we find in the &lt;script&gt; tag?</a:t>
            </a:r>
            <a:endParaRPr sz="2800"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calculations by using variables, expressions, conditional statements, loops and functions.  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for events to occur and take actions when they do.  (For example: what happens when a button gets clicked?)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Manipulate the HTML tags found in the &lt;body&gt;</a:t>
            </a:r>
            <a:endParaRPr/>
          </a:p>
          <a:p>
            <a:pPr marL="342900" marR="0" lvl="0" indent="-190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356360" y="4478383"/>
            <a:ext cx="7772400" cy="17543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what JavaScript has been traditionally used for.  These are all actions that take place when JavaScript runs </a:t>
            </a: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web browser like Chrome.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can also run </a:t>
            </a: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outside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browser, in its own environment called a node.  That implementation of JavaScript is called node.js.  Node.js is not covered in this session.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>
            <a:spLocks noGrp="1"/>
          </p:cNvSpPr>
          <p:nvPr>
            <p:ph type="title"/>
          </p:nvPr>
        </p:nvSpPr>
        <p:spPr>
          <a:xfrm>
            <a:off x="487864" y="11533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mtClean="0"/>
              <a:t>Anonymous </a:t>
            </a:r>
            <a:r>
              <a:rPr lang="en-US"/>
              <a:t>functions</a:t>
            </a:r>
            <a:endParaRPr/>
          </a:p>
        </p:txBody>
      </p:sp>
      <p:sp>
        <p:nvSpPr>
          <p:cNvPr id="354" name="Google Shape;354;p49"/>
          <p:cNvSpPr txBox="1">
            <a:spLocks noGrp="1"/>
          </p:cNvSpPr>
          <p:nvPr>
            <p:ph idx="1"/>
          </p:nvPr>
        </p:nvSpPr>
        <p:spPr>
          <a:xfrm>
            <a:off x="317272" y="1436130"/>
            <a:ext cx="9971787" cy="491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2416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Shorter way to write function definitions</a:t>
            </a:r>
            <a:endParaRPr/>
          </a:p>
          <a:p>
            <a:pPr marL="73152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Especially useful when shorter</a:t>
            </a:r>
            <a:endParaRPr/>
          </a:p>
          <a:p>
            <a:pPr marL="73152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Very popular, but harder to read</a:t>
            </a:r>
            <a:endParaRPr/>
          </a:p>
          <a:p>
            <a:pPr marL="73152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Many people use them exclusively</a:t>
            </a:r>
            <a:endParaRPr/>
          </a:p>
          <a:p>
            <a:pPr marL="73152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Emphasizes that the function is a value connected to the name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33375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const hello = function() {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return "Hello World!";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460375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333375" lvl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smtClean="0">
                <a:latin typeface="Courier New"/>
                <a:ea typeface="Courier New"/>
                <a:cs typeface="Courier New"/>
                <a:sym typeface="Courier New"/>
              </a:rPr>
              <a:t>Arrow functions</a:t>
            </a:r>
            <a:endParaRPr lang="en-US"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47675" lvl="1" indent="0">
              <a:lnSpc>
                <a:spcPct val="110000"/>
              </a:lnSpc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rPr lang="en-US" smtClean="0"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= () =&gt; {return "hello"};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hello = () =&gt; "Hello";  </a:t>
            </a:r>
            <a:r>
              <a:rPr lang="en-US" sz="2200" smtClean="0"/>
              <a:t>omit</a:t>
            </a:r>
            <a:r>
              <a:rPr lang="en-US" sz="2400" smtClean="0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{} </a:t>
            </a:r>
            <a:r>
              <a:rPr lang="en-US" sz="2200"/>
              <a:t>and</a:t>
            </a:r>
            <a:r>
              <a:rPr lang="en-US" sz="2400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200"/>
              <a:t>if one line</a:t>
            </a:r>
            <a:br>
              <a:rPr lang="en-US" sz="2200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hello = (val) =&gt; "Hello" + val; </a:t>
            </a:r>
            <a:r>
              <a:rPr lang="en-US" sz="1800" smtClean="0"/>
              <a:t>parameter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hello = val =&gt; "Hello" + val; </a:t>
            </a:r>
            <a:r>
              <a:rPr lang="en-US" b="1" smtClean="0">
                <a:latin typeface="Courier New"/>
                <a:ea typeface="Courier New"/>
                <a:cs typeface="Courier New"/>
                <a:sym typeface="Courier New"/>
              </a:rPr>
              <a:t>omit </a:t>
            </a:r>
            <a:r>
              <a:rPr lang="en-US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b="1" smtClean="0">
                <a:latin typeface="Courier New"/>
                <a:ea typeface="Courier New"/>
                <a:cs typeface="Courier New"/>
                <a:sym typeface="Courier New"/>
              </a:rPr>
              <a:t> if only one </a:t>
            </a:r>
            <a:r>
              <a:rPr lang="en-US" sz="1400" b="1" smtClean="0"/>
              <a:t>parameter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5447918" y="3081548"/>
            <a:ext cx="3789947" cy="92333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hello() {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"Hello World!";</a:t>
            </a:r>
            <a:b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>
            <a:spLocks noGrp="1"/>
          </p:cNvSpPr>
          <p:nvPr>
            <p:ph type="title"/>
          </p:nvPr>
        </p:nvSpPr>
        <p:spPr>
          <a:xfrm>
            <a:off x="471388" y="32127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Triggering functions</a:t>
            </a:r>
            <a:endParaRPr/>
          </a:p>
        </p:txBody>
      </p:sp>
      <p:sp>
        <p:nvSpPr>
          <p:cNvPr id="362" name="Google Shape;362;p50"/>
          <p:cNvSpPr txBox="1">
            <a:spLocks noGrp="1"/>
          </p:cNvSpPr>
          <p:nvPr>
            <p:ph idx="1"/>
          </p:nvPr>
        </p:nvSpPr>
        <p:spPr>
          <a:xfrm>
            <a:off x="992659" y="2073490"/>
            <a:ext cx="8536675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E.g., to call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initDetails</a:t>
            </a:r>
            <a:r>
              <a:rPr lang="en-US"/>
              <a:t> function when page is loaded, put this in the html file:</a:t>
            </a:r>
            <a:br>
              <a:rPr lang="en-US"/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&lt;body onload="initDetails()"&gt;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Call function when button is pressed:</a:t>
            </a:r>
            <a:br>
              <a:rPr lang="en-US"/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myButton.addEventListener("click", myfunction) </a:t>
            </a:r>
            <a:r>
              <a:rPr lang="en-US"/>
              <a:t>or</a:t>
            </a:r>
            <a:br>
              <a:rPr lang="en-US"/>
            </a:br>
            <a:r>
              <a:rPr lang="en-US" sz="2100" i="1"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.onclick = myfunction;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>
            <a:spLocks noGrp="1"/>
          </p:cNvSpPr>
          <p:nvPr>
            <p:ph type="title"/>
          </p:nvPr>
        </p:nvSpPr>
        <p:spPr>
          <a:xfrm>
            <a:off x="430198" y="44484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are values</a:t>
            </a:r>
            <a:endParaRPr/>
          </a:p>
        </p:txBody>
      </p:sp>
      <p:sp>
        <p:nvSpPr>
          <p:cNvPr id="369" name="Google Shape;369;p51"/>
          <p:cNvSpPr txBox="1">
            <a:spLocks noGrp="1"/>
          </p:cNvSpPr>
          <p:nvPr>
            <p:ph idx="1"/>
          </p:nvPr>
        </p:nvSpPr>
        <p:spPr>
          <a:xfrm>
            <a:off x="842091" y="2020545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Javascript is a functional language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Functions can be stored as values of variables, passed as parameters, and so on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Using the average function :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let f = </a:t>
            </a:r>
            <a:r>
              <a:rPr lang="en-US" smtClean="0"/>
              <a:t>average;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let result = f(6, 7)   // result is 6.5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f = </a:t>
            </a:r>
            <a:r>
              <a:rPr lang="en-US" smtClean="0"/>
              <a:t>Math.max;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result = f(6,7)    // result is 7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347821" y="36246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objects (1)</a:t>
            </a:r>
            <a:endParaRPr/>
          </a:p>
        </p:txBody>
      </p:sp>
      <p:sp>
        <p:nvSpPr>
          <p:cNvPr id="376" name="Google Shape;376;p52"/>
          <p:cNvSpPr txBox="1">
            <a:spLocks noGrp="1"/>
          </p:cNvSpPr>
          <p:nvPr>
            <p:ph idx="1"/>
          </p:nvPr>
        </p:nvSpPr>
        <p:spPr>
          <a:xfrm>
            <a:off x="924469" y="1683265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2416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JavaScript has always had objects, but without classes until recently </a:t>
            </a:r>
            <a:endParaRPr/>
          </a:p>
          <a:p>
            <a:pPr marL="272416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A JavaScript object is simply a set of key/value pairs (often called “properties”).  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"/>
              <a:buNone/>
            </a:pPr>
            <a:endParaRPr sz="20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/>
              <a:t>let person = { </a:t>
            </a:r>
            <a:endParaRPr sz="160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/>
              <a:t>		name: “Lisa Simpson”,</a:t>
            </a:r>
            <a:br>
              <a:rPr lang="en-US" sz="1600"/>
            </a:br>
            <a:r>
              <a:rPr lang="en-US" sz="1600"/>
              <a:t>                   	age: 30</a:t>
            </a:r>
            <a:endParaRPr sz="160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/>
              <a:t>	   }</a:t>
            </a:r>
            <a:endParaRPr sz="1600"/>
          </a:p>
          <a:p>
            <a:pPr marL="73152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/>
              <a:t>Note: defined inside of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/>
              <a:t> (vs.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US" sz="1800"/>
              <a:t>for arrays)</a:t>
            </a:r>
            <a:endParaRPr sz="1800"/>
          </a:p>
          <a:p>
            <a:pPr marL="1190625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/>
              <a:t>Both separated by </a:t>
            </a:r>
            <a:r>
              <a:rPr lang="en-US" sz="1600" b="1"/>
              <a:t>,</a:t>
            </a:r>
            <a:endParaRPr sz="160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/>
          </a:p>
          <a:p>
            <a:pPr marL="272416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/>
              <a:t>Once you have an object, you reference properties with “ . ” notation:</a:t>
            </a:r>
            <a:endParaRPr sz="2000"/>
          </a:p>
          <a:p>
            <a:pPr lvl="2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/>
              <a:t>let age = person.age;</a:t>
            </a:r>
            <a:r>
              <a:rPr lang="en-US"/>
              <a:t/>
            </a:r>
            <a:br>
              <a:rPr lang="en-US"/>
            </a:br>
            <a:r>
              <a:rPr lang="en-US"/>
              <a:t>                 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>
            <a:spLocks noGrp="1"/>
          </p:cNvSpPr>
          <p:nvPr>
            <p:ph type="title"/>
          </p:nvPr>
        </p:nvSpPr>
        <p:spPr>
          <a:xfrm>
            <a:off x="537290" y="42836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objects (2)</a:t>
            </a:r>
            <a:endParaRPr/>
          </a:p>
        </p:txBody>
      </p:sp>
      <p:sp>
        <p:nvSpPr>
          <p:cNvPr id="383" name="Google Shape;383;p53"/>
          <p:cNvSpPr txBox="1">
            <a:spLocks noGrp="1"/>
          </p:cNvSpPr>
          <p:nvPr>
            <p:ph idx="1"/>
          </p:nvPr>
        </p:nvSpPr>
        <p:spPr>
          <a:xfrm>
            <a:off x="1253982" y="1831075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2416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You can add properties</a:t>
            </a:r>
            <a:endParaRPr/>
          </a:p>
          <a:p>
            <a:pPr marL="73152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person.instrument = “flute” </a:t>
            </a:r>
            <a:endParaRPr/>
          </a:p>
          <a:p>
            <a:pPr marL="272416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Any value can be a function 🡪 method:</a:t>
            </a:r>
            <a:br>
              <a:rPr lang="en-US"/>
            </a:br>
            <a:r>
              <a:rPr lang="en-US"/>
              <a:t>	person.retirementTime = function() {return 64 - this.age;}</a:t>
            </a:r>
            <a:endParaRPr/>
          </a:p>
          <a:p>
            <a:pPr marL="73152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 Usually use arrow functions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272416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Bracket notation can be used to reference properties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person[“instrument”] = “saxophone”</a:t>
            </a:r>
            <a:endParaRPr/>
          </a:p>
          <a:p>
            <a:pPr marL="272416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And properties can be deleted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delete person.age</a:t>
            </a:r>
            <a:endParaRPr/>
          </a:p>
          <a:p>
            <a:pPr marL="272416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Property names can be computed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what = “instrument”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</a:pPr>
            <a:r>
              <a:rPr lang="en-US"/>
              <a:t>person[what] = “tenor sax”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DOM (Document Object Model)</a:t>
            </a:r>
            <a:endParaRPr lang="en-IN"/>
          </a:p>
        </p:txBody>
      </p:sp>
      <p:pic>
        <p:nvPicPr>
          <p:cNvPr id="1026" name="Picture 2" descr="https://simplesnippets.tech/wp-content/uploads/2018/10/what-is-document-object-model-in-JS-featured-image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6"/>
          <a:stretch/>
        </p:blipFill>
        <p:spPr bwMode="auto">
          <a:xfrm>
            <a:off x="512616" y="1683264"/>
            <a:ext cx="9255618" cy="4107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4487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>
            <a:spLocks noGrp="1"/>
          </p:cNvSpPr>
          <p:nvPr>
            <p:ph type="title"/>
          </p:nvPr>
        </p:nvSpPr>
        <p:spPr>
          <a:xfrm>
            <a:off x="467497" y="381601"/>
            <a:ext cx="2055725" cy="571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lang="en-US" sz="3600">
                <a:solidFill>
                  <a:srgbClr val="548135"/>
                </a:solidFill>
              </a:rPr>
              <a:t>Javascript</a:t>
            </a:r>
            <a:r>
              <a:rPr lang="en-US" sz="3600"/>
              <a:t/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>JSON</a:t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2000"/>
              <a:t>JSON</a:t>
            </a:r>
            <a:r>
              <a:rPr lang="en-US" sz="2000"/>
              <a:t> is a </a:t>
            </a:r>
            <a:r>
              <a:rPr lang="en-US" sz="2000" i="1"/>
              <a:t>native</a:t>
            </a:r>
            <a:r>
              <a:rPr lang="en-US" sz="2000"/>
              <a:t> Javascript format. You can read and write to it directly using a selector.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So there is no complicated parsing of data being exchanged, as there is in XML.</a:t>
            </a:r>
            <a:endParaRPr sz="2000"/>
          </a:p>
        </p:txBody>
      </p:sp>
      <p:sp>
        <p:nvSpPr>
          <p:cNvPr id="390" name="Google Shape;390;p54"/>
          <p:cNvSpPr txBox="1">
            <a:spLocks noGrp="1"/>
          </p:cNvSpPr>
          <p:nvPr>
            <p:ph idx="1"/>
          </p:nvPr>
        </p:nvSpPr>
        <p:spPr>
          <a:xfrm>
            <a:off x="2643802" y="381601"/>
            <a:ext cx="8359391" cy="58118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91" name="Google Shape;391;p54"/>
          <p:cNvSpPr/>
          <p:nvPr/>
        </p:nvSpPr>
        <p:spPr>
          <a:xfrm>
            <a:off x="2523222" y="6193439"/>
            <a:ext cx="859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https://www.w3schools.com/js/js_json_intro.asp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https://www.json.org/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2298" y="574631"/>
            <a:ext cx="7617641" cy="495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5"/>
          <p:cNvSpPr/>
          <p:nvPr/>
        </p:nvSpPr>
        <p:spPr>
          <a:xfrm>
            <a:off x="617839" y="761191"/>
            <a:ext cx="4694659" cy="5734050"/>
          </a:xfrm>
          <a:prstGeom prst="rect">
            <a:avLst/>
          </a:prstGeom>
          <a:gradFill>
            <a:gsLst>
              <a:gs pos="0">
                <a:srgbClr val="5A9BD5">
                  <a:alpha val="81960"/>
                </a:srgbClr>
              </a:gs>
              <a:gs pos="25000">
                <a:srgbClr val="5B9BD5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55"/>
          <p:cNvPicPr preferRelativeResize="0"/>
          <p:nvPr/>
        </p:nvPicPr>
        <p:blipFill rotWithShape="1">
          <a:blip r:embed="rId3">
            <a:alphaModFix/>
          </a:blip>
          <a:srcRect r="10298"/>
          <a:stretch/>
        </p:blipFill>
        <p:spPr>
          <a:xfrm>
            <a:off x="617838" y="758396"/>
            <a:ext cx="9144001" cy="5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5"/>
          <p:cNvSpPr txBox="1">
            <a:spLocks noGrp="1"/>
          </p:cNvSpPr>
          <p:nvPr>
            <p:ph type="title"/>
          </p:nvPr>
        </p:nvSpPr>
        <p:spPr>
          <a:xfrm>
            <a:off x="5247208" y="165052"/>
            <a:ext cx="3988849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Your Turn!</a:t>
            </a:r>
            <a:endParaRPr/>
          </a:p>
        </p:txBody>
      </p:sp>
      <p:sp>
        <p:nvSpPr>
          <p:cNvPr id="402" name="Google Shape;402;p55"/>
          <p:cNvSpPr txBox="1">
            <a:spLocks noGrp="1"/>
          </p:cNvSpPr>
          <p:nvPr>
            <p:ph idx="1"/>
          </p:nvPr>
        </p:nvSpPr>
        <p:spPr>
          <a:xfrm>
            <a:off x="5188417" y="1369510"/>
            <a:ext cx="4003614" cy="49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</a:rPr>
              <a:t>Remember: It takes practice!!!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i="1">
                <a:solidFill>
                  <a:srgbClr val="000000"/>
                </a:solidFill>
              </a:rPr>
              <a:t>In programming there is a HUGE difference between “understanding” and actually being able to “do it”. 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</a:rPr>
              <a:t>Trust me on this one… </a:t>
            </a:r>
            <a:r>
              <a:rPr lang="en-US" sz="1800" err="1">
                <a:solidFill>
                  <a:srgbClr val="000000"/>
                </a:solidFill>
              </a:rPr>
              <a:t>ya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 err="1">
                <a:solidFill>
                  <a:srgbClr val="000000"/>
                </a:solidFill>
              </a:rPr>
              <a:t>gotta</a:t>
            </a:r>
            <a:r>
              <a:rPr lang="en-US" sz="1800">
                <a:solidFill>
                  <a:srgbClr val="000000"/>
                </a:solidFill>
              </a:rPr>
              <a:t> practice.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</a:rPr>
              <a:t>Go back through every JavaScript example in this lecture and try them out for yourself. 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</a:rPr>
              <a:t>Simply feeling like you “got it” isn’t enough. It is very different when you start typing things out on your own. 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</a:rPr>
              <a:t>Do it… You do not want to fall behind in JavaScript.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00" name="Google Shape;400;p55"/>
          <p:cNvSpPr/>
          <p:nvPr/>
        </p:nvSpPr>
        <p:spPr>
          <a:xfrm>
            <a:off x="608313" y="1369510"/>
            <a:ext cx="4180922" cy="4515805"/>
          </a:xfrm>
          <a:custGeom>
            <a:avLst/>
            <a:gdLst/>
            <a:ahLst/>
            <a:cxnLst/>
            <a:rect l="l" t="t" r="r" b="b"/>
            <a:pathLst>
              <a:path w="5000438" h="5400962" extrusionOk="0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BD6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55" descr="Head with Gea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328" y="1980213"/>
            <a:ext cx="3026740" cy="302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87864" y="33775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+ CSS + JavaScript</a:t>
            </a:r>
            <a:endParaRPr/>
          </a:p>
        </p:txBody>
      </p:sp>
      <p:pic>
        <p:nvPicPr>
          <p:cNvPr id="91" name="Google Shape;91;p1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0483" y="1764958"/>
            <a:ext cx="538805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54913" y="222422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Separation of Concerns</a:t>
            </a:r>
            <a:endParaRPr/>
          </a:p>
        </p:txBody>
      </p:sp>
      <p:pic>
        <p:nvPicPr>
          <p:cNvPr id="97" name="Google Shape;97;p1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037" y="1648797"/>
            <a:ext cx="8229600" cy="4231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45040" y="2457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JavaScript is primarily a Client-side Language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idx="1"/>
          </p:nvPr>
        </p:nvSpPr>
        <p:spPr>
          <a:xfrm>
            <a:off x="1857335" y="1965092"/>
            <a:ext cx="7241990" cy="46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User-agent (web browser) requests a web page</a:t>
            </a:r>
            <a:endParaRPr/>
          </a:p>
        </p:txBody>
      </p:sp>
      <p:pic>
        <p:nvPicPr>
          <p:cNvPr id="105" name="Google Shape;105;p20" descr="BD18257_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361" y="3978928"/>
            <a:ext cx="1086741" cy="1423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 descr="BD18252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511" y="1849830"/>
            <a:ext cx="871721" cy="166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 descr="BD18215_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2211" y="2203286"/>
            <a:ext cx="1668005" cy="12740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20"/>
          <p:cNvGrpSpPr/>
          <p:nvPr/>
        </p:nvGrpSpPr>
        <p:grpSpPr>
          <a:xfrm>
            <a:off x="2239322" y="2660486"/>
            <a:ext cx="3889217" cy="526168"/>
            <a:chOff x="1200" y="2208"/>
            <a:chExt cx="2784" cy="432"/>
          </a:xfrm>
        </p:grpSpPr>
        <p:sp>
          <p:nvSpPr>
            <p:cNvPr id="109" name="Google Shape;109;p20"/>
            <p:cNvSpPr/>
            <p:nvPr/>
          </p:nvSpPr>
          <p:spPr>
            <a:xfrm>
              <a:off x="1200" y="2208"/>
              <a:ext cx="2784" cy="432"/>
            </a:xfrm>
            <a:prstGeom prst="leftArrow">
              <a:avLst>
                <a:gd name="adj1" fmla="val 46296"/>
                <a:gd name="adj2" fmla="val 86702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0"/>
            <p:cNvSpPr txBox="1"/>
            <p:nvPr/>
          </p:nvSpPr>
          <p:spPr>
            <a:xfrm>
              <a:off x="2208" y="2304"/>
              <a:ext cx="1011" cy="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 request</a:t>
              </a:r>
              <a:endParaRPr/>
            </a:p>
          </p:txBody>
        </p:sp>
      </p:grpSp>
      <p:pic>
        <p:nvPicPr>
          <p:cNvPr id="111" name="Google Shape;111;p20" descr="BD18257_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961" y="4104342"/>
            <a:ext cx="1086741" cy="1423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 descr="BD18257_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11" y="4283728"/>
            <a:ext cx="1086741" cy="1423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20"/>
          <p:cNvGrpSpPr/>
          <p:nvPr/>
        </p:nvGrpSpPr>
        <p:grpSpPr>
          <a:xfrm>
            <a:off x="2636481" y="3893058"/>
            <a:ext cx="5384677" cy="990164"/>
            <a:chOff x="1155" y="2832"/>
            <a:chExt cx="3294" cy="672"/>
          </a:xfrm>
        </p:grpSpPr>
        <p:sp>
          <p:nvSpPr>
            <p:cNvPr id="114" name="Google Shape;114;p20"/>
            <p:cNvSpPr/>
            <p:nvPr/>
          </p:nvSpPr>
          <p:spPr>
            <a:xfrm>
              <a:off x="1155" y="2924"/>
              <a:ext cx="2688" cy="432"/>
            </a:xfrm>
            <a:prstGeom prst="rightArrow">
              <a:avLst>
                <a:gd name="adj1" fmla="val 52917"/>
                <a:gd name="adj2" fmla="val 100938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5" name="Google Shape;115;p20" descr="BD18257_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36" y="2832"/>
              <a:ext cx="513" cy="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0"/>
            <p:cNvSpPr txBox="1"/>
            <p:nvPr/>
          </p:nvSpPr>
          <p:spPr>
            <a:xfrm>
              <a:off x="2064" y="3024"/>
              <a:ext cx="105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 response</a:t>
              </a:r>
              <a:endParaRPr/>
            </a:p>
          </p:txBody>
        </p:sp>
      </p:grpSp>
      <p:sp>
        <p:nvSpPr>
          <p:cNvPr id="117" name="Google Shape;117;p20"/>
          <p:cNvSpPr/>
          <p:nvPr/>
        </p:nvSpPr>
        <p:spPr>
          <a:xfrm>
            <a:off x="2248221" y="4761083"/>
            <a:ext cx="668470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(with JavaScript) is sent to PC</a:t>
            </a:r>
            <a:endParaRPr sz="2000"/>
          </a:p>
        </p:txBody>
      </p:sp>
      <p:sp>
        <p:nvSpPr>
          <p:cNvPr id="118" name="Google Shape;118;p20"/>
          <p:cNvSpPr/>
          <p:nvPr/>
        </p:nvSpPr>
        <p:spPr>
          <a:xfrm>
            <a:off x="2483708" y="1997582"/>
            <a:ext cx="68580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0" descr="BD18257_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5307" y="3893058"/>
            <a:ext cx="1086741" cy="142335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584355" y="5942258"/>
            <a:ext cx="64477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is executed on PC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584355" y="6278510"/>
            <a:ext cx="4401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affect the webpage itself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client-side programming?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client-side scripting (JavaScript) benefits: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1"/>
              <a:t>usability</a:t>
            </a:r>
            <a:r>
              <a:rPr lang="en-US"/>
              <a:t>: can modify a page without having to post back to the server (faster UI)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1"/>
              <a:t>efficiency</a:t>
            </a:r>
            <a:r>
              <a:rPr lang="en-US"/>
              <a:t>: can make small, quick changes to page without waiting for server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1"/>
              <a:t>event-driven</a:t>
            </a:r>
            <a:r>
              <a:rPr lang="en-US"/>
              <a:t>: can respond to user actions like clicks and key presses</a:t>
            </a:r>
            <a:endParaRPr/>
          </a:p>
          <a:p>
            <a:pPr marL="89535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/>
              <a:t>client-side scripting (JavaScript) disadvantages: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1"/>
              <a:t>security</a:t>
            </a:r>
            <a:r>
              <a:rPr lang="en-US"/>
              <a:t>: has access to server's private data; client can't see source code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1"/>
              <a:t>compatibility</a:t>
            </a:r>
            <a:r>
              <a:rPr lang="en-US"/>
              <a:t>: not subject to browser compatibility issues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="1"/>
              <a:t>power</a:t>
            </a:r>
            <a:r>
              <a:rPr lang="en-US"/>
              <a:t>: can write files, open connections to servers, connect to databases, ...	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1226843" y="2030725"/>
            <a:ext cx="3598230" cy="3581400"/>
          </a:xfrm>
          <a:prstGeom prst="ellipse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64167" y="14346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Putting all together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1952512" y="2565569"/>
            <a:ext cx="1043760" cy="1005485"/>
          </a:xfrm>
          <a:prstGeom prst="rect">
            <a:avLst/>
          </a:prstGeom>
          <a:solidFill>
            <a:srgbClr val="98A8BD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.html file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3224874" y="2565569"/>
            <a:ext cx="990600" cy="988103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1967136" y="3842973"/>
            <a:ext cx="1029137" cy="105283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and audio files 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4825073" y="3821426"/>
            <a:ext cx="685800" cy="266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5510873" y="3316643"/>
            <a:ext cx="1752600" cy="1143000"/>
          </a:xfrm>
          <a:prstGeom prst="roundRect">
            <a:avLst>
              <a:gd name="adj" fmla="val 16667"/>
            </a:avLst>
          </a:prstGeom>
          <a:solidFill>
            <a:srgbClr val="FBE4D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browser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Firefox/ Safari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7263473" y="3761554"/>
            <a:ext cx="533400" cy="2449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818644" y="3105465"/>
            <a:ext cx="1524000" cy="147501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2571718" y="5954237"/>
            <a:ext cx="1807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Prepare/edit files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5661539" y="4622494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interprets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8025474" y="4621525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</a:t>
            </a:r>
            <a:endParaRPr/>
          </a:p>
        </p:txBody>
      </p:sp>
      <p:cxnSp>
        <p:nvCxnSpPr>
          <p:cNvPr id="145" name="Google Shape;145;p22"/>
          <p:cNvCxnSpPr/>
          <p:nvPr/>
        </p:nvCxnSpPr>
        <p:spPr>
          <a:xfrm>
            <a:off x="6807226" y="4822911"/>
            <a:ext cx="101141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46" name="Google Shape;146;p22" descr="C:\Users\bina\AppData\Local\Microsoft\Windows\Temporary Internet Files\Content.IE5\TUGMNFFL\MM900284000[1]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3049" y="5056955"/>
            <a:ext cx="11430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3224874" y="3842973"/>
            <a:ext cx="990600" cy="1052837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 rot="-2277250">
            <a:off x="589890" y="5095122"/>
            <a:ext cx="1306265" cy="80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Style(.css)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 rot="2286566">
            <a:off x="566403" y="1785413"/>
            <a:ext cx="1289394" cy="71993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mtClean="0"/>
              <a:t>Console</a:t>
            </a:r>
            <a:r>
              <a:rPr lang="en-US" smtClean="0"/>
              <a:t> 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idx="1"/>
          </p:nvPr>
        </p:nvSpPr>
        <p:spPr>
          <a:xfrm>
            <a:off x="1044402" y="1988065"/>
            <a:ext cx="8229600" cy="475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mtClean="0"/>
              <a:t>Browser debuggers have </a:t>
            </a:r>
            <a:r>
              <a:rPr lang="en-US"/>
              <a:t>“Console” where can type any JavaScript code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Can see the values of global variables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Can assign values, define functions, evaluate code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“Sources” tab allows breakpoints, editing code</a:t>
            </a:r>
            <a:endParaRPr/>
          </a:p>
          <a:p>
            <a: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/>
              <a:t>But not saved, so just for experiments</a:t>
            </a:r>
            <a:endParaRPr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/>
              <a:t>At breakpoints, can see stack (“Scope” tab)</a:t>
            </a:r>
            <a:endParaRPr/>
          </a:p>
          <a:p>
            <a: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/>
              <a:t>Run code in the context of that function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US" sz="2400" i="1">
                <a:latin typeface="Courier New"/>
                <a:ea typeface="Courier New"/>
                <a:cs typeface="Courier New"/>
                <a:sym typeface="Courier New"/>
              </a:rPr>
              <a:t>(anything);</a:t>
            </a:r>
            <a:r>
              <a:rPr lang="en-US"/>
              <a:t> </a:t>
            </a:r>
            <a:r>
              <a:rPr lang="en-US" smtClean="0"/>
              <a:t>output </a:t>
            </a:r>
            <a:r>
              <a:rPr lang="en-US"/>
              <a:t>anything to the console without stopping</a:t>
            </a:r>
            <a:endParaRPr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alert("I am an alert box</a:t>
            </a:r>
            <a:r>
              <a:rPr lang="en-US" sz="2400" smtClean="0">
                <a:latin typeface="Courier New"/>
                <a:ea typeface="Courier New"/>
                <a:cs typeface="Courier New"/>
                <a:sym typeface="Courier New"/>
              </a:rPr>
              <a:t>!");</a:t>
            </a:r>
            <a:r>
              <a:rPr lang="en-US" smtClean="0"/>
              <a:t>pause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1093</TotalTime>
  <Words>2243</Words>
  <Application>Microsoft Office PowerPoint</Application>
  <PresentationFormat>Widescreen</PresentationFormat>
  <Paragraphs>345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Noto Sans Symbols</vt:lpstr>
      <vt:lpstr>Trebuchet MS</vt:lpstr>
      <vt:lpstr>Wingdings 3</vt:lpstr>
      <vt:lpstr>Facet</vt:lpstr>
      <vt:lpstr>  Google Developer Student Clubs</vt:lpstr>
      <vt:lpstr>What is Javascript?</vt:lpstr>
      <vt:lpstr>What is JavaScript for?</vt:lpstr>
      <vt:lpstr>HTML + CSS + JavaScript</vt:lpstr>
      <vt:lpstr>Separation of Concerns</vt:lpstr>
      <vt:lpstr>JavaScript is primarily a Client-side Language</vt:lpstr>
      <vt:lpstr>Why use client-side programming?</vt:lpstr>
      <vt:lpstr>Putting all together</vt:lpstr>
      <vt:lpstr>Console </vt:lpstr>
      <vt:lpstr>Where can you put JavaScript?</vt:lpstr>
      <vt:lpstr>Body example</vt:lpstr>
      <vt:lpstr>External JavaScript</vt:lpstr>
      <vt:lpstr>Example: “Hello World” displayed using JavaScript</vt:lpstr>
      <vt:lpstr>JS is Dynamically Typed</vt:lpstr>
      <vt:lpstr>Declaring variables</vt:lpstr>
      <vt:lpstr>Variables</vt:lpstr>
      <vt:lpstr> Special values: null and undefined</vt:lpstr>
      <vt:lpstr>String type</vt:lpstr>
      <vt:lpstr> More about String</vt:lpstr>
      <vt:lpstr>The + Operator Used on Strings</vt:lpstr>
      <vt:lpstr>Splitting strings: split and join</vt:lpstr>
      <vt:lpstr> Logical operators</vt:lpstr>
      <vt:lpstr>Arrays</vt:lpstr>
      <vt:lpstr>Array methods</vt:lpstr>
      <vt:lpstr>Using Comments</vt:lpstr>
      <vt:lpstr>Local Variables</vt:lpstr>
      <vt:lpstr>Global Variables</vt:lpstr>
      <vt:lpstr>Example: Dynamic Welcome Page </vt:lpstr>
      <vt:lpstr>Functions</vt:lpstr>
      <vt:lpstr>Anonymous functions</vt:lpstr>
      <vt:lpstr>Triggering functions</vt:lpstr>
      <vt:lpstr>Functions are values</vt:lpstr>
      <vt:lpstr>Data objects (1)</vt:lpstr>
      <vt:lpstr>Data objects (2)</vt:lpstr>
      <vt:lpstr>DOM (Document Object Model)</vt:lpstr>
      <vt:lpstr>Javascript  JSON  JSON is a native Javascript format. You can read and write to it directly using a selector.  So there is no complicated parsing of data being exchanged, as there is in XML.</vt:lpstr>
      <vt:lpstr>Your Turn!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</dc:title>
  <cp:lastModifiedBy>Microsoft account</cp:lastModifiedBy>
  <cp:revision>25</cp:revision>
  <dcterms:modified xsi:type="dcterms:W3CDTF">2024-01-13T07:20:18Z</dcterms:modified>
</cp:coreProperties>
</file>