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70" r:id="rId7"/>
    <p:sldId id="271" r:id="rId8"/>
    <p:sldId id="272"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0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D93C-F35D-B04F-2B6B-A27019A4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9654F0-5B0F-CC9D-A950-4FF8B2AC8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264BE-AD05-4FF4-396E-2D7FCA88B148}"/>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2C9A8225-5466-9BAF-AEB3-BE847C609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E5908-A747-6C6A-E933-37B8CBDE133B}"/>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229758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C1D8-4C92-9E62-FA06-CCBEFC774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A236D-36DB-83CE-84B3-CFE41EF72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C8254-0C4C-1837-955D-45E40179A62A}"/>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85CA3B93-C558-CD52-813B-6AA297AE7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328D6-4C27-3CAA-94DF-3A6B7B06DAE2}"/>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403714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BC4E7-01CC-4DBE-6385-EC6C16E5A5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F95A3-8D60-94F6-A0ED-3A4FCCCB5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ACA7A-8B86-8732-46C5-DB184FD09478}"/>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26B35F7A-24DB-CEB8-1EA8-46D7A5D09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55FC7-6896-7B4E-C980-92538F1C8B48}"/>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190658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2B7-E6AB-8864-4FEB-1A65E24F0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95478-B147-A38D-E246-57104D275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D563F-5515-7724-661F-C7AA3D09D464}"/>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6281985A-743F-4D76-DCD5-41BA0182A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DFED5-C975-A92F-437D-EC593B3063C2}"/>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254914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1A65-12D8-B03F-33D8-F43A08649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E3B64-1F65-736E-CDBD-ACF3E3AEE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F8FBCA-48F5-4572-0B42-623CBFB5E1F1}"/>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8721DF5E-D7A3-D715-4E76-3BD7570C3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012AA-9B44-029B-CCB1-A8F040C66B74}"/>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89174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C98F-A592-21C4-0392-AE3887F2A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18CDE-2E35-612D-F0B8-23F46BD52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C249B-96EF-426C-1E65-027EF8333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FC988-15A2-DB6D-38F2-101C9FF3655C}"/>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6" name="Footer Placeholder 5">
            <a:extLst>
              <a:ext uri="{FF2B5EF4-FFF2-40B4-BE49-F238E27FC236}">
                <a16:creationId xmlns:a16="http://schemas.microsoft.com/office/drawing/2014/main" id="{1BD4A6AD-2C1F-801E-5698-0A24D6515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E825B-AF03-6816-F942-728E5FB6E982}"/>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403224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D3B7-BBB4-3DB9-985C-FFAD46B44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2104B0-13DF-8A07-5122-929007D6D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606C0-77ED-F247-57AA-6716A0E72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109FE-CC35-6C3B-A236-D9B0BCDC2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3789B4-FB30-539A-360F-B5080233D4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CBBD5-10B1-9AF9-496C-6B28976EE098}"/>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8" name="Footer Placeholder 7">
            <a:extLst>
              <a:ext uri="{FF2B5EF4-FFF2-40B4-BE49-F238E27FC236}">
                <a16:creationId xmlns:a16="http://schemas.microsoft.com/office/drawing/2014/main" id="{A983D94F-44F1-CE45-03D2-D7F1BF68FC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B4831-F27A-AEC9-8E7A-F44B951C8AD7}"/>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364355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79B3-895D-CFFF-5702-AFCEB0B4C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9BA47-D107-5907-40A8-CBA52DF1CB92}"/>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4" name="Footer Placeholder 3">
            <a:extLst>
              <a:ext uri="{FF2B5EF4-FFF2-40B4-BE49-F238E27FC236}">
                <a16:creationId xmlns:a16="http://schemas.microsoft.com/office/drawing/2014/main" id="{B0EE298E-7825-2079-EEF3-31942E504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C4ABF-6512-2BC4-B1D0-11278A960580}"/>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360845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6109F-33FA-8FA6-5F90-DFB80A9DCEC2}"/>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3" name="Footer Placeholder 2">
            <a:extLst>
              <a:ext uri="{FF2B5EF4-FFF2-40B4-BE49-F238E27FC236}">
                <a16:creationId xmlns:a16="http://schemas.microsoft.com/office/drawing/2014/main" id="{4C7C97B4-48BD-CA97-EB24-AAEDACA70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BBC961-7A15-8A12-9802-AF8DC2C5CD6C}"/>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92640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AB37-5CAB-A433-CD9D-F988BD69D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010E42-3D22-D024-BCEC-2D1BD3423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9F108-0448-8363-F0FB-1095990FF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27370-9B60-6FCB-DC36-2236FE9D8EC4}"/>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6" name="Footer Placeholder 5">
            <a:extLst>
              <a:ext uri="{FF2B5EF4-FFF2-40B4-BE49-F238E27FC236}">
                <a16:creationId xmlns:a16="http://schemas.microsoft.com/office/drawing/2014/main" id="{ADD4B19A-0325-DA91-8106-3AE0ACB10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B9381-C76D-3F90-7F33-5B3ADB629ACE}"/>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198188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AA2E-1B99-DF26-11C2-004A3F8B1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42EF0D-A8D3-E5BB-C213-EE26E989C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B0671-67DA-D8CD-9C93-86DE70D47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11223-E908-26A3-8F11-E0607195915F}"/>
              </a:ext>
            </a:extLst>
          </p:cNvPr>
          <p:cNvSpPr>
            <a:spLocks noGrp="1"/>
          </p:cNvSpPr>
          <p:nvPr>
            <p:ph type="dt" sz="half" idx="10"/>
          </p:nvPr>
        </p:nvSpPr>
        <p:spPr/>
        <p:txBody>
          <a:bodyPr/>
          <a:lstStyle/>
          <a:p>
            <a:fld id="{4F924076-B4E1-4A30-BF2B-1AA5466F8563}" type="datetimeFigureOut">
              <a:rPr lang="en-US" smtClean="0"/>
              <a:t>9/25/2024</a:t>
            </a:fld>
            <a:endParaRPr lang="en-US"/>
          </a:p>
        </p:txBody>
      </p:sp>
      <p:sp>
        <p:nvSpPr>
          <p:cNvPr id="6" name="Footer Placeholder 5">
            <a:extLst>
              <a:ext uri="{FF2B5EF4-FFF2-40B4-BE49-F238E27FC236}">
                <a16:creationId xmlns:a16="http://schemas.microsoft.com/office/drawing/2014/main" id="{32D8103B-0E79-CF33-0D11-7F5D2A114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B67C2-00FC-6AC7-3973-4C5813BB7B40}"/>
              </a:ext>
            </a:extLst>
          </p:cNvPr>
          <p:cNvSpPr>
            <a:spLocks noGrp="1"/>
          </p:cNvSpPr>
          <p:nvPr>
            <p:ph type="sldNum" sz="quarter" idx="12"/>
          </p:nvPr>
        </p:nvSpPr>
        <p:spPr/>
        <p:txBody>
          <a:bodyPr/>
          <a:lstStyle/>
          <a:p>
            <a:fld id="{02321259-7B49-416E-9B76-76C91C1777D1}" type="slidenum">
              <a:rPr lang="en-US" smtClean="0"/>
              <a:t>‹#›</a:t>
            </a:fld>
            <a:endParaRPr lang="en-US"/>
          </a:p>
        </p:txBody>
      </p:sp>
    </p:spTree>
    <p:extLst>
      <p:ext uri="{BB962C8B-B14F-4D97-AF65-F5344CB8AC3E}">
        <p14:creationId xmlns:p14="http://schemas.microsoft.com/office/powerpoint/2010/main" val="214635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86786-DAB8-421E-8AD2-70FA2730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6269-053D-0AA6-8734-B8412EF53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E9CE5-6CCE-D331-0141-72D20E452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24076-B4E1-4A30-BF2B-1AA5466F8563}" type="datetimeFigureOut">
              <a:rPr lang="en-US" smtClean="0"/>
              <a:t>9/25/2024</a:t>
            </a:fld>
            <a:endParaRPr lang="en-US"/>
          </a:p>
        </p:txBody>
      </p:sp>
      <p:sp>
        <p:nvSpPr>
          <p:cNvPr id="5" name="Footer Placeholder 4">
            <a:extLst>
              <a:ext uri="{FF2B5EF4-FFF2-40B4-BE49-F238E27FC236}">
                <a16:creationId xmlns:a16="http://schemas.microsoft.com/office/drawing/2014/main" id="{29C7D324-9CED-1328-9C9C-B6D4624B4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21197C-06F2-6265-2401-80CF12B14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21259-7B49-416E-9B76-76C91C1777D1}" type="slidenum">
              <a:rPr lang="en-US" smtClean="0"/>
              <a:t>‹#›</a:t>
            </a:fld>
            <a:endParaRPr lang="en-US"/>
          </a:p>
        </p:txBody>
      </p:sp>
    </p:spTree>
    <p:extLst>
      <p:ext uri="{BB962C8B-B14F-4D97-AF65-F5344CB8AC3E}">
        <p14:creationId xmlns:p14="http://schemas.microsoft.com/office/powerpoint/2010/main" val="22388063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AF5E-7E47-74E2-C2B6-12CB9439AB9B}"/>
              </a:ext>
            </a:extLst>
          </p:cNvPr>
          <p:cNvSpPr>
            <a:spLocks noGrp="1"/>
          </p:cNvSpPr>
          <p:nvPr>
            <p:ph type="title"/>
          </p:nvPr>
        </p:nvSpPr>
        <p:spPr>
          <a:xfrm>
            <a:off x="375621" y="1591499"/>
            <a:ext cx="10515600" cy="1325563"/>
          </a:xfrm>
        </p:spPr>
        <p:txBody>
          <a:bodyPr>
            <a:noAutofit/>
          </a:bodyPr>
          <a:lstStyle/>
          <a:p>
            <a:pPr algn="ctr"/>
            <a:r>
              <a:rPr lang="en-US" b="1" i="0" dirty="0">
                <a:effectLst/>
                <a:highlight>
                  <a:srgbClr val="FFFFFF"/>
                </a:highlight>
                <a:latin typeface="Times New Roman" panose="02020603050405020304" pitchFamily="18" charset="0"/>
                <a:cs typeface="Times New Roman" panose="02020603050405020304" pitchFamily="18" charset="0"/>
              </a:rPr>
              <a:t>Hiring Process Analytics</a:t>
            </a:r>
            <a:br>
              <a:rPr lang="en-US" b="1" i="0" dirty="0">
                <a:solidFill>
                  <a:srgbClr val="3C4858"/>
                </a:solidFill>
                <a:effectLst/>
                <a:highlight>
                  <a:srgbClr val="FFFFFF"/>
                </a:highligh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1FEA49-FC82-9F53-20D2-A2DB25BD8C24}"/>
              </a:ext>
            </a:extLst>
          </p:cNvPr>
          <p:cNvSpPr txBox="1"/>
          <p:nvPr/>
        </p:nvSpPr>
        <p:spPr>
          <a:xfrm>
            <a:off x="2883049" y="5507915"/>
            <a:ext cx="598125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By Sandesha kale</a:t>
            </a:r>
          </a:p>
        </p:txBody>
      </p:sp>
    </p:spTree>
    <p:extLst>
      <p:ext uri="{BB962C8B-B14F-4D97-AF65-F5344CB8AC3E}">
        <p14:creationId xmlns:p14="http://schemas.microsoft.com/office/powerpoint/2010/main" val="2797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7064-4B95-E0AD-0950-BE3A1FD79B1B}"/>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326B791F-DD4D-9EA4-DEF7-4F9B3DC3DC9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hiring process analytics project provided valuable insights into the company's recruitment practices, revealing both strengths and areas for improvement.</a:t>
            </a:r>
          </a:p>
          <a:p>
            <a:r>
              <a:rPr lang="en-US" sz="1800" dirty="0">
                <a:latin typeface="Times New Roman" panose="02020603050405020304" pitchFamily="18" charset="0"/>
                <a:cs typeface="Times New Roman" panose="02020603050405020304" pitchFamily="18" charset="0"/>
              </a:rPr>
              <a:t>A hiring process analytics project can help a company understand its hiring process and make data-driven decisions by providing insights from historical data</a:t>
            </a:r>
          </a:p>
        </p:txBody>
      </p:sp>
    </p:spTree>
    <p:extLst>
      <p:ext uri="{BB962C8B-B14F-4D97-AF65-F5344CB8AC3E}">
        <p14:creationId xmlns:p14="http://schemas.microsoft.com/office/powerpoint/2010/main" val="342547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A219-C4C7-C446-CAA5-ED4959898380}"/>
              </a:ext>
            </a:extLst>
          </p:cNvPr>
          <p:cNvSpPr>
            <a:spLocks noGrp="1"/>
          </p:cNvSpPr>
          <p:nvPr>
            <p:ph type="title"/>
          </p:nvPr>
        </p:nvSpPr>
        <p:spPr>
          <a:xfrm>
            <a:off x="838200" y="10117"/>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Project Description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8CDBF8-ED5D-4FFA-5930-FB45A56B7ADD}"/>
              </a:ext>
            </a:extLst>
          </p:cNvPr>
          <p:cNvSpPr>
            <a:spLocks noGrp="1"/>
          </p:cNvSpPr>
          <p:nvPr>
            <p:ph idx="1"/>
          </p:nvPr>
        </p:nvSpPr>
        <p:spPr>
          <a:xfrm>
            <a:off x="838200" y="1470620"/>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Hiring Process Analytics refers to the systematic analysis of data generated throughout the recruitment process to improve decision-making, identify trends, and optimize the entire hiring workflow. </a:t>
            </a:r>
          </a:p>
          <a:p>
            <a:r>
              <a:rPr lang="en-US" sz="1800" dirty="0">
                <a:latin typeface="Times New Roman" panose="02020603050405020304" pitchFamily="18" charset="0"/>
                <a:cs typeface="Times New Roman" panose="02020603050405020304" pitchFamily="18" charset="0"/>
              </a:rPr>
              <a:t>By leveraging data from various stages of hiring organizations can gain actionable insights into how well their recruitment strategies are performing and what can be done to enhance them.</a:t>
            </a:r>
          </a:p>
          <a:p>
            <a:r>
              <a:rPr lang="en-US" sz="1800" dirty="0">
                <a:latin typeface="Times New Roman" panose="02020603050405020304" pitchFamily="18" charset="0"/>
                <a:cs typeface="Times New Roman" panose="02020603050405020304" pitchFamily="18" charset="0"/>
              </a:rPr>
              <a:t>The goal of this project is to use of statistics and Excel to draw meaningful conclusions about the company's hiring process. </a:t>
            </a:r>
          </a:p>
          <a:p>
            <a:r>
              <a:rPr lang="en-US" sz="1800" dirty="0">
                <a:latin typeface="Times New Roman" panose="02020603050405020304" pitchFamily="18" charset="0"/>
                <a:cs typeface="Times New Roman" panose="02020603050405020304" pitchFamily="18" charset="0"/>
              </a:rPr>
              <a:t>The insights could potentially help the company improve its hiring process and make better hiring decisions in the future.</a:t>
            </a:r>
          </a:p>
        </p:txBody>
      </p:sp>
    </p:spTree>
    <p:extLst>
      <p:ext uri="{BB962C8B-B14F-4D97-AF65-F5344CB8AC3E}">
        <p14:creationId xmlns:p14="http://schemas.microsoft.com/office/powerpoint/2010/main" val="151071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6575-0152-19A7-1DB3-5CC236C97C71}"/>
              </a:ext>
            </a:extLst>
          </p:cNvPr>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49731F-120E-E4B8-8C99-7F3680950F6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first step is to clearly define the goals and key performance indicators (KPIs) of the hiring process. Common objectives include improving hiring efficiency, reducing cost per hire, increasing diversity, and improving the quality of hires.</a:t>
            </a:r>
          </a:p>
          <a:p>
            <a:r>
              <a:rPr lang="en-US" sz="1800" dirty="0">
                <a:latin typeface="Times New Roman" panose="02020603050405020304" pitchFamily="18" charset="0"/>
                <a:cs typeface="Times New Roman" panose="02020603050405020304" pitchFamily="18" charset="0"/>
              </a:rPr>
              <a:t>Accurate and comprehensive data gathering is key to hiring process analytics. Companies can leverage data from various sources throughout the hiring funnel.</a:t>
            </a:r>
          </a:p>
          <a:p>
            <a:r>
              <a:rPr lang="en-US" sz="1800" dirty="0">
                <a:latin typeface="Times New Roman" panose="02020603050405020304" pitchFamily="18" charset="0"/>
                <a:cs typeface="Times New Roman" panose="02020603050405020304" pitchFamily="18" charset="0"/>
              </a:rPr>
              <a:t>After gathering data, it is crucial to clean and prepare it for analysis. This ensures the data is accurate, consistent, and free from duplication or missing values. Clean data leads to more reliable insights.</a:t>
            </a:r>
          </a:p>
          <a:p>
            <a:r>
              <a:rPr lang="en-US" sz="1800" dirty="0">
                <a:latin typeface="Times New Roman" panose="02020603050405020304" pitchFamily="18" charset="0"/>
                <a:cs typeface="Times New Roman" panose="02020603050405020304" pitchFamily="18" charset="0"/>
              </a:rPr>
              <a:t>Once data is prepared, analyze each stage of the hiring process separately. This helps identify bottlenecks and areas of improvement.</a:t>
            </a:r>
          </a:p>
          <a:p>
            <a:r>
              <a:rPr lang="en-US" sz="1800" dirty="0">
                <a:latin typeface="Times New Roman" panose="02020603050405020304" pitchFamily="18" charset="0"/>
                <a:cs typeface="Times New Roman" panose="02020603050405020304" pitchFamily="18" charset="0"/>
              </a:rPr>
              <a:t>Data visualization is essential to make insights actionable. Charts, graphs, and dashboards provide a clear picture of trends and anomalies in the hiring process.</a:t>
            </a:r>
          </a:p>
          <a:p>
            <a:r>
              <a:rPr lang="en-US" sz="1800" dirty="0">
                <a:latin typeface="Times New Roman" panose="02020603050405020304" pitchFamily="18" charset="0"/>
                <a:cs typeface="Times New Roman" panose="02020603050405020304" pitchFamily="18" charset="0"/>
              </a:rPr>
              <a:t>Finally, communicate your findings to relevant stakeholders, including HR leaders, hiring managers, and executives.</a:t>
            </a:r>
          </a:p>
        </p:txBody>
      </p:sp>
    </p:spTree>
    <p:extLst>
      <p:ext uri="{BB962C8B-B14F-4D97-AF65-F5344CB8AC3E}">
        <p14:creationId xmlns:p14="http://schemas.microsoft.com/office/powerpoint/2010/main" val="249631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A0F-4BEC-36CA-08AC-2F6C808A1135}"/>
              </a:ext>
            </a:extLst>
          </p:cNvPr>
          <p:cNvSpPr>
            <a:spLocks noGrp="1"/>
          </p:cNvSpPr>
          <p:nvPr>
            <p:ph type="title"/>
          </p:nvPr>
        </p:nvSpPr>
        <p:spPr/>
        <p:txBody>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Tech-Stack</a:t>
            </a:r>
            <a:r>
              <a:rPr lang="en-US" i="0" dirty="0">
                <a:effectLst/>
                <a:highlight>
                  <a:srgbClr val="FFFFFF"/>
                </a:highlight>
                <a:latin typeface="Times New Roman" panose="02020603050405020304" pitchFamily="18" charset="0"/>
                <a:cs typeface="Times New Roman" panose="02020603050405020304" pitchFamily="18" charset="0"/>
              </a:rPr>
              <a:t> </a:t>
            </a:r>
            <a:r>
              <a:rPr lang="en-US" b="1" i="0" dirty="0">
                <a:effectLst/>
                <a:highlight>
                  <a:srgbClr val="FFFFFF"/>
                </a:highlight>
                <a:latin typeface="Times New Roman" panose="02020603050405020304" pitchFamily="18" charset="0"/>
                <a:cs typeface="Times New Roman" panose="02020603050405020304" pitchFamily="18" charset="0"/>
              </a:rPr>
              <a:t>Used</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DACE2F-B11F-D357-4DC9-10D007A59DF0}"/>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MS EXCEL</a:t>
            </a:r>
            <a:r>
              <a:rPr lang="en-US" sz="1800" dirty="0">
                <a:latin typeface="Times New Roman" panose="02020603050405020304" pitchFamily="18" charset="0"/>
                <a:cs typeface="Times New Roman" panose="02020603050405020304" pitchFamily="18" charset="0"/>
              </a:rPr>
              <a:t>:-Excel is a versatile tool that can cater to a wide range of tasks from basic data management to advanced analytics, making it an essential resource for tasks like hiring process analysis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23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9DF-6F0C-F078-26E2-4F66859AD9CC}"/>
              </a:ext>
            </a:extLst>
          </p:cNvPr>
          <p:cNvSpPr>
            <a:spLocks noGrp="1"/>
          </p:cNvSpPr>
          <p:nvPr>
            <p:ph type="title"/>
          </p:nvPr>
        </p:nvSpPr>
        <p:spPr>
          <a:xfrm>
            <a:off x="838200" y="149972"/>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2A76C5-A04A-D555-C59A-8C35D7C6BD04}"/>
              </a:ext>
            </a:extLst>
          </p:cNvPr>
          <p:cNvSpPr txBox="1"/>
          <p:nvPr/>
        </p:nvSpPr>
        <p:spPr>
          <a:xfrm>
            <a:off x="3016624" y="1257268"/>
            <a:ext cx="6158752"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A. Hiring Analysis</a:t>
            </a:r>
          </a:p>
        </p:txBody>
      </p:sp>
      <p:pic>
        <p:nvPicPr>
          <p:cNvPr id="9" name="Picture 8">
            <a:extLst>
              <a:ext uri="{FF2B5EF4-FFF2-40B4-BE49-F238E27FC236}">
                <a16:creationId xmlns:a16="http://schemas.microsoft.com/office/drawing/2014/main" id="{49473779-AE39-A7C2-2B87-82AEF028D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38" y="2035994"/>
            <a:ext cx="9045724" cy="4092295"/>
          </a:xfrm>
          <a:prstGeom prst="rect">
            <a:avLst/>
          </a:prstGeom>
        </p:spPr>
      </p:pic>
    </p:spTree>
    <p:extLst>
      <p:ext uri="{BB962C8B-B14F-4D97-AF65-F5344CB8AC3E}">
        <p14:creationId xmlns:p14="http://schemas.microsoft.com/office/powerpoint/2010/main" val="388794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9DF-6F0C-F078-26E2-4F66859AD9CC}"/>
              </a:ext>
            </a:extLst>
          </p:cNvPr>
          <p:cNvSpPr>
            <a:spLocks noGrp="1"/>
          </p:cNvSpPr>
          <p:nvPr>
            <p:ph type="title"/>
          </p:nvPr>
        </p:nvSpPr>
        <p:spPr>
          <a:xfrm>
            <a:off x="838200" y="149972"/>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2A76C5-A04A-D555-C59A-8C35D7C6BD04}"/>
              </a:ext>
            </a:extLst>
          </p:cNvPr>
          <p:cNvSpPr txBox="1"/>
          <p:nvPr/>
        </p:nvSpPr>
        <p:spPr>
          <a:xfrm>
            <a:off x="3016624" y="1257268"/>
            <a:ext cx="6158752"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B. Salary Analysis</a:t>
            </a:r>
          </a:p>
        </p:txBody>
      </p:sp>
      <p:pic>
        <p:nvPicPr>
          <p:cNvPr id="4" name="Picture 3">
            <a:extLst>
              <a:ext uri="{FF2B5EF4-FFF2-40B4-BE49-F238E27FC236}">
                <a16:creationId xmlns:a16="http://schemas.microsoft.com/office/drawing/2014/main" id="{818542AD-D972-A4F4-911D-3AC3DEA1C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808" y="2049431"/>
            <a:ext cx="8453014" cy="3366244"/>
          </a:xfrm>
          <a:prstGeom prst="rect">
            <a:avLst/>
          </a:prstGeom>
        </p:spPr>
      </p:pic>
    </p:spTree>
    <p:extLst>
      <p:ext uri="{BB962C8B-B14F-4D97-AF65-F5344CB8AC3E}">
        <p14:creationId xmlns:p14="http://schemas.microsoft.com/office/powerpoint/2010/main" val="39288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9DF-6F0C-F078-26E2-4F66859AD9CC}"/>
              </a:ext>
            </a:extLst>
          </p:cNvPr>
          <p:cNvSpPr>
            <a:spLocks noGrp="1"/>
          </p:cNvSpPr>
          <p:nvPr>
            <p:ph type="title"/>
          </p:nvPr>
        </p:nvSpPr>
        <p:spPr>
          <a:xfrm>
            <a:off x="838200" y="149972"/>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2A76C5-A04A-D555-C59A-8C35D7C6BD04}"/>
              </a:ext>
            </a:extLst>
          </p:cNvPr>
          <p:cNvSpPr txBox="1"/>
          <p:nvPr/>
        </p:nvSpPr>
        <p:spPr>
          <a:xfrm>
            <a:off x="3016624" y="1257268"/>
            <a:ext cx="6158752"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C. Salary Distribution</a:t>
            </a:r>
          </a:p>
        </p:txBody>
      </p:sp>
      <p:pic>
        <p:nvPicPr>
          <p:cNvPr id="5" name="Picture 4">
            <a:extLst>
              <a:ext uri="{FF2B5EF4-FFF2-40B4-BE49-F238E27FC236}">
                <a16:creationId xmlns:a16="http://schemas.microsoft.com/office/drawing/2014/main" id="{9CD399AD-F775-47D8-9C57-1518CD8E5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276" y="2087179"/>
            <a:ext cx="9091448" cy="3619814"/>
          </a:xfrm>
          <a:prstGeom prst="rect">
            <a:avLst/>
          </a:prstGeom>
        </p:spPr>
      </p:pic>
    </p:spTree>
    <p:extLst>
      <p:ext uri="{BB962C8B-B14F-4D97-AF65-F5344CB8AC3E}">
        <p14:creationId xmlns:p14="http://schemas.microsoft.com/office/powerpoint/2010/main" val="408714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9DF-6F0C-F078-26E2-4F66859AD9CC}"/>
              </a:ext>
            </a:extLst>
          </p:cNvPr>
          <p:cNvSpPr>
            <a:spLocks noGrp="1"/>
          </p:cNvSpPr>
          <p:nvPr>
            <p:ph type="title"/>
          </p:nvPr>
        </p:nvSpPr>
        <p:spPr>
          <a:xfrm>
            <a:off x="838200" y="149972"/>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2A76C5-A04A-D555-C59A-8C35D7C6BD04}"/>
              </a:ext>
            </a:extLst>
          </p:cNvPr>
          <p:cNvSpPr txBox="1"/>
          <p:nvPr/>
        </p:nvSpPr>
        <p:spPr>
          <a:xfrm>
            <a:off x="3016624" y="1257268"/>
            <a:ext cx="6158752"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D. Departmental Analysis</a:t>
            </a:r>
          </a:p>
        </p:txBody>
      </p:sp>
      <p:pic>
        <p:nvPicPr>
          <p:cNvPr id="8" name="Picture 7">
            <a:extLst>
              <a:ext uri="{FF2B5EF4-FFF2-40B4-BE49-F238E27FC236}">
                <a16:creationId xmlns:a16="http://schemas.microsoft.com/office/drawing/2014/main" id="{7F73FC75-88B4-5806-CA19-5E53A58D0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0" y="1869445"/>
            <a:ext cx="11522439" cy="4077053"/>
          </a:xfrm>
          <a:prstGeom prst="rect">
            <a:avLst/>
          </a:prstGeom>
        </p:spPr>
      </p:pic>
    </p:spTree>
    <p:extLst>
      <p:ext uri="{BB962C8B-B14F-4D97-AF65-F5344CB8AC3E}">
        <p14:creationId xmlns:p14="http://schemas.microsoft.com/office/powerpoint/2010/main" val="295265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9DF-6F0C-F078-26E2-4F66859AD9CC}"/>
              </a:ext>
            </a:extLst>
          </p:cNvPr>
          <p:cNvSpPr>
            <a:spLocks noGrp="1"/>
          </p:cNvSpPr>
          <p:nvPr>
            <p:ph type="title"/>
          </p:nvPr>
        </p:nvSpPr>
        <p:spPr>
          <a:xfrm>
            <a:off x="838200" y="149972"/>
            <a:ext cx="10515600" cy="1325563"/>
          </a:xfrm>
        </p:spPr>
        <p:txBody>
          <a:bodyPr>
            <a:normAutofit/>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Insights</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2A76C5-A04A-D555-C59A-8C35D7C6BD04}"/>
              </a:ext>
            </a:extLst>
          </p:cNvPr>
          <p:cNvSpPr txBox="1"/>
          <p:nvPr/>
        </p:nvSpPr>
        <p:spPr>
          <a:xfrm>
            <a:off x="3016624" y="1257268"/>
            <a:ext cx="6158752"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E. Position Tier Analysis</a:t>
            </a:r>
          </a:p>
        </p:txBody>
      </p:sp>
      <p:pic>
        <p:nvPicPr>
          <p:cNvPr id="4" name="Picture 3">
            <a:extLst>
              <a:ext uri="{FF2B5EF4-FFF2-40B4-BE49-F238E27FC236}">
                <a16:creationId xmlns:a16="http://schemas.microsoft.com/office/drawing/2014/main" id="{8694644B-4C47-A035-6A05-BEC4BBD7F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341" y="1990898"/>
            <a:ext cx="9233318" cy="4018016"/>
          </a:xfrm>
          <a:prstGeom prst="rect">
            <a:avLst/>
          </a:prstGeom>
        </p:spPr>
      </p:pic>
    </p:spTree>
    <p:extLst>
      <p:ext uri="{BB962C8B-B14F-4D97-AF65-F5344CB8AC3E}">
        <p14:creationId xmlns:p14="http://schemas.microsoft.com/office/powerpoint/2010/main" val="406422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283</TotalTime>
  <Words>398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Hiring Process Analytics </vt:lpstr>
      <vt:lpstr>Project Description</vt:lpstr>
      <vt:lpstr>Approach</vt:lpstr>
      <vt:lpstr>Tech-Stack Used</vt:lpstr>
      <vt:lpstr>Insights</vt:lpstr>
      <vt:lpstr>Insights</vt:lpstr>
      <vt:lpstr>Insights</vt:lpstr>
      <vt:lpstr>Insights</vt:lpstr>
      <vt:lpstr>Insights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Bawane</dc:creator>
  <cp:lastModifiedBy>Vinod Bawane</cp:lastModifiedBy>
  <cp:revision>14</cp:revision>
  <dcterms:created xsi:type="dcterms:W3CDTF">2024-08-29T08:35:46Z</dcterms:created>
  <dcterms:modified xsi:type="dcterms:W3CDTF">2024-09-25T09:26:58Z</dcterms:modified>
</cp:coreProperties>
</file>