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8" r:id="rId1"/>
  </p:sldMasterIdLst>
  <p:notesMasterIdLst>
    <p:notesMasterId r:id="rId14"/>
  </p:notesMasterIdLst>
  <p:sldIdLst>
    <p:sldId id="256" r:id="rId2"/>
    <p:sldId id="257" r:id="rId3"/>
    <p:sldId id="258" r:id="rId4"/>
    <p:sldId id="335" r:id="rId5"/>
    <p:sldId id="274" r:id="rId6"/>
    <p:sldId id="275" r:id="rId7"/>
    <p:sldId id="277" r:id="rId8"/>
    <p:sldId id="278" r:id="rId9"/>
    <p:sldId id="276" r:id="rId10"/>
    <p:sldId id="333"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a:srgbClr val="00CCFF"/>
    <a:srgbClr val="FF66FF"/>
    <a:srgbClr val="00FF99"/>
    <a:srgbClr val="FFFF00"/>
    <a:srgbClr val="FF0066"/>
    <a:srgbClr val="4E3B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56"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110224%20all%20docs\main%20work%20book%20assi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110224%20all%20docs\main%20work%20book%20assi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D:\110224%20all%20docs\AdventureWorks\Master%20Data%20Exce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110224%20all%20docs\AdventureWorks\Master%20Data%20Excel.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D:\110224%20all%20docs\AdventureWorks\Master%20Data%20Excel.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1" Type="http://schemas.openxmlformats.org/officeDocument/2006/relationships/oleObject" Target="file:///D:\110224%20all%20docs\AdventureWorks\Master%20Data%20Excel.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110224%20all%20docs\AdventureWorks\Master%20Data%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work book assig.xlsx]10!PivotTable10</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Quarter Wise Sales</a:t>
            </a:r>
          </a:p>
        </c:rich>
      </c:tx>
      <c:layout>
        <c:manualLayout>
          <c:xMode val="edge"/>
          <c:yMode val="edge"/>
          <c:x val="0.34447222222222224"/>
          <c:y val="4.5275590551181105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3"/>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4"/>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7"/>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8"/>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9"/>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1"/>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2"/>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3"/>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4"/>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s>
    <c:view3D>
      <c:rotX val="30"/>
      <c:rotY val="19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'10'!$B$3</c:f>
              <c:strCache>
                <c:ptCount val="1"/>
                <c:pt idx="0">
                  <c:v>Total</c:v>
                </c:pt>
              </c:strCache>
            </c:strRef>
          </c:tx>
          <c:dPt>
            <c:idx val="0"/>
            <c:bubble3D val="0"/>
            <c:spPr>
              <a:gradFill rotWithShape="1">
                <a:gsLst>
                  <a:gs pos="0">
                    <a:schemeClr val="accent2">
                      <a:tint val="98000"/>
                      <a:hueMod val="94000"/>
                      <a:satMod val="130000"/>
                      <a:lumMod val="128000"/>
                    </a:schemeClr>
                  </a:gs>
                  <a:gs pos="100000">
                    <a:schemeClr val="accent2">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1-09FC-4D08-A100-40C6F67F2513}"/>
              </c:ext>
            </c:extLst>
          </c:dPt>
          <c:dPt>
            <c:idx val="1"/>
            <c:bubble3D val="0"/>
            <c:spPr>
              <a:gradFill rotWithShape="1">
                <a:gsLst>
                  <a:gs pos="0">
                    <a:schemeClr val="accent4">
                      <a:tint val="98000"/>
                      <a:hueMod val="94000"/>
                      <a:satMod val="130000"/>
                      <a:lumMod val="128000"/>
                    </a:schemeClr>
                  </a:gs>
                  <a:gs pos="100000">
                    <a:schemeClr val="accent4">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3-09FC-4D08-A100-40C6F67F2513}"/>
              </c:ext>
            </c:extLst>
          </c:dPt>
          <c:dPt>
            <c:idx val="2"/>
            <c:bubble3D val="0"/>
            <c:spPr>
              <a:gradFill rotWithShape="1">
                <a:gsLst>
                  <a:gs pos="0">
                    <a:schemeClr val="accent6">
                      <a:tint val="98000"/>
                      <a:hueMod val="94000"/>
                      <a:satMod val="130000"/>
                      <a:lumMod val="128000"/>
                    </a:schemeClr>
                  </a:gs>
                  <a:gs pos="100000">
                    <a:schemeClr val="accent6">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5-09FC-4D08-A100-40C6F67F2513}"/>
              </c:ext>
            </c:extLst>
          </c:dPt>
          <c:dPt>
            <c:idx val="3"/>
            <c:bubble3D val="0"/>
            <c:explosion val="20"/>
            <c:spPr>
              <a:gradFill rotWithShape="1">
                <a:gsLst>
                  <a:gs pos="0">
                    <a:schemeClr val="accent2">
                      <a:lumMod val="60000"/>
                      <a:tint val="98000"/>
                      <a:hueMod val="94000"/>
                      <a:satMod val="130000"/>
                      <a:lumMod val="128000"/>
                    </a:schemeClr>
                  </a:gs>
                  <a:gs pos="100000">
                    <a:schemeClr val="accent2">
                      <a:lumMod val="60000"/>
                      <a:shade val="94000"/>
                      <a:lumMod val="88000"/>
                    </a:schemeClr>
                  </a:gs>
                </a:gsLst>
                <a:lin ang="5400000" scaled="0"/>
              </a:gradFill>
              <a:ln>
                <a:noFill/>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c:spPr>
            <c:extLst>
              <c:ext xmlns:c16="http://schemas.microsoft.com/office/drawing/2014/chart" uri="{C3380CC4-5D6E-409C-BE32-E72D297353CC}">
                <c16:uniqueId val="{00000007-09FC-4D08-A100-40C6F67F2513}"/>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'10'!$A$4:$A$8</c:f>
              <c:strCache>
                <c:ptCount val="4"/>
                <c:pt idx="0">
                  <c:v>Q1</c:v>
                </c:pt>
                <c:pt idx="1">
                  <c:v>Q2</c:v>
                </c:pt>
                <c:pt idx="2">
                  <c:v>Q3</c:v>
                </c:pt>
                <c:pt idx="3">
                  <c:v>Q4</c:v>
                </c:pt>
              </c:strCache>
            </c:strRef>
          </c:cat>
          <c:val>
            <c:numRef>
              <c:f>'10'!$B$4:$B$8</c:f>
              <c:numCache>
                <c:formatCode>General</c:formatCode>
                <c:ptCount val="4"/>
                <c:pt idx="0">
                  <c:v>5963586.7291006278</c:v>
                </c:pt>
                <c:pt idx="1">
                  <c:v>7656943.2642011307</c:v>
                </c:pt>
                <c:pt idx="2">
                  <c:v>8250420.3729012301</c:v>
                </c:pt>
                <c:pt idx="3">
                  <c:v>9836421.0846020021</c:v>
                </c:pt>
              </c:numCache>
            </c:numRef>
          </c:val>
          <c:extLst>
            <c:ext xmlns:c16="http://schemas.microsoft.com/office/drawing/2014/chart" uri="{C3380CC4-5D6E-409C-BE32-E72D297353CC}">
              <c16:uniqueId val="{00000008-09FC-4D08-A100-40C6F67F2513}"/>
            </c:ext>
          </c:extLst>
        </c:ser>
        <c:dLbls>
          <c:showLegendKey val="0"/>
          <c:showVal val="0"/>
          <c:showCatName val="0"/>
          <c:showSerName val="0"/>
          <c:showPercent val="0"/>
          <c:showBubbleSize val="0"/>
          <c:showLeaderLines val="0"/>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[main work book assig.xlsx]11!PivotTable7</c:name>
    <c:fmtId val="-1"/>
  </c:pivotSource>
  <c:chart>
    <c:autoTitleDeleted val="0"/>
    <c:pivotFmts>
      <c:pivotFmt>
        <c:idx val="0"/>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rgbClr val="92D050"/>
            </a:solidFill>
            <a:round/>
          </a:ln>
          <a:effectLst/>
        </c:spPr>
        <c:marker>
          <c:symbol val="none"/>
        </c:marker>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rgbClr val="92D050"/>
            </a:solidFill>
            <a:round/>
          </a:ln>
          <a:effectLst/>
        </c:spPr>
        <c:marker>
          <c:symbol val="none"/>
        </c:marker>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rgbClr val="92D050"/>
            </a:solidFill>
            <a:round/>
          </a:ln>
          <a:effectLst/>
        </c:spPr>
        <c:marker>
          <c:symbol val="none"/>
        </c:marker>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469816272965877E-2"/>
          <c:y val="5.0925925925925923E-2"/>
          <c:w val="0.69061220472440932"/>
          <c:h val="0.84630431612715074"/>
        </c:manualLayout>
      </c:layout>
      <c:barChart>
        <c:barDir val="col"/>
        <c:grouping val="clustered"/>
        <c:varyColors val="0"/>
        <c:ser>
          <c:idx val="0"/>
          <c:order val="0"/>
          <c:tx>
            <c:strRef>
              <c:f>'11'!$B$3</c:f>
              <c:strCache>
                <c:ptCount val="1"/>
                <c:pt idx="0">
                  <c:v>Sum of Sales</c:v>
                </c:pt>
              </c:strCache>
            </c:strRef>
          </c:tx>
          <c:spPr>
            <a:solidFill>
              <a:srgbClr val="2AB808"/>
            </a:solidFill>
            <a:ln>
              <a:noFill/>
            </a:ln>
            <a:effectLst/>
          </c:spPr>
          <c:invertIfNegative val="0"/>
          <c:dLbls>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'11'!$A$4:$A$9</c:f>
              <c:strCache>
                <c:ptCount val="5"/>
                <c:pt idx="0">
                  <c:v>2010</c:v>
                </c:pt>
                <c:pt idx="1">
                  <c:v>2011</c:v>
                </c:pt>
                <c:pt idx="2">
                  <c:v>2012</c:v>
                </c:pt>
                <c:pt idx="3">
                  <c:v>2013</c:v>
                </c:pt>
                <c:pt idx="4">
                  <c:v>2014</c:v>
                </c:pt>
              </c:strCache>
            </c:strRef>
          </c:cat>
          <c:val>
            <c:numRef>
              <c:f>'11'!$B$4:$B$9</c:f>
              <c:numCache>
                <c:formatCode>General</c:formatCode>
                <c:ptCount val="5"/>
                <c:pt idx="0">
                  <c:v>46894.719399999987</c:v>
                </c:pt>
                <c:pt idx="1">
                  <c:v>7641568.0149002019</c:v>
                </c:pt>
                <c:pt idx="2">
                  <c:v>6309884.0517001767</c:v>
                </c:pt>
                <c:pt idx="3">
                  <c:v>17659674.367205866</c:v>
                </c:pt>
                <c:pt idx="4">
                  <c:v>49350.297600000158</c:v>
                </c:pt>
              </c:numCache>
            </c:numRef>
          </c:val>
          <c:extLst>
            <c:ext xmlns:c16="http://schemas.microsoft.com/office/drawing/2014/chart" uri="{C3380CC4-5D6E-409C-BE32-E72D297353CC}">
              <c16:uniqueId val="{00000000-1B52-40C0-B971-A3F7B3DA7D40}"/>
            </c:ext>
          </c:extLst>
        </c:ser>
        <c:dLbls>
          <c:dLblPos val="outEnd"/>
          <c:showLegendKey val="0"/>
          <c:showVal val="1"/>
          <c:showCatName val="0"/>
          <c:showSerName val="0"/>
          <c:showPercent val="0"/>
          <c:showBubbleSize val="0"/>
        </c:dLbls>
        <c:gapWidth val="219"/>
        <c:overlap val="-27"/>
        <c:axId val="1565187119"/>
        <c:axId val="114897167"/>
      </c:barChart>
      <c:lineChart>
        <c:grouping val="standard"/>
        <c:varyColors val="0"/>
        <c:ser>
          <c:idx val="1"/>
          <c:order val="1"/>
          <c:tx>
            <c:strRef>
              <c:f>'11'!$C$3</c:f>
              <c:strCache>
                <c:ptCount val="1"/>
                <c:pt idx="0">
                  <c:v>Sum of ProductionCost</c:v>
                </c:pt>
              </c:strCache>
            </c:strRef>
          </c:tx>
          <c:spPr>
            <a:ln w="28575" cap="rnd">
              <a:solidFill>
                <a:srgbClr val="92D050"/>
              </a:solidFill>
              <a:round/>
            </a:ln>
            <a:effectLst/>
          </c:spPr>
          <c:marker>
            <c:symbol val="none"/>
          </c:marker>
          <c:dPt>
            <c:idx val="1"/>
            <c:marker>
              <c:symbol val="none"/>
            </c:marker>
            <c:bubble3D val="0"/>
            <c:spPr>
              <a:ln w="28575" cap="rnd">
                <a:solidFill>
                  <a:srgbClr val="92D050"/>
                </a:solidFill>
                <a:round/>
              </a:ln>
              <a:effectLst/>
            </c:spPr>
            <c:extLst>
              <c:ext xmlns:c16="http://schemas.microsoft.com/office/drawing/2014/chart" uri="{C3380CC4-5D6E-409C-BE32-E72D297353CC}">
                <c16:uniqueId val="{00000002-1B52-40C0-B971-A3F7B3DA7D40}"/>
              </c:ext>
            </c:extLst>
          </c:dPt>
          <c:dLbls>
            <c:dLbl>
              <c:idx val="1"/>
              <c:layout>
                <c:manualLayout>
                  <c:x val="-1.3888888888888888E-2"/>
                  <c:y val="6.01851851851851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B52-40C0-B971-A3F7B3DA7D40}"/>
                </c:ext>
              </c:extLst>
            </c:dLbl>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'11'!$A$4:$A$9</c:f>
              <c:strCache>
                <c:ptCount val="5"/>
                <c:pt idx="0">
                  <c:v>2010</c:v>
                </c:pt>
                <c:pt idx="1">
                  <c:v>2011</c:v>
                </c:pt>
                <c:pt idx="2">
                  <c:v>2012</c:v>
                </c:pt>
                <c:pt idx="3">
                  <c:v>2013</c:v>
                </c:pt>
                <c:pt idx="4">
                  <c:v>2014</c:v>
                </c:pt>
              </c:strCache>
            </c:strRef>
          </c:cat>
          <c:val>
            <c:numRef>
              <c:f>'11'!$C$4:$C$9</c:f>
              <c:numCache>
                <c:formatCode>General</c:formatCode>
                <c:ptCount val="5"/>
                <c:pt idx="0">
                  <c:v>25572.063999999998</c:v>
                </c:pt>
                <c:pt idx="1">
                  <c:v>4231462.1909998646</c:v>
                </c:pt>
                <c:pt idx="2">
                  <c:v>3414478.1693001497</c:v>
                </c:pt>
                <c:pt idx="3">
                  <c:v>9586139.3689988479</c:v>
                </c:pt>
                <c:pt idx="4">
                  <c:v>20141.782400000106</c:v>
                </c:pt>
              </c:numCache>
            </c:numRef>
          </c:val>
          <c:smooth val="0"/>
          <c:extLst>
            <c:ext xmlns:c16="http://schemas.microsoft.com/office/drawing/2014/chart" uri="{C3380CC4-5D6E-409C-BE32-E72D297353CC}">
              <c16:uniqueId val="{00000003-1B52-40C0-B971-A3F7B3DA7D40}"/>
            </c:ext>
          </c:extLst>
        </c:ser>
        <c:dLbls>
          <c:showLegendKey val="0"/>
          <c:showVal val="1"/>
          <c:showCatName val="0"/>
          <c:showSerName val="0"/>
          <c:showPercent val="0"/>
          <c:showBubbleSize val="0"/>
        </c:dLbls>
        <c:marker val="1"/>
        <c:smooth val="0"/>
        <c:axId val="1565187119"/>
        <c:axId val="114897167"/>
      </c:lineChart>
      <c:catAx>
        <c:axId val="1565187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897167"/>
        <c:crosses val="autoZero"/>
        <c:auto val="1"/>
        <c:lblAlgn val="ctr"/>
        <c:lblOffset val="100"/>
        <c:noMultiLvlLbl val="0"/>
      </c:catAx>
      <c:valAx>
        <c:axId val="114897167"/>
        <c:scaling>
          <c:orientation val="minMax"/>
        </c:scaling>
        <c:delete val="1"/>
        <c:axPos val="l"/>
        <c:numFmt formatCode="General" sourceLinked="1"/>
        <c:majorTickMark val="none"/>
        <c:minorTickMark val="none"/>
        <c:tickLblPos val="nextTo"/>
        <c:crossAx val="1565187119"/>
        <c:crosses val="autoZero"/>
        <c:crossBetween val="between"/>
      </c:valAx>
      <c:spPr>
        <a:noFill/>
        <a:ln>
          <a:noFill/>
        </a:ln>
        <a:effectLst/>
      </c:spPr>
    </c:plotArea>
    <c:legend>
      <c:legendPos val="r"/>
      <c:layout>
        <c:manualLayout>
          <c:xMode val="edge"/>
          <c:yMode val="edge"/>
          <c:x val="0.70124868766404203"/>
          <c:y val="0.38824110527850686"/>
          <c:w val="0.28208464566929137"/>
          <c:h val="0.2698137212015164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[Master Data Excel.xlsx]8!PivotTable8</c:name>
    <c:fmtId val="2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 Wise Sales</a:t>
            </a:r>
          </a:p>
        </c:rich>
      </c:tx>
      <c:overlay val="0"/>
      <c:spPr>
        <a:noFill/>
        <a:ln>
          <a:noFill/>
        </a:ln>
        <a:effectLst/>
      </c:spPr>
    </c:title>
    <c:autoTitleDeleted val="0"/>
    <c:pivotFmts>
      <c:pivotFmt>
        <c:idx val="0"/>
        <c:spPr>
          <a:solidFill>
            <a:srgbClr val="4044F0"/>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4044F0"/>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4044F0"/>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4044F0"/>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4044F0"/>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4044F0"/>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4044F0"/>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'8'!$B$3</c:f>
              <c:strCache>
                <c:ptCount val="1"/>
                <c:pt idx="0">
                  <c:v>Total</c:v>
                </c:pt>
              </c:strCache>
            </c:strRef>
          </c:tx>
          <c:spPr>
            <a:solidFill>
              <a:srgbClr val="4044F0"/>
            </a:solidFill>
            <a:ln>
              <a:noFill/>
            </a:ln>
            <a:effectLst/>
          </c:spPr>
          <c:invertIfNegative val="0"/>
          <c:dLbls>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'8'!$A$4:$A$9</c:f>
              <c:strCache>
                <c:ptCount val="5"/>
                <c:pt idx="0">
                  <c:v>2010</c:v>
                </c:pt>
                <c:pt idx="1">
                  <c:v>2011</c:v>
                </c:pt>
                <c:pt idx="2">
                  <c:v>2012</c:v>
                </c:pt>
                <c:pt idx="3">
                  <c:v>2013</c:v>
                </c:pt>
                <c:pt idx="4">
                  <c:v>2014</c:v>
                </c:pt>
              </c:strCache>
            </c:strRef>
          </c:cat>
          <c:val>
            <c:numRef>
              <c:f>'8'!$B$4:$B$9</c:f>
              <c:numCache>
                <c:formatCode>General</c:formatCode>
                <c:ptCount val="5"/>
                <c:pt idx="0">
                  <c:v>46894.719399999987</c:v>
                </c:pt>
                <c:pt idx="1">
                  <c:v>7641568.0149002019</c:v>
                </c:pt>
                <c:pt idx="2">
                  <c:v>6309884.0517001767</c:v>
                </c:pt>
                <c:pt idx="3">
                  <c:v>17659674.367205866</c:v>
                </c:pt>
                <c:pt idx="4">
                  <c:v>49350.297600000158</c:v>
                </c:pt>
              </c:numCache>
            </c:numRef>
          </c:val>
          <c:extLst>
            <c:ext xmlns:c16="http://schemas.microsoft.com/office/drawing/2014/chart" uri="{C3380CC4-5D6E-409C-BE32-E72D297353CC}">
              <c16:uniqueId val="{00000000-9B7E-4679-BC5E-41A210B97178}"/>
            </c:ext>
          </c:extLst>
        </c:ser>
        <c:dLbls>
          <c:dLblPos val="outEnd"/>
          <c:showLegendKey val="0"/>
          <c:showVal val="1"/>
          <c:showCatName val="0"/>
          <c:showSerName val="0"/>
          <c:showPercent val="0"/>
          <c:showBubbleSize val="0"/>
        </c:dLbls>
        <c:gapWidth val="219"/>
        <c:overlap val="-27"/>
        <c:axId val="1565031119"/>
        <c:axId val="114888431"/>
      </c:barChart>
      <c:catAx>
        <c:axId val="1565031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888431"/>
        <c:crosses val="autoZero"/>
        <c:auto val="1"/>
        <c:lblAlgn val="ctr"/>
        <c:lblOffset val="100"/>
        <c:noMultiLvlLbl val="0"/>
      </c:catAx>
      <c:valAx>
        <c:axId val="114888431"/>
        <c:scaling>
          <c:orientation val="minMax"/>
        </c:scaling>
        <c:delete val="1"/>
        <c:axPos val="l"/>
        <c:numFmt formatCode="General" sourceLinked="1"/>
        <c:majorTickMark val="none"/>
        <c:minorTickMark val="none"/>
        <c:tickLblPos val="nextTo"/>
        <c:crossAx val="1565031119"/>
        <c:crosses val="autoZero"/>
        <c:crossBetween val="between"/>
      </c:valAx>
    </c:plotArea>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[Master Data Excel.xlsx]9!PivotTable9</c:name>
    <c:fmtId val="3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 Wise Sales</a:t>
            </a:r>
          </a:p>
        </c:rich>
      </c:tx>
      <c:layout>
        <c:manualLayout>
          <c:xMode val="edge"/>
          <c:yMode val="edge"/>
          <c:x val="0.35297222222222224"/>
          <c:y val="4.9905220180810735E-2"/>
        </c:manualLayout>
      </c:layout>
      <c:overlay val="0"/>
      <c:spPr>
        <a:noFill/>
        <a:ln>
          <a:noFill/>
        </a:ln>
        <a:effectLst/>
      </c:spPr>
    </c:title>
    <c:autoTitleDeleted val="0"/>
    <c:pivotFmts>
      <c:pivotFmt>
        <c:idx val="0"/>
        <c:spPr>
          <a:solidFill>
            <a:schemeClr val="accent2"/>
          </a:solidFill>
          <a:ln w="28575" cap="rnd">
            <a:solidFill>
              <a:srgbClr val="ED7C2F"/>
            </a:solidFill>
            <a:round/>
          </a:ln>
          <a:effectLst/>
        </c:spPr>
        <c:marker>
          <c:symbol val="none"/>
        </c:marker>
        <c:dLbl>
          <c:idx val="0"/>
          <c:delete val="1"/>
          <c:extLst>
            <c:ext xmlns:c15="http://schemas.microsoft.com/office/drawing/2012/chart" uri="{CE6537A1-D6FC-4f65-9D91-7224C49458BB}"/>
          </c:extLst>
        </c:dLbl>
      </c:pivotFmt>
      <c:pivotFmt>
        <c:idx val="1"/>
        <c:spPr>
          <a:solidFill>
            <a:schemeClr val="accent2"/>
          </a:solidFill>
          <a:ln w="28575" cap="rnd">
            <a:solidFill>
              <a:srgbClr val="ED7C2F"/>
            </a:solidFill>
            <a:round/>
          </a:ln>
          <a:effectLst/>
        </c:spPr>
        <c:marker>
          <c:symbol val="none"/>
        </c:marker>
        <c:dLbl>
          <c:idx val="0"/>
          <c:delete val="1"/>
          <c:extLst>
            <c:ext xmlns:c15="http://schemas.microsoft.com/office/drawing/2012/chart" uri="{CE6537A1-D6FC-4f65-9D91-7224C49458BB}"/>
          </c:extLst>
        </c:dLbl>
      </c:pivotFmt>
      <c:pivotFmt>
        <c:idx val="2"/>
        <c:spPr>
          <a:ln w="28575" cap="rnd">
            <a:solidFill>
              <a:srgbClr val="ED7C2F"/>
            </a:solidFill>
            <a:round/>
          </a:ln>
          <a:effectLst/>
        </c:spPr>
        <c:marker>
          <c:symbol val="none"/>
        </c:marker>
        <c:dLbl>
          <c:idx val="0"/>
          <c:delete val="1"/>
          <c:extLst>
            <c:ext xmlns:c15="http://schemas.microsoft.com/office/drawing/2012/chart" uri="{CE6537A1-D6FC-4f65-9D91-7224C49458BB}"/>
          </c:extLst>
        </c:dLbl>
      </c:pivotFmt>
      <c:pivotFmt>
        <c:idx val="3"/>
        <c:spPr>
          <a:ln w="28575" cap="rnd">
            <a:solidFill>
              <a:srgbClr val="ED7C2F"/>
            </a:solidFill>
            <a:round/>
          </a:ln>
          <a:effectLst/>
        </c:spPr>
        <c:marker>
          <c:symbol val="none"/>
        </c:marker>
        <c:dLbl>
          <c:idx val="0"/>
          <c:delete val="1"/>
          <c:extLst>
            <c:ext xmlns:c15="http://schemas.microsoft.com/office/drawing/2012/chart" uri="{CE6537A1-D6FC-4f65-9D91-7224C49458BB}"/>
          </c:extLst>
        </c:dLbl>
      </c:pivotFmt>
      <c:pivotFmt>
        <c:idx val="4"/>
        <c:spPr>
          <a:ln w="28575" cap="rnd">
            <a:solidFill>
              <a:srgbClr val="ED7C2F"/>
            </a:solidFill>
            <a:round/>
          </a:ln>
          <a:effectLst/>
        </c:spPr>
        <c:marker>
          <c:symbol val="none"/>
        </c:marker>
        <c:dLbl>
          <c:idx val="0"/>
          <c:delete val="1"/>
          <c:extLst>
            <c:ext xmlns:c15="http://schemas.microsoft.com/office/drawing/2012/chart" uri="{CE6537A1-D6FC-4f65-9D91-7224C49458BB}"/>
          </c:extLst>
        </c:dLbl>
      </c:pivotFmt>
      <c:pivotFmt>
        <c:idx val="5"/>
        <c:spPr>
          <a:ln w="28575" cap="rnd">
            <a:solidFill>
              <a:srgbClr val="ED7C2F"/>
            </a:solidFill>
            <a:round/>
          </a:ln>
          <a:effectLst/>
        </c:spPr>
        <c:marker>
          <c:symbol val="none"/>
        </c:marker>
        <c:dLbl>
          <c:idx val="0"/>
          <c:delete val="1"/>
          <c:extLst>
            <c:ext xmlns:c15="http://schemas.microsoft.com/office/drawing/2012/chart" uri="{CE6537A1-D6FC-4f65-9D91-7224C49458BB}"/>
          </c:extLst>
        </c:dLbl>
      </c:pivotFmt>
      <c:pivotFmt>
        <c:idx val="6"/>
        <c:spPr>
          <a:ln w="28575" cap="rnd">
            <a:solidFill>
              <a:srgbClr val="ED7C2F"/>
            </a:solidFill>
            <a:round/>
          </a:ln>
          <a:effectLst/>
        </c:spPr>
        <c:marker>
          <c:symbol val="none"/>
        </c:marker>
        <c:dLbl>
          <c:idx val="0"/>
          <c:delete val="1"/>
          <c:extLst>
            <c:ext xmlns:c15="http://schemas.microsoft.com/office/drawing/2012/chart" uri="{CE6537A1-D6FC-4f65-9D91-7224C49458BB}"/>
          </c:extLst>
        </c:dLbl>
      </c:pivotFmt>
    </c:pivotFmts>
    <c:plotArea>
      <c:layout/>
      <c:lineChart>
        <c:grouping val="standard"/>
        <c:varyColors val="0"/>
        <c:ser>
          <c:idx val="0"/>
          <c:order val="0"/>
          <c:tx>
            <c:strRef>
              <c:f>'9'!$B$3</c:f>
              <c:strCache>
                <c:ptCount val="1"/>
                <c:pt idx="0">
                  <c:v>Total</c:v>
                </c:pt>
              </c:strCache>
            </c:strRef>
          </c:tx>
          <c:spPr>
            <a:ln w="28575" cap="rnd">
              <a:solidFill>
                <a:srgbClr val="ED7C2F"/>
              </a:solidFill>
              <a:round/>
            </a:ln>
            <a:effectLst/>
          </c:spPr>
          <c:marker>
            <c:symbol val="none"/>
          </c:marker>
          <c:cat>
            <c:strRef>
              <c:f>'9'!$A$4:$A$16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'9'!$B$4:$B$16</c:f>
              <c:numCache>
                <c:formatCode>General</c:formatCode>
                <c:ptCount val="12"/>
                <c:pt idx="0">
                  <c:v>2018058.4873000022</c:v>
                </c:pt>
                <c:pt idx="1">
                  <c:v>1884252.060099999</c:v>
                </c:pt>
                <c:pt idx="2">
                  <c:v>2061276.1817000054</c:v>
                </c:pt>
                <c:pt idx="3">
                  <c:v>2104306.8121000011</c:v>
                </c:pt>
                <c:pt idx="4">
                  <c:v>2381564.4828999978</c:v>
                </c:pt>
                <c:pt idx="5">
                  <c:v>3171071.9691999909</c:v>
                </c:pt>
                <c:pt idx="6">
                  <c:v>2606019.0472000032</c:v>
                </c:pt>
                <c:pt idx="7">
                  <c:v>2904704.1520999954</c:v>
                </c:pt>
                <c:pt idx="8">
                  <c:v>2739697.1736000129</c:v>
                </c:pt>
                <c:pt idx="9">
                  <c:v>3149993.7751999968</c:v>
                </c:pt>
                <c:pt idx="10">
                  <c:v>3217775.1074999766</c:v>
                </c:pt>
                <c:pt idx="11">
                  <c:v>3468652.2018999853</c:v>
                </c:pt>
              </c:numCache>
            </c:numRef>
          </c:val>
          <c:smooth val="0"/>
          <c:extLst>
            <c:ext xmlns:c16="http://schemas.microsoft.com/office/drawing/2014/chart" uri="{C3380CC4-5D6E-409C-BE32-E72D297353CC}">
              <c16:uniqueId val="{00000000-AD74-45B4-89A6-935795F5D778}"/>
            </c:ext>
          </c:extLst>
        </c:ser>
        <c:dLbls>
          <c:showLegendKey val="0"/>
          <c:showVal val="0"/>
          <c:showCatName val="0"/>
          <c:showSerName val="0"/>
          <c:showPercent val="0"/>
          <c:showBubbleSize val="0"/>
        </c:dLbls>
        <c:smooth val="0"/>
        <c:axId val="1565063119"/>
        <c:axId val="114899663"/>
      </c:lineChart>
      <c:catAx>
        <c:axId val="156506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899663"/>
        <c:crosses val="autoZero"/>
        <c:auto val="1"/>
        <c:lblAlgn val="ctr"/>
        <c:lblOffset val="100"/>
        <c:noMultiLvlLbl val="0"/>
      </c:catAx>
      <c:valAx>
        <c:axId val="11489966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5063119"/>
        <c:crosses val="autoZero"/>
        <c:crossBetween val="between"/>
      </c:valAx>
      <c:spPr>
        <a:noFill/>
        <a:ln cmpd="sng">
          <a:solidFill>
            <a:schemeClr val="bg1"/>
          </a:solidFill>
        </a:ln>
        <a:effectLst/>
      </c:spPr>
    </c:plotArea>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[Master Data Excel.xlsx]10!PivotTable10</c:name>
    <c:fmtId val="26"/>
  </c:pivotSource>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a:t>Quarter Wise Sales</a:t>
            </a:r>
          </a:p>
        </c:rich>
      </c:tx>
      <c:layout>
        <c:manualLayout>
          <c:xMode val="edge"/>
          <c:yMode val="edge"/>
          <c:x val="0.22272651803400334"/>
          <c:y val="7.4000843664580374E-2"/>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
        <c:spPr>
          <a:solidFill>
            <a:schemeClr val="accent6">
              <a:lumMod val="60000"/>
              <a:lumOff val="4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
        <c:spPr>
          <a:solidFill>
            <a:srgbClr val="3E35FB"/>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3"/>
        <c:spPr>
          <a:solidFill>
            <a:srgbClr val="FFFF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4"/>
        <c:spPr>
          <a:solidFill>
            <a:schemeClr val="accent6">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6"/>
        <c:spPr>
          <a:solidFill>
            <a:schemeClr val="accent6">
              <a:lumMod val="60000"/>
              <a:lumOff val="4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7"/>
        <c:spPr>
          <a:solidFill>
            <a:srgbClr val="3E35FB"/>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8"/>
        <c:spPr>
          <a:solidFill>
            <a:srgbClr val="FFFF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9"/>
        <c:spPr>
          <a:solidFill>
            <a:schemeClr val="accent6">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1"/>
        <c:spPr>
          <a:solidFill>
            <a:schemeClr val="accent6">
              <a:lumMod val="60000"/>
              <a:lumOff val="4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2"/>
        <c:spPr>
          <a:solidFill>
            <a:srgbClr val="3E35FB"/>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3"/>
        <c:spPr>
          <a:solidFill>
            <a:srgbClr val="FFFF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4"/>
        <c:spPr>
          <a:solidFill>
            <a:schemeClr val="accent6">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16"/>
        <c:spPr>
          <a:solidFill>
            <a:schemeClr val="accent6">
              <a:lumMod val="60000"/>
              <a:lumOff val="4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7"/>
        <c:spPr>
          <a:solidFill>
            <a:srgbClr val="3E35FB"/>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8"/>
        <c:spPr>
          <a:solidFill>
            <a:srgbClr val="FFFF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19"/>
        <c:spPr>
          <a:solidFill>
            <a:schemeClr val="accent6">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1"/>
        <c:spPr>
          <a:solidFill>
            <a:schemeClr val="accent6">
              <a:lumMod val="60000"/>
              <a:lumOff val="4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2"/>
        <c:spPr>
          <a:solidFill>
            <a:srgbClr val="3E35FB"/>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3"/>
        <c:spPr>
          <a:solidFill>
            <a:srgbClr val="FFFF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4"/>
        <c:spPr>
          <a:solidFill>
            <a:schemeClr val="accent6">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5"/>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26"/>
        <c:spPr>
          <a:solidFill>
            <a:schemeClr val="accent6">
              <a:lumMod val="60000"/>
              <a:lumOff val="4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7"/>
        <c:spPr>
          <a:solidFill>
            <a:srgbClr val="3E35FB"/>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8"/>
        <c:spPr>
          <a:solidFill>
            <a:srgbClr val="FFFF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29"/>
        <c:spPr>
          <a:solidFill>
            <a:schemeClr val="accent6">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30"/>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0"/>
          <c:showBubbleSize val="0"/>
          <c:extLst>
            <c:ext xmlns:c15="http://schemas.microsoft.com/office/drawing/2012/chart" uri="{CE6537A1-D6FC-4f65-9D91-7224C49458BB}"/>
          </c:extLst>
        </c:dLbl>
      </c:pivotFmt>
      <c:pivotFmt>
        <c:idx val="31"/>
        <c:spPr>
          <a:solidFill>
            <a:schemeClr val="accent6">
              <a:lumMod val="60000"/>
              <a:lumOff val="4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32"/>
        <c:spPr>
          <a:solidFill>
            <a:srgbClr val="3E35FB"/>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33"/>
        <c:spPr>
          <a:solidFill>
            <a:srgbClr val="FFFF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
        <c:idx val="34"/>
        <c:spPr>
          <a:solidFill>
            <a:schemeClr val="accent6">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pivotFmt>
    </c:pivotFmts>
    <c:view3D>
      <c:rotX val="30"/>
      <c:rotY val="19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'10'!$B$3</c:f>
              <c:strCache>
                <c:ptCount val="1"/>
                <c:pt idx="0">
                  <c:v>Total</c:v>
                </c:pt>
              </c:strCache>
            </c:strRef>
          </c:tx>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92A4-4E89-9FBA-4E0F7ECE49CB}"/>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92A4-4E89-9FBA-4E0F7ECE49CB}"/>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92A4-4E89-9FBA-4E0F7ECE49CB}"/>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92A4-4E89-9FBA-4E0F7ECE49CB}"/>
              </c:ext>
            </c:extLst>
          </c:dPt>
          <c:dLbls>
            <c:dLbl>
              <c:idx val="0"/>
              <c:spPr>
                <a:solidFill>
                  <a:prstClr val="white"/>
                </a:solidFill>
                <a:ln>
                  <a:solidFill>
                    <a:srgbClr val="052F6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92A4-4E89-9FBA-4E0F7ECE49CB}"/>
                </c:ext>
              </c:extLst>
            </c:dLbl>
            <c:dLbl>
              <c:idx val="1"/>
              <c:spPr>
                <a:solidFill>
                  <a:prstClr val="white"/>
                </a:solidFill>
                <a:ln>
                  <a:solidFill>
                    <a:srgbClr val="052F6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92A4-4E89-9FBA-4E0F7ECE49CB}"/>
                </c:ext>
              </c:extLst>
            </c:dLbl>
            <c:dLbl>
              <c:idx val="2"/>
              <c:spPr>
                <a:solidFill>
                  <a:prstClr val="white"/>
                </a:solidFill>
                <a:ln>
                  <a:solidFill>
                    <a:srgbClr val="052F6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5-92A4-4E89-9FBA-4E0F7ECE49CB}"/>
                </c:ext>
              </c:extLst>
            </c:dLbl>
            <c:dLbl>
              <c:idx val="3"/>
              <c:spPr>
                <a:solidFill>
                  <a:prstClr val="white"/>
                </a:solidFill>
                <a:ln>
                  <a:solidFill>
                    <a:srgbClr val="052F61"/>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7-92A4-4E89-9FBA-4E0F7ECE49CB}"/>
                </c:ext>
              </c:extLst>
            </c:dLbl>
            <c:spPr>
              <a:solidFill>
                <a:prstClr val="white"/>
              </a:solidFill>
              <a:ln>
                <a:solidFill>
                  <a:srgbClr val="052F61"/>
                </a:solid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'10'!$A$4:$A$8</c:f>
              <c:strCache>
                <c:ptCount val="4"/>
                <c:pt idx="0">
                  <c:v>Q1</c:v>
                </c:pt>
                <c:pt idx="1">
                  <c:v>Q2</c:v>
                </c:pt>
                <c:pt idx="2">
                  <c:v>Q3</c:v>
                </c:pt>
                <c:pt idx="3">
                  <c:v>Q4</c:v>
                </c:pt>
              </c:strCache>
            </c:strRef>
          </c:cat>
          <c:val>
            <c:numRef>
              <c:f>'10'!$B$4:$B$8</c:f>
              <c:numCache>
                <c:formatCode>General</c:formatCode>
                <c:ptCount val="4"/>
                <c:pt idx="0">
                  <c:v>5963586.7291006278</c:v>
                </c:pt>
                <c:pt idx="1">
                  <c:v>7656943.2642011307</c:v>
                </c:pt>
                <c:pt idx="2">
                  <c:v>8250420.3729012301</c:v>
                </c:pt>
                <c:pt idx="3">
                  <c:v>9836421.0846020021</c:v>
                </c:pt>
              </c:numCache>
            </c:numRef>
          </c:val>
          <c:extLst>
            <c:ext xmlns:c16="http://schemas.microsoft.com/office/drawing/2014/chart" uri="{C3380CC4-5D6E-409C-BE32-E72D297353CC}">
              <c16:uniqueId val="{00000008-92A4-4E89-9FBA-4E0F7ECE49CB}"/>
            </c:ext>
          </c:extLst>
        </c:ser>
        <c:dLbls>
          <c:dLblPos val="outEnd"/>
          <c:showLegendKey val="0"/>
          <c:showVal val="0"/>
          <c:showCatName val="0"/>
          <c:showSerName val="0"/>
          <c:showPercent val="0"/>
          <c:showBubbleSize val="0"/>
          <c:showLeaderLines val="0"/>
        </c:dLbls>
      </c:pie3DChart>
      <c:spPr>
        <a:noFill/>
        <a:ln>
          <a:noFill/>
        </a:ln>
        <a:effectLst/>
      </c:spPr>
    </c:plotArea>
    <c:plotVisOnly val="1"/>
    <c:dispBlanksAs val="gap"/>
    <c:showDLblsOverMax val="0"/>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[Master Data Excel.xlsx]11!PivotTable7</c:name>
    <c:fmtId val="28"/>
  </c:pivotSource>
  <c:chart>
    <c:autoTitleDeleted val="0"/>
    <c:pivotFmts>
      <c:pivotFmt>
        <c:idx val="0"/>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rgbClr val="92D050"/>
            </a:solidFill>
            <a:round/>
          </a:ln>
          <a:effectLst/>
        </c:spPr>
        <c:marker>
          <c:symbol val="none"/>
        </c:marker>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rgbClr val="92D050"/>
            </a:solidFill>
            <a:round/>
          </a:ln>
          <a:effectLst/>
        </c:spPr>
        <c:marker>
          <c:symbol val="none"/>
        </c:marker>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ln w="28575" cap="rnd">
            <a:solidFill>
              <a:srgbClr val="92D050"/>
            </a:solidFill>
            <a:round/>
          </a:ln>
          <a:effectLst/>
        </c:spPr>
        <c:marker>
          <c:symbol val="none"/>
        </c:marker>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ln w="28575" cap="rnd">
            <a:solidFill>
              <a:srgbClr val="92D050"/>
            </a:solidFill>
            <a:round/>
          </a:ln>
          <a:effectLst/>
        </c:spPr>
        <c:marker>
          <c:symbol val="none"/>
        </c:marker>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rgbClr val="2AB808"/>
          </a:solidFill>
          <a:ln>
            <a:noFill/>
          </a:ln>
          <a:effectLst/>
        </c:spPr>
        <c:marker>
          <c:symbol val="none"/>
        </c:marker>
        <c:dLbl>
          <c:idx val="0"/>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ln w="28575" cap="rnd">
            <a:solidFill>
              <a:srgbClr val="92D050"/>
            </a:solidFill>
            <a:round/>
          </a:ln>
          <a:effectLst/>
        </c:spPr>
        <c:marker>
          <c:symbol val="none"/>
        </c:marker>
        <c:dLbl>
          <c:idx val="0"/>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dLbl>
          <c:idx val="0"/>
          <c:layout>
            <c:manualLayout>
              <c:x val="-1.3888888888888888E-2"/>
              <c:y val="6.0185185185185182E-2"/>
            </c:manualLayout>
          </c:layout>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1469816272965877E-2"/>
          <c:y val="5.0925925925925923E-2"/>
          <c:w val="0.69061220472440932"/>
          <c:h val="0.84630431612715074"/>
        </c:manualLayout>
      </c:layout>
      <c:barChart>
        <c:barDir val="col"/>
        <c:grouping val="clustered"/>
        <c:varyColors val="0"/>
        <c:ser>
          <c:idx val="0"/>
          <c:order val="0"/>
          <c:tx>
            <c:strRef>
              <c:f>'11'!$B$3</c:f>
              <c:strCache>
                <c:ptCount val="1"/>
                <c:pt idx="0">
                  <c:v>Sum of Sales</c:v>
                </c:pt>
              </c:strCache>
            </c:strRef>
          </c:tx>
          <c:spPr>
            <a:solidFill>
              <a:srgbClr val="2AB808"/>
            </a:solidFill>
            <a:ln>
              <a:noFill/>
            </a:ln>
            <a:effectLst/>
          </c:spPr>
          <c:invertIfNegative val="0"/>
          <c:dLbls>
            <c:numFmt formatCode="#.00,,&quot;M&quot;"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'11'!$A$4:$A$9</c:f>
              <c:strCache>
                <c:ptCount val="5"/>
                <c:pt idx="0">
                  <c:v>2010</c:v>
                </c:pt>
                <c:pt idx="1">
                  <c:v>2011</c:v>
                </c:pt>
                <c:pt idx="2">
                  <c:v>2012</c:v>
                </c:pt>
                <c:pt idx="3">
                  <c:v>2013</c:v>
                </c:pt>
                <c:pt idx="4">
                  <c:v>2014</c:v>
                </c:pt>
              </c:strCache>
            </c:strRef>
          </c:cat>
          <c:val>
            <c:numRef>
              <c:f>'11'!$B$4:$B$9</c:f>
              <c:numCache>
                <c:formatCode>General</c:formatCode>
                <c:ptCount val="5"/>
                <c:pt idx="0">
                  <c:v>46894.719399999987</c:v>
                </c:pt>
                <c:pt idx="1">
                  <c:v>7641568.0149002019</c:v>
                </c:pt>
                <c:pt idx="2">
                  <c:v>6309884.0517001767</c:v>
                </c:pt>
                <c:pt idx="3">
                  <c:v>17659674.367205866</c:v>
                </c:pt>
                <c:pt idx="4">
                  <c:v>49350.297600000158</c:v>
                </c:pt>
              </c:numCache>
            </c:numRef>
          </c:val>
          <c:extLst>
            <c:ext xmlns:c16="http://schemas.microsoft.com/office/drawing/2014/chart" uri="{C3380CC4-5D6E-409C-BE32-E72D297353CC}">
              <c16:uniqueId val="{00000000-1B90-4FCD-A5CD-E2F294D99EF9}"/>
            </c:ext>
          </c:extLst>
        </c:ser>
        <c:dLbls>
          <c:dLblPos val="outEnd"/>
          <c:showLegendKey val="0"/>
          <c:showVal val="1"/>
          <c:showCatName val="0"/>
          <c:showSerName val="0"/>
          <c:showPercent val="0"/>
          <c:showBubbleSize val="0"/>
        </c:dLbls>
        <c:gapWidth val="219"/>
        <c:overlap val="-27"/>
        <c:axId val="1565187119"/>
        <c:axId val="114897167"/>
      </c:barChart>
      <c:lineChart>
        <c:grouping val="standard"/>
        <c:varyColors val="0"/>
        <c:ser>
          <c:idx val="1"/>
          <c:order val="1"/>
          <c:tx>
            <c:strRef>
              <c:f>'11'!$C$3</c:f>
              <c:strCache>
                <c:ptCount val="1"/>
                <c:pt idx="0">
                  <c:v>Sum of ProductionCost</c:v>
                </c:pt>
              </c:strCache>
            </c:strRef>
          </c:tx>
          <c:spPr>
            <a:ln w="28575" cap="rnd">
              <a:solidFill>
                <a:srgbClr val="92D050"/>
              </a:solidFill>
              <a:round/>
            </a:ln>
            <a:effectLst/>
          </c:spPr>
          <c:marker>
            <c:symbol val="none"/>
          </c:marker>
          <c:dPt>
            <c:idx val="1"/>
            <c:bubble3D val="0"/>
            <c:extLst>
              <c:ext xmlns:c16="http://schemas.microsoft.com/office/drawing/2014/chart" uri="{C3380CC4-5D6E-409C-BE32-E72D297353CC}">
                <c16:uniqueId val="{00000001-1B90-4FCD-A5CD-E2F294D99EF9}"/>
              </c:ext>
            </c:extLst>
          </c:dPt>
          <c:dLbls>
            <c:dLbl>
              <c:idx val="1"/>
              <c:layout>
                <c:manualLayout>
                  <c:x val="-1.3888888888888888E-2"/>
                  <c:y val="6.018518518518518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B90-4FCD-A5CD-E2F294D99EF9}"/>
                </c:ext>
              </c:extLst>
            </c:dLbl>
            <c:numFmt formatCode="#.00,,&quot;M&quot;" sourceLinked="0"/>
            <c:spPr>
              <a:solidFill>
                <a:schemeClr val="bg1">
                  <a:lumMod val="9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'11'!$A$4:$A$9</c:f>
              <c:strCache>
                <c:ptCount val="5"/>
                <c:pt idx="0">
                  <c:v>2010</c:v>
                </c:pt>
                <c:pt idx="1">
                  <c:v>2011</c:v>
                </c:pt>
                <c:pt idx="2">
                  <c:v>2012</c:v>
                </c:pt>
                <c:pt idx="3">
                  <c:v>2013</c:v>
                </c:pt>
                <c:pt idx="4">
                  <c:v>2014</c:v>
                </c:pt>
              </c:strCache>
            </c:strRef>
          </c:cat>
          <c:val>
            <c:numRef>
              <c:f>'11'!$C$4:$C$9</c:f>
              <c:numCache>
                <c:formatCode>General</c:formatCode>
                <c:ptCount val="5"/>
                <c:pt idx="0">
                  <c:v>25572.063999999998</c:v>
                </c:pt>
                <c:pt idx="1">
                  <c:v>4231462.1909998646</c:v>
                </c:pt>
                <c:pt idx="2">
                  <c:v>3414478.1693001497</c:v>
                </c:pt>
                <c:pt idx="3">
                  <c:v>9586139.3689988479</c:v>
                </c:pt>
                <c:pt idx="4">
                  <c:v>20141.782400000106</c:v>
                </c:pt>
              </c:numCache>
            </c:numRef>
          </c:val>
          <c:smooth val="0"/>
          <c:extLst>
            <c:ext xmlns:c16="http://schemas.microsoft.com/office/drawing/2014/chart" uri="{C3380CC4-5D6E-409C-BE32-E72D297353CC}">
              <c16:uniqueId val="{00000002-1B90-4FCD-A5CD-E2F294D99EF9}"/>
            </c:ext>
          </c:extLst>
        </c:ser>
        <c:dLbls>
          <c:showLegendKey val="0"/>
          <c:showVal val="1"/>
          <c:showCatName val="0"/>
          <c:showSerName val="0"/>
          <c:showPercent val="0"/>
          <c:showBubbleSize val="0"/>
        </c:dLbls>
        <c:marker val="1"/>
        <c:smooth val="0"/>
        <c:axId val="1565187119"/>
        <c:axId val="114897167"/>
      </c:lineChart>
      <c:catAx>
        <c:axId val="1565187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897167"/>
        <c:crosses val="autoZero"/>
        <c:auto val="1"/>
        <c:lblAlgn val="ctr"/>
        <c:lblOffset val="100"/>
        <c:noMultiLvlLbl val="0"/>
      </c:catAx>
      <c:valAx>
        <c:axId val="114897167"/>
        <c:scaling>
          <c:orientation val="minMax"/>
        </c:scaling>
        <c:delete val="1"/>
        <c:axPos val="l"/>
        <c:numFmt formatCode="General" sourceLinked="1"/>
        <c:majorTickMark val="none"/>
        <c:minorTickMark val="none"/>
        <c:tickLblPos val="nextTo"/>
        <c:crossAx val="1565187119"/>
        <c:crosses val="autoZero"/>
        <c:crossBetween val="between"/>
      </c:valAx>
    </c:plotArea>
    <c:legend>
      <c:legendPos val="r"/>
      <c:layout>
        <c:manualLayout>
          <c:xMode val="edge"/>
          <c:yMode val="edge"/>
          <c:x val="0.70124868766404203"/>
          <c:y val="0.38824110527850686"/>
          <c:w val="0.28208464566929137"/>
          <c:h val="0.2698137212015164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[Master Data Excel.xlsx]CARDS!PivotTable4</c:name>
    <c:fmtId val="29"/>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Year wise Order's</a:t>
            </a:r>
          </a:p>
        </c:rich>
      </c:tx>
      <c:layout>
        <c:manualLayout>
          <c:xMode val="edge"/>
          <c:yMode val="edge"/>
          <c:x val="0"/>
          <c:y val="0"/>
        </c:manualLayout>
      </c:layout>
      <c:overlay val="0"/>
      <c:spPr>
        <a:noFill/>
        <a:ln>
          <a:noFill/>
        </a:ln>
        <a:effectLst/>
      </c:spPr>
    </c:title>
    <c:autoTitleDeleted val="0"/>
    <c:pivotFmts>
      <c:pivotFmt>
        <c:idx val="0"/>
        <c:spPr>
          <a:solidFill>
            <a:srgbClr val="FF0000"/>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
        <c:spPr>
          <a:solidFill>
            <a:srgbClr val="FF0000"/>
          </a:solidFill>
          <a:ln>
            <a:noFill/>
          </a:ln>
          <a:effectLst/>
        </c:spPr>
        <c:dLbl>
          <c:idx val="0"/>
          <c:layout>
            <c:manualLayout>
              <c:x val="0.15833333333333333"/>
              <c:y val="5.555555555555555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
        <c:spPr>
          <a:solidFill>
            <a:srgbClr val="FF0000"/>
          </a:solidFill>
          <a:ln>
            <a:noFill/>
          </a:ln>
          <a:effectLst/>
        </c:spPr>
        <c:dLbl>
          <c:idx val="0"/>
          <c:layout>
            <c:manualLayout>
              <c:x val="0.11666666666666667"/>
              <c:y val="-4.2437781360066642E-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
        <c:spPr>
          <a:solidFill>
            <a:srgbClr val="FF0000"/>
          </a:solidFill>
          <a:ln>
            <a:noFill/>
          </a:ln>
          <a:effectLst/>
        </c:spPr>
        <c:dLbl>
          <c:idx val="0"/>
          <c:layout>
            <c:manualLayout>
              <c:x val="-0.13333333333333333"/>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4"/>
        <c:spPr>
          <a:solidFill>
            <a:srgbClr val="FF0000"/>
          </a:solidFill>
          <a:ln>
            <a:noFill/>
          </a:ln>
          <a:effectLst/>
        </c:spPr>
        <c:dLbl>
          <c:idx val="0"/>
          <c:layout>
            <c:manualLayout>
              <c:x val="-8.0555555555555602E-2"/>
              <c:y val="-0.1620370370370370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5"/>
        <c:spPr>
          <a:solidFill>
            <a:srgbClr val="FF0000"/>
          </a:solidFill>
          <a:ln>
            <a:noFill/>
          </a:ln>
          <a:effectLst/>
        </c:spPr>
        <c:dLbl>
          <c:idx val="0"/>
          <c:layout>
            <c:manualLayout>
              <c:x val="-5.0925337632079971E-17"/>
              <c:y val="0.185185185185185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6"/>
        <c:spPr>
          <a:solidFill>
            <a:srgbClr val="FF0000"/>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7"/>
        <c:spPr>
          <a:solidFill>
            <a:srgbClr val="FF0000"/>
          </a:solidFill>
          <a:ln>
            <a:noFill/>
          </a:ln>
          <a:effectLst/>
        </c:spPr>
        <c:dLbl>
          <c:idx val="0"/>
          <c:layout>
            <c:manualLayout>
              <c:x val="-5.0925337632079971E-17"/>
              <c:y val="0.185185185185185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8"/>
        <c:spPr>
          <a:solidFill>
            <a:srgbClr val="FF0000"/>
          </a:solidFill>
          <a:ln>
            <a:noFill/>
          </a:ln>
          <a:effectLst/>
        </c:spPr>
        <c:dLbl>
          <c:idx val="0"/>
          <c:layout>
            <c:manualLayout>
              <c:x val="-8.0555555555555602E-2"/>
              <c:y val="-0.1620370370370370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9"/>
        <c:spPr>
          <a:solidFill>
            <a:srgbClr val="FF0000"/>
          </a:solidFill>
          <a:ln>
            <a:noFill/>
          </a:ln>
          <a:effectLst/>
        </c:spPr>
        <c:dLbl>
          <c:idx val="0"/>
          <c:layout>
            <c:manualLayout>
              <c:x val="0.11666666666666667"/>
              <c:y val="-4.2437781360066642E-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0"/>
        <c:spPr>
          <a:solidFill>
            <a:srgbClr val="FF0000"/>
          </a:solidFill>
          <a:ln>
            <a:noFill/>
          </a:ln>
          <a:effectLst/>
        </c:spPr>
        <c:dLbl>
          <c:idx val="0"/>
          <c:layout>
            <c:manualLayout>
              <c:x val="0.15833333333333333"/>
              <c:y val="5.555555555555555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1"/>
        <c:spPr>
          <a:solidFill>
            <a:srgbClr val="FF0000"/>
          </a:solidFill>
          <a:ln>
            <a:noFill/>
          </a:ln>
          <a:effectLst/>
        </c:spPr>
        <c:dLbl>
          <c:idx val="0"/>
          <c:layout>
            <c:manualLayout>
              <c:x val="-0.13333333333333333"/>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2"/>
        <c:spPr>
          <a:solidFill>
            <a:srgbClr val="FF0000"/>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3"/>
        <c:spPr>
          <a:solidFill>
            <a:srgbClr val="FF0000"/>
          </a:solidFill>
          <a:ln>
            <a:noFill/>
          </a:ln>
          <a:effectLst/>
        </c:spPr>
        <c:dLbl>
          <c:idx val="0"/>
          <c:layout>
            <c:manualLayout>
              <c:x val="-5.0925337632079971E-17"/>
              <c:y val="0.185185185185185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4"/>
        <c:spPr>
          <a:solidFill>
            <a:srgbClr val="FF0000"/>
          </a:solidFill>
          <a:ln>
            <a:noFill/>
          </a:ln>
          <a:effectLst/>
        </c:spPr>
        <c:dLbl>
          <c:idx val="0"/>
          <c:layout>
            <c:manualLayout>
              <c:x val="-8.0555555555555602E-2"/>
              <c:y val="-0.1620370370370370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5"/>
        <c:spPr>
          <a:solidFill>
            <a:srgbClr val="FF0000"/>
          </a:solidFill>
          <a:ln>
            <a:noFill/>
          </a:ln>
          <a:effectLst/>
        </c:spPr>
        <c:dLbl>
          <c:idx val="0"/>
          <c:layout>
            <c:manualLayout>
              <c:x val="0.11666666666666667"/>
              <c:y val="-4.2437781360066642E-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6"/>
        <c:spPr>
          <a:solidFill>
            <a:srgbClr val="FF0000"/>
          </a:solidFill>
          <a:ln>
            <a:noFill/>
          </a:ln>
          <a:effectLst/>
        </c:spPr>
        <c:dLbl>
          <c:idx val="0"/>
          <c:layout>
            <c:manualLayout>
              <c:x val="0.15833333333333333"/>
              <c:y val="5.555555555555555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7"/>
        <c:spPr>
          <a:solidFill>
            <a:srgbClr val="FF0000"/>
          </a:solidFill>
          <a:ln>
            <a:noFill/>
          </a:ln>
          <a:effectLst/>
        </c:spPr>
        <c:dLbl>
          <c:idx val="0"/>
          <c:layout>
            <c:manualLayout>
              <c:x val="-0.13333333333333333"/>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8"/>
        <c:spPr>
          <a:solidFill>
            <a:srgbClr val="FF0000"/>
          </a:solidFill>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9"/>
        <c:spPr>
          <a:solidFill>
            <a:srgbClr val="FF0000"/>
          </a:solidFill>
          <a:ln>
            <a:noFill/>
          </a:ln>
          <a:effectLst/>
        </c:spPr>
        <c:dLbl>
          <c:idx val="0"/>
          <c:layout>
            <c:manualLayout>
              <c:x val="-5.0925337632079971E-17"/>
              <c:y val="0.185185185185185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0"/>
        <c:spPr>
          <a:solidFill>
            <a:srgbClr val="FF0000"/>
          </a:solidFill>
          <a:ln>
            <a:noFill/>
          </a:ln>
          <a:effectLst/>
        </c:spPr>
        <c:dLbl>
          <c:idx val="0"/>
          <c:layout>
            <c:manualLayout>
              <c:x val="-8.0555555555555602E-2"/>
              <c:y val="-0.1620370370370370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1"/>
        <c:spPr>
          <a:solidFill>
            <a:srgbClr val="FF0000"/>
          </a:solidFill>
          <a:ln>
            <a:noFill/>
          </a:ln>
          <a:effectLst/>
        </c:spPr>
        <c:dLbl>
          <c:idx val="0"/>
          <c:layout>
            <c:manualLayout>
              <c:x val="0.11666666666666667"/>
              <c:y val="-4.2437781360066642E-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2"/>
        <c:spPr>
          <a:solidFill>
            <a:srgbClr val="FF0000"/>
          </a:solidFill>
          <a:ln>
            <a:noFill/>
          </a:ln>
          <a:effectLst/>
        </c:spPr>
        <c:dLbl>
          <c:idx val="0"/>
          <c:layout>
            <c:manualLayout>
              <c:x val="0.15833333333333333"/>
              <c:y val="5.555555555555555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3"/>
        <c:spPr>
          <a:solidFill>
            <a:srgbClr val="FF0000"/>
          </a:solidFill>
          <a:ln>
            <a:noFill/>
          </a:ln>
          <a:effectLst/>
        </c:spPr>
        <c:dLbl>
          <c:idx val="0"/>
          <c:layout>
            <c:manualLayout>
              <c:x val="-0.13333333333333333"/>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4"/>
        <c:spPr>
          <a:solidFill>
            <a:srgbClr val="FF0000"/>
          </a:solidFill>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5"/>
        <c:spPr>
          <a:solidFill>
            <a:srgbClr val="FF0000"/>
          </a:solidFill>
          <a:ln>
            <a:noFill/>
          </a:ln>
          <a:effectLst/>
        </c:spPr>
        <c:dLbl>
          <c:idx val="0"/>
          <c:layout>
            <c:manualLayout>
              <c:x val="-5.0925337632079971E-17"/>
              <c:y val="0.185185185185185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6"/>
        <c:spPr>
          <a:solidFill>
            <a:srgbClr val="FF0000"/>
          </a:solidFill>
          <a:ln>
            <a:noFill/>
          </a:ln>
          <a:effectLst/>
        </c:spPr>
        <c:dLbl>
          <c:idx val="0"/>
          <c:layout>
            <c:manualLayout>
              <c:x val="-8.0555555555555602E-2"/>
              <c:y val="-0.1620370370370370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7"/>
        <c:spPr>
          <a:solidFill>
            <a:srgbClr val="FF0000"/>
          </a:solidFill>
          <a:ln>
            <a:noFill/>
          </a:ln>
          <a:effectLst/>
        </c:spPr>
        <c:dLbl>
          <c:idx val="0"/>
          <c:layout>
            <c:manualLayout>
              <c:x val="0.11666666666666667"/>
              <c:y val="-4.2437781360066642E-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8"/>
        <c:spPr>
          <a:solidFill>
            <a:srgbClr val="FF0000"/>
          </a:solidFill>
          <a:ln>
            <a:noFill/>
          </a:ln>
          <a:effectLst/>
        </c:spPr>
        <c:dLbl>
          <c:idx val="0"/>
          <c:layout>
            <c:manualLayout>
              <c:x val="0.15833333333333333"/>
              <c:y val="5.555555555555555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9"/>
        <c:spPr>
          <a:solidFill>
            <a:srgbClr val="FF0000"/>
          </a:solidFill>
          <a:ln>
            <a:noFill/>
          </a:ln>
          <a:effectLst/>
        </c:spPr>
        <c:dLbl>
          <c:idx val="0"/>
          <c:layout>
            <c:manualLayout>
              <c:x val="-0.13333333333333333"/>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0"/>
        <c:spPr>
          <a:solidFill>
            <a:srgbClr val="FF0000"/>
          </a:solidFill>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1"/>
        <c:spPr>
          <a:solidFill>
            <a:srgbClr val="FF0000"/>
          </a:solidFill>
          <a:ln>
            <a:noFill/>
          </a:ln>
          <a:effectLst/>
        </c:spPr>
        <c:dLbl>
          <c:idx val="0"/>
          <c:layout>
            <c:manualLayout>
              <c:x val="-5.0925337632079971E-17"/>
              <c:y val="0.185185185185185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2"/>
        <c:spPr>
          <a:solidFill>
            <a:srgbClr val="FF0000"/>
          </a:solidFill>
          <a:ln>
            <a:noFill/>
          </a:ln>
          <a:effectLst/>
        </c:spPr>
        <c:dLbl>
          <c:idx val="0"/>
          <c:layout>
            <c:manualLayout>
              <c:x val="-8.0555555555555602E-2"/>
              <c:y val="-0.1620370370370370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3"/>
        <c:spPr>
          <a:solidFill>
            <a:srgbClr val="FF0000"/>
          </a:solidFill>
          <a:ln>
            <a:noFill/>
          </a:ln>
          <a:effectLst/>
        </c:spPr>
        <c:dLbl>
          <c:idx val="0"/>
          <c:layout>
            <c:manualLayout>
              <c:x val="0.11666666666666667"/>
              <c:y val="-4.2437781360066642E-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4"/>
        <c:spPr>
          <a:solidFill>
            <a:srgbClr val="FF0000"/>
          </a:solidFill>
          <a:ln>
            <a:noFill/>
          </a:ln>
          <a:effectLst/>
        </c:spPr>
        <c:dLbl>
          <c:idx val="0"/>
          <c:layout>
            <c:manualLayout>
              <c:x val="0.15833333333333333"/>
              <c:y val="5.555555555555555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5"/>
        <c:spPr>
          <a:solidFill>
            <a:srgbClr val="FF0000"/>
          </a:solidFill>
          <a:ln>
            <a:noFill/>
          </a:ln>
          <a:effectLst/>
        </c:spPr>
        <c:dLbl>
          <c:idx val="0"/>
          <c:layout>
            <c:manualLayout>
              <c:x val="-0.13333333333333333"/>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6"/>
        <c:spPr>
          <a:solidFill>
            <a:srgbClr val="FF0000"/>
          </a:solidFill>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7"/>
        <c:spPr>
          <a:solidFill>
            <a:srgbClr val="FF0000"/>
          </a:solidFill>
          <a:ln>
            <a:noFill/>
          </a:ln>
          <a:effectLst/>
        </c:spPr>
        <c:dLbl>
          <c:idx val="0"/>
          <c:layout>
            <c:manualLayout>
              <c:x val="-5.0925337632079971E-17"/>
              <c:y val="0.185185185185185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8"/>
        <c:spPr>
          <a:solidFill>
            <a:srgbClr val="FF0000"/>
          </a:solidFill>
          <a:ln>
            <a:noFill/>
          </a:ln>
          <a:effectLst/>
        </c:spPr>
        <c:dLbl>
          <c:idx val="0"/>
          <c:layout>
            <c:manualLayout>
              <c:x val="-8.0555555555555602E-2"/>
              <c:y val="-0.16203703703703703"/>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39"/>
        <c:spPr>
          <a:solidFill>
            <a:srgbClr val="FF0000"/>
          </a:solidFill>
          <a:ln>
            <a:noFill/>
          </a:ln>
          <a:effectLst/>
        </c:spPr>
        <c:dLbl>
          <c:idx val="0"/>
          <c:layout>
            <c:manualLayout>
              <c:x val="0.11666666666666667"/>
              <c:y val="-4.2437781360066642E-17"/>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40"/>
        <c:spPr>
          <a:solidFill>
            <a:srgbClr val="FF0000"/>
          </a:solidFill>
          <a:ln>
            <a:noFill/>
          </a:ln>
          <a:effectLst/>
        </c:spPr>
        <c:dLbl>
          <c:idx val="0"/>
          <c:layout>
            <c:manualLayout>
              <c:x val="0.15833333333333333"/>
              <c:y val="5.5555555555555552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41"/>
        <c:spPr>
          <a:solidFill>
            <a:srgbClr val="FF0000"/>
          </a:solidFill>
          <a:ln>
            <a:noFill/>
          </a:ln>
          <a:effectLst/>
        </c:spPr>
        <c:dLbl>
          <c:idx val="0"/>
          <c:layout>
            <c:manualLayout>
              <c:x val="-0.13333333333333333"/>
              <c:y val="-4.1666666666666664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s>
    <c:plotArea>
      <c:layout>
        <c:manualLayout>
          <c:layoutTarget val="inner"/>
          <c:xMode val="edge"/>
          <c:yMode val="edge"/>
          <c:x val="0.29439413823272093"/>
          <c:y val="0.32058727034120738"/>
          <c:w val="0.39454527559055119"/>
          <c:h val="0.65757545931758532"/>
        </c:manualLayout>
      </c:layout>
      <c:doughnutChart>
        <c:varyColors val="1"/>
        <c:ser>
          <c:idx val="0"/>
          <c:order val="0"/>
          <c:tx>
            <c:strRef>
              <c:f>CARDS!$K$4</c:f>
              <c:strCache>
                <c:ptCount val="1"/>
                <c:pt idx="0">
                  <c:v>Total</c:v>
                </c:pt>
              </c:strCache>
            </c:strRef>
          </c:tx>
          <c:spPr>
            <a:solidFill>
              <a:srgbClr val="FF0000"/>
            </a:solidFill>
          </c:spPr>
          <c:dPt>
            <c:idx val="0"/>
            <c:bubble3D val="0"/>
            <c:spPr>
              <a:solidFill>
                <a:srgbClr val="FF0000"/>
              </a:solidFill>
              <a:ln>
                <a:noFill/>
              </a:ln>
              <a:effectLst/>
            </c:spPr>
            <c:extLst>
              <c:ext xmlns:c16="http://schemas.microsoft.com/office/drawing/2014/chart" uri="{C3380CC4-5D6E-409C-BE32-E72D297353CC}">
                <c16:uniqueId val="{00000001-DA05-4748-87B9-4D2901C4A7D0}"/>
              </c:ext>
            </c:extLst>
          </c:dPt>
          <c:dPt>
            <c:idx val="1"/>
            <c:bubble3D val="0"/>
            <c:spPr>
              <a:solidFill>
                <a:srgbClr val="FF0000"/>
              </a:solidFill>
              <a:ln>
                <a:noFill/>
              </a:ln>
              <a:effectLst/>
            </c:spPr>
            <c:extLst>
              <c:ext xmlns:c16="http://schemas.microsoft.com/office/drawing/2014/chart" uri="{C3380CC4-5D6E-409C-BE32-E72D297353CC}">
                <c16:uniqueId val="{00000003-DA05-4748-87B9-4D2901C4A7D0}"/>
              </c:ext>
            </c:extLst>
          </c:dPt>
          <c:dPt>
            <c:idx val="2"/>
            <c:bubble3D val="0"/>
            <c:spPr>
              <a:solidFill>
                <a:srgbClr val="FF0000"/>
              </a:solidFill>
              <a:ln>
                <a:noFill/>
              </a:ln>
              <a:effectLst/>
            </c:spPr>
            <c:extLst>
              <c:ext xmlns:c16="http://schemas.microsoft.com/office/drawing/2014/chart" uri="{C3380CC4-5D6E-409C-BE32-E72D297353CC}">
                <c16:uniqueId val="{00000005-DA05-4748-87B9-4D2901C4A7D0}"/>
              </c:ext>
            </c:extLst>
          </c:dPt>
          <c:dPt>
            <c:idx val="3"/>
            <c:bubble3D val="0"/>
            <c:spPr>
              <a:solidFill>
                <a:srgbClr val="FF0000"/>
              </a:solidFill>
              <a:ln>
                <a:noFill/>
              </a:ln>
              <a:effectLst/>
            </c:spPr>
            <c:extLst>
              <c:ext xmlns:c16="http://schemas.microsoft.com/office/drawing/2014/chart" uri="{C3380CC4-5D6E-409C-BE32-E72D297353CC}">
                <c16:uniqueId val="{00000007-DA05-4748-87B9-4D2901C4A7D0}"/>
              </c:ext>
            </c:extLst>
          </c:dPt>
          <c:dPt>
            <c:idx val="4"/>
            <c:bubble3D val="0"/>
            <c:spPr>
              <a:solidFill>
                <a:srgbClr val="FF0000"/>
              </a:solidFill>
              <a:ln>
                <a:noFill/>
              </a:ln>
              <a:effectLst/>
            </c:spPr>
            <c:extLst>
              <c:ext xmlns:c16="http://schemas.microsoft.com/office/drawing/2014/chart" uri="{C3380CC4-5D6E-409C-BE32-E72D297353CC}">
                <c16:uniqueId val="{00000009-DA05-4748-87B9-4D2901C4A7D0}"/>
              </c:ext>
            </c:extLst>
          </c:dPt>
          <c:dLbls>
            <c:dLbl>
              <c:idx val="0"/>
              <c:layout>
                <c:manualLayout>
                  <c:x val="-5.0925337632079971E-17"/>
                  <c:y val="0.1851851851851851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A05-4748-87B9-4D2901C4A7D0}"/>
                </c:ext>
              </c:extLst>
            </c:dLbl>
            <c:dLbl>
              <c:idx val="1"/>
              <c:layout>
                <c:manualLayout>
                  <c:x val="-8.0555555555555602E-2"/>
                  <c:y val="-0.1620370370370370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A05-4748-87B9-4D2901C4A7D0}"/>
                </c:ext>
              </c:extLst>
            </c:dLbl>
            <c:dLbl>
              <c:idx val="2"/>
              <c:layout>
                <c:manualLayout>
                  <c:x val="0.11666666666666667"/>
                  <c:y val="-4.2437781360066642E-17"/>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A05-4748-87B9-4D2901C4A7D0}"/>
                </c:ext>
              </c:extLst>
            </c:dLbl>
            <c:dLbl>
              <c:idx val="3"/>
              <c:layout>
                <c:manualLayout>
                  <c:x val="0.15833333333333333"/>
                  <c:y val="5.5555555555555552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A05-4748-87B9-4D2901C4A7D0}"/>
                </c:ext>
              </c:extLst>
            </c:dLbl>
            <c:dLbl>
              <c:idx val="4"/>
              <c:layout>
                <c:manualLayout>
                  <c:x val="-0.13333333333333333"/>
                  <c:y val="-4.1666666666666664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DA05-4748-87B9-4D2901C4A7D0}"/>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2">
                        <a:lumMod val="7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15:spPr xmlns:c15="http://schemas.microsoft.com/office/drawing/2012/chart">
                  <a:prstGeom prst="wedgeRectCallout">
                    <a:avLst/>
                  </a:prstGeom>
                </c15:spPr>
              </c:ext>
            </c:extLst>
          </c:dLbls>
          <c:cat>
            <c:strRef>
              <c:f>CARDS!$J$5:$J$10</c:f>
              <c:strCache>
                <c:ptCount val="5"/>
                <c:pt idx="0">
                  <c:v>2010</c:v>
                </c:pt>
                <c:pt idx="1">
                  <c:v>2011</c:v>
                </c:pt>
                <c:pt idx="2">
                  <c:v>2012</c:v>
                </c:pt>
                <c:pt idx="3">
                  <c:v>2013</c:v>
                </c:pt>
                <c:pt idx="4">
                  <c:v>2014</c:v>
                </c:pt>
              </c:strCache>
            </c:strRef>
          </c:cat>
          <c:val>
            <c:numRef>
              <c:f>CARDS!$K$5:$K$10</c:f>
              <c:numCache>
                <c:formatCode>General</c:formatCode>
                <c:ptCount val="5"/>
                <c:pt idx="0">
                  <c:v>14</c:v>
                </c:pt>
                <c:pt idx="1">
                  <c:v>2216</c:v>
                </c:pt>
                <c:pt idx="2">
                  <c:v>3397</c:v>
                </c:pt>
                <c:pt idx="3">
                  <c:v>52801</c:v>
                </c:pt>
                <c:pt idx="4">
                  <c:v>1970</c:v>
                </c:pt>
              </c:numCache>
            </c:numRef>
          </c:val>
          <c:extLst>
            <c:ext xmlns:c16="http://schemas.microsoft.com/office/drawing/2014/chart" uri="{C3380CC4-5D6E-409C-BE32-E72D297353CC}">
              <c16:uniqueId val="{0000000A-DA05-4748-87B9-4D2901C4A7D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5DF3F-9542-46C8-BE18-18FA6D3643C0}" type="datetimeFigureOut">
              <a:rPr lang="en-IN" smtClean="0"/>
              <a:t>17-02-2024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12AC1-DD6C-4F33-8FAC-C9273BD68D6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1DCE5E-1D98-4C7A-8039-89469BF96E72}"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91A5E-9C07-49A4-886F-6A04EAB83597}"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847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01DCE5E-1D98-4C7A-8039-89469BF96E72}" type="datetimeFigureOut">
              <a:rPr lang="en-IN" smtClean="0"/>
              <a:t>17-02-2024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76623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DCE5E-1D98-4C7A-8039-89469BF96E72}"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3875041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DCE5E-1D98-4C7A-8039-89469BF96E72}"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91A5E-9C07-49A4-886F-6A04EAB83597}"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65582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DCE5E-1D98-4C7A-8039-89469BF96E72}"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2407481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DCE5E-1D98-4C7A-8039-89469BF96E72}"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91A5E-9C07-49A4-886F-6A04EAB83597}"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66226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DCE5E-1D98-4C7A-8039-89469BF96E72}"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3115241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DCE5E-1D98-4C7A-8039-89469BF96E72}"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3039928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DCE5E-1D98-4C7A-8039-89469BF96E72}"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3183309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416270009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1DCE5E-1D98-4C7A-8039-89469BF96E72}"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4079997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1DCE5E-1D98-4C7A-8039-89469BF96E72}"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2118158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1DCE5E-1D98-4C7A-8039-89469BF96E72}"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313841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1DCE5E-1D98-4C7A-8039-89469BF96E72}" type="datetimeFigureOut">
              <a:rPr lang="en-IN" smtClean="0"/>
              <a:t>17-02-2024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3854315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1DCE5E-1D98-4C7A-8039-89469BF96E72}" type="datetimeFigureOut">
              <a:rPr lang="en-IN" smtClean="0"/>
              <a:t>17-02-2024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3145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DCE5E-1D98-4C7A-8039-89469BF96E72}" type="datetimeFigureOut">
              <a:rPr lang="en-IN" smtClean="0"/>
              <a:t>17-02-2024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405333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1DCE5E-1D98-4C7A-8039-89469BF96E72}"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1914163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1DCE5E-1D98-4C7A-8039-89469BF96E72}"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E591A5E-9C07-49A4-886F-6A04EAB83597}" type="slidenum">
              <a:rPr lang="en-IN" smtClean="0"/>
              <a:t>‹#›</a:t>
            </a:fld>
            <a:endParaRPr lang="en-IN"/>
          </a:p>
        </p:txBody>
      </p:sp>
    </p:spTree>
    <p:extLst>
      <p:ext uri="{BB962C8B-B14F-4D97-AF65-F5344CB8AC3E}">
        <p14:creationId xmlns:p14="http://schemas.microsoft.com/office/powerpoint/2010/main" val="7053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01DCE5E-1D98-4C7A-8039-89469BF96E72}" type="datetimeFigureOut">
              <a:rPr lang="en-IN" smtClean="0"/>
              <a:t>17-02-2024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E591A5E-9C07-49A4-886F-6A04EAB83597}" type="slidenum">
              <a:rPr lang="en-IN" smtClean="0"/>
              <a:t>‹#›</a:t>
            </a:fld>
            <a:endParaRPr lang="en-IN"/>
          </a:p>
        </p:txBody>
      </p:sp>
    </p:spTree>
    <p:extLst>
      <p:ext uri="{BB962C8B-B14F-4D97-AF65-F5344CB8AC3E}">
        <p14:creationId xmlns:p14="http://schemas.microsoft.com/office/powerpoint/2010/main" val="1203022604"/>
      </p:ext>
    </p:extLst>
  </p:cSld>
  <p:clrMap bg1="dk1" tx1="lt1" bg2="dk2"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chart" Target="../charts/chart7.xml"/><Relationship Id="rId18" Type="http://schemas.openxmlformats.org/officeDocument/2006/relationships/image" Target="../media/image19.jpeg"/><Relationship Id="rId3" Type="http://schemas.openxmlformats.org/officeDocument/2006/relationships/chart" Target="../charts/chart4.xml"/><Relationship Id="rId7" Type="http://schemas.openxmlformats.org/officeDocument/2006/relationships/image" Target="../media/image9.png"/><Relationship Id="rId12" Type="http://schemas.openxmlformats.org/officeDocument/2006/relationships/image" Target="../media/image14.emf"/><Relationship Id="rId17" Type="http://schemas.openxmlformats.org/officeDocument/2006/relationships/image" Target="../media/image18.png"/><Relationship Id="rId2" Type="http://schemas.openxmlformats.org/officeDocument/2006/relationships/chart" Target="../charts/chart3.xml"/><Relationship Id="rId16" Type="http://schemas.openxmlformats.org/officeDocument/2006/relationships/image" Target="../media/image17.png"/><Relationship Id="rId20" Type="http://schemas.openxmlformats.org/officeDocument/2006/relationships/image" Target="../media/image1.jpeg"/><Relationship Id="rId1" Type="http://schemas.openxmlformats.org/officeDocument/2006/relationships/slideLayout" Target="../slideLayouts/slideLayout18.xml"/><Relationship Id="rId6" Type="http://schemas.openxmlformats.org/officeDocument/2006/relationships/image" Target="../media/image8.png"/><Relationship Id="rId11" Type="http://schemas.openxmlformats.org/officeDocument/2006/relationships/image" Target="../media/image13.emf"/><Relationship Id="rId5" Type="http://schemas.openxmlformats.org/officeDocument/2006/relationships/chart" Target="../charts/chart6.xml"/><Relationship Id="rId15" Type="http://schemas.openxmlformats.org/officeDocument/2006/relationships/image" Target="../media/image16.png"/><Relationship Id="rId10" Type="http://schemas.openxmlformats.org/officeDocument/2006/relationships/image" Target="../media/image12.emf"/><Relationship Id="rId19" Type="http://schemas.openxmlformats.org/officeDocument/2006/relationships/image" Target="../media/image20.png"/><Relationship Id="rId4" Type="http://schemas.openxmlformats.org/officeDocument/2006/relationships/chart" Target="../charts/chart5.xml"/><Relationship Id="rId9" Type="http://schemas.openxmlformats.org/officeDocument/2006/relationships/image" Target="../media/image11.emf"/><Relationship Id="rId1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Alternate Process 3"/>
          <p:cNvSpPr/>
          <p:nvPr/>
        </p:nvSpPr>
        <p:spPr>
          <a:xfrm>
            <a:off x="0" y="34925"/>
            <a:ext cx="12192000" cy="901148"/>
          </a:xfrm>
          <a:prstGeom prst="flowChartAlternateProcess">
            <a:avLst/>
          </a:prstGeom>
          <a:solidFill>
            <a:schemeClr val="accent6">
              <a:lumMod val="20000"/>
              <a:lumOff val="80000"/>
            </a:schemeClr>
          </a:solidFill>
          <a:ln w="38100">
            <a:solidFill>
              <a:schemeClr val="tx1"/>
            </a:solidFill>
            <a:prstDash val="solid"/>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effectLst>
                  <a:outerShdw blurRad="38100" dist="38100" dir="2700000" algn="tl">
                    <a:srgbClr val="000000">
                      <a:alpha val="43137"/>
                    </a:srgbClr>
                  </a:outerShdw>
                </a:effectLst>
              </a:rPr>
              <a:t>ADVENTURE WORK ANALYSIS</a:t>
            </a:r>
            <a:endParaRPr lang="en-IN" sz="3600" b="1" dirty="0">
              <a:solidFill>
                <a:schemeClr val="bg1"/>
              </a:solidFill>
              <a:effectLst>
                <a:outerShdw blurRad="38100" dist="38100" dir="2700000" algn="tl">
                  <a:srgbClr val="000000">
                    <a:alpha val="43137"/>
                  </a:srgbClr>
                </a:outerShdw>
              </a:effectLst>
            </a:endParaRPr>
          </a:p>
        </p:txBody>
      </p:sp>
      <p:sp>
        <p:nvSpPr>
          <p:cNvPr id="14" name="TextBox 13"/>
          <p:cNvSpPr txBox="1"/>
          <p:nvPr/>
        </p:nvSpPr>
        <p:spPr>
          <a:xfrm>
            <a:off x="800408" y="2473233"/>
            <a:ext cx="8680175" cy="584775"/>
          </a:xfrm>
          <a:prstGeom prst="rect">
            <a:avLst/>
          </a:prstGeom>
          <a:noFill/>
        </p:spPr>
        <p:txBody>
          <a:bodyPr wrap="square" rtlCol="0">
            <a:spAutoFit/>
          </a:bodyPr>
          <a:lstStyle/>
          <a:p>
            <a:r>
              <a:rPr lang="en-US" sz="3200" u="sng" dirty="0">
                <a:latin typeface="Arial Rounded MT Bold" panose="020F0704030504030204" pitchFamily="34" charset="0"/>
              </a:rPr>
              <a:t>P- Group 2 ( Project Team Members)</a:t>
            </a:r>
            <a:endParaRPr lang="en-IN" sz="3200" u="sng" dirty="0">
              <a:latin typeface="Arial Rounded MT Bold" panose="020F0704030504030204" pitchFamily="34" charset="0"/>
            </a:endParaRPr>
          </a:p>
        </p:txBody>
      </p:sp>
      <p:sp>
        <p:nvSpPr>
          <p:cNvPr id="15" name="TextBox 14"/>
          <p:cNvSpPr txBox="1"/>
          <p:nvPr/>
        </p:nvSpPr>
        <p:spPr>
          <a:xfrm>
            <a:off x="4485545" y="3058008"/>
            <a:ext cx="6229848" cy="3539430"/>
          </a:xfrm>
          <a:prstGeom prst="rect">
            <a:avLst/>
          </a:prstGeom>
          <a:noFill/>
        </p:spPr>
        <p:txBody>
          <a:bodyPr wrap="square" rtlCol="0">
            <a:spAutoFit/>
          </a:bodyPr>
          <a:lstStyle/>
          <a:p>
            <a:pPr algn="ctr"/>
            <a:r>
              <a:rPr lang="en-US" sz="2800" dirty="0">
                <a:solidFill>
                  <a:schemeClr val="accent1">
                    <a:lumMod val="50000"/>
                  </a:schemeClr>
                </a:solidFill>
              </a:rPr>
              <a:t> 1.</a:t>
            </a:r>
            <a:r>
              <a:rPr lang="en-US" sz="2800" cap="none" dirty="0">
                <a:solidFill>
                  <a:schemeClr val="accent1">
                    <a:lumMod val="50000"/>
                  </a:schemeClr>
                </a:solidFill>
              </a:rPr>
              <a:t>MEENU           </a:t>
            </a:r>
          </a:p>
          <a:p>
            <a:pPr algn="ctr"/>
            <a:r>
              <a:rPr lang="en-US" sz="2800" cap="none" dirty="0">
                <a:solidFill>
                  <a:schemeClr val="accent1">
                    <a:lumMod val="50000"/>
                  </a:schemeClr>
                </a:solidFill>
              </a:rPr>
              <a:t>  2.NAVATEJA</a:t>
            </a:r>
          </a:p>
          <a:p>
            <a:pPr algn="ctr"/>
            <a:r>
              <a:rPr lang="en-US" sz="2800" cap="none" dirty="0">
                <a:solidFill>
                  <a:schemeClr val="accent1">
                    <a:lumMod val="50000"/>
                  </a:schemeClr>
                </a:solidFill>
              </a:rPr>
              <a:t>   3</a:t>
            </a:r>
            <a:r>
              <a:rPr lang="en-US" sz="2800" dirty="0">
                <a:solidFill>
                  <a:schemeClr val="accent1">
                    <a:lumMod val="50000"/>
                  </a:schemeClr>
                </a:solidFill>
              </a:rPr>
              <a:t>.SNAHESHA</a:t>
            </a:r>
            <a:endParaRPr lang="en-US" sz="2800" cap="none" dirty="0">
              <a:solidFill>
                <a:schemeClr val="accent1">
                  <a:lumMod val="50000"/>
                </a:schemeClr>
              </a:solidFill>
            </a:endParaRPr>
          </a:p>
          <a:p>
            <a:pPr algn="ctr"/>
            <a:r>
              <a:rPr lang="en-US" sz="2800" cap="none" dirty="0">
                <a:solidFill>
                  <a:schemeClr val="accent1">
                    <a:lumMod val="50000"/>
                  </a:schemeClr>
                </a:solidFill>
              </a:rPr>
              <a:t>   4.HIREN</a:t>
            </a:r>
          </a:p>
          <a:p>
            <a:pPr algn="ctr"/>
            <a:r>
              <a:rPr lang="en-US" sz="2800" cap="none" dirty="0">
                <a:solidFill>
                  <a:schemeClr val="accent1">
                    <a:lumMod val="50000"/>
                  </a:schemeClr>
                </a:solidFill>
              </a:rPr>
              <a:t> 5.PUSHKAR</a:t>
            </a:r>
          </a:p>
          <a:p>
            <a:pPr algn="ctr"/>
            <a:r>
              <a:rPr lang="en-US" sz="2800" cap="none" dirty="0">
                <a:solidFill>
                  <a:schemeClr val="accent1">
                    <a:lumMod val="50000"/>
                  </a:schemeClr>
                </a:solidFill>
              </a:rPr>
              <a:t> 6. SANDESHA</a:t>
            </a:r>
          </a:p>
          <a:p>
            <a:pPr algn="ctr"/>
            <a:r>
              <a:rPr lang="en-US" sz="2800" dirty="0">
                <a:solidFill>
                  <a:schemeClr val="accent1">
                    <a:lumMod val="50000"/>
                  </a:schemeClr>
                </a:solidFill>
              </a:rPr>
              <a:t>7.SANDEEP</a:t>
            </a:r>
            <a:endParaRPr lang="en-US" sz="2800" cap="none" dirty="0">
              <a:solidFill>
                <a:schemeClr val="accent1">
                  <a:lumMod val="50000"/>
                </a:schemeClr>
              </a:solidFill>
            </a:endParaRPr>
          </a:p>
          <a:p>
            <a:pPr algn="l"/>
            <a:endParaRPr lang="en-US" sz="2800" cap="none" dirty="0">
              <a:solidFill>
                <a:schemeClr val="tx1"/>
              </a:solidFill>
            </a:endParaRPr>
          </a:p>
        </p:txBody>
      </p:sp>
      <p:pic>
        <p:nvPicPr>
          <p:cNvPr id="2" name="Picture 1" descr="Sample Data — An Intro to Adventure Works – Jeff Pries">
            <a:extLst>
              <a:ext uri="{FF2B5EF4-FFF2-40B4-BE49-F238E27FC236}">
                <a16:creationId xmlns:a16="http://schemas.microsoft.com/office/drawing/2014/main" id="{DA85D049-CCB3-B1E4-3F51-EF9BFE9D7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170" y="1029063"/>
            <a:ext cx="10197884" cy="144417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 name="Picture 2" descr="35,700+ Employee Turnover Stock Photos, Pictures &amp; Royalty-Free Images -  iStock | Employee leaving, Employee retention, Revolving door">
            <a:extLst>
              <a:ext uri="{FF2B5EF4-FFF2-40B4-BE49-F238E27FC236}">
                <a16:creationId xmlns:a16="http://schemas.microsoft.com/office/drawing/2014/main" id="{7C0BCD52-372C-5182-FF56-3AAEA4E3908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1929" y="3816745"/>
            <a:ext cx="4202512" cy="24678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533BE006-4CB3-42E8-82A7-91C7D290C38F}"/>
              </a:ext>
            </a:extLst>
          </p:cNvPr>
          <p:cNvGraphicFramePr>
            <a:graphicFrameLocks/>
          </p:cNvGraphicFramePr>
          <p:nvPr>
            <p:extLst>
              <p:ext uri="{D42A27DB-BD31-4B8C-83A1-F6EECF244321}">
                <p14:modId xmlns:p14="http://schemas.microsoft.com/office/powerpoint/2010/main" val="553855543"/>
              </p:ext>
            </p:extLst>
          </p:nvPr>
        </p:nvGraphicFramePr>
        <p:xfrm>
          <a:off x="1575391" y="1002130"/>
          <a:ext cx="3975715" cy="26336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3816862C-D502-4CDA-B8B4-2B6E1A437007}"/>
              </a:ext>
            </a:extLst>
          </p:cNvPr>
          <p:cNvGraphicFramePr>
            <a:graphicFrameLocks/>
          </p:cNvGraphicFramePr>
          <p:nvPr>
            <p:extLst>
              <p:ext uri="{D42A27DB-BD31-4B8C-83A1-F6EECF244321}">
                <p14:modId xmlns:p14="http://schemas.microsoft.com/office/powerpoint/2010/main" val="3416283238"/>
              </p:ext>
            </p:extLst>
          </p:nvPr>
        </p:nvGraphicFramePr>
        <p:xfrm>
          <a:off x="5523075" y="920427"/>
          <a:ext cx="4600825" cy="26257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54A7F4FF-5B0C-431F-B8A5-404A4AD8B436}"/>
              </a:ext>
            </a:extLst>
          </p:cNvPr>
          <p:cNvGraphicFramePr>
            <a:graphicFrameLocks/>
          </p:cNvGraphicFramePr>
          <p:nvPr>
            <p:extLst>
              <p:ext uri="{D42A27DB-BD31-4B8C-83A1-F6EECF244321}">
                <p14:modId xmlns:p14="http://schemas.microsoft.com/office/powerpoint/2010/main" val="810693490"/>
              </p:ext>
            </p:extLst>
          </p:nvPr>
        </p:nvGraphicFramePr>
        <p:xfrm>
          <a:off x="7723040" y="3843719"/>
          <a:ext cx="3029527" cy="26527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05875E38-1E56-44E9-805C-9674A39D4A9A}"/>
              </a:ext>
            </a:extLst>
          </p:cNvPr>
          <p:cNvGraphicFramePr>
            <a:graphicFrameLocks/>
          </p:cNvGraphicFramePr>
          <p:nvPr>
            <p:extLst>
              <p:ext uri="{D42A27DB-BD31-4B8C-83A1-F6EECF244321}">
                <p14:modId xmlns:p14="http://schemas.microsoft.com/office/powerpoint/2010/main" val="730737062"/>
              </p:ext>
            </p:extLst>
          </p:nvPr>
        </p:nvGraphicFramePr>
        <p:xfrm>
          <a:off x="4353586" y="3743674"/>
          <a:ext cx="3547145" cy="2852805"/>
        </p:xfrm>
        <a:graphic>
          <a:graphicData uri="http://schemas.openxmlformats.org/drawingml/2006/chart">
            <c:chart xmlns:c="http://schemas.openxmlformats.org/drawingml/2006/chart" xmlns:r="http://schemas.openxmlformats.org/officeDocument/2006/relationships" r:id="rId5"/>
          </a:graphicData>
        </a:graphic>
      </p:graphicFrame>
      <p:pic>
        <p:nvPicPr>
          <p:cNvPr id="10" name="table">
            <a:extLst>
              <a:ext uri="{FF2B5EF4-FFF2-40B4-BE49-F238E27FC236}">
                <a16:creationId xmlns:a16="http://schemas.microsoft.com/office/drawing/2014/main" id="{BC72B7B1-8822-57E3-B832-B4BDDD59E643}"/>
              </a:ext>
            </a:extLst>
          </p:cNvPr>
          <p:cNvPicPr>
            <a:picLocks noChangeAspect="1"/>
          </p:cNvPicPr>
          <p:nvPr/>
        </p:nvPicPr>
        <p:blipFill>
          <a:blip r:embed="rId6"/>
          <a:stretch>
            <a:fillRect/>
          </a:stretch>
        </p:blipFill>
        <p:spPr>
          <a:xfrm>
            <a:off x="10593006" y="3287795"/>
            <a:ext cx="1582737" cy="1115798"/>
          </a:xfrm>
          <a:prstGeom prst="rect">
            <a:avLst/>
          </a:prstGeom>
        </p:spPr>
      </p:pic>
      <p:pic>
        <p:nvPicPr>
          <p:cNvPr id="11" name="table">
            <a:extLst>
              <a:ext uri="{FF2B5EF4-FFF2-40B4-BE49-F238E27FC236}">
                <a16:creationId xmlns:a16="http://schemas.microsoft.com/office/drawing/2014/main" id="{B38C644F-4585-302A-7F31-8D7C7288D2C2}"/>
              </a:ext>
            </a:extLst>
          </p:cNvPr>
          <p:cNvPicPr>
            <a:picLocks noChangeAspect="1"/>
          </p:cNvPicPr>
          <p:nvPr/>
        </p:nvPicPr>
        <p:blipFill>
          <a:blip r:embed="rId7"/>
          <a:stretch>
            <a:fillRect/>
          </a:stretch>
        </p:blipFill>
        <p:spPr>
          <a:xfrm>
            <a:off x="10593007" y="680243"/>
            <a:ext cx="1582737" cy="2607551"/>
          </a:xfrm>
          <a:prstGeom prst="rect">
            <a:avLst/>
          </a:prstGeom>
        </p:spPr>
      </p:pic>
      <p:pic>
        <p:nvPicPr>
          <p:cNvPr id="13" name="Picture 12">
            <a:extLst>
              <a:ext uri="{FF2B5EF4-FFF2-40B4-BE49-F238E27FC236}">
                <a16:creationId xmlns:a16="http://schemas.microsoft.com/office/drawing/2014/main" id="{5FF17E94-0A24-48AC-8BAF-549291DF18F3}"/>
              </a:ext>
            </a:extLst>
          </p:cNvPr>
          <p:cNvPicPr>
            <a:picLocks noChangeAspect="1" noChangeArrowheads="1"/>
            <a:extLst>
              <a:ext uri="{84589F7E-364E-4C9E-8A38-B11213B215E9}">
                <a14:cameraTool xmlns:a14="http://schemas.microsoft.com/office/drawing/2010/main" cellRange="$Z$43" spid="_x0000_s7634"/>
              </a:ext>
            </a:extLst>
          </p:cNvPicPr>
          <p:nvPr/>
        </p:nvPicPr>
        <p:blipFill>
          <a:blip r:embed="rId8"/>
          <a:srcRect/>
          <a:stretch>
            <a:fillRect/>
          </a:stretch>
        </p:blipFill>
        <p:spPr bwMode="auto">
          <a:xfrm>
            <a:off x="117906" y="1523785"/>
            <a:ext cx="1379537" cy="538162"/>
          </a:xfrm>
          <a:prstGeom prst="rect">
            <a:avLst/>
          </a:prstGeom>
          <a:solidFill>
            <a:schemeClr val="bg1"/>
          </a:solidFill>
          <a:ln>
            <a:solidFill>
              <a:schemeClr val="tx1"/>
            </a:solidFill>
          </a:ln>
          <a:scene3d>
            <a:camera prst="orthographicFront">
              <a:rot lat="0" lon="0" rev="0"/>
            </a:camera>
            <a:lightRig rig="threePt" dir="t"/>
          </a:scene3d>
          <a:sp3d extrusionH="76200">
            <a:bevelT w="44450" h="139700"/>
            <a:bevelB w="63500" h="0"/>
            <a:extrusionClr>
              <a:schemeClr val="tx1"/>
            </a:extrusionClr>
          </a:sp3d>
        </p:spPr>
      </p:pic>
      <p:pic>
        <p:nvPicPr>
          <p:cNvPr id="15" name="Picture 14">
            <a:extLst>
              <a:ext uri="{FF2B5EF4-FFF2-40B4-BE49-F238E27FC236}">
                <a16:creationId xmlns:a16="http://schemas.microsoft.com/office/drawing/2014/main" id="{E048D6C9-5A6F-461E-BCA6-A6D7042A6EDA}"/>
              </a:ext>
            </a:extLst>
          </p:cNvPr>
          <p:cNvPicPr>
            <a:picLocks noChangeAspect="1" noChangeArrowheads="1"/>
            <a:extLst>
              <a:ext uri="{84589F7E-364E-4C9E-8A38-B11213B215E9}">
                <a14:cameraTool xmlns:a14="http://schemas.microsoft.com/office/drawing/2010/main" cellRange="$Z$45" spid="_x0000_s7635"/>
              </a:ext>
            </a:extLst>
          </p:cNvPicPr>
          <p:nvPr/>
        </p:nvPicPr>
        <p:blipFill>
          <a:blip r:embed="rId9"/>
          <a:srcRect/>
          <a:stretch>
            <a:fillRect/>
          </a:stretch>
        </p:blipFill>
        <p:spPr bwMode="auto">
          <a:xfrm>
            <a:off x="123879" y="2571434"/>
            <a:ext cx="1333500" cy="517525"/>
          </a:xfrm>
          <a:prstGeom prst="rect">
            <a:avLst/>
          </a:prstGeom>
          <a:solidFill>
            <a:schemeClr val="bg1"/>
          </a:solidFill>
          <a:ln>
            <a:solidFill>
              <a:schemeClr val="tx1"/>
            </a:solidFill>
          </a:ln>
          <a:scene3d>
            <a:camera prst="orthographicFront">
              <a:rot lat="0" lon="0" rev="0"/>
            </a:camera>
            <a:lightRig rig="threePt" dir="t"/>
          </a:scene3d>
          <a:sp3d extrusionH="76200">
            <a:bevelT w="44450" h="139700"/>
            <a:bevelB w="63500" h="0"/>
            <a:extrusionClr>
              <a:schemeClr val="tx1"/>
            </a:extrusionClr>
          </a:sp3d>
        </p:spPr>
      </p:pic>
      <p:pic>
        <p:nvPicPr>
          <p:cNvPr id="17" name="Picture 16">
            <a:extLst>
              <a:ext uri="{FF2B5EF4-FFF2-40B4-BE49-F238E27FC236}">
                <a16:creationId xmlns:a16="http://schemas.microsoft.com/office/drawing/2014/main" id="{BED739C4-2006-4BA9-8B46-019DF9E544E2}"/>
              </a:ext>
            </a:extLst>
          </p:cNvPr>
          <p:cNvPicPr>
            <a:picLocks noChangeAspect="1" noChangeArrowheads="1"/>
            <a:extLst>
              <a:ext uri="{84589F7E-364E-4C9E-8A38-B11213B215E9}">
                <a14:cameraTool xmlns:a14="http://schemas.microsoft.com/office/drawing/2010/main" cellRange="$AB$43" spid="_x0000_s7636"/>
              </a:ext>
            </a:extLst>
          </p:cNvPicPr>
          <p:nvPr/>
        </p:nvPicPr>
        <p:blipFill>
          <a:blip r:embed="rId10"/>
          <a:srcRect/>
          <a:stretch>
            <a:fillRect/>
          </a:stretch>
        </p:blipFill>
        <p:spPr bwMode="auto">
          <a:xfrm>
            <a:off x="136270" y="3674093"/>
            <a:ext cx="1292225" cy="492125"/>
          </a:xfrm>
          <a:prstGeom prst="rect">
            <a:avLst/>
          </a:prstGeom>
          <a:solidFill>
            <a:schemeClr val="bg1"/>
          </a:solidFill>
          <a:ln>
            <a:solidFill>
              <a:schemeClr val="tx1"/>
            </a:solidFill>
          </a:ln>
          <a:scene3d>
            <a:camera prst="orthographicFront">
              <a:rot lat="0" lon="0" rev="0"/>
            </a:camera>
            <a:lightRig rig="threePt" dir="t"/>
          </a:scene3d>
          <a:sp3d extrusionH="76200">
            <a:bevelT w="44450" h="139700"/>
            <a:bevelB w="63500" h="0"/>
            <a:extrusionClr>
              <a:schemeClr val="tx1"/>
            </a:extrusionClr>
          </a:sp3d>
        </p:spPr>
      </p:pic>
      <p:pic>
        <p:nvPicPr>
          <p:cNvPr id="19" name="Picture 18">
            <a:extLst>
              <a:ext uri="{FF2B5EF4-FFF2-40B4-BE49-F238E27FC236}">
                <a16:creationId xmlns:a16="http://schemas.microsoft.com/office/drawing/2014/main" id="{BB9AF1B2-6C3B-470A-920E-045ED6E8CB2E}"/>
              </a:ext>
            </a:extLst>
          </p:cNvPr>
          <p:cNvPicPr>
            <a:picLocks noChangeAspect="1" noChangeArrowheads="1"/>
            <a:extLst>
              <a:ext uri="{84589F7E-364E-4C9E-8A38-B11213B215E9}">
                <a14:cameraTool xmlns:a14="http://schemas.microsoft.com/office/drawing/2010/main" cellRange="$AB$45" spid="_x0000_s7637"/>
              </a:ext>
            </a:extLst>
          </p:cNvPicPr>
          <p:nvPr/>
        </p:nvPicPr>
        <p:blipFill>
          <a:blip r:embed="rId11"/>
          <a:srcRect/>
          <a:stretch>
            <a:fillRect/>
          </a:stretch>
        </p:blipFill>
        <p:spPr bwMode="auto">
          <a:xfrm>
            <a:off x="164671" y="5960173"/>
            <a:ext cx="1274762" cy="474663"/>
          </a:xfrm>
          <a:prstGeom prst="rect">
            <a:avLst/>
          </a:prstGeom>
          <a:solidFill>
            <a:schemeClr val="bg1"/>
          </a:solidFill>
          <a:ln>
            <a:solidFill>
              <a:schemeClr val="tx1"/>
            </a:solidFill>
          </a:ln>
          <a:scene3d>
            <a:camera prst="orthographicFront">
              <a:rot lat="0" lon="0" rev="0"/>
            </a:camera>
            <a:lightRig rig="threePt" dir="t"/>
          </a:scene3d>
          <a:sp3d extrusionH="76200">
            <a:bevelT w="44450" h="139700"/>
            <a:bevelB w="63500" h="0"/>
            <a:extrusionClr>
              <a:schemeClr val="tx1"/>
            </a:extrusionClr>
          </a:sp3d>
        </p:spPr>
      </p:pic>
      <p:pic>
        <p:nvPicPr>
          <p:cNvPr id="21" name="Picture 20">
            <a:extLst>
              <a:ext uri="{FF2B5EF4-FFF2-40B4-BE49-F238E27FC236}">
                <a16:creationId xmlns:a16="http://schemas.microsoft.com/office/drawing/2014/main" id="{1BC7E5C5-9818-40F3-965B-E526479FC642}"/>
              </a:ext>
            </a:extLst>
          </p:cNvPr>
          <p:cNvPicPr>
            <a:picLocks noChangeAspect="1" noChangeArrowheads="1"/>
            <a:extLst>
              <a:ext uri="{84589F7E-364E-4C9E-8A38-B11213B215E9}">
                <a14:cameraTool xmlns:a14="http://schemas.microsoft.com/office/drawing/2010/main" cellRange="$Z$47" spid="_x0000_s7638"/>
              </a:ext>
            </a:extLst>
          </p:cNvPicPr>
          <p:nvPr/>
        </p:nvPicPr>
        <p:blipFill>
          <a:blip r:embed="rId12"/>
          <a:srcRect/>
          <a:stretch>
            <a:fillRect/>
          </a:stretch>
        </p:blipFill>
        <p:spPr bwMode="auto">
          <a:xfrm>
            <a:off x="150018" y="4840051"/>
            <a:ext cx="1201737" cy="407988"/>
          </a:xfrm>
          <a:prstGeom prst="rect">
            <a:avLst/>
          </a:prstGeom>
          <a:solidFill>
            <a:schemeClr val="bg1"/>
          </a:solidFill>
          <a:ln>
            <a:solidFill>
              <a:schemeClr val="tx1"/>
            </a:solidFill>
          </a:ln>
          <a:scene3d>
            <a:camera prst="orthographicFront">
              <a:rot lat="0" lon="0" rev="0"/>
            </a:camera>
            <a:lightRig rig="threePt" dir="t"/>
          </a:scene3d>
          <a:sp3d extrusionH="76200">
            <a:bevelT w="44450" h="139700"/>
            <a:bevelB w="63500" h="0"/>
            <a:extrusionClr>
              <a:schemeClr val="tx1"/>
            </a:extrusionClr>
          </a:sp3d>
        </p:spPr>
      </p:pic>
      <p:graphicFrame>
        <p:nvGraphicFramePr>
          <p:cNvPr id="23" name="Chart 22">
            <a:extLst>
              <a:ext uri="{FF2B5EF4-FFF2-40B4-BE49-F238E27FC236}">
                <a16:creationId xmlns:a16="http://schemas.microsoft.com/office/drawing/2014/main" id="{609DBD42-0978-4E4D-A710-4CEB757A8BEA}"/>
              </a:ext>
            </a:extLst>
          </p:cNvPr>
          <p:cNvGraphicFramePr>
            <a:graphicFrameLocks/>
          </p:cNvGraphicFramePr>
          <p:nvPr>
            <p:extLst>
              <p:ext uri="{D42A27DB-BD31-4B8C-83A1-F6EECF244321}">
                <p14:modId xmlns:p14="http://schemas.microsoft.com/office/powerpoint/2010/main" val="3587691764"/>
              </p:ext>
            </p:extLst>
          </p:nvPr>
        </p:nvGraphicFramePr>
        <p:xfrm>
          <a:off x="1439433" y="3743674"/>
          <a:ext cx="2960687" cy="2562225"/>
        </p:xfrm>
        <a:graphic>
          <a:graphicData uri="http://schemas.openxmlformats.org/drawingml/2006/chart">
            <c:chart xmlns:c="http://schemas.openxmlformats.org/drawingml/2006/chart" xmlns:r="http://schemas.openxmlformats.org/officeDocument/2006/relationships" r:id="rId13"/>
          </a:graphicData>
        </a:graphic>
      </p:graphicFrame>
      <p:pic>
        <p:nvPicPr>
          <p:cNvPr id="25" name="Picture 24" descr="Total sales volume Vector Icons free download in SVG, PNG Format">
            <a:extLst>
              <a:ext uri="{FF2B5EF4-FFF2-40B4-BE49-F238E27FC236}">
                <a16:creationId xmlns:a16="http://schemas.microsoft.com/office/drawing/2014/main" id="{41A52541-A0C7-461E-81B1-B91162AC3924}"/>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17906" y="2113756"/>
            <a:ext cx="371475" cy="37623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d agencies increase profit margins despite lower fees and higher staff  costs | Campaign US">
            <a:extLst>
              <a:ext uri="{FF2B5EF4-FFF2-40B4-BE49-F238E27FC236}">
                <a16:creationId xmlns:a16="http://schemas.microsoft.com/office/drawing/2014/main" id="{191A6B20-7030-4902-9BBF-4DEA471C8A47}"/>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92398" y="1080523"/>
            <a:ext cx="466725" cy="31432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Tax Special Lineal color icon">
            <a:extLst>
              <a:ext uri="{FF2B5EF4-FFF2-40B4-BE49-F238E27FC236}">
                <a16:creationId xmlns:a16="http://schemas.microsoft.com/office/drawing/2014/main" id="{D7250284-73BF-4760-9B00-BA01AD012D54}"/>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flipH="1">
            <a:off x="109699" y="5520530"/>
            <a:ext cx="233363" cy="23495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Computer Icons Purchase order Blog, order, text, rectangle, logo png |  PNGWing">
            <a:extLst>
              <a:ext uri="{FF2B5EF4-FFF2-40B4-BE49-F238E27FC236}">
                <a16:creationId xmlns:a16="http://schemas.microsoft.com/office/drawing/2014/main" id="{0F3D545F-56D1-4A11-8987-67A292CDD8DE}"/>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36270" y="4454054"/>
            <a:ext cx="225425" cy="2270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6+ Hundred Cost Optimize Logo Royalty-Free Images, Stock Photos &amp; Pictures  | Shutterstock">
            <a:extLst>
              <a:ext uri="{FF2B5EF4-FFF2-40B4-BE49-F238E27FC236}">
                <a16:creationId xmlns:a16="http://schemas.microsoft.com/office/drawing/2014/main" id="{8A04CDF1-FA82-40C4-A1C5-68AD13C7E1E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17637" y="3181027"/>
            <a:ext cx="363538" cy="36512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9">
            <a:extLst>
              <a:ext uri="{FF2B5EF4-FFF2-40B4-BE49-F238E27FC236}">
                <a16:creationId xmlns:a16="http://schemas.microsoft.com/office/drawing/2014/main" id="{B48249A2-53CF-480D-9D1F-094616ADBC49}"/>
              </a:ext>
            </a:extLst>
          </p:cNvPr>
          <p:cNvSpPr txBox="1"/>
          <p:nvPr/>
        </p:nvSpPr>
        <p:spPr>
          <a:xfrm>
            <a:off x="731674" y="-14979"/>
            <a:ext cx="11441113" cy="65405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4400" b="1">
                <a:solidFill>
                  <a:srgbClr val="2AB808"/>
                </a:solidFill>
              </a:rPr>
              <a:t>ADVENTURE WORKS</a:t>
            </a:r>
          </a:p>
        </p:txBody>
      </p:sp>
      <p:pic>
        <p:nvPicPr>
          <p:cNvPr id="31" name="table">
            <a:extLst>
              <a:ext uri="{FF2B5EF4-FFF2-40B4-BE49-F238E27FC236}">
                <a16:creationId xmlns:a16="http://schemas.microsoft.com/office/drawing/2014/main" id="{8B3A9A3E-94A7-18BC-C039-CCEE5F1FABAB}"/>
              </a:ext>
            </a:extLst>
          </p:cNvPr>
          <p:cNvPicPr>
            <a:picLocks noChangeAspect="1"/>
          </p:cNvPicPr>
          <p:nvPr/>
        </p:nvPicPr>
        <p:blipFill>
          <a:blip r:embed="rId19"/>
          <a:stretch>
            <a:fillRect/>
          </a:stretch>
        </p:blipFill>
        <p:spPr>
          <a:xfrm>
            <a:off x="10590050" y="4403593"/>
            <a:ext cx="1582737" cy="1427162"/>
          </a:xfrm>
          <a:prstGeom prst="rect">
            <a:avLst/>
          </a:prstGeom>
        </p:spPr>
      </p:pic>
      <p:pic>
        <p:nvPicPr>
          <p:cNvPr id="32" name="Picture 31" descr="Sample Data — An Intro to Adventure Works – Jeff Pries">
            <a:extLst>
              <a:ext uri="{FF2B5EF4-FFF2-40B4-BE49-F238E27FC236}">
                <a16:creationId xmlns:a16="http://schemas.microsoft.com/office/drawing/2014/main" id="{DF2B1623-EEAE-40D9-8778-D30F6EC21F0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17" y="-4780"/>
            <a:ext cx="2628900" cy="901700"/>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7BB4ED40-86AA-E072-2273-F61AA9661BB3}"/>
              </a:ext>
            </a:extLst>
          </p:cNvPr>
          <p:cNvSpPr txBox="1"/>
          <p:nvPr/>
        </p:nvSpPr>
        <p:spPr>
          <a:xfrm>
            <a:off x="414062" y="4193720"/>
            <a:ext cx="893771" cy="646331"/>
          </a:xfrm>
          <a:prstGeom prst="rect">
            <a:avLst/>
          </a:prstGeom>
          <a:noFill/>
        </p:spPr>
        <p:txBody>
          <a:bodyPr wrap="square">
            <a:spAutoFit/>
          </a:bodyPr>
          <a:lstStyle/>
          <a:p>
            <a:r>
              <a:rPr lang="en-AU" dirty="0" err="1"/>
              <a:t>No.of</a:t>
            </a:r>
            <a:r>
              <a:rPr lang="en-AU" dirty="0"/>
              <a:t> orders</a:t>
            </a:r>
          </a:p>
        </p:txBody>
      </p:sp>
      <p:sp>
        <p:nvSpPr>
          <p:cNvPr id="39" name="TextBox 38">
            <a:extLst>
              <a:ext uri="{FF2B5EF4-FFF2-40B4-BE49-F238E27FC236}">
                <a16:creationId xmlns:a16="http://schemas.microsoft.com/office/drawing/2014/main" id="{B85B230C-823A-591C-031D-8FD0EE2C2825}"/>
              </a:ext>
            </a:extLst>
          </p:cNvPr>
          <p:cNvSpPr txBox="1"/>
          <p:nvPr/>
        </p:nvSpPr>
        <p:spPr>
          <a:xfrm>
            <a:off x="623793" y="2120662"/>
            <a:ext cx="804702" cy="369332"/>
          </a:xfrm>
          <a:prstGeom prst="rect">
            <a:avLst/>
          </a:prstGeom>
          <a:noFill/>
        </p:spPr>
        <p:txBody>
          <a:bodyPr wrap="square">
            <a:spAutoFit/>
          </a:bodyPr>
          <a:lstStyle/>
          <a:p>
            <a:r>
              <a:rPr lang="en-AU" dirty="0"/>
              <a:t>sales</a:t>
            </a:r>
          </a:p>
        </p:txBody>
      </p:sp>
      <p:sp>
        <p:nvSpPr>
          <p:cNvPr id="40" name="TextBox 39">
            <a:extLst>
              <a:ext uri="{FF2B5EF4-FFF2-40B4-BE49-F238E27FC236}">
                <a16:creationId xmlns:a16="http://schemas.microsoft.com/office/drawing/2014/main" id="{86AB177E-0E9B-86F2-BBEE-53B135F0CA1A}"/>
              </a:ext>
            </a:extLst>
          </p:cNvPr>
          <p:cNvSpPr txBox="1"/>
          <p:nvPr/>
        </p:nvSpPr>
        <p:spPr>
          <a:xfrm>
            <a:off x="426382" y="3191746"/>
            <a:ext cx="1333500" cy="338554"/>
          </a:xfrm>
          <a:prstGeom prst="rect">
            <a:avLst/>
          </a:prstGeom>
          <a:noFill/>
        </p:spPr>
        <p:txBody>
          <a:bodyPr wrap="square">
            <a:spAutoFit/>
          </a:bodyPr>
          <a:lstStyle/>
          <a:p>
            <a:r>
              <a:rPr lang="en-AU" sz="1600" dirty="0"/>
              <a:t>production</a:t>
            </a:r>
          </a:p>
        </p:txBody>
      </p:sp>
      <p:sp>
        <p:nvSpPr>
          <p:cNvPr id="41" name="TextBox 40">
            <a:extLst>
              <a:ext uri="{FF2B5EF4-FFF2-40B4-BE49-F238E27FC236}">
                <a16:creationId xmlns:a16="http://schemas.microsoft.com/office/drawing/2014/main" id="{DA9E1E9A-7DD8-A6A8-A659-BB3AFDF8FCFA}"/>
              </a:ext>
            </a:extLst>
          </p:cNvPr>
          <p:cNvSpPr txBox="1"/>
          <p:nvPr/>
        </p:nvSpPr>
        <p:spPr>
          <a:xfrm>
            <a:off x="790629" y="1045539"/>
            <a:ext cx="804702" cy="369332"/>
          </a:xfrm>
          <a:prstGeom prst="rect">
            <a:avLst/>
          </a:prstGeom>
          <a:noFill/>
        </p:spPr>
        <p:txBody>
          <a:bodyPr wrap="square">
            <a:spAutoFit/>
          </a:bodyPr>
          <a:lstStyle/>
          <a:p>
            <a:r>
              <a:rPr lang="en-AU" dirty="0"/>
              <a:t>profit</a:t>
            </a:r>
          </a:p>
        </p:txBody>
      </p:sp>
      <p:sp>
        <p:nvSpPr>
          <p:cNvPr id="42" name="TextBox 41">
            <a:extLst>
              <a:ext uri="{FF2B5EF4-FFF2-40B4-BE49-F238E27FC236}">
                <a16:creationId xmlns:a16="http://schemas.microsoft.com/office/drawing/2014/main" id="{7EBD5186-DB3B-558C-CE2B-83FFD45DB9E6}"/>
              </a:ext>
            </a:extLst>
          </p:cNvPr>
          <p:cNvSpPr txBox="1"/>
          <p:nvPr/>
        </p:nvSpPr>
        <p:spPr>
          <a:xfrm>
            <a:off x="509238" y="5418627"/>
            <a:ext cx="804702" cy="369332"/>
          </a:xfrm>
          <a:prstGeom prst="rect">
            <a:avLst/>
          </a:prstGeom>
          <a:noFill/>
        </p:spPr>
        <p:txBody>
          <a:bodyPr wrap="square">
            <a:spAutoFit/>
          </a:bodyPr>
          <a:lstStyle/>
          <a:p>
            <a:r>
              <a:rPr lang="en-AU" dirty="0"/>
              <a:t>Tax</a:t>
            </a:r>
          </a:p>
        </p:txBody>
      </p:sp>
    </p:spTree>
    <p:extLst>
      <p:ext uri="{BB962C8B-B14F-4D97-AF65-F5344CB8AC3E}">
        <p14:creationId xmlns:p14="http://schemas.microsoft.com/office/powerpoint/2010/main" val="463619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0D6F3-6B3F-33E8-18F3-EC2A4AE57805}"/>
            </a:ext>
          </a:extLst>
        </p:cNvPr>
        <p:cNvGrpSpPr/>
        <p:nvPr/>
      </p:nvGrpSpPr>
      <p:grpSpPr>
        <a:xfrm>
          <a:off x="0" y="0"/>
          <a:ext cx="0" cy="0"/>
          <a:chOff x="0" y="0"/>
          <a:chExt cx="0" cy="0"/>
        </a:xfrm>
      </p:grpSpPr>
      <p:sp>
        <p:nvSpPr>
          <p:cNvPr id="4" name="Scroll: Vertical 3">
            <a:extLst>
              <a:ext uri="{FF2B5EF4-FFF2-40B4-BE49-F238E27FC236}">
                <a16:creationId xmlns:a16="http://schemas.microsoft.com/office/drawing/2014/main" id="{7A9AAC91-50D4-AE6D-361D-F2CBF24EC37B}"/>
              </a:ext>
            </a:extLst>
          </p:cNvPr>
          <p:cNvSpPr/>
          <p:nvPr/>
        </p:nvSpPr>
        <p:spPr>
          <a:xfrm>
            <a:off x="3146612" y="347867"/>
            <a:ext cx="8475544" cy="6374297"/>
          </a:xfrm>
          <a:prstGeom prst="verticalScroll">
            <a:avLst/>
          </a:prstGeom>
          <a:ln/>
        </p:spPr>
        <p:style>
          <a:lnRef idx="1">
            <a:schemeClr val="dk1"/>
          </a:lnRef>
          <a:fillRef idx="2">
            <a:schemeClr val="dk1"/>
          </a:fillRef>
          <a:effectRef idx="1">
            <a:schemeClr val="dk1"/>
          </a:effectRef>
          <a:fontRef idx="minor">
            <a:schemeClr val="dk1"/>
          </a:fontRef>
        </p:style>
        <p:txBody>
          <a:bodyPr rtlCol="0" anchor="ctr"/>
          <a:lstStyle/>
          <a:p>
            <a:pPr marL="0" indent="0">
              <a:lnSpc>
                <a:spcPct val="90000"/>
              </a:lnSpc>
              <a:buNone/>
            </a:pPr>
            <a:endParaRPr lang="en-US" sz="1600" dirty="0"/>
          </a:p>
          <a:p>
            <a:pPr marL="285750" indent="-285750">
              <a:lnSpc>
                <a:spcPct val="90000"/>
              </a:lnSpc>
              <a:buFont typeface="Arial"/>
              <a:buChar char="•"/>
            </a:pPr>
            <a:endParaRPr lang="en-US" sz="1600" dirty="0"/>
          </a:p>
          <a:p>
            <a:pPr>
              <a:lnSpc>
                <a:spcPct val="90000"/>
              </a:lnSpc>
            </a:pPr>
            <a:endParaRPr lang="en-US" sz="1800" dirty="0"/>
          </a:p>
          <a:p>
            <a:pPr marL="285750" indent="-285750">
              <a:lnSpc>
                <a:spcPct val="90000"/>
              </a:lnSpc>
              <a:buFont typeface="Arial"/>
              <a:buChar char="•"/>
            </a:pPr>
            <a:endParaRPr lang="en-US" sz="1800" dirty="0"/>
          </a:p>
          <a:p>
            <a:pPr>
              <a:lnSpc>
                <a:spcPct val="90000"/>
              </a:lnSpc>
            </a:pPr>
            <a:endParaRPr lang="en-US" sz="1800" dirty="0"/>
          </a:p>
          <a:p>
            <a:pPr marL="285750" indent="-285750">
              <a:lnSpc>
                <a:spcPct val="90000"/>
              </a:lnSpc>
              <a:buFont typeface="Arial"/>
              <a:buChar char="•"/>
            </a:pPr>
            <a:r>
              <a:rPr lang="en-US" dirty="0"/>
              <a:t>Year wise sale gradually increasing and need to maintain it and </a:t>
            </a:r>
            <a:r>
              <a:rPr lang="en-US" sz="1800" dirty="0"/>
              <a:t>the sales and production were increasing from 2010 to 2013 and 2013 have highest sales and production. But comparatively the sales and production </a:t>
            </a:r>
            <a:r>
              <a:rPr lang="en-US" dirty="0"/>
              <a:t>should raise </a:t>
            </a:r>
            <a:r>
              <a:rPr lang="en-US" sz="1800" dirty="0"/>
              <a:t>from 2013 to 2014.</a:t>
            </a:r>
          </a:p>
          <a:p>
            <a:pPr marL="285750" indent="-285750">
              <a:lnSpc>
                <a:spcPct val="90000"/>
              </a:lnSpc>
              <a:buFont typeface="Arial"/>
              <a:buChar char="•"/>
            </a:pPr>
            <a:endParaRPr lang="en-US" dirty="0"/>
          </a:p>
          <a:p>
            <a:pPr marL="285750" indent="-285750">
              <a:lnSpc>
                <a:spcPct val="90000"/>
              </a:lnSpc>
              <a:buFont typeface="Arial"/>
              <a:buChar char="•"/>
            </a:pPr>
            <a:r>
              <a:rPr lang="en-US" sz="1800" dirty="0"/>
              <a:t>The sales and production should be increased even though the company was in profits.</a:t>
            </a:r>
          </a:p>
          <a:p>
            <a:pPr marL="285750" indent="-285750">
              <a:lnSpc>
                <a:spcPct val="90000"/>
              </a:lnSpc>
              <a:buFont typeface="Arial"/>
              <a:buChar char="•"/>
            </a:pPr>
            <a:endParaRPr lang="en-US" dirty="0"/>
          </a:p>
          <a:p>
            <a:pPr marL="285750" indent="-285750">
              <a:lnSpc>
                <a:spcPct val="90000"/>
              </a:lnSpc>
              <a:buFont typeface="Arial"/>
              <a:buChar char="•"/>
            </a:pPr>
            <a:r>
              <a:rPr lang="en-US" sz="1800" dirty="0"/>
              <a:t>The lapses should be noted down and should be taken care.</a:t>
            </a:r>
            <a:endParaRPr lang="en-US" dirty="0"/>
          </a:p>
          <a:p>
            <a:pPr marL="285750" indent="-285750">
              <a:lnSpc>
                <a:spcPct val="90000"/>
              </a:lnSpc>
              <a:buFont typeface="Arial"/>
              <a:buChar char="•"/>
            </a:pPr>
            <a:r>
              <a:rPr lang="en-US" sz="1800" dirty="0"/>
              <a:t>Need to focus on the products with low sales.</a:t>
            </a:r>
          </a:p>
          <a:p>
            <a:pPr marL="285750" indent="-285750">
              <a:lnSpc>
                <a:spcPct val="90000"/>
              </a:lnSpc>
              <a:buFont typeface="Arial"/>
              <a:buChar char="•"/>
            </a:pPr>
            <a:endParaRPr lang="en-US" dirty="0"/>
          </a:p>
          <a:p>
            <a:pPr marL="285750" indent="-285750">
              <a:buFont typeface="Arial" panose="020B0604020202020204" pitchFamily="34" charset="0"/>
              <a:buChar char="•"/>
            </a:pPr>
            <a:r>
              <a:rPr lang="en-US" dirty="0"/>
              <a:t>Q3,Q4 has the high potential than Q1,Q2 focusing more on and implementing new strategies in Q3,Q4 will result high conversion rate. If we focus other with new strategies in Q3,Q4 we will turn up with good result.</a:t>
            </a:r>
          </a:p>
          <a:p>
            <a:pPr marL="285750" indent="-285750">
              <a:buFont typeface="Arial" panose="020B0604020202020204" pitchFamily="34" charset="0"/>
              <a:buChar char="•"/>
            </a:pPr>
            <a:endParaRPr lang="en-US" sz="1800" dirty="0"/>
          </a:p>
          <a:p>
            <a:pPr marL="285750" indent="-285750">
              <a:buFont typeface="Wingdings" panose="05000000000000000000" pitchFamily="2" charset="2"/>
              <a:buChar char="§"/>
            </a:pPr>
            <a:r>
              <a:rPr lang="en-US" dirty="0"/>
              <a:t>Maintain constant growth wit the other quarters of the year</a:t>
            </a:r>
          </a:p>
          <a:p>
            <a:pPr>
              <a:lnSpc>
                <a:spcPct val="90000"/>
              </a:lnSpc>
            </a:pPr>
            <a:endParaRPr lang="en-US" sz="1800" dirty="0"/>
          </a:p>
          <a:p>
            <a:pPr marL="285750" indent="-285750">
              <a:lnSpc>
                <a:spcPct val="90000"/>
              </a:lnSpc>
              <a:buFont typeface="Arial"/>
              <a:buChar char="•"/>
            </a:pPr>
            <a:endParaRPr lang="en-US" sz="1800" dirty="0"/>
          </a:p>
          <a:p>
            <a:pPr marL="285750" indent="-285750">
              <a:lnSpc>
                <a:spcPct val="90000"/>
              </a:lnSpc>
              <a:buFont typeface="Arial"/>
              <a:buChar char="•"/>
            </a:pPr>
            <a:endParaRPr lang="en-US" sz="1800" dirty="0"/>
          </a:p>
          <a:p>
            <a:pPr marL="285750" indent="-285750">
              <a:lnSpc>
                <a:spcPct val="90000"/>
              </a:lnSpc>
              <a:buFont typeface="Arial"/>
              <a:buChar char="•"/>
            </a:pPr>
            <a:endParaRPr lang="en-US" sz="800" dirty="0"/>
          </a:p>
          <a:p>
            <a:pPr marL="285750" indent="-285750">
              <a:lnSpc>
                <a:spcPct val="90000"/>
              </a:lnSpc>
              <a:buFont typeface="Arial"/>
              <a:buChar char="•"/>
            </a:pPr>
            <a:endParaRPr lang="en-US" sz="800" dirty="0"/>
          </a:p>
          <a:p>
            <a:pPr>
              <a:lnSpc>
                <a:spcPct val="90000"/>
              </a:lnSpc>
              <a:buFont typeface="Arial"/>
              <a:buChar char="•"/>
            </a:pPr>
            <a:endParaRPr lang="en-US" sz="800" dirty="0"/>
          </a:p>
        </p:txBody>
      </p:sp>
      <p:sp>
        <p:nvSpPr>
          <p:cNvPr id="5" name="Flowchart: Terminator 4">
            <a:extLst>
              <a:ext uri="{FF2B5EF4-FFF2-40B4-BE49-F238E27FC236}">
                <a16:creationId xmlns:a16="http://schemas.microsoft.com/office/drawing/2014/main" id="{FD495F2E-BEC7-D144-9F48-C7B34B5AE90A}"/>
              </a:ext>
            </a:extLst>
          </p:cNvPr>
          <p:cNvSpPr/>
          <p:nvPr/>
        </p:nvSpPr>
        <p:spPr>
          <a:xfrm>
            <a:off x="251792" y="566528"/>
            <a:ext cx="3591788" cy="1113183"/>
          </a:xfrm>
          <a:prstGeom prst="flowChartTerminator">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600" b="1" dirty="0">
                <a:ln w="9525">
                  <a:solidFill>
                    <a:schemeClr val="bg1"/>
                  </a:solidFill>
                  <a:prstDash val="solid"/>
                </a:ln>
                <a:solidFill>
                  <a:srgbClr val="0070C0"/>
                </a:solidFill>
                <a:effectLst>
                  <a:outerShdw blurRad="12700" dist="38100" dir="2700000" algn="tl" rotWithShape="0">
                    <a:schemeClr val="accent5">
                      <a:lumMod val="60000"/>
                      <a:lumOff val="40000"/>
                    </a:schemeClr>
                  </a:outerShdw>
                </a:effectLst>
              </a:rPr>
              <a:t>SUGGESTIONS</a:t>
            </a:r>
            <a:r>
              <a:rPr lang="en-US" sz="36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 </a:t>
            </a:r>
            <a:endParaRPr lang="en-IN" sz="36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1180158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12" descr="thankyou">
            <a:extLst>
              <a:ext uri="{FF2B5EF4-FFF2-40B4-BE49-F238E27FC236}">
                <a16:creationId xmlns:a16="http://schemas.microsoft.com/office/drawing/2014/main" id="{F1374E25-1958-0F24-9B4B-0029B85EDEB4}"/>
              </a:ext>
              <a:ext uri="{C183D7F6-B498-43B3-948B-1728B52AA6E4}">
                <adec:decorative xmlns:adec="http://schemas.microsoft.com/office/drawing/2017/decorative" val="0"/>
              </a:ext>
            </a:extLst>
          </p:cNvPr>
          <p:cNvPicPr>
            <a:picLocks noChangeAspect="1"/>
          </p:cNvPicPr>
          <p:nvPr/>
        </p:nvPicPr>
        <p:blipFill>
          <a:blip r:embed="rId2">
            <a:alphaModFix amt="80000"/>
          </a:blip>
          <a:srcRect t="7802" b="7802"/>
          <a:stretch/>
        </p:blipFill>
        <p:spPr>
          <a:xfrm>
            <a:off x="0" y="0"/>
            <a:ext cx="12192000" cy="6858000"/>
          </a:xfrm>
          <a:prstGeom prst="rect">
            <a:avLst/>
          </a:prstGeom>
          <a:blipFill dpi="0" rotWithShape="1">
            <a:blip r:embed="rId2">
              <a:alphaModFix amt="80000"/>
              <a:extLst>
                <a:ext uri="{28A0092B-C50C-407E-A947-70E740481C1C}">
                  <a14:useLocalDpi xmlns:a14="http://schemas.microsoft.com/office/drawing/2010/main" val="0"/>
                </a:ext>
              </a:extLst>
            </a:blip>
            <a:srcRect/>
            <a:stretch>
              <a:fillRect/>
            </a:stretch>
          </a:blipFill>
        </p:spPr>
      </p:pic>
      <p:sp>
        <p:nvSpPr>
          <p:cNvPr id="4" name="TextBox 3">
            <a:extLst>
              <a:ext uri="{FF2B5EF4-FFF2-40B4-BE49-F238E27FC236}">
                <a16:creationId xmlns:a16="http://schemas.microsoft.com/office/drawing/2014/main" id="{8CD75D34-6099-B560-C429-82315EFB03AC}"/>
              </a:ext>
            </a:extLst>
          </p:cNvPr>
          <p:cNvSpPr txBox="1"/>
          <p:nvPr/>
        </p:nvSpPr>
        <p:spPr>
          <a:xfrm>
            <a:off x="5429573" y="4866466"/>
            <a:ext cx="6845085" cy="1200329"/>
          </a:xfrm>
          <a:prstGeom prst="rect">
            <a:avLst/>
          </a:prstGeom>
          <a:noFill/>
        </p:spPr>
        <p:txBody>
          <a:bodyPr wrap="square" rtlCol="0">
            <a:spAutoFit/>
          </a:bodyPr>
          <a:lstStyle/>
          <a:p>
            <a:r>
              <a:rPr lang="en-AU" sz="7200" dirty="0">
                <a:latin typeface="Algerian" panose="04020705040A02060702" pitchFamily="82" charset="0"/>
              </a:rPr>
              <a:t>Thankyou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70991"/>
            <a:ext cx="8596668" cy="4956313"/>
          </a:xfrm>
        </p:spPr>
        <p:txBody>
          <a:bodyPr>
            <a:normAutofit/>
          </a:bodyPr>
          <a:lstStyle/>
          <a:p>
            <a:pPr>
              <a:buClr>
                <a:schemeClr val="tx1"/>
              </a:buClr>
              <a:buSzPct val="81000"/>
              <a:buFont typeface="Wingdings" panose="05000000000000000000" pitchFamily="2" charset="2"/>
              <a:buChar char=""/>
            </a:pPr>
            <a:r>
              <a:rPr lang="en-US" sz="2200" dirty="0"/>
              <a:t>INTRODUCTION</a:t>
            </a:r>
          </a:p>
          <a:p>
            <a:pPr>
              <a:buClr>
                <a:schemeClr val="tx1"/>
              </a:buClr>
              <a:buSzPct val="81000"/>
              <a:buFont typeface="Wingdings" panose="05000000000000000000" pitchFamily="2" charset="2"/>
              <a:buChar char=""/>
            </a:pPr>
            <a:r>
              <a:rPr lang="en-US" sz="2200" dirty="0"/>
              <a:t>KPI -1 :</a:t>
            </a:r>
            <a:r>
              <a:rPr lang="en-US" sz="2400" dirty="0"/>
              <a:t>Pivot table for Month and Sales</a:t>
            </a:r>
            <a:endParaRPr lang="en-US" sz="2200" dirty="0"/>
          </a:p>
          <a:p>
            <a:pPr>
              <a:buSzPct val="81000"/>
              <a:buFont typeface="Wingdings" panose="05000000000000000000" pitchFamily="2" charset="2"/>
              <a:buChar char=""/>
            </a:pPr>
            <a:r>
              <a:rPr lang="en-US" sz="2200" dirty="0"/>
              <a:t>KPI -2 :</a:t>
            </a:r>
            <a:r>
              <a:rPr lang="en-US" sz="2400" dirty="0"/>
              <a:t>Bar chart for Year wise Sales.</a:t>
            </a:r>
            <a:endParaRPr lang="en-US" sz="2200" dirty="0"/>
          </a:p>
          <a:p>
            <a:pPr>
              <a:buSzPct val="81000"/>
              <a:buFont typeface="Wingdings" panose="05000000000000000000" pitchFamily="2" charset="2"/>
              <a:buChar char=""/>
            </a:pPr>
            <a:r>
              <a:rPr lang="en-US" sz="2200" dirty="0"/>
              <a:t>KPI -3 : </a:t>
            </a:r>
            <a:r>
              <a:rPr lang="en-US" sz="2400" dirty="0"/>
              <a:t>Line chart for Month wise Sales.</a:t>
            </a:r>
            <a:endParaRPr lang="en-US" sz="2200" dirty="0"/>
          </a:p>
          <a:p>
            <a:pPr>
              <a:buSzPct val="81000"/>
              <a:buFont typeface="Wingdings" panose="05000000000000000000" pitchFamily="2" charset="2"/>
              <a:buChar char=""/>
            </a:pPr>
            <a:r>
              <a:rPr lang="en-US" sz="2200" dirty="0"/>
              <a:t>KPI -4: </a:t>
            </a:r>
            <a:r>
              <a:rPr lang="en-US" sz="2400" dirty="0"/>
              <a:t>Pie chart for Quarter wise sales.</a:t>
            </a:r>
          </a:p>
          <a:p>
            <a:pPr>
              <a:buSzPct val="81000"/>
              <a:buFont typeface="Wingdings" panose="05000000000000000000" pitchFamily="2" charset="2"/>
              <a:buChar char=""/>
            </a:pPr>
            <a:r>
              <a:rPr lang="en-US" sz="2200" dirty="0"/>
              <a:t>KPI -5:</a:t>
            </a:r>
            <a:r>
              <a:rPr lang="en-US" sz="2400" dirty="0"/>
              <a:t>Combinational chart for Sales Amount and Production cost</a:t>
            </a:r>
            <a:endParaRPr lang="en-US" sz="2200" dirty="0"/>
          </a:p>
          <a:p>
            <a:pPr>
              <a:buClr>
                <a:schemeClr val="tx1"/>
              </a:buClr>
              <a:buSzPct val="81000"/>
              <a:buFont typeface="Wingdings" panose="05000000000000000000" pitchFamily="2" charset="2"/>
              <a:buChar char=""/>
            </a:pPr>
            <a:r>
              <a:rPr lang="en-US" sz="2200" dirty="0"/>
              <a:t> Dashboard.</a:t>
            </a:r>
          </a:p>
          <a:p>
            <a:pPr>
              <a:buClr>
                <a:schemeClr val="tx1"/>
              </a:buClr>
              <a:buSzPct val="81000"/>
              <a:buFont typeface="Wingdings" panose="05000000000000000000" pitchFamily="2" charset="2"/>
              <a:buChar char=""/>
            </a:pPr>
            <a:r>
              <a:rPr lang="en-US" sz="2200" dirty="0"/>
              <a:t> Suggestions.</a:t>
            </a:r>
          </a:p>
          <a:p>
            <a:pPr>
              <a:buClr>
                <a:schemeClr val="tx1"/>
              </a:buClr>
              <a:buSzPct val="81000"/>
              <a:buFont typeface="Wingdings" panose="05000000000000000000" pitchFamily="2" charset="2"/>
              <a:buChar char=""/>
            </a:pPr>
            <a:endParaRPr lang="en-US" sz="2200" dirty="0"/>
          </a:p>
          <a:p>
            <a:pPr>
              <a:buClr>
                <a:schemeClr val="tx1"/>
              </a:buClr>
              <a:buSzPct val="81000"/>
              <a:buFont typeface="Wingdings" panose="05000000000000000000" pitchFamily="2" charset="2"/>
              <a:buChar char=""/>
            </a:pPr>
            <a:endParaRPr lang="en-IN" dirty="0"/>
          </a:p>
        </p:txBody>
      </p:sp>
      <p:sp>
        <p:nvSpPr>
          <p:cNvPr id="4" name="Speech Bubble: Rectangle with Corners Rounded 3"/>
          <p:cNvSpPr/>
          <p:nvPr/>
        </p:nvSpPr>
        <p:spPr>
          <a:xfrm>
            <a:off x="927652" y="318052"/>
            <a:ext cx="2769705" cy="649357"/>
          </a:xfrm>
          <a:prstGeom prst="wedgeRoundRectCallout">
            <a:avLst/>
          </a:prstGeom>
          <a:solidFill>
            <a:schemeClr val="tx2">
              <a:lumMod val="50000"/>
            </a:schemeClr>
          </a:solidFill>
          <a:ln w="3810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b="1" dirty="0"/>
              <a:t>INDEX</a:t>
            </a:r>
            <a:endParaRPr lang="en-IN" sz="3200" b="1" dirty="0"/>
          </a:p>
        </p:txBody>
      </p:sp>
      <p:pic>
        <p:nvPicPr>
          <p:cNvPr id="6" name="Picture 5">
            <a:extLst>
              <a:ext uri="{FF2B5EF4-FFF2-40B4-BE49-F238E27FC236}">
                <a16:creationId xmlns:a16="http://schemas.microsoft.com/office/drawing/2014/main" id="{14C23F12-9A51-4B9D-A324-57A040C212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41286" y="215310"/>
            <a:ext cx="979916" cy="7520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783" y="1577009"/>
            <a:ext cx="11608904" cy="5062329"/>
          </a:xfrm>
        </p:spPr>
        <p:txBody>
          <a:bodyPr>
            <a:normAutofit/>
          </a:bodyPr>
          <a:lstStyle/>
          <a:p>
            <a:pPr>
              <a:lnSpc>
                <a:spcPct val="107000"/>
              </a:lnSpc>
              <a:spcAft>
                <a:spcPts val="800"/>
              </a:spcAft>
            </a:pPr>
            <a:r>
              <a:rPr lang="en-US" sz="2000" b="0" i="0" dirty="0">
                <a:solidFill>
                  <a:schemeClr val="tx1"/>
                </a:solidFill>
                <a:effectLst/>
                <a:latin typeface="source-serif-pro"/>
              </a:rPr>
              <a:t>    About adventure work in short </a:t>
            </a:r>
            <a:r>
              <a:rPr lang="en-IN" sz="1800" dirty="0">
                <a:effectLst/>
                <a:latin typeface="Calibri" panose="020F0502020204030204" pitchFamily="34" charset="0"/>
                <a:ea typeface="Calibri" panose="020F0502020204030204" pitchFamily="34" charset="0"/>
                <a:cs typeface="Times New Roman" panose="02020603050405020304" pitchFamily="18" charset="0"/>
              </a:rPr>
              <a:t>Adventure Works Cycles, the company on which the Adventure Works sample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databases are based, is a large, multinational manufacturing company. The company manufactures and sells metal and</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composite bicycles to North American, European and Asian commercial markets. While its base operation is in Bothell,</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Washington with 290 employees, several regional sales teams are located throughout their market base.</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Coming off a successful fiscal year, Adventure Works Cycles is looking to broaden its market share by targeting their</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sales to their best customers, extending their product availability through an external Web site, and reducing their cost </a:t>
            </a:r>
          </a:p>
          <a:p>
            <a:pPr marL="0" indent="0">
              <a:lnSpc>
                <a:spcPct val="107000"/>
              </a:lnSpc>
              <a:spcAft>
                <a:spcPts val="800"/>
              </a:spcAft>
              <a:buNone/>
            </a:pPr>
            <a:r>
              <a:rPr lang="en-IN" sz="1800" dirty="0">
                <a:latin typeface="Calibri" panose="020F0502020204030204" pitchFamily="34" charset="0"/>
                <a:ea typeface="Calibri" panose="020F0502020204030204" pitchFamily="34" charset="0"/>
                <a:cs typeface="Times New Roman" panose="02020603050405020304" pitchFamily="18" charset="0"/>
              </a:rPr>
              <a:t>    of </a:t>
            </a:r>
            <a:r>
              <a:rPr lang="en-IN" sz="1800" dirty="0">
                <a:effectLst/>
                <a:latin typeface="Calibri" panose="020F0502020204030204" pitchFamily="34" charset="0"/>
                <a:ea typeface="Calibri" panose="020F0502020204030204" pitchFamily="34" charset="0"/>
                <a:cs typeface="Times New Roman" panose="02020603050405020304" pitchFamily="18" charset="0"/>
              </a:rPr>
              <a:t>sales through lower production costs.</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Aft>
                <a:spcPts val="1000"/>
              </a:spcAft>
              <a:buClr>
                <a:schemeClr val="tx1"/>
              </a:buClr>
              <a:buSzPct val="100000"/>
              <a:buFont typeface="Arial"/>
              <a:buChar char="•"/>
            </a:pPr>
            <a:endParaRPr lang="en-US" b="0" i="0" dirty="0"/>
          </a:p>
        </p:txBody>
      </p:sp>
      <p:sp>
        <p:nvSpPr>
          <p:cNvPr id="6" name="Arrow: Notched Right 5"/>
          <p:cNvSpPr/>
          <p:nvPr/>
        </p:nvSpPr>
        <p:spPr>
          <a:xfrm>
            <a:off x="384313" y="495945"/>
            <a:ext cx="7116417" cy="1232453"/>
          </a:xfrm>
          <a:prstGeom prst="notchedRightArrow">
            <a:avLst/>
          </a:prstGeom>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b="1" dirty="0">
                <a:solidFill>
                  <a:schemeClr val="bg1"/>
                </a:solidFill>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BC802-E8AB-8FD6-2BE7-BCDC23A820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5AFF6-00A7-3169-0E9B-1EEB7FB81E8D}"/>
              </a:ext>
            </a:extLst>
          </p:cNvPr>
          <p:cNvSpPr>
            <a:spLocks noGrp="1"/>
          </p:cNvSpPr>
          <p:nvPr>
            <p:ph idx="1"/>
          </p:nvPr>
        </p:nvSpPr>
        <p:spPr>
          <a:xfrm>
            <a:off x="198783" y="1394847"/>
            <a:ext cx="11608904" cy="5244491"/>
          </a:xfrm>
        </p:spPr>
        <p:txBody>
          <a:bodyPr>
            <a:normAutofit/>
          </a:bodyPr>
          <a:lstStyle/>
          <a:p>
            <a:pPr marL="0" indent="0">
              <a:spcAft>
                <a:spcPts val="1000"/>
              </a:spcAft>
              <a:buClr>
                <a:schemeClr val="tx1"/>
              </a:buClr>
              <a:buSzPct val="100000"/>
              <a:buFont typeface="Arial"/>
              <a:buChar char="•"/>
            </a:pPr>
            <a:r>
              <a:rPr lang="en-US" b="0" i="0" dirty="0"/>
              <a:t>    The aim of this project is to analyze the </a:t>
            </a:r>
            <a:r>
              <a:rPr lang="en-US" b="1" i="0" dirty="0">
                <a:solidFill>
                  <a:srgbClr val="FF0000"/>
                </a:solidFill>
              </a:rPr>
              <a:t>Sales, Production cost, Profits, Customer and Unit</a:t>
            </a:r>
          </a:p>
          <a:p>
            <a:pPr marL="0" indent="0">
              <a:spcAft>
                <a:spcPts val="1000"/>
              </a:spcAft>
              <a:buClr>
                <a:schemeClr val="tx1"/>
              </a:buClr>
              <a:buSzPct val="100000"/>
              <a:buNone/>
            </a:pPr>
            <a:r>
              <a:rPr lang="en-US" b="1" i="0" dirty="0">
                <a:solidFill>
                  <a:srgbClr val="FF0000"/>
                </a:solidFill>
              </a:rPr>
              <a:t>    price </a:t>
            </a:r>
            <a:r>
              <a:rPr lang="en-US" b="0" i="0" dirty="0"/>
              <a:t>and provide insights for developing effective retention strategies. Through data</a:t>
            </a:r>
          </a:p>
          <a:p>
            <a:pPr marL="0" indent="0">
              <a:spcAft>
                <a:spcPts val="1000"/>
              </a:spcAft>
              <a:buClr>
                <a:schemeClr val="tx1"/>
              </a:buClr>
              <a:buSzPct val="100000"/>
              <a:buNone/>
            </a:pPr>
            <a:r>
              <a:rPr lang="en-US" dirty="0"/>
              <a:t>   </a:t>
            </a:r>
            <a:r>
              <a:rPr lang="en-US" b="0" i="0" dirty="0"/>
              <a:t> analysis and visualizations, we will identify factors to improve the production. </a:t>
            </a:r>
          </a:p>
          <a:p>
            <a:pPr>
              <a:spcAft>
                <a:spcPts val="1000"/>
              </a:spcAft>
              <a:buClr>
                <a:schemeClr val="tx1"/>
              </a:buClr>
              <a:buSzPct val="100000"/>
              <a:buFont typeface="Arial"/>
              <a:buChar char="•"/>
            </a:pPr>
            <a:r>
              <a:rPr lang="en-US" dirty="0"/>
              <a:t> To </a:t>
            </a:r>
            <a:r>
              <a:rPr lang="en-US" b="1" dirty="0">
                <a:solidFill>
                  <a:srgbClr val="FF0000"/>
                </a:solidFill>
              </a:rPr>
              <a:t>evaluate Yearly wise, Quarterly wise, Monthly wise Sales, Production and Profit</a:t>
            </a:r>
            <a:r>
              <a:rPr lang="en-US" b="1" i="0" dirty="0">
                <a:solidFill>
                  <a:srgbClr val="FF0000"/>
                </a:solidFill>
              </a:rPr>
              <a:t>.</a:t>
            </a:r>
          </a:p>
          <a:p>
            <a:pPr>
              <a:spcAft>
                <a:spcPts val="1000"/>
              </a:spcAft>
              <a:buClr>
                <a:schemeClr val="tx1"/>
              </a:buClr>
              <a:buSzPct val="100000"/>
              <a:buFont typeface="Arial"/>
              <a:buChar char="•"/>
            </a:pPr>
            <a:r>
              <a:rPr lang="en-US" b="0" i="0" dirty="0"/>
              <a:t> To know where the lapses were.</a:t>
            </a:r>
          </a:p>
          <a:p>
            <a:pPr>
              <a:spcAft>
                <a:spcPts val="1000"/>
              </a:spcAft>
              <a:buClr>
                <a:schemeClr val="tx1"/>
              </a:buClr>
              <a:buSzPct val="100000"/>
              <a:buFont typeface="Arial"/>
              <a:buChar char="•"/>
            </a:pPr>
            <a:r>
              <a:rPr lang="en-US" dirty="0"/>
              <a:t> E</a:t>
            </a:r>
            <a:r>
              <a:rPr lang="en-US" b="0" i="0" dirty="0"/>
              <a:t>valuate the </a:t>
            </a:r>
            <a:r>
              <a:rPr lang="en-US" b="1" i="0" dirty="0">
                <a:solidFill>
                  <a:srgbClr val="FF0000"/>
                </a:solidFill>
              </a:rPr>
              <a:t>effectiveness of existing strategies</a:t>
            </a:r>
            <a:r>
              <a:rPr lang="en-US" b="0" i="0" dirty="0"/>
              <a:t>. </a:t>
            </a:r>
          </a:p>
          <a:p>
            <a:pPr>
              <a:spcAft>
                <a:spcPts val="1000"/>
              </a:spcAft>
              <a:buClr>
                <a:schemeClr val="tx1"/>
              </a:buClr>
              <a:buSzPct val="100000"/>
              <a:buFont typeface="Arial"/>
              <a:buChar char="•"/>
            </a:pPr>
            <a:r>
              <a:rPr lang="en-US" b="0" i="0" dirty="0"/>
              <a:t> To verify the satisfaction level of </a:t>
            </a:r>
            <a:r>
              <a:rPr lang="en-US" dirty="0"/>
              <a:t>customers</a:t>
            </a:r>
            <a:r>
              <a:rPr lang="en-US" b="0" i="0" dirty="0"/>
              <a:t> in the organization.</a:t>
            </a:r>
          </a:p>
          <a:p>
            <a:pPr>
              <a:spcAft>
                <a:spcPts val="1000"/>
              </a:spcAft>
              <a:buClr>
                <a:schemeClr val="tx1"/>
              </a:buClr>
              <a:buSzPct val="100000"/>
              <a:buFont typeface="Arial"/>
              <a:buChar char="•"/>
            </a:pPr>
            <a:r>
              <a:rPr lang="en-US" dirty="0"/>
              <a:t> P</a:t>
            </a:r>
            <a:r>
              <a:rPr lang="en-US" b="0" i="0" dirty="0"/>
              <a:t>rovide recommendations to </a:t>
            </a:r>
            <a:r>
              <a:rPr lang="en-US" b="1" i="0" dirty="0">
                <a:solidFill>
                  <a:srgbClr val="FF0000"/>
                </a:solidFill>
              </a:rPr>
              <a:t>improve Production</a:t>
            </a:r>
            <a:r>
              <a:rPr lang="en-US" b="0" i="0" dirty="0"/>
              <a:t>.</a:t>
            </a:r>
          </a:p>
        </p:txBody>
      </p:sp>
      <p:sp>
        <p:nvSpPr>
          <p:cNvPr id="6" name="Arrow: Notched Right 5">
            <a:extLst>
              <a:ext uri="{FF2B5EF4-FFF2-40B4-BE49-F238E27FC236}">
                <a16:creationId xmlns:a16="http://schemas.microsoft.com/office/drawing/2014/main" id="{3B3B09CF-31A4-4C1A-0A0A-7A4EFF57C5E1}"/>
              </a:ext>
            </a:extLst>
          </p:cNvPr>
          <p:cNvSpPr/>
          <p:nvPr/>
        </p:nvSpPr>
        <p:spPr>
          <a:xfrm>
            <a:off x="384313" y="495945"/>
            <a:ext cx="7116417" cy="1232453"/>
          </a:xfrm>
          <a:prstGeom prst="notchedRightArrow">
            <a:avLst/>
          </a:prstGeom>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400" b="1" dirty="0">
                <a:solidFill>
                  <a:schemeClr val="bg1"/>
                </a:solidFill>
              </a:rPr>
              <a:t>Business objectives</a:t>
            </a:r>
          </a:p>
        </p:txBody>
      </p:sp>
    </p:spTree>
    <p:extLst>
      <p:ext uri="{BB962C8B-B14F-4D97-AF65-F5344CB8AC3E}">
        <p14:creationId xmlns:p14="http://schemas.microsoft.com/office/powerpoint/2010/main" val="99909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9AF2-E2D2-6418-E310-B1CF02357208}"/>
              </a:ext>
            </a:extLst>
          </p:cNvPr>
          <p:cNvSpPr>
            <a:spLocks noGrp="1"/>
          </p:cNvSpPr>
          <p:nvPr>
            <p:ph type="title"/>
          </p:nvPr>
        </p:nvSpPr>
        <p:spPr>
          <a:xfrm>
            <a:off x="79778" y="78064"/>
            <a:ext cx="8534400" cy="1507067"/>
          </a:xfrm>
        </p:spPr>
        <p:txBody>
          <a:bodyPr/>
          <a:lstStyle/>
          <a:p>
            <a:pPr algn="ctr"/>
            <a:r>
              <a:rPr lang="en-AU" dirty="0"/>
              <a:t>KPI 1</a:t>
            </a:r>
          </a:p>
        </p:txBody>
      </p:sp>
      <p:graphicFrame>
        <p:nvGraphicFramePr>
          <p:cNvPr id="9" name="Content Placeholder 8">
            <a:extLst>
              <a:ext uri="{FF2B5EF4-FFF2-40B4-BE49-F238E27FC236}">
                <a16:creationId xmlns:a16="http://schemas.microsoft.com/office/drawing/2014/main" id="{362FD0E1-BBF0-53CD-1E6C-EE0065DC9E07}"/>
              </a:ext>
            </a:extLst>
          </p:cNvPr>
          <p:cNvGraphicFramePr>
            <a:graphicFrameLocks noGrp="1"/>
          </p:cNvGraphicFramePr>
          <p:nvPr>
            <p:ph idx="1"/>
            <p:extLst>
              <p:ext uri="{D42A27DB-BD31-4B8C-83A1-F6EECF244321}">
                <p14:modId xmlns:p14="http://schemas.microsoft.com/office/powerpoint/2010/main" val="3139079195"/>
              </p:ext>
            </p:extLst>
          </p:nvPr>
        </p:nvGraphicFramePr>
        <p:xfrm>
          <a:off x="7911885" y="1043214"/>
          <a:ext cx="3764071" cy="5435072"/>
        </p:xfrm>
        <a:graphic>
          <a:graphicData uri="http://schemas.openxmlformats.org/drawingml/2006/table">
            <a:tbl>
              <a:tblPr/>
              <a:tblGrid>
                <a:gridCol w="1073348">
                  <a:extLst>
                    <a:ext uri="{9D8B030D-6E8A-4147-A177-3AD203B41FA5}">
                      <a16:colId xmlns:a16="http://schemas.microsoft.com/office/drawing/2014/main" val="3345897018"/>
                    </a:ext>
                  </a:extLst>
                </a:gridCol>
                <a:gridCol w="2690723">
                  <a:extLst>
                    <a:ext uri="{9D8B030D-6E8A-4147-A177-3AD203B41FA5}">
                      <a16:colId xmlns:a16="http://schemas.microsoft.com/office/drawing/2014/main" val="2115451243"/>
                    </a:ext>
                  </a:extLst>
                </a:gridCol>
              </a:tblGrid>
              <a:tr h="339692">
                <a:tc>
                  <a:txBody>
                    <a:bodyPr/>
                    <a:lstStyle/>
                    <a:p>
                      <a:pPr algn="l" fontAlgn="b"/>
                      <a:r>
                        <a:rPr lang="en-AU" sz="1100" b="0" i="0" u="none" strike="noStrike">
                          <a:solidFill>
                            <a:srgbClr val="000000"/>
                          </a:solidFill>
                          <a:effectLst/>
                          <a:latin typeface="Calibri" panose="020F0502020204030204" pitchFamily="34" charset="0"/>
                        </a:rPr>
                        <a:t>Year</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AU" sz="1100" b="0" i="0" u="none" strike="noStrike">
                          <a:solidFill>
                            <a:srgbClr val="000000"/>
                          </a:solidFill>
                          <a:effectLst/>
                          <a:latin typeface="Calibri" panose="020F0502020204030204" pitchFamily="34" charset="0"/>
                        </a:rPr>
                        <a:t>(All)</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2602985476"/>
                  </a:ext>
                </a:extLst>
              </a:tr>
              <a:tr h="339692">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noFill/>
                  </a:tcPr>
                </a:tc>
                <a:extLst>
                  <a:ext uri="{0D108BD9-81ED-4DB2-BD59-A6C34878D82A}">
                    <a16:rowId xmlns:a16="http://schemas.microsoft.com/office/drawing/2014/main" val="429213599"/>
                  </a:ext>
                </a:extLst>
              </a:tr>
              <a:tr h="339692">
                <a:tc>
                  <a:txBody>
                    <a:bodyPr/>
                    <a:lstStyle/>
                    <a:p>
                      <a:pPr algn="l" fontAlgn="b"/>
                      <a:r>
                        <a:rPr lang="en-AU" sz="1100" b="1" i="0" u="none" strike="noStrike">
                          <a:solidFill>
                            <a:srgbClr val="000000"/>
                          </a:solidFill>
                          <a:effectLst/>
                          <a:latin typeface="Calibri" panose="020F0502020204030204" pitchFamily="34" charset="0"/>
                        </a:rPr>
                        <a:t>Row Labels</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AU" sz="1100" b="1" i="0" u="none" strike="noStrike">
                          <a:solidFill>
                            <a:srgbClr val="000000"/>
                          </a:solidFill>
                          <a:effectLst/>
                          <a:latin typeface="Calibri" panose="020F0502020204030204" pitchFamily="34" charset="0"/>
                        </a:rPr>
                        <a:t>Sum of Sales</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841465737"/>
                  </a:ext>
                </a:extLst>
              </a:tr>
              <a:tr h="339692">
                <a:tc>
                  <a:txBody>
                    <a:bodyPr/>
                    <a:lstStyle/>
                    <a:p>
                      <a:pPr algn="l" fontAlgn="b"/>
                      <a:r>
                        <a:rPr lang="en-AU" sz="1100" b="0" i="0" u="none" strike="noStrike">
                          <a:solidFill>
                            <a:srgbClr val="000000"/>
                          </a:solidFill>
                          <a:effectLst/>
                          <a:latin typeface="Calibri" panose="020F0502020204030204" pitchFamily="34" charset="0"/>
                        </a:rPr>
                        <a:t>January</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noFill/>
                  </a:tcPr>
                </a:tc>
                <a:tc>
                  <a:txBody>
                    <a:bodyPr/>
                    <a:lstStyle/>
                    <a:p>
                      <a:pPr algn="r" fontAlgn="b"/>
                      <a:r>
                        <a:rPr lang="en-AU" sz="1100" b="0" i="0" u="none" strike="noStrike">
                          <a:solidFill>
                            <a:srgbClr val="000000"/>
                          </a:solidFill>
                          <a:effectLst/>
                          <a:latin typeface="Calibri" panose="020F0502020204030204" pitchFamily="34" charset="0"/>
                        </a:rPr>
                        <a:t>2018058.487</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noFill/>
                  </a:tcPr>
                </a:tc>
                <a:extLst>
                  <a:ext uri="{0D108BD9-81ED-4DB2-BD59-A6C34878D82A}">
                    <a16:rowId xmlns:a16="http://schemas.microsoft.com/office/drawing/2014/main" val="2848315085"/>
                  </a:ext>
                </a:extLst>
              </a:tr>
              <a:tr h="339692">
                <a:tc>
                  <a:txBody>
                    <a:bodyPr/>
                    <a:lstStyle/>
                    <a:p>
                      <a:pPr algn="l" fontAlgn="b"/>
                      <a:r>
                        <a:rPr lang="en-AU" sz="1100" b="0" i="0" u="none" strike="noStrike">
                          <a:solidFill>
                            <a:srgbClr val="000000"/>
                          </a:solidFill>
                          <a:effectLst/>
                          <a:latin typeface="Calibri" panose="020F0502020204030204" pitchFamily="34" charset="0"/>
                        </a:rPr>
                        <a:t>February</a:t>
                      </a:r>
                    </a:p>
                  </a:txBody>
                  <a:tcPr marL="6350" marR="6350" marT="6350" marB="0" anchor="b">
                    <a:lnL>
                      <a:noFill/>
                    </a:lnL>
                    <a:lnR>
                      <a:noFill/>
                    </a:lnR>
                    <a:lnT>
                      <a:noFill/>
                    </a:lnT>
                    <a:lnB>
                      <a:noFill/>
                    </a:lnB>
                    <a:noFill/>
                  </a:tcPr>
                </a:tc>
                <a:tc>
                  <a:txBody>
                    <a:bodyPr/>
                    <a:lstStyle/>
                    <a:p>
                      <a:pPr algn="r" fontAlgn="b"/>
                      <a:r>
                        <a:rPr lang="en-AU" sz="1100" b="0" i="0" u="none" strike="noStrike">
                          <a:solidFill>
                            <a:srgbClr val="000000"/>
                          </a:solidFill>
                          <a:effectLst/>
                          <a:latin typeface="Calibri" panose="020F0502020204030204" pitchFamily="34" charset="0"/>
                        </a:rPr>
                        <a:t>1884252.06</a:t>
                      </a:r>
                    </a:p>
                  </a:txBody>
                  <a:tcPr marL="6350" marR="6350" marT="6350" marB="0" anchor="b">
                    <a:lnL>
                      <a:noFill/>
                    </a:lnL>
                    <a:lnR>
                      <a:noFill/>
                    </a:lnR>
                    <a:lnT>
                      <a:noFill/>
                    </a:lnT>
                    <a:lnB>
                      <a:noFill/>
                    </a:lnB>
                    <a:noFill/>
                  </a:tcPr>
                </a:tc>
                <a:extLst>
                  <a:ext uri="{0D108BD9-81ED-4DB2-BD59-A6C34878D82A}">
                    <a16:rowId xmlns:a16="http://schemas.microsoft.com/office/drawing/2014/main" val="4261899450"/>
                  </a:ext>
                </a:extLst>
              </a:tr>
              <a:tr h="339692">
                <a:tc>
                  <a:txBody>
                    <a:bodyPr/>
                    <a:lstStyle/>
                    <a:p>
                      <a:pPr algn="l" fontAlgn="b"/>
                      <a:r>
                        <a:rPr lang="en-AU" sz="1100" b="0" i="0" u="none" strike="noStrike">
                          <a:solidFill>
                            <a:srgbClr val="000000"/>
                          </a:solidFill>
                          <a:effectLst/>
                          <a:latin typeface="Calibri" panose="020F0502020204030204" pitchFamily="34" charset="0"/>
                        </a:rPr>
                        <a:t>March</a:t>
                      </a:r>
                    </a:p>
                  </a:txBody>
                  <a:tcPr marL="6350" marR="6350" marT="6350" marB="0" anchor="b">
                    <a:lnL>
                      <a:noFill/>
                    </a:lnL>
                    <a:lnR>
                      <a:noFill/>
                    </a:lnR>
                    <a:lnT>
                      <a:noFill/>
                    </a:lnT>
                    <a:lnB>
                      <a:noFill/>
                    </a:lnB>
                    <a:noFill/>
                  </a:tcPr>
                </a:tc>
                <a:tc>
                  <a:txBody>
                    <a:bodyPr/>
                    <a:lstStyle/>
                    <a:p>
                      <a:pPr algn="r" fontAlgn="b"/>
                      <a:r>
                        <a:rPr lang="en-AU" sz="1100" b="0" i="0" u="none" strike="noStrike">
                          <a:solidFill>
                            <a:srgbClr val="000000"/>
                          </a:solidFill>
                          <a:effectLst/>
                          <a:latin typeface="Calibri" panose="020F0502020204030204" pitchFamily="34" charset="0"/>
                        </a:rPr>
                        <a:t>2061276.182</a:t>
                      </a:r>
                    </a:p>
                  </a:txBody>
                  <a:tcPr marL="6350" marR="6350" marT="6350" marB="0" anchor="b">
                    <a:lnL>
                      <a:noFill/>
                    </a:lnL>
                    <a:lnR>
                      <a:noFill/>
                    </a:lnR>
                    <a:lnT>
                      <a:noFill/>
                    </a:lnT>
                    <a:lnB>
                      <a:noFill/>
                    </a:lnB>
                    <a:noFill/>
                  </a:tcPr>
                </a:tc>
                <a:extLst>
                  <a:ext uri="{0D108BD9-81ED-4DB2-BD59-A6C34878D82A}">
                    <a16:rowId xmlns:a16="http://schemas.microsoft.com/office/drawing/2014/main" val="212868898"/>
                  </a:ext>
                </a:extLst>
              </a:tr>
              <a:tr h="339692">
                <a:tc>
                  <a:txBody>
                    <a:bodyPr/>
                    <a:lstStyle/>
                    <a:p>
                      <a:pPr algn="l" fontAlgn="b"/>
                      <a:r>
                        <a:rPr lang="en-AU" sz="1100" b="0" i="0" u="none" strike="noStrike">
                          <a:solidFill>
                            <a:srgbClr val="000000"/>
                          </a:solidFill>
                          <a:effectLst/>
                          <a:latin typeface="Calibri" panose="020F0502020204030204" pitchFamily="34" charset="0"/>
                        </a:rPr>
                        <a:t>April</a:t>
                      </a:r>
                    </a:p>
                  </a:txBody>
                  <a:tcPr marL="6350" marR="6350" marT="6350" marB="0" anchor="b">
                    <a:lnL>
                      <a:noFill/>
                    </a:lnL>
                    <a:lnR>
                      <a:noFill/>
                    </a:lnR>
                    <a:lnT>
                      <a:noFill/>
                    </a:lnT>
                    <a:lnB>
                      <a:noFill/>
                    </a:lnB>
                    <a:noFill/>
                  </a:tcPr>
                </a:tc>
                <a:tc>
                  <a:txBody>
                    <a:bodyPr/>
                    <a:lstStyle/>
                    <a:p>
                      <a:pPr algn="r" fontAlgn="b"/>
                      <a:r>
                        <a:rPr lang="en-AU" sz="1100" b="0" i="0" u="none" strike="noStrike">
                          <a:solidFill>
                            <a:srgbClr val="000000"/>
                          </a:solidFill>
                          <a:effectLst/>
                          <a:latin typeface="Calibri" panose="020F0502020204030204" pitchFamily="34" charset="0"/>
                        </a:rPr>
                        <a:t>2104306.812</a:t>
                      </a:r>
                    </a:p>
                  </a:txBody>
                  <a:tcPr marL="6350" marR="6350" marT="6350" marB="0" anchor="b">
                    <a:lnL>
                      <a:noFill/>
                    </a:lnL>
                    <a:lnR>
                      <a:noFill/>
                    </a:lnR>
                    <a:lnT>
                      <a:noFill/>
                    </a:lnT>
                    <a:lnB>
                      <a:noFill/>
                    </a:lnB>
                    <a:noFill/>
                  </a:tcPr>
                </a:tc>
                <a:extLst>
                  <a:ext uri="{0D108BD9-81ED-4DB2-BD59-A6C34878D82A}">
                    <a16:rowId xmlns:a16="http://schemas.microsoft.com/office/drawing/2014/main" val="1101941690"/>
                  </a:ext>
                </a:extLst>
              </a:tr>
              <a:tr h="339692">
                <a:tc>
                  <a:txBody>
                    <a:bodyPr/>
                    <a:lstStyle/>
                    <a:p>
                      <a:pPr algn="l" fontAlgn="b"/>
                      <a:r>
                        <a:rPr lang="en-AU" sz="1100" b="0" i="0" u="none" strike="noStrike">
                          <a:solidFill>
                            <a:srgbClr val="000000"/>
                          </a:solidFill>
                          <a:effectLst/>
                          <a:latin typeface="Calibri" panose="020F0502020204030204" pitchFamily="34" charset="0"/>
                        </a:rPr>
                        <a:t>May</a:t>
                      </a:r>
                    </a:p>
                  </a:txBody>
                  <a:tcPr marL="6350" marR="6350" marT="6350" marB="0" anchor="b">
                    <a:lnL>
                      <a:noFill/>
                    </a:lnL>
                    <a:lnR>
                      <a:noFill/>
                    </a:lnR>
                    <a:lnT>
                      <a:noFill/>
                    </a:lnT>
                    <a:lnB>
                      <a:noFill/>
                    </a:lnB>
                    <a:noFill/>
                  </a:tcPr>
                </a:tc>
                <a:tc>
                  <a:txBody>
                    <a:bodyPr/>
                    <a:lstStyle/>
                    <a:p>
                      <a:pPr algn="r" fontAlgn="b"/>
                      <a:r>
                        <a:rPr lang="en-AU" sz="1100" b="0" i="0" u="none" strike="noStrike">
                          <a:solidFill>
                            <a:srgbClr val="000000"/>
                          </a:solidFill>
                          <a:effectLst/>
                          <a:latin typeface="Calibri" panose="020F0502020204030204" pitchFamily="34" charset="0"/>
                        </a:rPr>
                        <a:t>2381564.483</a:t>
                      </a:r>
                    </a:p>
                  </a:txBody>
                  <a:tcPr marL="6350" marR="6350" marT="6350" marB="0" anchor="b">
                    <a:lnL>
                      <a:noFill/>
                    </a:lnL>
                    <a:lnR>
                      <a:noFill/>
                    </a:lnR>
                    <a:lnT>
                      <a:noFill/>
                    </a:lnT>
                    <a:lnB>
                      <a:noFill/>
                    </a:lnB>
                    <a:noFill/>
                  </a:tcPr>
                </a:tc>
                <a:extLst>
                  <a:ext uri="{0D108BD9-81ED-4DB2-BD59-A6C34878D82A}">
                    <a16:rowId xmlns:a16="http://schemas.microsoft.com/office/drawing/2014/main" val="682021518"/>
                  </a:ext>
                </a:extLst>
              </a:tr>
              <a:tr h="339692">
                <a:tc>
                  <a:txBody>
                    <a:bodyPr/>
                    <a:lstStyle/>
                    <a:p>
                      <a:pPr algn="l" fontAlgn="b"/>
                      <a:r>
                        <a:rPr lang="en-AU" sz="1100" b="0" i="0" u="none" strike="noStrike">
                          <a:solidFill>
                            <a:srgbClr val="000000"/>
                          </a:solidFill>
                          <a:effectLst/>
                          <a:latin typeface="Calibri" panose="020F0502020204030204" pitchFamily="34" charset="0"/>
                        </a:rPr>
                        <a:t>June</a:t>
                      </a:r>
                    </a:p>
                  </a:txBody>
                  <a:tcPr marL="6350" marR="6350" marT="6350" marB="0" anchor="b">
                    <a:lnL>
                      <a:noFill/>
                    </a:lnL>
                    <a:lnR>
                      <a:noFill/>
                    </a:lnR>
                    <a:lnT>
                      <a:noFill/>
                    </a:lnT>
                    <a:lnB>
                      <a:noFill/>
                    </a:lnB>
                    <a:noFill/>
                  </a:tcPr>
                </a:tc>
                <a:tc>
                  <a:txBody>
                    <a:bodyPr/>
                    <a:lstStyle/>
                    <a:p>
                      <a:pPr algn="r" fontAlgn="b"/>
                      <a:r>
                        <a:rPr lang="en-AU" sz="1100" b="0" i="0" u="none" strike="noStrike">
                          <a:solidFill>
                            <a:srgbClr val="000000"/>
                          </a:solidFill>
                          <a:effectLst/>
                          <a:latin typeface="Calibri" panose="020F0502020204030204" pitchFamily="34" charset="0"/>
                        </a:rPr>
                        <a:t>3171071.969</a:t>
                      </a:r>
                    </a:p>
                  </a:txBody>
                  <a:tcPr marL="6350" marR="6350" marT="6350" marB="0" anchor="b">
                    <a:lnL>
                      <a:noFill/>
                    </a:lnL>
                    <a:lnR>
                      <a:noFill/>
                    </a:lnR>
                    <a:lnT>
                      <a:noFill/>
                    </a:lnT>
                    <a:lnB>
                      <a:noFill/>
                    </a:lnB>
                    <a:noFill/>
                  </a:tcPr>
                </a:tc>
                <a:extLst>
                  <a:ext uri="{0D108BD9-81ED-4DB2-BD59-A6C34878D82A}">
                    <a16:rowId xmlns:a16="http://schemas.microsoft.com/office/drawing/2014/main" val="1465274739"/>
                  </a:ext>
                </a:extLst>
              </a:tr>
              <a:tr h="339692">
                <a:tc>
                  <a:txBody>
                    <a:bodyPr/>
                    <a:lstStyle/>
                    <a:p>
                      <a:pPr algn="l" fontAlgn="b"/>
                      <a:r>
                        <a:rPr lang="en-AU" sz="1100" b="0" i="0" u="none" strike="noStrike">
                          <a:solidFill>
                            <a:srgbClr val="000000"/>
                          </a:solidFill>
                          <a:effectLst/>
                          <a:latin typeface="Calibri" panose="020F0502020204030204" pitchFamily="34" charset="0"/>
                        </a:rPr>
                        <a:t>July</a:t>
                      </a:r>
                    </a:p>
                  </a:txBody>
                  <a:tcPr marL="6350" marR="6350" marT="6350" marB="0" anchor="b">
                    <a:lnL>
                      <a:noFill/>
                    </a:lnL>
                    <a:lnR>
                      <a:noFill/>
                    </a:lnR>
                    <a:lnT>
                      <a:noFill/>
                    </a:lnT>
                    <a:lnB>
                      <a:noFill/>
                    </a:lnB>
                    <a:noFill/>
                  </a:tcPr>
                </a:tc>
                <a:tc>
                  <a:txBody>
                    <a:bodyPr/>
                    <a:lstStyle/>
                    <a:p>
                      <a:pPr algn="r" fontAlgn="b"/>
                      <a:r>
                        <a:rPr lang="en-AU" sz="1100" b="0" i="0" u="none" strike="noStrike" dirty="0">
                          <a:solidFill>
                            <a:srgbClr val="000000"/>
                          </a:solidFill>
                          <a:effectLst/>
                          <a:latin typeface="Calibri" panose="020F0502020204030204" pitchFamily="34" charset="0"/>
                        </a:rPr>
                        <a:t>2606019.047</a:t>
                      </a:r>
                    </a:p>
                  </a:txBody>
                  <a:tcPr marL="6350" marR="6350" marT="6350" marB="0" anchor="b">
                    <a:lnL>
                      <a:noFill/>
                    </a:lnL>
                    <a:lnR>
                      <a:noFill/>
                    </a:lnR>
                    <a:lnT>
                      <a:noFill/>
                    </a:lnT>
                    <a:lnB>
                      <a:noFill/>
                    </a:lnB>
                    <a:noFill/>
                  </a:tcPr>
                </a:tc>
                <a:extLst>
                  <a:ext uri="{0D108BD9-81ED-4DB2-BD59-A6C34878D82A}">
                    <a16:rowId xmlns:a16="http://schemas.microsoft.com/office/drawing/2014/main" val="2231491543"/>
                  </a:ext>
                </a:extLst>
              </a:tr>
              <a:tr h="339692">
                <a:tc>
                  <a:txBody>
                    <a:bodyPr/>
                    <a:lstStyle/>
                    <a:p>
                      <a:pPr algn="l" fontAlgn="b"/>
                      <a:r>
                        <a:rPr lang="en-AU" sz="1100" b="0" i="0" u="none" strike="noStrike">
                          <a:solidFill>
                            <a:srgbClr val="000000"/>
                          </a:solidFill>
                          <a:effectLst/>
                          <a:latin typeface="Calibri" panose="020F0502020204030204" pitchFamily="34" charset="0"/>
                        </a:rPr>
                        <a:t>August</a:t>
                      </a:r>
                    </a:p>
                  </a:txBody>
                  <a:tcPr marL="6350" marR="6350" marT="6350" marB="0" anchor="b">
                    <a:lnL>
                      <a:noFill/>
                    </a:lnL>
                    <a:lnR>
                      <a:noFill/>
                    </a:lnR>
                    <a:lnT>
                      <a:noFill/>
                    </a:lnT>
                    <a:lnB>
                      <a:noFill/>
                    </a:lnB>
                    <a:noFill/>
                  </a:tcPr>
                </a:tc>
                <a:tc>
                  <a:txBody>
                    <a:bodyPr/>
                    <a:lstStyle/>
                    <a:p>
                      <a:pPr algn="r" fontAlgn="b"/>
                      <a:r>
                        <a:rPr lang="en-AU" sz="1100" b="0" i="0" u="none" strike="noStrike">
                          <a:solidFill>
                            <a:srgbClr val="000000"/>
                          </a:solidFill>
                          <a:effectLst/>
                          <a:latin typeface="Calibri" panose="020F0502020204030204" pitchFamily="34" charset="0"/>
                        </a:rPr>
                        <a:t>2904704.152</a:t>
                      </a:r>
                    </a:p>
                  </a:txBody>
                  <a:tcPr marL="6350" marR="6350" marT="6350" marB="0" anchor="b">
                    <a:lnL>
                      <a:noFill/>
                    </a:lnL>
                    <a:lnR>
                      <a:noFill/>
                    </a:lnR>
                    <a:lnT>
                      <a:noFill/>
                    </a:lnT>
                    <a:lnB>
                      <a:noFill/>
                    </a:lnB>
                    <a:noFill/>
                  </a:tcPr>
                </a:tc>
                <a:extLst>
                  <a:ext uri="{0D108BD9-81ED-4DB2-BD59-A6C34878D82A}">
                    <a16:rowId xmlns:a16="http://schemas.microsoft.com/office/drawing/2014/main" val="1563015408"/>
                  </a:ext>
                </a:extLst>
              </a:tr>
              <a:tr h="339692">
                <a:tc>
                  <a:txBody>
                    <a:bodyPr/>
                    <a:lstStyle/>
                    <a:p>
                      <a:pPr algn="l" fontAlgn="b"/>
                      <a:r>
                        <a:rPr lang="en-AU" sz="1100" b="0" i="0" u="none" strike="noStrike">
                          <a:solidFill>
                            <a:srgbClr val="000000"/>
                          </a:solidFill>
                          <a:effectLst/>
                          <a:latin typeface="Calibri" panose="020F0502020204030204" pitchFamily="34" charset="0"/>
                        </a:rPr>
                        <a:t>September</a:t>
                      </a:r>
                    </a:p>
                  </a:txBody>
                  <a:tcPr marL="6350" marR="6350" marT="6350" marB="0" anchor="b">
                    <a:lnL>
                      <a:noFill/>
                    </a:lnL>
                    <a:lnR>
                      <a:noFill/>
                    </a:lnR>
                    <a:lnT>
                      <a:noFill/>
                    </a:lnT>
                    <a:lnB>
                      <a:noFill/>
                    </a:lnB>
                    <a:noFill/>
                  </a:tcPr>
                </a:tc>
                <a:tc>
                  <a:txBody>
                    <a:bodyPr/>
                    <a:lstStyle/>
                    <a:p>
                      <a:pPr algn="r" fontAlgn="b"/>
                      <a:r>
                        <a:rPr lang="en-AU" sz="1100" b="0" i="0" u="none" strike="noStrike">
                          <a:solidFill>
                            <a:srgbClr val="000000"/>
                          </a:solidFill>
                          <a:effectLst/>
                          <a:latin typeface="Calibri" panose="020F0502020204030204" pitchFamily="34" charset="0"/>
                        </a:rPr>
                        <a:t>2739697.174</a:t>
                      </a:r>
                    </a:p>
                  </a:txBody>
                  <a:tcPr marL="6350" marR="6350" marT="6350" marB="0" anchor="b">
                    <a:lnL>
                      <a:noFill/>
                    </a:lnL>
                    <a:lnR>
                      <a:noFill/>
                    </a:lnR>
                    <a:lnT>
                      <a:noFill/>
                    </a:lnT>
                    <a:lnB>
                      <a:noFill/>
                    </a:lnB>
                    <a:noFill/>
                  </a:tcPr>
                </a:tc>
                <a:extLst>
                  <a:ext uri="{0D108BD9-81ED-4DB2-BD59-A6C34878D82A}">
                    <a16:rowId xmlns:a16="http://schemas.microsoft.com/office/drawing/2014/main" val="2017978816"/>
                  </a:ext>
                </a:extLst>
              </a:tr>
              <a:tr h="339692">
                <a:tc>
                  <a:txBody>
                    <a:bodyPr/>
                    <a:lstStyle/>
                    <a:p>
                      <a:pPr algn="l" fontAlgn="b"/>
                      <a:r>
                        <a:rPr lang="en-AU" sz="1100" b="0" i="0" u="none" strike="noStrike">
                          <a:solidFill>
                            <a:srgbClr val="000000"/>
                          </a:solidFill>
                          <a:effectLst/>
                          <a:latin typeface="Calibri" panose="020F0502020204030204" pitchFamily="34" charset="0"/>
                        </a:rPr>
                        <a:t>October</a:t>
                      </a:r>
                    </a:p>
                  </a:txBody>
                  <a:tcPr marL="6350" marR="6350" marT="6350" marB="0" anchor="b">
                    <a:lnL>
                      <a:noFill/>
                    </a:lnL>
                    <a:lnR>
                      <a:noFill/>
                    </a:lnR>
                    <a:lnT>
                      <a:noFill/>
                    </a:lnT>
                    <a:lnB>
                      <a:noFill/>
                    </a:lnB>
                    <a:noFill/>
                  </a:tcPr>
                </a:tc>
                <a:tc>
                  <a:txBody>
                    <a:bodyPr/>
                    <a:lstStyle/>
                    <a:p>
                      <a:pPr algn="r" fontAlgn="b"/>
                      <a:r>
                        <a:rPr lang="en-AU" sz="1100" b="0" i="0" u="none" strike="noStrike">
                          <a:solidFill>
                            <a:srgbClr val="000000"/>
                          </a:solidFill>
                          <a:effectLst/>
                          <a:latin typeface="Calibri" panose="020F0502020204030204" pitchFamily="34" charset="0"/>
                        </a:rPr>
                        <a:t>3149993.775</a:t>
                      </a:r>
                    </a:p>
                  </a:txBody>
                  <a:tcPr marL="6350" marR="6350" marT="6350" marB="0" anchor="b">
                    <a:lnL>
                      <a:noFill/>
                    </a:lnL>
                    <a:lnR>
                      <a:noFill/>
                    </a:lnR>
                    <a:lnT>
                      <a:noFill/>
                    </a:lnT>
                    <a:lnB>
                      <a:noFill/>
                    </a:lnB>
                    <a:noFill/>
                  </a:tcPr>
                </a:tc>
                <a:extLst>
                  <a:ext uri="{0D108BD9-81ED-4DB2-BD59-A6C34878D82A}">
                    <a16:rowId xmlns:a16="http://schemas.microsoft.com/office/drawing/2014/main" val="417087651"/>
                  </a:ext>
                </a:extLst>
              </a:tr>
              <a:tr h="339692">
                <a:tc>
                  <a:txBody>
                    <a:bodyPr/>
                    <a:lstStyle/>
                    <a:p>
                      <a:pPr algn="l" fontAlgn="b"/>
                      <a:r>
                        <a:rPr lang="en-AU" sz="1100" b="0" i="0" u="none" strike="noStrike">
                          <a:solidFill>
                            <a:srgbClr val="000000"/>
                          </a:solidFill>
                          <a:effectLst/>
                          <a:latin typeface="Calibri" panose="020F0502020204030204" pitchFamily="34" charset="0"/>
                        </a:rPr>
                        <a:t>November</a:t>
                      </a:r>
                    </a:p>
                  </a:txBody>
                  <a:tcPr marL="6350" marR="6350" marT="6350" marB="0" anchor="b">
                    <a:lnL>
                      <a:noFill/>
                    </a:lnL>
                    <a:lnR>
                      <a:noFill/>
                    </a:lnR>
                    <a:lnT>
                      <a:noFill/>
                    </a:lnT>
                    <a:lnB>
                      <a:noFill/>
                    </a:lnB>
                    <a:noFill/>
                  </a:tcPr>
                </a:tc>
                <a:tc>
                  <a:txBody>
                    <a:bodyPr/>
                    <a:lstStyle/>
                    <a:p>
                      <a:pPr algn="r" fontAlgn="b"/>
                      <a:r>
                        <a:rPr lang="en-AU" sz="1100" b="0" i="0" u="none" strike="noStrike">
                          <a:solidFill>
                            <a:srgbClr val="000000"/>
                          </a:solidFill>
                          <a:effectLst/>
                          <a:latin typeface="Calibri" panose="020F0502020204030204" pitchFamily="34" charset="0"/>
                        </a:rPr>
                        <a:t>3217775.107</a:t>
                      </a:r>
                    </a:p>
                  </a:txBody>
                  <a:tcPr marL="6350" marR="6350" marT="6350" marB="0" anchor="b">
                    <a:lnL>
                      <a:noFill/>
                    </a:lnL>
                    <a:lnR>
                      <a:noFill/>
                    </a:lnR>
                    <a:lnT>
                      <a:noFill/>
                    </a:lnT>
                    <a:lnB>
                      <a:noFill/>
                    </a:lnB>
                    <a:noFill/>
                  </a:tcPr>
                </a:tc>
                <a:extLst>
                  <a:ext uri="{0D108BD9-81ED-4DB2-BD59-A6C34878D82A}">
                    <a16:rowId xmlns:a16="http://schemas.microsoft.com/office/drawing/2014/main" val="3600549229"/>
                  </a:ext>
                </a:extLst>
              </a:tr>
              <a:tr h="339692">
                <a:tc>
                  <a:txBody>
                    <a:bodyPr/>
                    <a:lstStyle/>
                    <a:p>
                      <a:pPr algn="l" fontAlgn="b"/>
                      <a:r>
                        <a:rPr lang="en-AU" sz="1100" b="0" i="0" u="none" strike="noStrike">
                          <a:solidFill>
                            <a:srgbClr val="000000"/>
                          </a:solidFill>
                          <a:effectLst/>
                          <a:latin typeface="Calibri" panose="020F0502020204030204" pitchFamily="34" charset="0"/>
                        </a:rPr>
                        <a:t>December</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noFill/>
                  </a:tcPr>
                </a:tc>
                <a:tc>
                  <a:txBody>
                    <a:bodyPr/>
                    <a:lstStyle/>
                    <a:p>
                      <a:pPr algn="r" fontAlgn="b"/>
                      <a:r>
                        <a:rPr lang="en-AU" sz="1100" b="0" i="0" u="none" strike="noStrike">
                          <a:solidFill>
                            <a:srgbClr val="000000"/>
                          </a:solidFill>
                          <a:effectLst/>
                          <a:latin typeface="Calibri" panose="020F0502020204030204" pitchFamily="34" charset="0"/>
                        </a:rPr>
                        <a:t>3468652.202</a:t>
                      </a:r>
                    </a:p>
                  </a:txBody>
                  <a:tcPr marL="6350" marR="6350" marT="6350" marB="0" anchor="b">
                    <a:lnL>
                      <a:noFill/>
                    </a:lnL>
                    <a:lnR>
                      <a:noFill/>
                    </a:lnR>
                    <a:lnT>
                      <a:noFill/>
                    </a:lnT>
                    <a:lnB w="6350" cap="flat" cmpd="sng" algn="ctr">
                      <a:solidFill>
                        <a:srgbClr val="9BC2E6"/>
                      </a:solidFill>
                      <a:prstDash val="solid"/>
                      <a:round/>
                      <a:headEnd type="none" w="med" len="med"/>
                      <a:tailEnd type="none" w="med" len="med"/>
                    </a:lnB>
                    <a:noFill/>
                  </a:tcPr>
                </a:tc>
                <a:extLst>
                  <a:ext uri="{0D108BD9-81ED-4DB2-BD59-A6C34878D82A}">
                    <a16:rowId xmlns:a16="http://schemas.microsoft.com/office/drawing/2014/main" val="941443929"/>
                  </a:ext>
                </a:extLst>
              </a:tr>
              <a:tr h="339692">
                <a:tc>
                  <a:txBody>
                    <a:bodyPr/>
                    <a:lstStyle/>
                    <a:p>
                      <a:pPr algn="l" fontAlgn="b"/>
                      <a:r>
                        <a:rPr lang="en-AU" sz="1100" b="1" i="0" u="none" strike="noStrike">
                          <a:solidFill>
                            <a:srgbClr val="000000"/>
                          </a:solidFill>
                          <a:effectLst/>
                          <a:latin typeface="Calibri" panose="020F0502020204030204" pitchFamily="34" charset="0"/>
                        </a:rPr>
                        <a:t>Grand Total</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AU" sz="1100" b="1" i="0" u="none" strike="noStrike" dirty="0">
                          <a:solidFill>
                            <a:srgbClr val="000000"/>
                          </a:solidFill>
                          <a:effectLst/>
                          <a:latin typeface="Calibri" panose="020F0502020204030204" pitchFamily="34" charset="0"/>
                        </a:rPr>
                        <a:t>31707371.45</a:t>
                      </a:r>
                    </a:p>
                  </a:txBody>
                  <a:tcPr marL="6350" marR="6350" marT="6350"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3160696045"/>
                  </a:ext>
                </a:extLst>
              </a:tr>
            </a:tbl>
          </a:graphicData>
        </a:graphic>
      </p:graphicFrame>
      <p:sp>
        <p:nvSpPr>
          <p:cNvPr id="11" name="TextBox 10">
            <a:extLst>
              <a:ext uri="{FF2B5EF4-FFF2-40B4-BE49-F238E27FC236}">
                <a16:creationId xmlns:a16="http://schemas.microsoft.com/office/drawing/2014/main" id="{C477EA47-4D6F-F008-E9F4-83168BD8545B}"/>
              </a:ext>
            </a:extLst>
          </p:cNvPr>
          <p:cNvSpPr txBox="1"/>
          <p:nvPr/>
        </p:nvSpPr>
        <p:spPr>
          <a:xfrm>
            <a:off x="631556" y="1684264"/>
            <a:ext cx="6160576" cy="3139321"/>
          </a:xfrm>
          <a:prstGeom prst="rect">
            <a:avLst/>
          </a:prstGeom>
          <a:noFill/>
        </p:spPr>
        <p:txBody>
          <a:bodyPr wrap="square">
            <a:spAutoFit/>
          </a:bodyPr>
          <a:lstStyle/>
          <a:p>
            <a:r>
              <a:rPr lang="en-US" sz="2400" b="1" u="sng" dirty="0">
                <a:latin typeface="+mj-lt"/>
              </a:rPr>
              <a:t>MONTH WISE SALES WITH PIVOT TABLE :</a:t>
            </a:r>
          </a:p>
          <a:p>
            <a:endParaRPr lang="en-US" sz="2400" b="1" u="sng" dirty="0">
              <a:latin typeface="+mj-lt"/>
            </a:endParaRPr>
          </a:p>
          <a:p>
            <a:endParaRPr lang="en-US" sz="2400" b="1" u="sng" dirty="0">
              <a:latin typeface="+mj-lt"/>
            </a:endParaRPr>
          </a:p>
          <a:p>
            <a:pPr marL="285750" indent="-285750">
              <a:buFont typeface="Arial" panose="020B0604020202020204" pitchFamily="34" charset="0"/>
              <a:buChar char="•"/>
            </a:pPr>
            <a:r>
              <a:rPr lang="en-US" sz="1800" dirty="0">
                <a:latin typeface="+mj-lt"/>
              </a:rPr>
              <a:t>By adding the year filter the month wise sales are analyzed. By that </a:t>
            </a:r>
            <a:r>
              <a:rPr lang="en-US" sz="1800" b="1" dirty="0">
                <a:solidFill>
                  <a:srgbClr val="FF0000"/>
                </a:solidFill>
                <a:latin typeface="+mj-lt"/>
              </a:rPr>
              <a:t>December</a:t>
            </a:r>
            <a:r>
              <a:rPr lang="en-US" sz="1800" dirty="0">
                <a:latin typeface="+mj-lt"/>
              </a:rPr>
              <a:t> have the </a:t>
            </a:r>
            <a:r>
              <a:rPr lang="en-US" sz="1800" b="1" dirty="0">
                <a:solidFill>
                  <a:srgbClr val="FF0000"/>
                </a:solidFill>
                <a:latin typeface="+mj-lt"/>
              </a:rPr>
              <a:t>highest sales </a:t>
            </a:r>
            <a:r>
              <a:rPr lang="en-US" sz="1800" dirty="0">
                <a:latin typeface="+mj-lt"/>
              </a:rPr>
              <a:t>with nearly </a:t>
            </a:r>
            <a:r>
              <a:rPr lang="en-US" sz="1800" b="1" dirty="0">
                <a:solidFill>
                  <a:srgbClr val="FF0000"/>
                </a:solidFill>
                <a:latin typeface="+mj-lt"/>
              </a:rPr>
              <a:t>3.46M.</a:t>
            </a:r>
          </a:p>
          <a:p>
            <a:endParaRPr lang="en-US" sz="1800" b="1" dirty="0">
              <a:solidFill>
                <a:srgbClr val="FF0000"/>
              </a:solidFill>
              <a:latin typeface="+mj-lt"/>
            </a:endParaRPr>
          </a:p>
          <a:p>
            <a:endParaRPr lang="en-US" b="1" dirty="0">
              <a:solidFill>
                <a:srgbClr val="FF0000"/>
              </a:solidFill>
              <a:latin typeface="+mj-lt"/>
            </a:endParaRPr>
          </a:p>
          <a:p>
            <a:endParaRPr lang="en-US" sz="1800" b="1" dirty="0">
              <a:solidFill>
                <a:srgbClr val="FF0000"/>
              </a:solidFill>
              <a:latin typeface="+mj-lt"/>
            </a:endParaRPr>
          </a:p>
          <a:p>
            <a:pPr marL="285750" indent="-285750">
              <a:buFont typeface="Arial" panose="020B0604020202020204" pitchFamily="34" charset="0"/>
              <a:buChar char="•"/>
            </a:pPr>
            <a:r>
              <a:rPr lang="en-US" sz="1800" dirty="0">
                <a:latin typeface="+mj-lt"/>
              </a:rPr>
              <a:t>The grand total of the sales is 31.71M.</a:t>
            </a:r>
          </a:p>
        </p:txBody>
      </p:sp>
    </p:spTree>
    <p:extLst>
      <p:ext uri="{BB962C8B-B14F-4D97-AF65-F5344CB8AC3E}">
        <p14:creationId xmlns:p14="http://schemas.microsoft.com/office/powerpoint/2010/main" val="3513392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948CC-3537-25EA-D45E-2A4BBD39569A}"/>
              </a:ext>
            </a:extLst>
          </p:cNvPr>
          <p:cNvSpPr>
            <a:spLocks noGrp="1"/>
          </p:cNvSpPr>
          <p:nvPr>
            <p:ph type="title"/>
          </p:nvPr>
        </p:nvSpPr>
        <p:spPr>
          <a:xfrm>
            <a:off x="1681566" y="7749"/>
            <a:ext cx="8534400" cy="1507067"/>
          </a:xfrm>
        </p:spPr>
        <p:txBody>
          <a:bodyPr/>
          <a:lstStyle/>
          <a:p>
            <a:pPr algn="ctr"/>
            <a:r>
              <a:rPr lang="en-AU" dirty="0" err="1"/>
              <a:t>kpI</a:t>
            </a:r>
            <a:r>
              <a:rPr lang="en-AU" dirty="0"/>
              <a:t> 2</a:t>
            </a:r>
          </a:p>
        </p:txBody>
      </p:sp>
      <p:pic>
        <p:nvPicPr>
          <p:cNvPr id="5" name="Content Placeholder 4">
            <a:extLst>
              <a:ext uri="{FF2B5EF4-FFF2-40B4-BE49-F238E27FC236}">
                <a16:creationId xmlns:a16="http://schemas.microsoft.com/office/drawing/2014/main" id="{6DBB9846-A672-15B5-1ACB-A6CCE3003F39}"/>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455726" y="2165745"/>
            <a:ext cx="6743700" cy="3162300"/>
          </a:xfrm>
        </p:spPr>
      </p:pic>
      <p:sp>
        <p:nvSpPr>
          <p:cNvPr id="6" name="TextBox 5">
            <a:extLst>
              <a:ext uri="{FF2B5EF4-FFF2-40B4-BE49-F238E27FC236}">
                <a16:creationId xmlns:a16="http://schemas.microsoft.com/office/drawing/2014/main" id="{C63BDC49-3AAE-8B64-6EC5-9C703930219A}"/>
              </a:ext>
            </a:extLst>
          </p:cNvPr>
          <p:cNvSpPr txBox="1"/>
          <p:nvPr/>
        </p:nvSpPr>
        <p:spPr>
          <a:xfrm>
            <a:off x="404064" y="1068269"/>
            <a:ext cx="7081617" cy="4154984"/>
          </a:xfrm>
          <a:prstGeom prst="rect">
            <a:avLst/>
          </a:prstGeom>
          <a:noFill/>
        </p:spPr>
        <p:txBody>
          <a:bodyPr wrap="square">
            <a:spAutoFit/>
          </a:bodyPr>
          <a:lstStyle/>
          <a:p>
            <a:r>
              <a:rPr lang="en-US" sz="2400" dirty="0"/>
              <a:t>                              </a:t>
            </a:r>
          </a:p>
          <a:p>
            <a:r>
              <a:rPr lang="en-US" sz="2400" dirty="0"/>
              <a:t>                                  BARCHART YEAR WISE SALE</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sales Amount started trending up on 2013,</a:t>
            </a:r>
          </a:p>
          <a:p>
            <a:r>
              <a:rPr lang="en-US" dirty="0"/>
              <a:t>    rising by 17.66M </a:t>
            </a:r>
            <a:r>
              <a:rPr lang="en-US" b="1" dirty="0"/>
              <a:t>in 4 years.﻿﻿﻿ </a:t>
            </a:r>
          </a:p>
          <a:p>
            <a:endParaRPr lang="en-US" b="1" dirty="0"/>
          </a:p>
          <a:p>
            <a:endParaRPr lang="en-US" b="1"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Sales Amount jumped from </a:t>
            </a:r>
            <a:r>
              <a:rPr lang="en-US" b="1" dirty="0"/>
              <a:t>.05 M to 17.66</a:t>
            </a:r>
          </a:p>
          <a:p>
            <a:r>
              <a:rPr lang="en-US" b="1" dirty="0"/>
              <a:t>    </a:t>
            </a:r>
            <a:r>
              <a:rPr lang="en-US" dirty="0"/>
              <a:t>during its steepest incline between 2010 </a:t>
            </a:r>
          </a:p>
          <a:p>
            <a:r>
              <a:rPr lang="en-US" dirty="0"/>
              <a:t>    and 2013.﻿﻿</a:t>
            </a:r>
          </a:p>
        </p:txBody>
      </p:sp>
    </p:spTree>
    <p:extLst>
      <p:ext uri="{BB962C8B-B14F-4D97-AF65-F5344CB8AC3E}">
        <p14:creationId xmlns:p14="http://schemas.microsoft.com/office/powerpoint/2010/main" val="1139667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5D9A-5BA1-D331-309E-D72844BF43B6}"/>
              </a:ext>
            </a:extLst>
          </p:cNvPr>
          <p:cNvSpPr>
            <a:spLocks noGrp="1"/>
          </p:cNvSpPr>
          <p:nvPr>
            <p:ph type="title"/>
          </p:nvPr>
        </p:nvSpPr>
        <p:spPr>
          <a:xfrm>
            <a:off x="1931826" y="0"/>
            <a:ext cx="8534400" cy="1507067"/>
          </a:xfrm>
        </p:spPr>
        <p:txBody>
          <a:bodyPr/>
          <a:lstStyle/>
          <a:p>
            <a:pPr algn="ctr"/>
            <a:r>
              <a:rPr lang="en-AU" dirty="0"/>
              <a:t>KPI3</a:t>
            </a:r>
          </a:p>
        </p:txBody>
      </p:sp>
      <p:pic>
        <p:nvPicPr>
          <p:cNvPr id="5" name="Content Placeholder 4">
            <a:extLst>
              <a:ext uri="{FF2B5EF4-FFF2-40B4-BE49-F238E27FC236}">
                <a16:creationId xmlns:a16="http://schemas.microsoft.com/office/drawing/2014/main" id="{E683FF46-E778-EF79-9CCE-198398A7844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434128" y="2434323"/>
            <a:ext cx="4581525" cy="3000375"/>
          </a:xfrm>
        </p:spPr>
      </p:pic>
      <p:sp>
        <p:nvSpPr>
          <p:cNvPr id="7" name="TextBox 6">
            <a:extLst>
              <a:ext uri="{FF2B5EF4-FFF2-40B4-BE49-F238E27FC236}">
                <a16:creationId xmlns:a16="http://schemas.microsoft.com/office/drawing/2014/main" id="{318A3E10-86A1-5494-D069-E733683A4D20}"/>
              </a:ext>
            </a:extLst>
          </p:cNvPr>
          <p:cNvSpPr txBox="1"/>
          <p:nvPr/>
        </p:nvSpPr>
        <p:spPr>
          <a:xfrm>
            <a:off x="565688" y="2690336"/>
            <a:ext cx="6385302" cy="2862322"/>
          </a:xfrm>
          <a:prstGeom prst="rect">
            <a:avLst/>
          </a:prstGeom>
          <a:noFill/>
        </p:spPr>
        <p:txBody>
          <a:bodyPr wrap="square">
            <a:spAutoFit/>
          </a:bodyPr>
          <a:lstStyle/>
          <a:p>
            <a:pPr marL="285750" indent="-285750">
              <a:buFont typeface="Wingdings" panose="05000000000000000000" pitchFamily="2" charset="2"/>
              <a:buChar char="§"/>
            </a:pPr>
            <a:r>
              <a:rPr lang="en-US" dirty="0"/>
              <a:t>Season of sale mainly starting from may till the year end December </a:t>
            </a:r>
          </a:p>
          <a:p>
            <a:pPr marL="285750" indent="-285750">
              <a:buFont typeface="Wingdings" panose="05000000000000000000" pitchFamily="2" charset="2"/>
              <a:buChar char="§"/>
            </a:pPr>
            <a:endParaRPr lang="en-US" dirty="0"/>
          </a:p>
          <a:p>
            <a:endParaRPr lang="en-US" dirty="0"/>
          </a:p>
          <a:p>
            <a:pPr marL="285750" indent="-285750">
              <a:buFont typeface="Wingdings" panose="05000000000000000000" pitchFamily="2" charset="2"/>
              <a:buChar char="§"/>
            </a:pPr>
            <a:r>
              <a:rPr lang="en-US" dirty="0"/>
              <a:t>Highest sales are of 3.46M in December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endParaRPr lang="en-US" dirty="0"/>
          </a:p>
          <a:p>
            <a:pPr marL="285750" indent="-285750">
              <a:buFont typeface="Wingdings" panose="05000000000000000000" pitchFamily="2" charset="2"/>
              <a:buChar char="§"/>
            </a:pPr>
            <a:r>
              <a:rPr lang="en-US" dirty="0"/>
              <a:t>Second highest is in the month of June at an average of 3.2M</a:t>
            </a:r>
          </a:p>
        </p:txBody>
      </p:sp>
      <p:sp>
        <p:nvSpPr>
          <p:cNvPr id="9" name="TextBox 8">
            <a:extLst>
              <a:ext uri="{FF2B5EF4-FFF2-40B4-BE49-F238E27FC236}">
                <a16:creationId xmlns:a16="http://schemas.microsoft.com/office/drawing/2014/main" id="{3EAD88E0-7941-0AB4-C090-CC9BD1F28777}"/>
              </a:ext>
            </a:extLst>
          </p:cNvPr>
          <p:cNvSpPr txBox="1"/>
          <p:nvPr/>
        </p:nvSpPr>
        <p:spPr>
          <a:xfrm>
            <a:off x="3145860" y="1288691"/>
            <a:ext cx="6106332" cy="523220"/>
          </a:xfrm>
          <a:prstGeom prst="rect">
            <a:avLst/>
          </a:prstGeom>
          <a:noFill/>
        </p:spPr>
        <p:txBody>
          <a:bodyPr wrap="square">
            <a:spAutoFit/>
          </a:bodyPr>
          <a:lstStyle/>
          <a:p>
            <a:pPr algn="ctr">
              <a:buSzPct val="81000"/>
            </a:pPr>
            <a:r>
              <a:rPr lang="en-US" sz="2800" dirty="0"/>
              <a:t>Line chart for Month wise Sales.</a:t>
            </a:r>
          </a:p>
        </p:txBody>
      </p:sp>
    </p:spTree>
    <p:extLst>
      <p:ext uri="{BB962C8B-B14F-4D97-AF65-F5344CB8AC3E}">
        <p14:creationId xmlns:p14="http://schemas.microsoft.com/office/powerpoint/2010/main" val="1619697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4C5530E-85F5-4469-A5C9-54B113C11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840F5A-051D-6035-F341-61D29EDCAFC1}"/>
              </a:ext>
            </a:extLst>
          </p:cNvPr>
          <p:cNvSpPr>
            <a:spLocks noGrp="1"/>
          </p:cNvSpPr>
          <p:nvPr>
            <p:ph type="title"/>
          </p:nvPr>
        </p:nvSpPr>
        <p:spPr>
          <a:xfrm>
            <a:off x="5382446" y="16123"/>
            <a:ext cx="3654099" cy="604599"/>
          </a:xfrm>
        </p:spPr>
        <p:txBody>
          <a:bodyPr anchor="b">
            <a:normAutofit fontScale="90000"/>
          </a:bodyPr>
          <a:lstStyle/>
          <a:p>
            <a:r>
              <a:rPr lang="en-AU" dirty="0">
                <a:solidFill>
                  <a:srgbClr val="FFFFFF"/>
                </a:solidFill>
              </a:rPr>
              <a:t>KPI4</a:t>
            </a:r>
          </a:p>
        </p:txBody>
      </p:sp>
      <p:sp useBgFill="1">
        <p:nvSpPr>
          <p:cNvPr id="20" name="Snip Diagonal Corner Rectangle 21">
            <a:extLst>
              <a:ext uri="{FF2B5EF4-FFF2-40B4-BE49-F238E27FC236}">
                <a16:creationId xmlns:a16="http://schemas.microsoft.com/office/drawing/2014/main" id="{A9CEB52D-0D40-45E3-94F9-CDB2083A9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000" y="620722"/>
            <a:ext cx="6575496" cy="5286838"/>
          </a:xfrm>
          <a:prstGeom prst="snip2DiagRect">
            <a:avLst>
              <a:gd name="adj1" fmla="val 8741"/>
              <a:gd name="adj2" fmla="val 0"/>
            </a:avLst>
          </a:prstGeom>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0F7EB202-DE79-4E39-BCF0-D9855DA173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4" name="Straight Connector 13">
              <a:extLst>
                <a:ext uri="{FF2B5EF4-FFF2-40B4-BE49-F238E27FC236}">
                  <a16:creationId xmlns:a16="http://schemas.microsoft.com/office/drawing/2014/main" id="{4DF8FC51-F3B0-4D84-A367-A14707163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B3C3EDB-3DD5-4F8C-84C2-B598DB12A2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9DD3267-7A88-4810-94C1-0176A11D9C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A9F7E30E-9755-4BB4-B799-15752AE275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A0A74F5-C569-4A54-9AA8-8F85E9E7E0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4" name="Content Placeholder 3">
            <a:extLst>
              <a:ext uri="{FF2B5EF4-FFF2-40B4-BE49-F238E27FC236}">
                <a16:creationId xmlns:a16="http://schemas.microsoft.com/office/drawing/2014/main" id="{8BF67543-557D-0EB1-17D8-73243DC5FDBC}"/>
              </a:ext>
            </a:extLst>
          </p:cNvPr>
          <p:cNvGraphicFramePr>
            <a:graphicFrameLocks noGrp="1"/>
          </p:cNvGraphicFramePr>
          <p:nvPr>
            <p:ph idx="1"/>
            <p:extLst>
              <p:ext uri="{D42A27DB-BD31-4B8C-83A1-F6EECF244321}">
                <p14:modId xmlns:p14="http://schemas.microsoft.com/office/powerpoint/2010/main" val="4042714163"/>
              </p:ext>
            </p:extLst>
          </p:nvPr>
        </p:nvGraphicFramePr>
        <p:xfrm>
          <a:off x="1099966" y="1197702"/>
          <a:ext cx="5643563" cy="43338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6620EC69-AF35-58D3-DBB0-A830AC7707CF}"/>
              </a:ext>
            </a:extLst>
          </p:cNvPr>
          <p:cNvSpPr txBox="1"/>
          <p:nvPr/>
        </p:nvSpPr>
        <p:spPr>
          <a:xfrm>
            <a:off x="7597340" y="1676400"/>
            <a:ext cx="3766169" cy="3693319"/>
          </a:xfrm>
          <a:prstGeom prst="rect">
            <a:avLst/>
          </a:prstGeom>
          <a:noFill/>
        </p:spPr>
        <p:txBody>
          <a:bodyPr wrap="square">
            <a:spAutoFit/>
          </a:bodyPr>
          <a:lstStyle/>
          <a:p>
            <a:pPr marL="285750" indent="-285750">
              <a:buFont typeface="Wingdings" panose="05000000000000000000" pitchFamily="2" charset="2"/>
              <a:buChar char="§"/>
            </a:pPr>
            <a:r>
              <a:rPr lang="en-US" dirty="0"/>
              <a:t>﻿Total quarter wise sales are as follows</a:t>
            </a:r>
          </a:p>
          <a:p>
            <a:endParaRPr lang="en-US" dirty="0"/>
          </a:p>
          <a:p>
            <a:pPr marL="285750" indent="-285750">
              <a:buFont typeface="Wingdings" panose="05000000000000000000" pitchFamily="2" charset="2"/>
              <a:buChar char="§"/>
            </a:pPr>
            <a:r>
              <a:rPr lang="en-US" dirty="0"/>
              <a:t>Q1 19%</a:t>
            </a:r>
          </a:p>
          <a:p>
            <a:endParaRPr lang="en-US" dirty="0"/>
          </a:p>
          <a:p>
            <a:pPr marL="285750" indent="-285750">
              <a:buFont typeface="Wingdings" panose="05000000000000000000" pitchFamily="2" charset="2"/>
              <a:buChar char="§"/>
            </a:pPr>
            <a:r>
              <a:rPr lang="en-US" dirty="0"/>
              <a:t>Q2 24%</a:t>
            </a:r>
          </a:p>
          <a:p>
            <a:endParaRPr lang="en-US" dirty="0"/>
          </a:p>
          <a:p>
            <a:pPr marL="285750" indent="-285750">
              <a:buFont typeface="Wingdings" panose="05000000000000000000" pitchFamily="2" charset="2"/>
              <a:buChar char="§"/>
            </a:pPr>
            <a:r>
              <a:rPr lang="en-US" dirty="0"/>
              <a:t>Q3 26%</a:t>
            </a:r>
          </a:p>
          <a:p>
            <a:endParaRPr lang="en-US" dirty="0"/>
          </a:p>
          <a:p>
            <a:pPr marL="285750" indent="-285750">
              <a:buFont typeface="Wingdings" panose="05000000000000000000" pitchFamily="2" charset="2"/>
              <a:buChar char="§"/>
            </a:pPr>
            <a:r>
              <a:rPr lang="en-US" dirty="0"/>
              <a:t>Q4 31 %</a:t>
            </a:r>
          </a:p>
          <a:p>
            <a:endParaRPr lang="en-US" dirty="0"/>
          </a:p>
          <a:p>
            <a:pPr marL="285750" indent="-285750">
              <a:buFont typeface="Wingdings" panose="05000000000000000000" pitchFamily="2" charset="2"/>
              <a:buChar char="§"/>
            </a:pPr>
            <a:r>
              <a:rPr lang="en-US" dirty="0"/>
              <a:t>Q4 makes the highest sales in all over the FY﻿﻿</a:t>
            </a:r>
          </a:p>
        </p:txBody>
      </p:sp>
      <p:sp>
        <p:nvSpPr>
          <p:cNvPr id="7" name="TextBox 6">
            <a:extLst>
              <a:ext uri="{FF2B5EF4-FFF2-40B4-BE49-F238E27FC236}">
                <a16:creationId xmlns:a16="http://schemas.microsoft.com/office/drawing/2014/main" id="{48A3C1B2-E1C3-B003-F187-51D4484AC075}"/>
              </a:ext>
            </a:extLst>
          </p:cNvPr>
          <p:cNvSpPr txBox="1"/>
          <p:nvPr/>
        </p:nvSpPr>
        <p:spPr>
          <a:xfrm>
            <a:off x="7637240" y="746690"/>
            <a:ext cx="3916586" cy="523220"/>
          </a:xfrm>
          <a:prstGeom prst="rect">
            <a:avLst/>
          </a:prstGeom>
          <a:noFill/>
        </p:spPr>
        <p:txBody>
          <a:bodyPr wrap="square">
            <a:spAutoFit/>
          </a:bodyPr>
          <a:lstStyle/>
          <a:p>
            <a:pPr algn="ctr"/>
            <a:r>
              <a:rPr lang="en-US" sz="2800" dirty="0"/>
              <a:t>Quarter wise sales</a:t>
            </a:r>
            <a:endParaRPr lang="en-AU" sz="2800" dirty="0"/>
          </a:p>
        </p:txBody>
      </p:sp>
    </p:spTree>
    <p:extLst>
      <p:ext uri="{BB962C8B-B14F-4D97-AF65-F5344CB8AC3E}">
        <p14:creationId xmlns:p14="http://schemas.microsoft.com/office/powerpoint/2010/main" val="395503176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BABE-4AE1-6FCA-A87C-9C6719BB607D}"/>
              </a:ext>
            </a:extLst>
          </p:cNvPr>
          <p:cNvSpPr>
            <a:spLocks noGrp="1"/>
          </p:cNvSpPr>
          <p:nvPr>
            <p:ph type="title"/>
          </p:nvPr>
        </p:nvSpPr>
        <p:spPr>
          <a:xfrm>
            <a:off x="1828800" y="23391"/>
            <a:ext cx="8534400" cy="1507067"/>
          </a:xfrm>
        </p:spPr>
        <p:txBody>
          <a:bodyPr/>
          <a:lstStyle/>
          <a:p>
            <a:pPr algn="ctr"/>
            <a:r>
              <a:rPr lang="en-AU" dirty="0"/>
              <a:t>KPI5</a:t>
            </a:r>
          </a:p>
        </p:txBody>
      </p:sp>
      <p:sp>
        <p:nvSpPr>
          <p:cNvPr id="5" name="TextBox 4">
            <a:extLst>
              <a:ext uri="{FF2B5EF4-FFF2-40B4-BE49-F238E27FC236}">
                <a16:creationId xmlns:a16="http://schemas.microsoft.com/office/drawing/2014/main" id="{D8442E4F-3832-7871-8632-E070D1C3351B}"/>
              </a:ext>
            </a:extLst>
          </p:cNvPr>
          <p:cNvSpPr txBox="1"/>
          <p:nvPr/>
        </p:nvSpPr>
        <p:spPr>
          <a:xfrm>
            <a:off x="3166821" y="1114957"/>
            <a:ext cx="6106332" cy="830997"/>
          </a:xfrm>
          <a:prstGeom prst="rect">
            <a:avLst/>
          </a:prstGeom>
          <a:noFill/>
        </p:spPr>
        <p:txBody>
          <a:bodyPr wrap="square">
            <a:spAutoFit/>
          </a:bodyPr>
          <a:lstStyle/>
          <a:p>
            <a:pPr>
              <a:buSzPct val="81000"/>
            </a:pPr>
            <a:r>
              <a:rPr lang="en-US" sz="2400" dirty="0"/>
              <a:t>Combinational chart for Sales Amount and Production cost</a:t>
            </a:r>
          </a:p>
        </p:txBody>
      </p:sp>
      <p:graphicFrame>
        <p:nvGraphicFramePr>
          <p:cNvPr id="6" name="Content Placeholder 5">
            <a:extLst>
              <a:ext uri="{FF2B5EF4-FFF2-40B4-BE49-F238E27FC236}">
                <a16:creationId xmlns:a16="http://schemas.microsoft.com/office/drawing/2014/main" id="{B276A6FB-E49D-9489-3177-8ABBC475DA35}"/>
              </a:ext>
            </a:extLst>
          </p:cNvPr>
          <p:cNvGraphicFramePr>
            <a:graphicFrameLocks noGrp="1"/>
          </p:cNvGraphicFramePr>
          <p:nvPr>
            <p:ph idx="1"/>
            <p:extLst>
              <p:ext uri="{D42A27DB-BD31-4B8C-83A1-F6EECF244321}">
                <p14:modId xmlns:p14="http://schemas.microsoft.com/office/powerpoint/2010/main" val="258468314"/>
              </p:ext>
            </p:extLst>
          </p:nvPr>
        </p:nvGraphicFramePr>
        <p:xfrm>
          <a:off x="6354306" y="1530457"/>
          <a:ext cx="5837694" cy="409542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A1E7FB20-F943-AB0A-7939-B4A2714B85D3}"/>
              </a:ext>
            </a:extLst>
          </p:cNvPr>
          <p:cNvSpPr txBox="1"/>
          <p:nvPr/>
        </p:nvSpPr>
        <p:spPr>
          <a:xfrm>
            <a:off x="650928" y="2698374"/>
            <a:ext cx="6106332" cy="2308324"/>
          </a:xfrm>
          <a:prstGeom prst="rect">
            <a:avLst/>
          </a:prstGeom>
          <a:noFill/>
        </p:spPr>
        <p:txBody>
          <a:bodyPr wrap="square">
            <a:spAutoFit/>
          </a:bodyPr>
          <a:lstStyle/>
          <a:p>
            <a:pPr marL="285750" indent="-285750">
              <a:buFont typeface="Arial" panose="020B0604020202020204" pitchFamily="34" charset="0"/>
              <a:buChar char="•"/>
            </a:pPr>
            <a:r>
              <a:rPr lang="en-AU" dirty="0"/>
              <a:t>Sales and Production cost were high at FY13</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﻿﻿In FY13 profit of 8.3 M profit generated</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﻿At Across all 12 Month, sales ranged from 18M to 23 M in FY14.</a:t>
            </a:r>
          </a:p>
        </p:txBody>
      </p:sp>
    </p:spTree>
    <p:extLst>
      <p:ext uri="{BB962C8B-B14F-4D97-AF65-F5344CB8AC3E}">
        <p14:creationId xmlns:p14="http://schemas.microsoft.com/office/powerpoint/2010/main" val="314431710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390</TotalTime>
  <Words>747</Words>
  <Application>Microsoft Office PowerPoint</Application>
  <PresentationFormat>Widescreen</PresentationFormat>
  <Paragraphs>160</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Arial</vt:lpstr>
      <vt:lpstr>Arial Rounded MT Bold</vt:lpstr>
      <vt:lpstr>Calibri</vt:lpstr>
      <vt:lpstr>Century Gothic</vt:lpstr>
      <vt:lpstr>source-serif-pro</vt:lpstr>
      <vt:lpstr>Wingdings</vt:lpstr>
      <vt:lpstr>Wingdings 3</vt:lpstr>
      <vt:lpstr>Slice</vt:lpstr>
      <vt:lpstr>PowerPoint Presentation</vt:lpstr>
      <vt:lpstr>PowerPoint Presentation</vt:lpstr>
      <vt:lpstr>PowerPoint Presentation</vt:lpstr>
      <vt:lpstr>PowerPoint Presentation</vt:lpstr>
      <vt:lpstr>KPI 1</vt:lpstr>
      <vt:lpstr>kpI 2</vt:lpstr>
      <vt:lpstr>KPI3</vt:lpstr>
      <vt:lpstr>KPI4</vt:lpstr>
      <vt:lpstr>KPI5</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Tagoore Vijaya Lakshmi Devara</cp:lastModifiedBy>
  <cp:revision>24</cp:revision>
  <dcterms:created xsi:type="dcterms:W3CDTF">2023-12-12T07:11:00Z</dcterms:created>
  <dcterms:modified xsi:type="dcterms:W3CDTF">2024-02-17T14:25:59Z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01D74FF078F049BA98CEBA251D154C6F_12</vt:lpwstr>
  </property>
  <property fmtid="{D5CDD505-2E9C-101B-9397-08002B2CF9AE}" pid="3" name="KSOProductBuildVer">
    <vt:lpwstr>1033-12.2.0.13359</vt:lpwstr>
  </property>
</Properties>
</file>