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24" r:id="rId2"/>
    <p:sldId id="2542" r:id="rId3"/>
    <p:sldId id="2582" r:id="rId4"/>
    <p:sldId id="2598" r:id="rId5"/>
    <p:sldId id="2593" r:id="rId6"/>
    <p:sldId id="2599" r:id="rId7"/>
    <p:sldId id="2600" r:id="rId8"/>
    <p:sldId id="2594" r:id="rId9"/>
    <p:sldId id="2601" r:id="rId10"/>
    <p:sldId id="2602" r:id="rId11"/>
    <p:sldId id="2595" r:id="rId12"/>
    <p:sldId id="2603" r:id="rId13"/>
    <p:sldId id="2604" r:id="rId14"/>
    <p:sldId id="2596" r:id="rId15"/>
    <p:sldId id="2605" r:id="rId16"/>
    <p:sldId id="2606" r:id="rId17"/>
    <p:sldId id="2588" r:id="rId18"/>
    <p:sldId id="2607" r:id="rId19"/>
    <p:sldId id="2608" r:id="rId20"/>
    <p:sldId id="25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0" autoAdjust="0"/>
    <p:restoredTop sz="95034" autoAdjust="0"/>
  </p:normalViewPr>
  <p:slideViewPr>
    <p:cSldViewPr snapToGrid="0" snapToObjects="1" showGuides="1">
      <p:cViewPr varScale="1">
        <p:scale>
          <a:sx n="112" d="100"/>
          <a:sy n="112" d="100"/>
        </p:scale>
        <p:origin x="101" y="629"/>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D24F2-DCB9-48FE-B714-A2AC5A705B61}"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IN"/>
        </a:p>
      </dgm:t>
    </dgm:pt>
    <dgm:pt modelId="{3C17F462-3F9B-43D7-8A78-F5BA19D6D617}">
      <dgm:prSet/>
      <dgm:spPr/>
      <dgm:t>
        <a:bodyPr/>
        <a:lstStyle/>
        <a:p>
          <a:r>
            <a:rPr lang="en-US" dirty="0"/>
            <a:t>Total Customers of the bank is 39,717</a:t>
          </a:r>
          <a:endParaRPr lang="en-IN" dirty="0"/>
        </a:p>
      </dgm:t>
    </dgm:pt>
    <dgm:pt modelId="{18231E32-C342-44B8-90CA-3D39F6993DF4}" type="parTrans" cxnId="{694698CF-4F7C-429C-AD18-8AF8D6BAA991}">
      <dgm:prSet/>
      <dgm:spPr/>
      <dgm:t>
        <a:bodyPr/>
        <a:lstStyle/>
        <a:p>
          <a:endParaRPr lang="en-IN"/>
        </a:p>
      </dgm:t>
    </dgm:pt>
    <dgm:pt modelId="{D1017CAB-1A0E-4D02-B382-C02B00A3A3D2}" type="sibTrans" cxnId="{694698CF-4F7C-429C-AD18-8AF8D6BAA991}">
      <dgm:prSet/>
      <dgm:spPr/>
      <dgm:t>
        <a:bodyPr/>
        <a:lstStyle/>
        <a:p>
          <a:endParaRPr lang="en-IN"/>
        </a:p>
      </dgm:t>
    </dgm:pt>
    <dgm:pt modelId="{33084A9F-D157-4208-8A54-7439660FE956}">
      <dgm:prSet/>
      <dgm:spPr/>
      <dgm:t>
        <a:bodyPr/>
        <a:lstStyle/>
        <a:p>
          <a:r>
            <a:rPr lang="en-US"/>
            <a:t>Total loan amount given by bank is approx. $404M</a:t>
          </a:r>
          <a:endParaRPr lang="en-IN"/>
        </a:p>
      </dgm:t>
    </dgm:pt>
    <dgm:pt modelId="{4820E816-1C04-42E8-9D29-22C661000C29}" type="parTrans" cxnId="{42965FEB-9A61-449F-93B0-4F324295ED44}">
      <dgm:prSet/>
      <dgm:spPr/>
      <dgm:t>
        <a:bodyPr/>
        <a:lstStyle/>
        <a:p>
          <a:endParaRPr lang="en-IN"/>
        </a:p>
      </dgm:t>
    </dgm:pt>
    <dgm:pt modelId="{22CB1518-8379-459E-852D-478F4FC9A207}" type="sibTrans" cxnId="{42965FEB-9A61-449F-93B0-4F324295ED44}">
      <dgm:prSet/>
      <dgm:spPr/>
      <dgm:t>
        <a:bodyPr/>
        <a:lstStyle/>
        <a:p>
          <a:endParaRPr lang="en-IN"/>
        </a:p>
      </dgm:t>
    </dgm:pt>
    <dgm:pt modelId="{5AADD1C9-55B9-41F0-871F-E18775BCD3F0}">
      <dgm:prSet/>
      <dgm:spPr/>
      <dgm:t>
        <a:bodyPr/>
        <a:lstStyle/>
        <a:p>
          <a:r>
            <a:rPr lang="en-US"/>
            <a:t>Average interest rate charged by bank is 12.03%</a:t>
          </a:r>
          <a:endParaRPr lang="en-IN"/>
        </a:p>
      </dgm:t>
    </dgm:pt>
    <dgm:pt modelId="{59F9D3D1-4D45-4010-8C4A-16186CECE990}" type="parTrans" cxnId="{FBD7607B-C11A-4E76-B3CB-6A1EF8808492}">
      <dgm:prSet/>
      <dgm:spPr/>
      <dgm:t>
        <a:bodyPr/>
        <a:lstStyle/>
        <a:p>
          <a:endParaRPr lang="en-IN"/>
        </a:p>
      </dgm:t>
    </dgm:pt>
    <dgm:pt modelId="{E149A29A-597C-4469-9CFD-34E7B5D89F6D}" type="sibTrans" cxnId="{FBD7607B-C11A-4E76-B3CB-6A1EF8808492}">
      <dgm:prSet/>
      <dgm:spPr/>
      <dgm:t>
        <a:bodyPr/>
        <a:lstStyle/>
        <a:p>
          <a:endParaRPr lang="en-IN"/>
        </a:p>
      </dgm:t>
    </dgm:pt>
    <dgm:pt modelId="{62D8D4D9-8BF0-42D2-9F5A-6D2EAFD79A75}">
      <dgm:prSet/>
      <dgm:spPr/>
      <dgm:t>
        <a:bodyPr/>
        <a:lstStyle/>
        <a:p>
          <a:r>
            <a:rPr lang="en-US"/>
            <a:t>Total revolving balance credit given by bank is approx. $532M</a:t>
          </a:r>
          <a:endParaRPr lang="en-IN"/>
        </a:p>
      </dgm:t>
    </dgm:pt>
    <dgm:pt modelId="{909AFD99-6C77-4CBD-AA1D-31793B78FA9D}" type="parTrans" cxnId="{BAFC4C2A-4ED1-4896-A67D-6B7A7FEFAF41}">
      <dgm:prSet/>
      <dgm:spPr/>
      <dgm:t>
        <a:bodyPr/>
        <a:lstStyle/>
        <a:p>
          <a:endParaRPr lang="en-IN"/>
        </a:p>
      </dgm:t>
    </dgm:pt>
    <dgm:pt modelId="{7AAE5CE6-CE8A-43AD-9478-EA642D3A2A7C}" type="sibTrans" cxnId="{BAFC4C2A-4ED1-4896-A67D-6B7A7FEFAF41}">
      <dgm:prSet/>
      <dgm:spPr/>
      <dgm:t>
        <a:bodyPr/>
        <a:lstStyle/>
        <a:p>
          <a:endParaRPr lang="en-IN"/>
        </a:p>
      </dgm:t>
    </dgm:pt>
    <dgm:pt modelId="{F8F2622B-43A0-4E32-A0A7-A0A1D367D277}">
      <dgm:prSet/>
      <dgm:spPr/>
      <dgm:t>
        <a:bodyPr/>
        <a:lstStyle/>
        <a:p>
          <a:r>
            <a:rPr lang="en-US"/>
            <a:t>The most common purpose for taking loan is debt consolidation.</a:t>
          </a:r>
          <a:endParaRPr lang="en-IN"/>
        </a:p>
      </dgm:t>
    </dgm:pt>
    <dgm:pt modelId="{C8389EF1-C41C-4952-AEF4-F06AD9E62F1D}" type="parTrans" cxnId="{FF7C6F07-27DE-45F4-AD43-C26EF22B9EF2}">
      <dgm:prSet/>
      <dgm:spPr/>
      <dgm:t>
        <a:bodyPr/>
        <a:lstStyle/>
        <a:p>
          <a:endParaRPr lang="en-IN"/>
        </a:p>
      </dgm:t>
    </dgm:pt>
    <dgm:pt modelId="{0616CE96-7AD0-4D95-A659-DFDE1506A3DF}" type="sibTrans" cxnId="{FF7C6F07-27DE-45F4-AD43-C26EF22B9EF2}">
      <dgm:prSet/>
      <dgm:spPr/>
      <dgm:t>
        <a:bodyPr/>
        <a:lstStyle/>
        <a:p>
          <a:endParaRPr lang="en-IN"/>
        </a:p>
      </dgm:t>
    </dgm:pt>
    <dgm:pt modelId="{21933213-EDA4-485E-BEFF-83EE6DD8C510}">
      <dgm:prSet/>
      <dgm:spPr/>
      <dgm:t>
        <a:bodyPr/>
        <a:lstStyle/>
        <a:p>
          <a:r>
            <a:rPr lang="en-US"/>
            <a:t>Number of loans availed for 36 months is higher than number of loans availed for 60 months.</a:t>
          </a:r>
          <a:endParaRPr lang="en-IN"/>
        </a:p>
      </dgm:t>
    </dgm:pt>
    <dgm:pt modelId="{16C3CD7D-FC74-4BBF-A3B6-760F1501233B}" type="parTrans" cxnId="{00E62D31-39F6-49E8-A773-92E5D38407FD}">
      <dgm:prSet/>
      <dgm:spPr/>
      <dgm:t>
        <a:bodyPr/>
        <a:lstStyle/>
        <a:p>
          <a:endParaRPr lang="en-IN"/>
        </a:p>
      </dgm:t>
    </dgm:pt>
    <dgm:pt modelId="{6C5C31EF-F1AD-4289-A699-F42A9546996B}" type="sibTrans" cxnId="{00E62D31-39F6-49E8-A773-92E5D38407FD}">
      <dgm:prSet/>
      <dgm:spPr/>
      <dgm:t>
        <a:bodyPr/>
        <a:lstStyle/>
        <a:p>
          <a:endParaRPr lang="en-IN"/>
        </a:p>
      </dgm:t>
    </dgm:pt>
    <dgm:pt modelId="{E182FCDA-7891-4819-9724-A20DB0A44989}">
      <dgm:prSet/>
      <dgm:spPr/>
      <dgm:t>
        <a:bodyPr/>
        <a:lstStyle/>
        <a:p>
          <a:r>
            <a:rPr lang="en-US"/>
            <a:t>Average annual income of the customers is approx. $69K</a:t>
          </a:r>
          <a:endParaRPr lang="en-IN"/>
        </a:p>
      </dgm:t>
    </dgm:pt>
    <dgm:pt modelId="{5D44BC40-5512-4EED-95FF-17C3F8E784CE}" type="sibTrans" cxnId="{221AE445-FCD7-4C29-B606-53A6073CDCFE}">
      <dgm:prSet/>
      <dgm:spPr/>
      <dgm:t>
        <a:bodyPr/>
        <a:lstStyle/>
        <a:p>
          <a:endParaRPr lang="en-IN"/>
        </a:p>
      </dgm:t>
    </dgm:pt>
    <dgm:pt modelId="{5DCCA317-A358-46FA-92D9-841CFFEA9C7C}" type="parTrans" cxnId="{221AE445-FCD7-4C29-B606-53A6073CDCFE}">
      <dgm:prSet/>
      <dgm:spPr/>
      <dgm:t>
        <a:bodyPr/>
        <a:lstStyle/>
        <a:p>
          <a:endParaRPr lang="en-IN"/>
        </a:p>
      </dgm:t>
    </dgm:pt>
    <dgm:pt modelId="{D261BE3B-9368-4EF1-BCB9-A13D46F417EE}" type="pres">
      <dgm:prSet presAssocID="{B5CD24F2-DCB9-48FE-B714-A2AC5A705B61}" presName="vert0" presStyleCnt="0">
        <dgm:presLayoutVars>
          <dgm:dir/>
          <dgm:animOne val="branch"/>
          <dgm:animLvl val="lvl"/>
        </dgm:presLayoutVars>
      </dgm:prSet>
      <dgm:spPr/>
    </dgm:pt>
    <dgm:pt modelId="{B0D291C4-3CC2-4D9F-868C-7ED907FE9D96}" type="pres">
      <dgm:prSet presAssocID="{3C17F462-3F9B-43D7-8A78-F5BA19D6D617}" presName="thickLine" presStyleLbl="alignNode1" presStyleIdx="0" presStyleCnt="7"/>
      <dgm:spPr/>
    </dgm:pt>
    <dgm:pt modelId="{A786105A-1F78-4DBA-9E04-FDF59AFB486F}" type="pres">
      <dgm:prSet presAssocID="{3C17F462-3F9B-43D7-8A78-F5BA19D6D617}" presName="horz1" presStyleCnt="0"/>
      <dgm:spPr/>
    </dgm:pt>
    <dgm:pt modelId="{7DFF69A0-E7D2-48C4-9D91-075047802BA3}" type="pres">
      <dgm:prSet presAssocID="{3C17F462-3F9B-43D7-8A78-F5BA19D6D617}" presName="tx1" presStyleLbl="revTx" presStyleIdx="0" presStyleCnt="7"/>
      <dgm:spPr/>
    </dgm:pt>
    <dgm:pt modelId="{DAD0237F-A3ED-4305-8F9E-E95159AA03E0}" type="pres">
      <dgm:prSet presAssocID="{3C17F462-3F9B-43D7-8A78-F5BA19D6D617}" presName="vert1" presStyleCnt="0"/>
      <dgm:spPr/>
    </dgm:pt>
    <dgm:pt modelId="{EBF06C81-6DBA-496C-A293-4F82F30EECA0}" type="pres">
      <dgm:prSet presAssocID="{33084A9F-D157-4208-8A54-7439660FE956}" presName="thickLine" presStyleLbl="alignNode1" presStyleIdx="1" presStyleCnt="7"/>
      <dgm:spPr/>
    </dgm:pt>
    <dgm:pt modelId="{F3CACF02-A5F4-49F2-BF3C-F065C723D56D}" type="pres">
      <dgm:prSet presAssocID="{33084A9F-D157-4208-8A54-7439660FE956}" presName="horz1" presStyleCnt="0"/>
      <dgm:spPr/>
    </dgm:pt>
    <dgm:pt modelId="{A97ACE0D-C746-44C7-9BF7-539BDD17E117}" type="pres">
      <dgm:prSet presAssocID="{33084A9F-D157-4208-8A54-7439660FE956}" presName="tx1" presStyleLbl="revTx" presStyleIdx="1" presStyleCnt="7"/>
      <dgm:spPr/>
    </dgm:pt>
    <dgm:pt modelId="{E34F1D32-E1A2-430E-89A6-9153121A9F07}" type="pres">
      <dgm:prSet presAssocID="{33084A9F-D157-4208-8A54-7439660FE956}" presName="vert1" presStyleCnt="0"/>
      <dgm:spPr/>
    </dgm:pt>
    <dgm:pt modelId="{79D7AF4C-AEEA-4783-8235-4BB1EAFC29C8}" type="pres">
      <dgm:prSet presAssocID="{5AADD1C9-55B9-41F0-871F-E18775BCD3F0}" presName="thickLine" presStyleLbl="alignNode1" presStyleIdx="2" presStyleCnt="7"/>
      <dgm:spPr/>
    </dgm:pt>
    <dgm:pt modelId="{AC6FDAC3-2F7D-4E16-8BEC-B3208AE602E6}" type="pres">
      <dgm:prSet presAssocID="{5AADD1C9-55B9-41F0-871F-E18775BCD3F0}" presName="horz1" presStyleCnt="0"/>
      <dgm:spPr/>
    </dgm:pt>
    <dgm:pt modelId="{FB2620C3-B6B1-4330-AA18-CA0EC6678298}" type="pres">
      <dgm:prSet presAssocID="{5AADD1C9-55B9-41F0-871F-E18775BCD3F0}" presName="tx1" presStyleLbl="revTx" presStyleIdx="2" presStyleCnt="7"/>
      <dgm:spPr/>
    </dgm:pt>
    <dgm:pt modelId="{9B68C14A-C9D5-4395-8CF6-4A7D76DFCF72}" type="pres">
      <dgm:prSet presAssocID="{5AADD1C9-55B9-41F0-871F-E18775BCD3F0}" presName="vert1" presStyleCnt="0"/>
      <dgm:spPr/>
    </dgm:pt>
    <dgm:pt modelId="{4473FD12-4C83-40F7-BC3E-836C71094A08}" type="pres">
      <dgm:prSet presAssocID="{62D8D4D9-8BF0-42D2-9F5A-6D2EAFD79A75}" presName="thickLine" presStyleLbl="alignNode1" presStyleIdx="3" presStyleCnt="7"/>
      <dgm:spPr/>
    </dgm:pt>
    <dgm:pt modelId="{6ABBDEDF-D9AC-4F3A-91F6-87B5A5DE21E0}" type="pres">
      <dgm:prSet presAssocID="{62D8D4D9-8BF0-42D2-9F5A-6D2EAFD79A75}" presName="horz1" presStyleCnt="0"/>
      <dgm:spPr/>
    </dgm:pt>
    <dgm:pt modelId="{23287A8E-2507-4140-A299-BFC7430508D3}" type="pres">
      <dgm:prSet presAssocID="{62D8D4D9-8BF0-42D2-9F5A-6D2EAFD79A75}" presName="tx1" presStyleLbl="revTx" presStyleIdx="3" presStyleCnt="7"/>
      <dgm:spPr/>
    </dgm:pt>
    <dgm:pt modelId="{1C334D24-11DC-4FD2-9A55-C1A87F91EB3E}" type="pres">
      <dgm:prSet presAssocID="{62D8D4D9-8BF0-42D2-9F5A-6D2EAFD79A75}" presName="vert1" presStyleCnt="0"/>
      <dgm:spPr/>
    </dgm:pt>
    <dgm:pt modelId="{79BCA308-973F-45AB-AA7B-7920D2E3F7AB}" type="pres">
      <dgm:prSet presAssocID="{E182FCDA-7891-4819-9724-A20DB0A44989}" presName="thickLine" presStyleLbl="alignNode1" presStyleIdx="4" presStyleCnt="7"/>
      <dgm:spPr/>
    </dgm:pt>
    <dgm:pt modelId="{ED558008-4E6A-44CF-9B7F-50E97F0399F9}" type="pres">
      <dgm:prSet presAssocID="{E182FCDA-7891-4819-9724-A20DB0A44989}" presName="horz1" presStyleCnt="0"/>
      <dgm:spPr/>
    </dgm:pt>
    <dgm:pt modelId="{B4AD6A8D-D19F-42EE-A6E8-CC1BB0837778}" type="pres">
      <dgm:prSet presAssocID="{E182FCDA-7891-4819-9724-A20DB0A44989}" presName="tx1" presStyleLbl="revTx" presStyleIdx="4" presStyleCnt="7"/>
      <dgm:spPr/>
    </dgm:pt>
    <dgm:pt modelId="{518FA848-CDCD-4BEB-BE9F-DE6233EBE9A6}" type="pres">
      <dgm:prSet presAssocID="{E182FCDA-7891-4819-9724-A20DB0A44989}" presName="vert1" presStyleCnt="0"/>
      <dgm:spPr/>
    </dgm:pt>
    <dgm:pt modelId="{C7E978B1-7F54-46D9-A230-91EF7F5D5695}" type="pres">
      <dgm:prSet presAssocID="{F8F2622B-43A0-4E32-A0A7-A0A1D367D277}" presName="thickLine" presStyleLbl="alignNode1" presStyleIdx="5" presStyleCnt="7"/>
      <dgm:spPr/>
    </dgm:pt>
    <dgm:pt modelId="{C8EA59F3-1386-42F3-8025-52B40FBC236B}" type="pres">
      <dgm:prSet presAssocID="{F8F2622B-43A0-4E32-A0A7-A0A1D367D277}" presName="horz1" presStyleCnt="0"/>
      <dgm:spPr/>
    </dgm:pt>
    <dgm:pt modelId="{09E33B1C-E765-4A58-891F-901C8AC04CDE}" type="pres">
      <dgm:prSet presAssocID="{F8F2622B-43A0-4E32-A0A7-A0A1D367D277}" presName="tx1" presStyleLbl="revTx" presStyleIdx="5" presStyleCnt="7"/>
      <dgm:spPr/>
    </dgm:pt>
    <dgm:pt modelId="{4E61525D-FB28-44F1-A7E5-9BB7DB08FA8A}" type="pres">
      <dgm:prSet presAssocID="{F8F2622B-43A0-4E32-A0A7-A0A1D367D277}" presName="vert1" presStyleCnt="0"/>
      <dgm:spPr/>
    </dgm:pt>
    <dgm:pt modelId="{FA0F6925-6D1B-4C97-A498-D119172719D0}" type="pres">
      <dgm:prSet presAssocID="{21933213-EDA4-485E-BEFF-83EE6DD8C510}" presName="thickLine" presStyleLbl="alignNode1" presStyleIdx="6" presStyleCnt="7"/>
      <dgm:spPr/>
    </dgm:pt>
    <dgm:pt modelId="{949E9B69-03D3-4E10-8045-2838FD206B9C}" type="pres">
      <dgm:prSet presAssocID="{21933213-EDA4-485E-BEFF-83EE6DD8C510}" presName="horz1" presStyleCnt="0"/>
      <dgm:spPr/>
    </dgm:pt>
    <dgm:pt modelId="{7289D1CB-28EB-4C1B-890F-9318AE67B4DC}" type="pres">
      <dgm:prSet presAssocID="{21933213-EDA4-485E-BEFF-83EE6DD8C510}" presName="tx1" presStyleLbl="revTx" presStyleIdx="6" presStyleCnt="7"/>
      <dgm:spPr/>
    </dgm:pt>
    <dgm:pt modelId="{92F0B60A-69E4-452D-81D4-D9B9AF77E345}" type="pres">
      <dgm:prSet presAssocID="{21933213-EDA4-485E-BEFF-83EE6DD8C510}" presName="vert1" presStyleCnt="0"/>
      <dgm:spPr/>
    </dgm:pt>
  </dgm:ptLst>
  <dgm:cxnLst>
    <dgm:cxn modelId="{FF7C6F07-27DE-45F4-AD43-C26EF22B9EF2}" srcId="{B5CD24F2-DCB9-48FE-B714-A2AC5A705B61}" destId="{F8F2622B-43A0-4E32-A0A7-A0A1D367D277}" srcOrd="5" destOrd="0" parTransId="{C8389EF1-C41C-4952-AEF4-F06AD9E62F1D}" sibTransId="{0616CE96-7AD0-4D95-A659-DFDE1506A3DF}"/>
    <dgm:cxn modelId="{BAFC4C2A-4ED1-4896-A67D-6B7A7FEFAF41}" srcId="{B5CD24F2-DCB9-48FE-B714-A2AC5A705B61}" destId="{62D8D4D9-8BF0-42D2-9F5A-6D2EAFD79A75}" srcOrd="3" destOrd="0" parTransId="{909AFD99-6C77-4CBD-AA1D-31793B78FA9D}" sibTransId="{7AAE5CE6-CE8A-43AD-9478-EA642D3A2A7C}"/>
    <dgm:cxn modelId="{00E62D31-39F6-49E8-A773-92E5D38407FD}" srcId="{B5CD24F2-DCB9-48FE-B714-A2AC5A705B61}" destId="{21933213-EDA4-485E-BEFF-83EE6DD8C510}" srcOrd="6" destOrd="0" parTransId="{16C3CD7D-FC74-4BBF-A3B6-760F1501233B}" sibTransId="{6C5C31EF-F1AD-4289-A699-F42A9546996B}"/>
    <dgm:cxn modelId="{82F83741-E301-48DB-91D6-DE3EE01DB72F}" type="presOf" srcId="{33084A9F-D157-4208-8A54-7439660FE956}" destId="{A97ACE0D-C746-44C7-9BF7-539BDD17E117}" srcOrd="0" destOrd="0" presId="urn:microsoft.com/office/officeart/2008/layout/LinedList"/>
    <dgm:cxn modelId="{221AE445-FCD7-4C29-B606-53A6073CDCFE}" srcId="{B5CD24F2-DCB9-48FE-B714-A2AC5A705B61}" destId="{E182FCDA-7891-4819-9724-A20DB0A44989}" srcOrd="4" destOrd="0" parTransId="{5DCCA317-A358-46FA-92D9-841CFFEA9C7C}" sibTransId="{5D44BC40-5512-4EED-95FF-17C3F8E784CE}"/>
    <dgm:cxn modelId="{56DA1E6A-84A9-4DCF-BC3D-12CA5A2F7FD0}" type="presOf" srcId="{62D8D4D9-8BF0-42D2-9F5A-6D2EAFD79A75}" destId="{23287A8E-2507-4140-A299-BFC7430508D3}" srcOrd="0" destOrd="0" presId="urn:microsoft.com/office/officeart/2008/layout/LinedList"/>
    <dgm:cxn modelId="{72401457-936F-4599-B59A-F00C95E032CD}" type="presOf" srcId="{5AADD1C9-55B9-41F0-871F-E18775BCD3F0}" destId="{FB2620C3-B6B1-4330-AA18-CA0EC6678298}" srcOrd="0" destOrd="0" presId="urn:microsoft.com/office/officeart/2008/layout/LinedList"/>
    <dgm:cxn modelId="{FBD7607B-C11A-4E76-B3CB-6A1EF8808492}" srcId="{B5CD24F2-DCB9-48FE-B714-A2AC5A705B61}" destId="{5AADD1C9-55B9-41F0-871F-E18775BCD3F0}" srcOrd="2" destOrd="0" parTransId="{59F9D3D1-4D45-4010-8C4A-16186CECE990}" sibTransId="{E149A29A-597C-4469-9CFD-34E7B5D89F6D}"/>
    <dgm:cxn modelId="{BAC8C589-5507-487D-8329-EBDD60CF2CBA}" type="presOf" srcId="{F8F2622B-43A0-4E32-A0A7-A0A1D367D277}" destId="{09E33B1C-E765-4A58-891F-901C8AC04CDE}" srcOrd="0" destOrd="0" presId="urn:microsoft.com/office/officeart/2008/layout/LinedList"/>
    <dgm:cxn modelId="{E36B41A2-DC8D-4DBE-86F7-D52E928E895C}" type="presOf" srcId="{B5CD24F2-DCB9-48FE-B714-A2AC5A705B61}" destId="{D261BE3B-9368-4EF1-BCB9-A13D46F417EE}" srcOrd="0" destOrd="0" presId="urn:microsoft.com/office/officeart/2008/layout/LinedList"/>
    <dgm:cxn modelId="{841F64AF-C18F-4989-9457-CCDB46C6622B}" type="presOf" srcId="{E182FCDA-7891-4819-9724-A20DB0A44989}" destId="{B4AD6A8D-D19F-42EE-A6E8-CC1BB0837778}" srcOrd="0" destOrd="0" presId="urn:microsoft.com/office/officeart/2008/layout/LinedList"/>
    <dgm:cxn modelId="{C824C2CA-C098-4DDA-B6B5-017472CC205E}" type="presOf" srcId="{3C17F462-3F9B-43D7-8A78-F5BA19D6D617}" destId="{7DFF69A0-E7D2-48C4-9D91-075047802BA3}" srcOrd="0" destOrd="0" presId="urn:microsoft.com/office/officeart/2008/layout/LinedList"/>
    <dgm:cxn modelId="{694698CF-4F7C-429C-AD18-8AF8D6BAA991}" srcId="{B5CD24F2-DCB9-48FE-B714-A2AC5A705B61}" destId="{3C17F462-3F9B-43D7-8A78-F5BA19D6D617}" srcOrd="0" destOrd="0" parTransId="{18231E32-C342-44B8-90CA-3D39F6993DF4}" sibTransId="{D1017CAB-1A0E-4D02-B382-C02B00A3A3D2}"/>
    <dgm:cxn modelId="{E7B4BFE6-02D7-4B2C-B464-E82A26E275DC}" type="presOf" srcId="{21933213-EDA4-485E-BEFF-83EE6DD8C510}" destId="{7289D1CB-28EB-4C1B-890F-9318AE67B4DC}" srcOrd="0" destOrd="0" presId="urn:microsoft.com/office/officeart/2008/layout/LinedList"/>
    <dgm:cxn modelId="{42965FEB-9A61-449F-93B0-4F324295ED44}" srcId="{B5CD24F2-DCB9-48FE-B714-A2AC5A705B61}" destId="{33084A9F-D157-4208-8A54-7439660FE956}" srcOrd="1" destOrd="0" parTransId="{4820E816-1C04-42E8-9D29-22C661000C29}" sibTransId="{22CB1518-8379-459E-852D-478F4FC9A207}"/>
    <dgm:cxn modelId="{6E74C5C6-D1A6-40F7-9880-989803C00939}" type="presParOf" srcId="{D261BE3B-9368-4EF1-BCB9-A13D46F417EE}" destId="{B0D291C4-3CC2-4D9F-868C-7ED907FE9D96}" srcOrd="0" destOrd="0" presId="urn:microsoft.com/office/officeart/2008/layout/LinedList"/>
    <dgm:cxn modelId="{AAAA3EED-584A-41FF-8882-03FF5C77E0E1}" type="presParOf" srcId="{D261BE3B-9368-4EF1-BCB9-A13D46F417EE}" destId="{A786105A-1F78-4DBA-9E04-FDF59AFB486F}" srcOrd="1" destOrd="0" presId="urn:microsoft.com/office/officeart/2008/layout/LinedList"/>
    <dgm:cxn modelId="{26904E22-3FC5-4740-8A28-E697B5A0AA09}" type="presParOf" srcId="{A786105A-1F78-4DBA-9E04-FDF59AFB486F}" destId="{7DFF69A0-E7D2-48C4-9D91-075047802BA3}" srcOrd="0" destOrd="0" presId="urn:microsoft.com/office/officeart/2008/layout/LinedList"/>
    <dgm:cxn modelId="{A5CFDAC4-16D6-4E7E-8B2A-0A98E59E72A1}" type="presParOf" srcId="{A786105A-1F78-4DBA-9E04-FDF59AFB486F}" destId="{DAD0237F-A3ED-4305-8F9E-E95159AA03E0}" srcOrd="1" destOrd="0" presId="urn:microsoft.com/office/officeart/2008/layout/LinedList"/>
    <dgm:cxn modelId="{285204E6-921D-404E-A2A5-798843AC65A0}" type="presParOf" srcId="{D261BE3B-9368-4EF1-BCB9-A13D46F417EE}" destId="{EBF06C81-6DBA-496C-A293-4F82F30EECA0}" srcOrd="2" destOrd="0" presId="urn:microsoft.com/office/officeart/2008/layout/LinedList"/>
    <dgm:cxn modelId="{D55B1596-CF87-4111-B1D0-8960DB1CF908}" type="presParOf" srcId="{D261BE3B-9368-4EF1-BCB9-A13D46F417EE}" destId="{F3CACF02-A5F4-49F2-BF3C-F065C723D56D}" srcOrd="3" destOrd="0" presId="urn:microsoft.com/office/officeart/2008/layout/LinedList"/>
    <dgm:cxn modelId="{8B8F8913-D433-4C59-B19A-FEA4AAF824D3}" type="presParOf" srcId="{F3CACF02-A5F4-49F2-BF3C-F065C723D56D}" destId="{A97ACE0D-C746-44C7-9BF7-539BDD17E117}" srcOrd="0" destOrd="0" presId="urn:microsoft.com/office/officeart/2008/layout/LinedList"/>
    <dgm:cxn modelId="{71B50925-3488-4CFE-AB52-A74ADC056C33}" type="presParOf" srcId="{F3CACF02-A5F4-49F2-BF3C-F065C723D56D}" destId="{E34F1D32-E1A2-430E-89A6-9153121A9F07}" srcOrd="1" destOrd="0" presId="urn:microsoft.com/office/officeart/2008/layout/LinedList"/>
    <dgm:cxn modelId="{B895C24A-B0C3-4E5E-B1D7-FFD162FE1EC6}" type="presParOf" srcId="{D261BE3B-9368-4EF1-BCB9-A13D46F417EE}" destId="{79D7AF4C-AEEA-4783-8235-4BB1EAFC29C8}" srcOrd="4" destOrd="0" presId="urn:microsoft.com/office/officeart/2008/layout/LinedList"/>
    <dgm:cxn modelId="{18B35353-68BE-45FF-9617-7BE383FC271E}" type="presParOf" srcId="{D261BE3B-9368-4EF1-BCB9-A13D46F417EE}" destId="{AC6FDAC3-2F7D-4E16-8BEC-B3208AE602E6}" srcOrd="5" destOrd="0" presId="urn:microsoft.com/office/officeart/2008/layout/LinedList"/>
    <dgm:cxn modelId="{A673FD30-196D-4187-8B58-F38A59400719}" type="presParOf" srcId="{AC6FDAC3-2F7D-4E16-8BEC-B3208AE602E6}" destId="{FB2620C3-B6B1-4330-AA18-CA0EC6678298}" srcOrd="0" destOrd="0" presId="urn:microsoft.com/office/officeart/2008/layout/LinedList"/>
    <dgm:cxn modelId="{903EFCA5-9B87-408D-B785-26307A46F447}" type="presParOf" srcId="{AC6FDAC3-2F7D-4E16-8BEC-B3208AE602E6}" destId="{9B68C14A-C9D5-4395-8CF6-4A7D76DFCF72}" srcOrd="1" destOrd="0" presId="urn:microsoft.com/office/officeart/2008/layout/LinedList"/>
    <dgm:cxn modelId="{B3D57471-38FB-428F-AF02-63753B5B7EB8}" type="presParOf" srcId="{D261BE3B-9368-4EF1-BCB9-A13D46F417EE}" destId="{4473FD12-4C83-40F7-BC3E-836C71094A08}" srcOrd="6" destOrd="0" presId="urn:microsoft.com/office/officeart/2008/layout/LinedList"/>
    <dgm:cxn modelId="{86E3F62C-95F7-4AC8-BC49-AD81C00CBB00}" type="presParOf" srcId="{D261BE3B-9368-4EF1-BCB9-A13D46F417EE}" destId="{6ABBDEDF-D9AC-4F3A-91F6-87B5A5DE21E0}" srcOrd="7" destOrd="0" presId="urn:microsoft.com/office/officeart/2008/layout/LinedList"/>
    <dgm:cxn modelId="{8592C60D-6CE6-484A-A936-60C2BFC52138}" type="presParOf" srcId="{6ABBDEDF-D9AC-4F3A-91F6-87B5A5DE21E0}" destId="{23287A8E-2507-4140-A299-BFC7430508D3}" srcOrd="0" destOrd="0" presId="urn:microsoft.com/office/officeart/2008/layout/LinedList"/>
    <dgm:cxn modelId="{A9F219DB-E91A-40BA-A2A9-5DB77D4862C3}" type="presParOf" srcId="{6ABBDEDF-D9AC-4F3A-91F6-87B5A5DE21E0}" destId="{1C334D24-11DC-4FD2-9A55-C1A87F91EB3E}" srcOrd="1" destOrd="0" presId="urn:microsoft.com/office/officeart/2008/layout/LinedList"/>
    <dgm:cxn modelId="{7F497DA4-1556-400C-B5A6-4F086B959D5B}" type="presParOf" srcId="{D261BE3B-9368-4EF1-BCB9-A13D46F417EE}" destId="{79BCA308-973F-45AB-AA7B-7920D2E3F7AB}" srcOrd="8" destOrd="0" presId="urn:microsoft.com/office/officeart/2008/layout/LinedList"/>
    <dgm:cxn modelId="{377A17C7-1331-478F-BC5A-FBDAB86728D9}" type="presParOf" srcId="{D261BE3B-9368-4EF1-BCB9-A13D46F417EE}" destId="{ED558008-4E6A-44CF-9B7F-50E97F0399F9}" srcOrd="9" destOrd="0" presId="urn:microsoft.com/office/officeart/2008/layout/LinedList"/>
    <dgm:cxn modelId="{30BE8873-22EC-4E21-A3A1-B71ECA8B9535}" type="presParOf" srcId="{ED558008-4E6A-44CF-9B7F-50E97F0399F9}" destId="{B4AD6A8D-D19F-42EE-A6E8-CC1BB0837778}" srcOrd="0" destOrd="0" presId="urn:microsoft.com/office/officeart/2008/layout/LinedList"/>
    <dgm:cxn modelId="{8FEC7D93-F25C-4A35-9A69-2725BF923D3B}" type="presParOf" srcId="{ED558008-4E6A-44CF-9B7F-50E97F0399F9}" destId="{518FA848-CDCD-4BEB-BE9F-DE6233EBE9A6}" srcOrd="1" destOrd="0" presId="urn:microsoft.com/office/officeart/2008/layout/LinedList"/>
    <dgm:cxn modelId="{1C9B4E48-DD4F-4D63-A802-1BE662B70AA4}" type="presParOf" srcId="{D261BE3B-9368-4EF1-BCB9-A13D46F417EE}" destId="{C7E978B1-7F54-46D9-A230-91EF7F5D5695}" srcOrd="10" destOrd="0" presId="urn:microsoft.com/office/officeart/2008/layout/LinedList"/>
    <dgm:cxn modelId="{66F36183-B8B0-4266-851E-AC5DE3D9B768}" type="presParOf" srcId="{D261BE3B-9368-4EF1-BCB9-A13D46F417EE}" destId="{C8EA59F3-1386-42F3-8025-52B40FBC236B}" srcOrd="11" destOrd="0" presId="urn:microsoft.com/office/officeart/2008/layout/LinedList"/>
    <dgm:cxn modelId="{ADABCE5D-DCF1-48C2-AB4E-47D7247D8CCE}" type="presParOf" srcId="{C8EA59F3-1386-42F3-8025-52B40FBC236B}" destId="{09E33B1C-E765-4A58-891F-901C8AC04CDE}" srcOrd="0" destOrd="0" presId="urn:microsoft.com/office/officeart/2008/layout/LinedList"/>
    <dgm:cxn modelId="{A4ADB734-1A12-4A38-B06D-696A3BE604FA}" type="presParOf" srcId="{C8EA59F3-1386-42F3-8025-52B40FBC236B}" destId="{4E61525D-FB28-44F1-A7E5-9BB7DB08FA8A}" srcOrd="1" destOrd="0" presId="urn:microsoft.com/office/officeart/2008/layout/LinedList"/>
    <dgm:cxn modelId="{35203F5B-C6A5-4499-8EC9-AF58B9ED87C7}" type="presParOf" srcId="{D261BE3B-9368-4EF1-BCB9-A13D46F417EE}" destId="{FA0F6925-6D1B-4C97-A498-D119172719D0}" srcOrd="12" destOrd="0" presId="urn:microsoft.com/office/officeart/2008/layout/LinedList"/>
    <dgm:cxn modelId="{5EAD1E49-F6D5-4233-B013-6A66C52E764A}" type="presParOf" srcId="{D261BE3B-9368-4EF1-BCB9-A13D46F417EE}" destId="{949E9B69-03D3-4E10-8045-2838FD206B9C}" srcOrd="13" destOrd="0" presId="urn:microsoft.com/office/officeart/2008/layout/LinedList"/>
    <dgm:cxn modelId="{48F4E5B9-AC2C-4F67-9631-444FD46CB9CF}" type="presParOf" srcId="{949E9B69-03D3-4E10-8045-2838FD206B9C}" destId="{7289D1CB-28EB-4C1B-890F-9318AE67B4DC}" srcOrd="0" destOrd="0" presId="urn:microsoft.com/office/officeart/2008/layout/LinedList"/>
    <dgm:cxn modelId="{D939AE11-0E06-4061-80CD-C15A98BFA11A}" type="presParOf" srcId="{949E9B69-03D3-4E10-8045-2838FD206B9C}" destId="{92F0B60A-69E4-452D-81D4-D9B9AF77E3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291C4-3CC2-4D9F-868C-7ED907FE9D96}">
      <dsp:nvSpPr>
        <dsp:cNvPr id="0" name=""/>
        <dsp:cNvSpPr/>
      </dsp:nvSpPr>
      <dsp:spPr>
        <a:xfrm>
          <a:off x="0" y="484"/>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DFF69A0-E7D2-48C4-9D91-075047802BA3}">
      <dsp:nvSpPr>
        <dsp:cNvPr id="0" name=""/>
        <dsp:cNvSpPr/>
      </dsp:nvSpPr>
      <dsp:spPr>
        <a:xfrm>
          <a:off x="0" y="484"/>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Total Customers of the bank is 39,717</a:t>
          </a:r>
          <a:endParaRPr lang="en-IN" sz="1700" kern="1200" dirty="0"/>
        </a:p>
      </dsp:txBody>
      <dsp:txXfrm>
        <a:off x="0" y="484"/>
        <a:ext cx="9498841" cy="567049"/>
      </dsp:txXfrm>
    </dsp:sp>
    <dsp:sp modelId="{EBF06C81-6DBA-496C-A293-4F82F30EECA0}">
      <dsp:nvSpPr>
        <dsp:cNvPr id="0" name=""/>
        <dsp:cNvSpPr/>
      </dsp:nvSpPr>
      <dsp:spPr>
        <a:xfrm>
          <a:off x="0" y="567534"/>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97ACE0D-C746-44C7-9BF7-539BDD17E117}">
      <dsp:nvSpPr>
        <dsp:cNvPr id="0" name=""/>
        <dsp:cNvSpPr/>
      </dsp:nvSpPr>
      <dsp:spPr>
        <a:xfrm>
          <a:off x="0" y="567534"/>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Total loan amount given by bank is approx. $404M</a:t>
          </a:r>
          <a:endParaRPr lang="en-IN" sz="1700" kern="1200"/>
        </a:p>
      </dsp:txBody>
      <dsp:txXfrm>
        <a:off x="0" y="567534"/>
        <a:ext cx="9498841" cy="567049"/>
      </dsp:txXfrm>
    </dsp:sp>
    <dsp:sp modelId="{79D7AF4C-AEEA-4783-8235-4BB1EAFC29C8}">
      <dsp:nvSpPr>
        <dsp:cNvPr id="0" name=""/>
        <dsp:cNvSpPr/>
      </dsp:nvSpPr>
      <dsp:spPr>
        <a:xfrm>
          <a:off x="0" y="1134584"/>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B2620C3-B6B1-4330-AA18-CA0EC6678298}">
      <dsp:nvSpPr>
        <dsp:cNvPr id="0" name=""/>
        <dsp:cNvSpPr/>
      </dsp:nvSpPr>
      <dsp:spPr>
        <a:xfrm>
          <a:off x="0" y="1134584"/>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Average interest rate charged by bank is 12.03%</a:t>
          </a:r>
          <a:endParaRPr lang="en-IN" sz="1700" kern="1200"/>
        </a:p>
      </dsp:txBody>
      <dsp:txXfrm>
        <a:off x="0" y="1134584"/>
        <a:ext cx="9498841" cy="567049"/>
      </dsp:txXfrm>
    </dsp:sp>
    <dsp:sp modelId="{4473FD12-4C83-40F7-BC3E-836C71094A08}">
      <dsp:nvSpPr>
        <dsp:cNvPr id="0" name=""/>
        <dsp:cNvSpPr/>
      </dsp:nvSpPr>
      <dsp:spPr>
        <a:xfrm>
          <a:off x="0" y="1701634"/>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3287A8E-2507-4140-A299-BFC7430508D3}">
      <dsp:nvSpPr>
        <dsp:cNvPr id="0" name=""/>
        <dsp:cNvSpPr/>
      </dsp:nvSpPr>
      <dsp:spPr>
        <a:xfrm>
          <a:off x="0" y="1701634"/>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Total revolving balance credit given by bank is approx. $532M</a:t>
          </a:r>
          <a:endParaRPr lang="en-IN" sz="1700" kern="1200"/>
        </a:p>
      </dsp:txBody>
      <dsp:txXfrm>
        <a:off x="0" y="1701634"/>
        <a:ext cx="9498841" cy="567049"/>
      </dsp:txXfrm>
    </dsp:sp>
    <dsp:sp modelId="{79BCA308-973F-45AB-AA7B-7920D2E3F7AB}">
      <dsp:nvSpPr>
        <dsp:cNvPr id="0" name=""/>
        <dsp:cNvSpPr/>
      </dsp:nvSpPr>
      <dsp:spPr>
        <a:xfrm>
          <a:off x="0" y="2268683"/>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4AD6A8D-D19F-42EE-A6E8-CC1BB0837778}">
      <dsp:nvSpPr>
        <dsp:cNvPr id="0" name=""/>
        <dsp:cNvSpPr/>
      </dsp:nvSpPr>
      <dsp:spPr>
        <a:xfrm>
          <a:off x="0" y="2268683"/>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Average annual income of the customers is approx. $69K</a:t>
          </a:r>
          <a:endParaRPr lang="en-IN" sz="1700" kern="1200"/>
        </a:p>
      </dsp:txBody>
      <dsp:txXfrm>
        <a:off x="0" y="2268683"/>
        <a:ext cx="9498841" cy="567049"/>
      </dsp:txXfrm>
    </dsp:sp>
    <dsp:sp modelId="{C7E978B1-7F54-46D9-A230-91EF7F5D5695}">
      <dsp:nvSpPr>
        <dsp:cNvPr id="0" name=""/>
        <dsp:cNvSpPr/>
      </dsp:nvSpPr>
      <dsp:spPr>
        <a:xfrm>
          <a:off x="0" y="2835733"/>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9E33B1C-E765-4A58-891F-901C8AC04CDE}">
      <dsp:nvSpPr>
        <dsp:cNvPr id="0" name=""/>
        <dsp:cNvSpPr/>
      </dsp:nvSpPr>
      <dsp:spPr>
        <a:xfrm>
          <a:off x="0" y="2835733"/>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most common purpose for taking loan is debt consolidation.</a:t>
          </a:r>
          <a:endParaRPr lang="en-IN" sz="1700" kern="1200"/>
        </a:p>
      </dsp:txBody>
      <dsp:txXfrm>
        <a:off x="0" y="2835733"/>
        <a:ext cx="9498841" cy="567049"/>
      </dsp:txXfrm>
    </dsp:sp>
    <dsp:sp modelId="{FA0F6925-6D1B-4C97-A498-D119172719D0}">
      <dsp:nvSpPr>
        <dsp:cNvPr id="0" name=""/>
        <dsp:cNvSpPr/>
      </dsp:nvSpPr>
      <dsp:spPr>
        <a:xfrm>
          <a:off x="0" y="3402783"/>
          <a:ext cx="9498841"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289D1CB-28EB-4C1B-890F-9318AE67B4DC}">
      <dsp:nvSpPr>
        <dsp:cNvPr id="0" name=""/>
        <dsp:cNvSpPr/>
      </dsp:nvSpPr>
      <dsp:spPr>
        <a:xfrm>
          <a:off x="0" y="3402783"/>
          <a:ext cx="9498841" cy="56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Number of loans availed for 36 months is higher than number of loans availed for 60 months.</a:t>
          </a:r>
          <a:endParaRPr lang="en-IN" sz="1700" kern="1200"/>
        </a:p>
      </dsp:txBody>
      <dsp:txXfrm>
        <a:off x="0" y="3402783"/>
        <a:ext cx="9498841" cy="5670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1/8/2024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70837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45565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39510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extLst>
      <p:ext uri="{BB962C8B-B14F-4D97-AF65-F5344CB8AC3E}">
        <p14:creationId xmlns:p14="http://schemas.microsoft.com/office/powerpoint/2010/main" val="58012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20</a:t>
            </a:fld>
            <a:endParaRPr lang="en-US" dirty="0"/>
          </a:p>
        </p:txBody>
      </p:sp>
    </p:spTree>
    <p:extLst>
      <p:ext uri="{BB962C8B-B14F-4D97-AF65-F5344CB8AC3E}">
        <p14:creationId xmlns:p14="http://schemas.microsoft.com/office/powerpoint/2010/main" val="169904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9.xml"/><Relationship Id="rId1" Type="http://schemas.openxmlformats.org/officeDocument/2006/relationships/themeOverride" Target="../theme/themeOverride4.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9.xml"/><Relationship Id="rId1" Type="http://schemas.openxmlformats.org/officeDocument/2006/relationships/themeOverride" Target="../theme/themeOverride5.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tmp"/><Relationship Id="rId2" Type="http://schemas.openxmlformats.org/officeDocument/2006/relationships/slideLayout" Target="../slideLayouts/slideLayout49.xml"/><Relationship Id="rId1" Type="http://schemas.openxmlformats.org/officeDocument/2006/relationships/themeOverride" Target="../theme/themeOverride1.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themeOverride" Target="../theme/themeOverride2.xml"/><Relationship Id="rId5" Type="http://schemas.openxmlformats.org/officeDocument/2006/relationships/image" Target="../media/image8.tmp"/><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9.xml"/><Relationship Id="rId1" Type="http://schemas.openxmlformats.org/officeDocument/2006/relationships/themeOverride" Target="../theme/themeOverride3.xml"/><Relationship Id="rId5" Type="http://schemas.openxmlformats.org/officeDocument/2006/relationships/image" Target="../media/image10.tmp"/><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BANK LOAN ANALYSIS</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By Group3</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D362FA-9F93-6B78-D4C5-AECF8AC6C3E4}"/>
              </a:ext>
            </a:extLst>
          </p:cNvPr>
          <p:cNvSpPr/>
          <p:nvPr/>
        </p:nvSpPr>
        <p:spPr>
          <a:xfrm>
            <a:off x="645994" y="4379433"/>
            <a:ext cx="3832929"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SUGGESTION</a:t>
            </a:r>
          </a:p>
        </p:txBody>
      </p:sp>
      <p:sp>
        <p:nvSpPr>
          <p:cNvPr id="2" name="Rectangle 1">
            <a:extLst>
              <a:ext uri="{FF2B5EF4-FFF2-40B4-BE49-F238E27FC236}">
                <a16:creationId xmlns:a16="http://schemas.microsoft.com/office/drawing/2014/main" id="{18A9F0E0-08E6-B649-2EA2-DCC249E6D9F3}"/>
              </a:ext>
            </a:extLst>
          </p:cNvPr>
          <p:cNvSpPr/>
          <p:nvPr/>
        </p:nvSpPr>
        <p:spPr>
          <a:xfrm>
            <a:off x="645994" y="1107347"/>
            <a:ext cx="3784188"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OBSERVATION</a:t>
            </a:r>
          </a:p>
        </p:txBody>
      </p:sp>
      <p:sp>
        <p:nvSpPr>
          <p:cNvPr id="5" name="Rectangle: Single Corner Rounded 4">
            <a:extLst>
              <a:ext uri="{FF2B5EF4-FFF2-40B4-BE49-F238E27FC236}">
                <a16:creationId xmlns:a16="http://schemas.microsoft.com/office/drawing/2014/main" id="{30CE8F3B-4469-4E8C-E70A-A792CD3A078A}"/>
              </a:ext>
            </a:extLst>
          </p:cNvPr>
          <p:cNvSpPr/>
          <p:nvPr/>
        </p:nvSpPr>
        <p:spPr>
          <a:xfrm>
            <a:off x="4196687" y="75063"/>
            <a:ext cx="7840638" cy="2797791"/>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AutoNum type="arabicParenR"/>
            </a:pPr>
            <a:r>
              <a:rPr lang="en-US" sz="2400" dirty="0">
                <a:solidFill>
                  <a:schemeClr val="tx1"/>
                </a:solidFill>
                <a:latin typeface="Calibri" panose="020F0502020204030204" pitchFamily="34" charset="0"/>
              </a:rPr>
              <a:t>In total payment, verified clients accounts for 57.87%.</a:t>
            </a:r>
          </a:p>
          <a:p>
            <a:pPr marL="457200" indent="-457200">
              <a:buAutoNum type="arabicParenR"/>
            </a:pPr>
            <a:endParaRPr lang="en-US" sz="2400" dirty="0">
              <a:solidFill>
                <a:schemeClr val="tx1"/>
              </a:solidFill>
              <a:latin typeface="Calibri" panose="020F0502020204030204" pitchFamily="34" charset="0"/>
            </a:endParaRPr>
          </a:p>
          <a:p>
            <a:r>
              <a:rPr lang="en-US" sz="2400" dirty="0">
                <a:solidFill>
                  <a:schemeClr val="tx1"/>
                </a:solidFill>
                <a:latin typeface="Calibri" panose="020F0502020204030204" pitchFamily="34" charset="0"/>
              </a:rPr>
              <a:t>2)  Non verified clients usually opted more for shorter period loans (i.e. for 36 months) than the verified clients.</a:t>
            </a:r>
          </a:p>
          <a:p>
            <a:endParaRPr lang="en-US" sz="2400" dirty="0">
              <a:solidFill>
                <a:schemeClr val="tx1"/>
              </a:solidFill>
              <a:latin typeface="Calibri" panose="020F0502020204030204" pitchFamily="34" charset="0"/>
            </a:endParaRPr>
          </a:p>
          <a:p>
            <a:r>
              <a:rPr lang="en-IN" sz="2400" dirty="0">
                <a:solidFill>
                  <a:schemeClr val="tx1"/>
                </a:solidFill>
              </a:rPr>
              <a:t>3)  </a:t>
            </a:r>
            <a:r>
              <a:rPr lang="en-IN" sz="2400" dirty="0">
                <a:solidFill>
                  <a:schemeClr val="tx1"/>
                </a:solidFill>
                <a:latin typeface="Calibri" panose="020F0502020204030204" pitchFamily="34" charset="0"/>
              </a:rPr>
              <a:t>Interest charged on verified loans are more than non-verified loans.</a:t>
            </a:r>
          </a:p>
        </p:txBody>
      </p:sp>
      <p:sp>
        <p:nvSpPr>
          <p:cNvPr id="7" name="Rectangle: Single Corner Rounded 6">
            <a:extLst>
              <a:ext uri="{FF2B5EF4-FFF2-40B4-BE49-F238E27FC236}">
                <a16:creationId xmlns:a16="http://schemas.microsoft.com/office/drawing/2014/main" id="{B230BD51-5120-3F7E-68A3-F739CF0C11A1}"/>
              </a:ext>
            </a:extLst>
          </p:cNvPr>
          <p:cNvSpPr/>
          <p:nvPr/>
        </p:nvSpPr>
        <p:spPr>
          <a:xfrm>
            <a:off x="4196686" y="3282287"/>
            <a:ext cx="7995313" cy="3500650"/>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14350" indent="-514350">
              <a:buAutoNum type="arabicParenR"/>
            </a:pPr>
            <a:r>
              <a:rPr lang="en-US" sz="2000" dirty="0">
                <a:solidFill>
                  <a:schemeClr val="tx1"/>
                </a:solidFill>
                <a:latin typeface="Calibri" panose="020F0502020204030204" pitchFamily="34" charset="0"/>
              </a:rPr>
              <a:t>Banks should focus more on verified clients as they are more secure than non-verified clients.</a:t>
            </a:r>
          </a:p>
          <a:p>
            <a:pPr marL="514350" indent="-514350">
              <a:buAutoNum type="arabicParenR"/>
            </a:pPr>
            <a:endParaRPr lang="en-US" sz="2000" dirty="0">
              <a:solidFill>
                <a:schemeClr val="tx1"/>
              </a:solidFill>
              <a:latin typeface="Calibri" panose="020F0502020204030204" pitchFamily="34" charset="0"/>
            </a:endParaRPr>
          </a:p>
          <a:p>
            <a:pPr marL="514350" indent="-514350">
              <a:buAutoNum type="arabicParenR"/>
            </a:pPr>
            <a:r>
              <a:rPr lang="en-US" sz="2000" dirty="0">
                <a:solidFill>
                  <a:schemeClr val="tx1"/>
                </a:solidFill>
                <a:latin typeface="Calibri" panose="020F0502020204030204" pitchFamily="34" charset="0"/>
              </a:rPr>
              <a:t>Due-diligence is a very important thing in a banking sector, so bank must verify their customers before giving loan, as this can impact the profitability of the bank.</a:t>
            </a:r>
          </a:p>
          <a:p>
            <a:pPr marL="514350" indent="-514350">
              <a:buAutoNum type="arabicParenR"/>
            </a:pPr>
            <a:endParaRPr lang="en-US" sz="2000" dirty="0">
              <a:solidFill>
                <a:schemeClr val="tx1"/>
              </a:solidFill>
              <a:latin typeface="Calibri" panose="020F0502020204030204" pitchFamily="34" charset="0"/>
            </a:endParaRPr>
          </a:p>
          <a:p>
            <a:pPr marL="514350" indent="-514350">
              <a:buFontTx/>
              <a:buAutoNum type="arabicParenR"/>
            </a:pPr>
            <a:r>
              <a:rPr lang="en-US" sz="2000" dirty="0">
                <a:solidFill>
                  <a:schemeClr val="tx1"/>
                </a:solidFill>
                <a:latin typeface="Calibri" panose="020F0502020204030204" pitchFamily="34" charset="0"/>
              </a:rPr>
              <a:t>Increase efforts to verify loan applicants to increase profitability of the bank. Offer gift vouchers or promotions to encourage customers to apply for verified loans</a:t>
            </a:r>
            <a:r>
              <a:rPr lang="en-US" sz="2400" dirty="0">
                <a:solidFill>
                  <a:schemeClr val="tx1"/>
                </a:solidFill>
                <a:latin typeface="Calibri" panose="020F0502020204030204" pitchFamily="34" charset="0"/>
              </a:rPr>
              <a:t>.</a:t>
            </a:r>
            <a:endParaRPr lang="en-IN" sz="2400" dirty="0"/>
          </a:p>
          <a:p>
            <a:pPr marL="514350" indent="-514350">
              <a:buAutoNum type="arabicParenR"/>
            </a:pPr>
            <a:endParaRPr lang="en-IN" sz="2400" dirty="0">
              <a:solidFill>
                <a:schemeClr val="tx1"/>
              </a:solidFill>
            </a:endParaRPr>
          </a:p>
        </p:txBody>
      </p:sp>
    </p:spTree>
    <p:extLst>
      <p:ext uri="{BB962C8B-B14F-4D97-AF65-F5344CB8AC3E}">
        <p14:creationId xmlns:p14="http://schemas.microsoft.com/office/powerpoint/2010/main" val="106365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5154A-7DE9-9E02-87F5-AC3E0EAB946A}"/>
              </a:ext>
            </a:extLst>
          </p:cNvPr>
          <p:cNvSpPr/>
          <p:nvPr/>
        </p:nvSpPr>
        <p:spPr>
          <a:xfrm>
            <a:off x="3818612" y="314279"/>
            <a:ext cx="4554776" cy="120744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
        <p:nvSpPr>
          <p:cNvPr id="3" name="Rectangle: Single Corner Rounded 2">
            <a:extLst>
              <a:ext uri="{FF2B5EF4-FFF2-40B4-BE49-F238E27FC236}">
                <a16:creationId xmlns:a16="http://schemas.microsoft.com/office/drawing/2014/main" id="{DF00AA20-61F1-D7E2-C11A-58F0E83FAE1D}"/>
              </a:ext>
            </a:extLst>
          </p:cNvPr>
          <p:cNvSpPr/>
          <p:nvPr/>
        </p:nvSpPr>
        <p:spPr>
          <a:xfrm>
            <a:off x="1309047" y="1896659"/>
            <a:ext cx="9459037" cy="4476845"/>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pPr marL="457200" indent="-457200">
              <a:buAutoNum type="arabicParenR"/>
            </a:pPr>
            <a:r>
              <a:rPr lang="en-US" sz="2400" dirty="0">
                <a:solidFill>
                  <a:schemeClr val="tx1"/>
                </a:solidFill>
                <a:latin typeface="Calibri" panose="020F0502020204030204" pitchFamily="34" charset="0"/>
              </a:rPr>
              <a:t>In total payment, payment made by verified clients is higher than non verified client.</a:t>
            </a:r>
          </a:p>
          <a:p>
            <a:pPr marL="457200" indent="-457200">
              <a:buAutoNum type="arabicParenR"/>
            </a:pPr>
            <a:endParaRPr lang="en-US" sz="2400" dirty="0">
              <a:solidFill>
                <a:schemeClr val="tx1"/>
              </a:solidFill>
              <a:latin typeface="Calibri" panose="020F0502020204030204" pitchFamily="34" charset="0"/>
            </a:endParaRPr>
          </a:p>
          <a:p>
            <a:pPr marL="457200" indent="-457200">
              <a:buAutoNum type="arabicParenR"/>
            </a:pPr>
            <a:r>
              <a:rPr lang="en-US" sz="2400" dirty="0">
                <a:solidFill>
                  <a:schemeClr val="tx1"/>
                </a:solidFill>
                <a:latin typeface="Calibri" panose="020F0502020204030204" pitchFamily="34" charset="0"/>
              </a:rPr>
              <a:t>It's positive for a bank to have a higher volume of verified loans. This indicates that the bank has successfully processed and approved a significant number of loan applications after thorough verification of the applicants' financial stability.</a:t>
            </a:r>
          </a:p>
          <a:p>
            <a:pPr marL="457200" indent="-457200">
              <a:buAutoNum type="arabicParenR"/>
            </a:pPr>
            <a:endParaRPr lang="en-US" sz="2400" dirty="0">
              <a:solidFill>
                <a:schemeClr val="tx1"/>
              </a:solidFill>
              <a:latin typeface="Calibri" panose="020F0502020204030204" pitchFamily="34" charset="0"/>
            </a:endParaRPr>
          </a:p>
          <a:p>
            <a:pPr marL="457200" indent="-457200">
              <a:buAutoNum type="arabicParenR"/>
            </a:pPr>
            <a:r>
              <a:rPr lang="en-US" sz="2400" dirty="0">
                <a:solidFill>
                  <a:schemeClr val="tx1"/>
                </a:solidFill>
                <a:latin typeface="Calibri" panose="020F0502020204030204" pitchFamily="34" charset="0"/>
              </a:rPr>
              <a:t>A higher volume of verified loans generally reflects positively on the bank’s risk management practices and ability to assess and approve loans for individuals or businesses with sound financial profiles.</a:t>
            </a:r>
          </a:p>
          <a:p>
            <a:pPr marL="342900" indent="-342900">
              <a:buAutoNum type="arabicParenR"/>
            </a:pPr>
            <a:endParaRPr lang="en-IN" dirty="0">
              <a:solidFill>
                <a:schemeClr val="tx1"/>
              </a:solidFill>
            </a:endParaRPr>
          </a:p>
        </p:txBody>
      </p:sp>
    </p:spTree>
    <p:extLst>
      <p:ext uri="{BB962C8B-B14F-4D97-AF65-F5344CB8AC3E}">
        <p14:creationId xmlns:p14="http://schemas.microsoft.com/office/powerpoint/2010/main" val="57904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88666" y="521122"/>
            <a:ext cx="2578099" cy="2508588"/>
          </a:xfrm>
        </p:spPr>
        <p:txBody>
          <a:bodyPr>
            <a:noAutofit/>
          </a:bodyPr>
          <a:lstStyle/>
          <a:p>
            <a:r>
              <a:rPr lang="en-IN" dirty="0"/>
              <a:t>KPI 4:</a:t>
            </a:r>
            <a:br>
              <a:rPr lang="en-IN" dirty="0"/>
            </a:br>
            <a:r>
              <a:rPr lang="en-US" b="1" dirty="0">
                <a:solidFill>
                  <a:srgbClr val="000000"/>
                </a:solidFill>
                <a:effectLst/>
                <a:latin typeface="Calibri Light" panose="020F0302020204030204" pitchFamily="34" charset="0"/>
              </a:rPr>
              <a:t>State wise and month wise loan status</a:t>
            </a:r>
            <a:r>
              <a:rPr lang="en-US" b="1" dirty="0">
                <a:solidFill>
                  <a:srgbClr val="000000"/>
                </a:solidFill>
                <a:effectLst/>
                <a:latin typeface="Benton Sans Book"/>
              </a:rPr>
              <a:t> </a:t>
            </a:r>
            <a:endParaRPr lang="en-US" dirty="0"/>
          </a:p>
        </p:txBody>
      </p:sp>
      <p:sp>
        <p:nvSpPr>
          <p:cNvPr id="8" name="Rectangle: Single Corner Rounded 7">
            <a:extLst>
              <a:ext uri="{FF2B5EF4-FFF2-40B4-BE49-F238E27FC236}">
                <a16:creationId xmlns:a16="http://schemas.microsoft.com/office/drawing/2014/main" id="{7644A20B-5641-5410-0CAD-2129BFC9088B}"/>
              </a:ext>
            </a:extLst>
          </p:cNvPr>
          <p:cNvSpPr/>
          <p:nvPr/>
        </p:nvSpPr>
        <p:spPr>
          <a:xfrm>
            <a:off x="3207224" y="68239"/>
            <a:ext cx="4517410" cy="6569060"/>
          </a:xfrm>
          <a:prstGeom prst="round1Rect">
            <a:avLst>
              <a:gd name="adj" fmla="val 183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DC624F63-F4C6-981B-34DC-5FE45426BECF}"/>
              </a:ext>
            </a:extLst>
          </p:cNvPr>
          <p:cNvPicPr>
            <a:picLocks noChangeAspect="1"/>
          </p:cNvPicPr>
          <p:nvPr/>
        </p:nvPicPr>
        <p:blipFill rotWithShape="1">
          <a:blip r:embed="rId4"/>
          <a:srcRect l="7327" t="1674"/>
          <a:stretch/>
        </p:blipFill>
        <p:spPr>
          <a:xfrm>
            <a:off x="3288460" y="306859"/>
            <a:ext cx="4197336" cy="6244281"/>
          </a:xfrm>
          <a:prstGeom prst="rect">
            <a:avLst/>
          </a:prstGeom>
        </p:spPr>
      </p:pic>
      <p:sp>
        <p:nvSpPr>
          <p:cNvPr id="3" name="Rectangle: Single Corner Rounded 2">
            <a:extLst>
              <a:ext uri="{FF2B5EF4-FFF2-40B4-BE49-F238E27FC236}">
                <a16:creationId xmlns:a16="http://schemas.microsoft.com/office/drawing/2014/main" id="{0AAEC954-4C3E-1066-2AEC-63A744EA26BB}"/>
              </a:ext>
            </a:extLst>
          </p:cNvPr>
          <p:cNvSpPr/>
          <p:nvPr/>
        </p:nvSpPr>
        <p:spPr>
          <a:xfrm>
            <a:off x="7805871" y="0"/>
            <a:ext cx="4245102" cy="6637299"/>
          </a:xfrm>
          <a:prstGeom prst="round1Rect">
            <a:avLst>
              <a:gd name="adj" fmla="val 183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C26ACA06-7BF8-0717-0801-D87E76BA6CCD}"/>
              </a:ext>
            </a:extLst>
          </p:cNvPr>
          <p:cNvPicPr>
            <a:picLocks noChangeAspect="1"/>
          </p:cNvPicPr>
          <p:nvPr/>
        </p:nvPicPr>
        <p:blipFill>
          <a:blip r:embed="rId5"/>
          <a:stretch>
            <a:fillRect/>
          </a:stretch>
        </p:blipFill>
        <p:spPr>
          <a:xfrm>
            <a:off x="7883809" y="139741"/>
            <a:ext cx="3921504" cy="6428310"/>
          </a:xfrm>
          <a:prstGeom prst="rect">
            <a:avLst/>
          </a:prstGeom>
        </p:spPr>
      </p:pic>
      <p:pic>
        <p:nvPicPr>
          <p:cNvPr id="9" name="Picture 8">
            <a:extLst>
              <a:ext uri="{FF2B5EF4-FFF2-40B4-BE49-F238E27FC236}">
                <a16:creationId xmlns:a16="http://schemas.microsoft.com/office/drawing/2014/main" id="{3EAC00BC-EBA5-B1EE-E535-5B6AFE5C77C6}"/>
              </a:ext>
            </a:extLst>
          </p:cNvPr>
          <p:cNvPicPr>
            <a:picLocks noChangeAspect="1"/>
          </p:cNvPicPr>
          <p:nvPr/>
        </p:nvPicPr>
        <p:blipFill>
          <a:blip r:embed="rId6"/>
          <a:stretch>
            <a:fillRect/>
          </a:stretch>
        </p:blipFill>
        <p:spPr>
          <a:xfrm>
            <a:off x="7972559" y="68239"/>
            <a:ext cx="1501270" cy="876376"/>
          </a:xfrm>
          <a:prstGeom prst="rect">
            <a:avLst/>
          </a:prstGeom>
        </p:spPr>
      </p:pic>
      <p:sp>
        <p:nvSpPr>
          <p:cNvPr id="4" name="Rectangle: Rounded Corners 3">
            <a:extLst>
              <a:ext uri="{FF2B5EF4-FFF2-40B4-BE49-F238E27FC236}">
                <a16:creationId xmlns:a16="http://schemas.microsoft.com/office/drawing/2014/main" id="{A09F2C65-D529-9287-5BF2-E2860899AB77}"/>
              </a:ext>
            </a:extLst>
          </p:cNvPr>
          <p:cNvSpPr/>
          <p:nvPr/>
        </p:nvSpPr>
        <p:spPr>
          <a:xfrm>
            <a:off x="3207224" y="6602171"/>
            <a:ext cx="4517410" cy="419602"/>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State wise month wise loan availed</a:t>
            </a:r>
          </a:p>
        </p:txBody>
      </p:sp>
      <p:sp>
        <p:nvSpPr>
          <p:cNvPr id="7" name="Rectangle: Rounded Corners 6">
            <a:extLst>
              <a:ext uri="{FF2B5EF4-FFF2-40B4-BE49-F238E27FC236}">
                <a16:creationId xmlns:a16="http://schemas.microsoft.com/office/drawing/2014/main" id="{A0520665-6C81-4DAC-1865-C0530A69A6D7}"/>
              </a:ext>
            </a:extLst>
          </p:cNvPr>
          <p:cNvSpPr/>
          <p:nvPr/>
        </p:nvSpPr>
        <p:spPr>
          <a:xfrm>
            <a:off x="7821801" y="6568051"/>
            <a:ext cx="4245102" cy="515137"/>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State wise loan-status wise loan availed</a:t>
            </a:r>
          </a:p>
        </p:txBody>
      </p:sp>
    </p:spTree>
    <p:extLst>
      <p:ext uri="{BB962C8B-B14F-4D97-AF65-F5344CB8AC3E}">
        <p14:creationId xmlns:p14="http://schemas.microsoft.com/office/powerpoint/2010/main" val="214907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9F0E0-08E6-B649-2EA2-DCC249E6D9F3}"/>
              </a:ext>
            </a:extLst>
          </p:cNvPr>
          <p:cNvSpPr/>
          <p:nvPr/>
        </p:nvSpPr>
        <p:spPr>
          <a:xfrm>
            <a:off x="666466" y="1107347"/>
            <a:ext cx="3784188"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OBSERVATION</a:t>
            </a:r>
          </a:p>
        </p:txBody>
      </p:sp>
      <p:sp>
        <p:nvSpPr>
          <p:cNvPr id="5" name="Rectangle: Single Corner Rounded 4">
            <a:extLst>
              <a:ext uri="{FF2B5EF4-FFF2-40B4-BE49-F238E27FC236}">
                <a16:creationId xmlns:a16="http://schemas.microsoft.com/office/drawing/2014/main" id="{30CE8F3B-4469-4E8C-E70A-A792CD3A078A}"/>
              </a:ext>
            </a:extLst>
          </p:cNvPr>
          <p:cNvSpPr/>
          <p:nvPr/>
        </p:nvSpPr>
        <p:spPr>
          <a:xfrm>
            <a:off x="4196687" y="88711"/>
            <a:ext cx="7840638" cy="2797791"/>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alibri" panose="020F0502020204030204" pitchFamily="34" charset="0"/>
              </a:rPr>
              <a:t>1)   Top 3 states according to the total loan amount are-</a:t>
            </a:r>
          </a:p>
          <a:p>
            <a:pPr marL="285750" indent="-285750">
              <a:buFont typeface="Arial" panose="020B0604020202020204" pitchFamily="34" charset="0"/>
              <a:buChar char="•"/>
            </a:pPr>
            <a:r>
              <a:rPr lang="en-IN" sz="2400" dirty="0">
                <a:solidFill>
                  <a:schemeClr val="tx1"/>
                </a:solidFill>
                <a:latin typeface="Calibri" panose="020F0502020204030204" pitchFamily="34" charset="0"/>
              </a:rPr>
              <a:t> CA , NY , TX</a:t>
            </a:r>
          </a:p>
          <a:p>
            <a:r>
              <a:rPr lang="en-IN" sz="2400" dirty="0">
                <a:solidFill>
                  <a:schemeClr val="tx1"/>
                </a:solidFill>
                <a:latin typeface="Calibri" panose="020F0502020204030204" pitchFamily="34" charset="0"/>
              </a:rPr>
              <a:t>2)   </a:t>
            </a:r>
            <a:r>
              <a:rPr lang="en-US" sz="2400" dirty="0">
                <a:solidFill>
                  <a:schemeClr val="tx1"/>
                </a:solidFill>
              </a:rPr>
              <a:t>There are some states with relatively low loan amounts, such as IA, ME and NE.</a:t>
            </a:r>
            <a:endParaRPr lang="en-IN" sz="2400" dirty="0">
              <a:solidFill>
                <a:schemeClr val="tx1"/>
              </a:solidFill>
              <a:latin typeface="Calibri" panose="020F0502020204030204" pitchFamily="34" charset="0"/>
            </a:endParaRPr>
          </a:p>
          <a:p>
            <a:r>
              <a:rPr lang="en-US" sz="2400" dirty="0">
                <a:solidFill>
                  <a:schemeClr val="tx1"/>
                </a:solidFill>
                <a:latin typeface="Calibri" panose="020F0502020204030204" pitchFamily="34" charset="0"/>
              </a:rPr>
              <a:t>3)    We can also observe that loan amount is increasing monthly for most of the states.</a:t>
            </a:r>
          </a:p>
          <a:p>
            <a:endParaRPr lang="en-IN" sz="2400" dirty="0">
              <a:solidFill>
                <a:schemeClr val="tx1"/>
              </a:solidFill>
              <a:latin typeface="Calibri" panose="020F0502020204030204" pitchFamily="34" charset="0"/>
            </a:endParaRPr>
          </a:p>
        </p:txBody>
      </p:sp>
      <p:sp>
        <p:nvSpPr>
          <p:cNvPr id="6" name="Rectangle 5">
            <a:extLst>
              <a:ext uri="{FF2B5EF4-FFF2-40B4-BE49-F238E27FC236}">
                <a16:creationId xmlns:a16="http://schemas.microsoft.com/office/drawing/2014/main" id="{90D362FA-9F93-6B78-D4C5-AECF8AC6C3E4}"/>
              </a:ext>
            </a:extLst>
          </p:cNvPr>
          <p:cNvSpPr/>
          <p:nvPr/>
        </p:nvSpPr>
        <p:spPr>
          <a:xfrm>
            <a:off x="666466" y="4379433"/>
            <a:ext cx="3832929"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SUGGESTION</a:t>
            </a:r>
          </a:p>
        </p:txBody>
      </p:sp>
      <p:sp>
        <p:nvSpPr>
          <p:cNvPr id="7" name="Rectangle: Single Corner Rounded 6">
            <a:extLst>
              <a:ext uri="{FF2B5EF4-FFF2-40B4-BE49-F238E27FC236}">
                <a16:creationId xmlns:a16="http://schemas.microsoft.com/office/drawing/2014/main" id="{B230BD51-5120-3F7E-68A3-F739CF0C11A1}"/>
              </a:ext>
            </a:extLst>
          </p:cNvPr>
          <p:cNvSpPr/>
          <p:nvPr/>
        </p:nvSpPr>
        <p:spPr>
          <a:xfrm>
            <a:off x="4196686" y="3282287"/>
            <a:ext cx="7995313" cy="3500650"/>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14350" indent="-514350">
              <a:buFontTx/>
              <a:buAutoNum type="arabicParenR"/>
            </a:pPr>
            <a:r>
              <a:rPr lang="en-US" sz="2000" dirty="0">
                <a:solidFill>
                  <a:schemeClr val="tx1"/>
                </a:solidFill>
                <a:latin typeface="Calibri" panose="020F0502020204030204" pitchFamily="34" charset="0"/>
              </a:rPr>
              <a:t>Loan availed in few states are very less as compared to other state. So banks should try to lure more customers in those states by giving loans at lower interest rate.</a:t>
            </a:r>
          </a:p>
          <a:p>
            <a:pPr marL="514350" indent="-514350">
              <a:buFontTx/>
              <a:buAutoNum type="arabicParenR"/>
            </a:pPr>
            <a:r>
              <a:rPr lang="en-US" sz="2000" dirty="0">
                <a:solidFill>
                  <a:schemeClr val="tx1"/>
                </a:solidFill>
                <a:latin typeface="Calibri" panose="020F0502020204030204" pitchFamily="34" charset="0"/>
              </a:rPr>
              <a:t>By increasing marketing efforts and expanding loan programs in states with lower loan amounts banks can increase their customer-base.</a:t>
            </a:r>
          </a:p>
          <a:p>
            <a:pPr marL="514350" indent="-514350">
              <a:buFontTx/>
              <a:buAutoNum type="arabicParenR"/>
            </a:pPr>
            <a:r>
              <a:rPr lang="en-US" sz="2000" dirty="0">
                <a:solidFill>
                  <a:schemeClr val="tx1"/>
                </a:solidFill>
                <a:latin typeface="Calibri" panose="020F0502020204030204" pitchFamily="34" charset="0"/>
              </a:rPr>
              <a:t>In top 5 states we can notice that almost 80% loan taken are fully paid and rest are charged-off or current, this is a positive trend bank should focus more on recovering the loan amount.</a:t>
            </a:r>
          </a:p>
          <a:p>
            <a:endParaRPr lang="en-US" sz="2800" dirty="0">
              <a:solidFill>
                <a:schemeClr val="tx1"/>
              </a:solidFill>
              <a:latin typeface="Calibri" panose="020F0502020204030204" pitchFamily="34" charset="0"/>
            </a:endParaRPr>
          </a:p>
          <a:p>
            <a:pPr marL="514350" indent="-514350">
              <a:buFontTx/>
              <a:buAutoNum type="arabicParenR"/>
            </a:pPr>
            <a:endParaRPr lang="en-IN" sz="2800" dirty="0"/>
          </a:p>
          <a:p>
            <a:pPr marL="514350" indent="-514350">
              <a:buFontTx/>
              <a:buAutoNum type="arabicParenR"/>
            </a:pPr>
            <a:endParaRPr lang="en-IN" sz="2800" dirty="0">
              <a:solidFill>
                <a:schemeClr val="tx1"/>
              </a:solidFill>
            </a:endParaRPr>
          </a:p>
          <a:p>
            <a:pPr marL="514350" indent="-514350">
              <a:buAutoNum type="arabicParenR"/>
            </a:pPr>
            <a:endParaRPr lang="en-IN" sz="2400" dirty="0">
              <a:solidFill>
                <a:schemeClr val="tx1"/>
              </a:solidFill>
            </a:endParaRPr>
          </a:p>
        </p:txBody>
      </p:sp>
    </p:spTree>
    <p:extLst>
      <p:ext uri="{BB962C8B-B14F-4D97-AF65-F5344CB8AC3E}">
        <p14:creationId xmlns:p14="http://schemas.microsoft.com/office/powerpoint/2010/main" val="41814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5154A-7DE9-9E02-87F5-AC3E0EAB946A}"/>
              </a:ext>
            </a:extLst>
          </p:cNvPr>
          <p:cNvSpPr/>
          <p:nvPr/>
        </p:nvSpPr>
        <p:spPr>
          <a:xfrm>
            <a:off x="3669054" y="471229"/>
            <a:ext cx="4554776" cy="120744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
        <p:nvSpPr>
          <p:cNvPr id="3" name="Rectangle: Single Corner Rounded 2">
            <a:extLst>
              <a:ext uri="{FF2B5EF4-FFF2-40B4-BE49-F238E27FC236}">
                <a16:creationId xmlns:a16="http://schemas.microsoft.com/office/drawing/2014/main" id="{DF00AA20-61F1-D7E2-C11A-58F0E83FAE1D}"/>
              </a:ext>
            </a:extLst>
          </p:cNvPr>
          <p:cNvSpPr/>
          <p:nvPr/>
        </p:nvSpPr>
        <p:spPr>
          <a:xfrm>
            <a:off x="1265995" y="2476689"/>
            <a:ext cx="9416954" cy="3644332"/>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pPr marL="457200" indent="-457200">
              <a:buAutoNum type="arabicParenR"/>
            </a:pPr>
            <a:r>
              <a:rPr lang="en-US" sz="2400" dirty="0">
                <a:solidFill>
                  <a:schemeClr val="tx1"/>
                </a:solidFill>
                <a:latin typeface="Calibri" panose="020F0502020204030204" pitchFamily="34" charset="0"/>
              </a:rPr>
              <a:t>Number of loans given by bank is increasing monthly.</a:t>
            </a:r>
          </a:p>
          <a:p>
            <a:pPr marL="342900" indent="-342900">
              <a:buAutoNum type="arabicParenR"/>
            </a:pPr>
            <a:endParaRPr lang="en-US" sz="2400" dirty="0">
              <a:solidFill>
                <a:schemeClr val="tx1"/>
              </a:solidFill>
              <a:latin typeface="Calibri" panose="020F0502020204030204" pitchFamily="34" charset="0"/>
            </a:endParaRPr>
          </a:p>
          <a:p>
            <a:pPr marL="342900" indent="-342900">
              <a:buAutoNum type="arabicParenR"/>
            </a:pPr>
            <a:r>
              <a:rPr lang="en-US" sz="2400" dirty="0">
                <a:solidFill>
                  <a:schemeClr val="tx1"/>
                </a:solidFill>
                <a:latin typeface="Calibri" panose="020F0502020204030204" pitchFamily="34" charset="0"/>
              </a:rPr>
              <a:t> Most of the loan given are fully paid.</a:t>
            </a:r>
          </a:p>
          <a:p>
            <a:pPr marL="342900" indent="-342900">
              <a:buAutoNum type="arabicParenR"/>
            </a:pPr>
            <a:endParaRPr lang="en-IN" dirty="0">
              <a:solidFill>
                <a:schemeClr val="tx1"/>
              </a:solidFill>
            </a:endParaRPr>
          </a:p>
          <a:p>
            <a:pPr marL="342900" indent="-342900">
              <a:buAutoNum type="arabicParenR"/>
            </a:pPr>
            <a:r>
              <a:rPr lang="en-IN" dirty="0">
                <a:solidFill>
                  <a:schemeClr val="tx1"/>
                </a:solidFill>
              </a:rPr>
              <a:t> </a:t>
            </a:r>
            <a:r>
              <a:rPr lang="en-IN" sz="2400" dirty="0">
                <a:solidFill>
                  <a:schemeClr val="tx1"/>
                </a:solidFill>
                <a:latin typeface="Calibri" panose="020F0502020204030204" pitchFamily="34" charset="0"/>
              </a:rPr>
              <a:t>On an average $1M loan is given in all the states.</a:t>
            </a:r>
          </a:p>
        </p:txBody>
      </p:sp>
    </p:spTree>
    <p:extLst>
      <p:ext uri="{BB962C8B-B14F-4D97-AF65-F5344CB8AC3E}">
        <p14:creationId xmlns:p14="http://schemas.microsoft.com/office/powerpoint/2010/main" val="47302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156905" y="657599"/>
            <a:ext cx="2578099" cy="2508588"/>
          </a:xfrm>
        </p:spPr>
        <p:txBody>
          <a:bodyPr>
            <a:noAutofit/>
          </a:bodyPr>
          <a:lstStyle/>
          <a:p>
            <a:r>
              <a:rPr lang="en-IN" sz="4000" dirty="0"/>
              <a:t>KPI 5:</a:t>
            </a:r>
            <a:br>
              <a:rPr lang="en-IN" sz="4000" dirty="0"/>
            </a:br>
            <a:r>
              <a:rPr lang="en-US" sz="4000" b="1" dirty="0">
                <a:solidFill>
                  <a:srgbClr val="000000"/>
                </a:solidFill>
                <a:effectLst/>
                <a:latin typeface="Calibri Light" panose="020F0302020204030204" pitchFamily="34" charset="0"/>
              </a:rPr>
              <a:t>Home ownership Vs last payment date stats</a:t>
            </a:r>
            <a:endParaRPr lang="en-US" dirty="0"/>
          </a:p>
        </p:txBody>
      </p:sp>
      <p:sp>
        <p:nvSpPr>
          <p:cNvPr id="8" name="Rectangle: Single Corner Rounded 7">
            <a:extLst>
              <a:ext uri="{FF2B5EF4-FFF2-40B4-BE49-F238E27FC236}">
                <a16:creationId xmlns:a16="http://schemas.microsoft.com/office/drawing/2014/main" id="{7644A20B-5641-5410-0CAD-2129BFC9088B}"/>
              </a:ext>
            </a:extLst>
          </p:cNvPr>
          <p:cNvSpPr/>
          <p:nvPr/>
        </p:nvSpPr>
        <p:spPr>
          <a:xfrm>
            <a:off x="3432413" y="-32025"/>
            <a:ext cx="4012442" cy="6837529"/>
          </a:xfrm>
          <a:prstGeom prst="round1Rect">
            <a:avLst>
              <a:gd name="adj" fmla="val 183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Single Corner Rounded 1">
            <a:extLst>
              <a:ext uri="{FF2B5EF4-FFF2-40B4-BE49-F238E27FC236}">
                <a16:creationId xmlns:a16="http://schemas.microsoft.com/office/drawing/2014/main" id="{66A18A4E-6BCB-5E17-E006-E0FB9A4FA2C7}"/>
              </a:ext>
            </a:extLst>
          </p:cNvPr>
          <p:cNvSpPr/>
          <p:nvPr/>
        </p:nvSpPr>
        <p:spPr>
          <a:xfrm>
            <a:off x="7558419" y="20471"/>
            <a:ext cx="4633581" cy="6837529"/>
          </a:xfrm>
          <a:prstGeom prst="round1Rect">
            <a:avLst>
              <a:gd name="adj" fmla="val 183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18DAA4A-EEDD-D0F7-EB3E-6B7F3067CE68}"/>
              </a:ext>
            </a:extLst>
          </p:cNvPr>
          <p:cNvSpPr/>
          <p:nvPr/>
        </p:nvSpPr>
        <p:spPr>
          <a:xfrm>
            <a:off x="7558253" y="6612764"/>
            <a:ext cx="4633581" cy="535250"/>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Home ownership wise &amp; last-payment year wise interest charged</a:t>
            </a:r>
          </a:p>
        </p:txBody>
      </p:sp>
      <p:pic>
        <p:nvPicPr>
          <p:cNvPr id="11" name="Picture 10">
            <a:extLst>
              <a:ext uri="{FF2B5EF4-FFF2-40B4-BE49-F238E27FC236}">
                <a16:creationId xmlns:a16="http://schemas.microsoft.com/office/drawing/2014/main" id="{829FAFC6-F3AF-6A12-8388-39A77798682E}"/>
              </a:ext>
            </a:extLst>
          </p:cNvPr>
          <p:cNvPicPr>
            <a:picLocks noChangeAspect="1"/>
          </p:cNvPicPr>
          <p:nvPr/>
        </p:nvPicPr>
        <p:blipFill>
          <a:blip r:embed="rId4"/>
          <a:stretch>
            <a:fillRect/>
          </a:stretch>
        </p:blipFill>
        <p:spPr>
          <a:xfrm>
            <a:off x="7670042" y="232012"/>
            <a:ext cx="4269734" cy="6284794"/>
          </a:xfrm>
          <a:prstGeom prst="rect">
            <a:avLst/>
          </a:prstGeom>
        </p:spPr>
      </p:pic>
      <p:pic>
        <p:nvPicPr>
          <p:cNvPr id="9" name="Picture 8">
            <a:extLst>
              <a:ext uri="{FF2B5EF4-FFF2-40B4-BE49-F238E27FC236}">
                <a16:creationId xmlns:a16="http://schemas.microsoft.com/office/drawing/2014/main" id="{651CFAB2-C0CA-7D73-0E21-CB697A9A1016}"/>
              </a:ext>
            </a:extLst>
          </p:cNvPr>
          <p:cNvPicPr>
            <a:picLocks noChangeAspect="1"/>
          </p:cNvPicPr>
          <p:nvPr/>
        </p:nvPicPr>
        <p:blipFill rotWithShape="1">
          <a:blip r:embed="rId5"/>
          <a:srcRect t="1" b="6746"/>
          <a:stretch/>
        </p:blipFill>
        <p:spPr>
          <a:xfrm>
            <a:off x="7669959" y="341194"/>
            <a:ext cx="1234547" cy="1201003"/>
          </a:xfrm>
          <a:prstGeom prst="rect">
            <a:avLst/>
          </a:prstGeom>
        </p:spPr>
      </p:pic>
      <p:sp>
        <p:nvSpPr>
          <p:cNvPr id="12" name="Rectangle: Rounded Corners 11">
            <a:extLst>
              <a:ext uri="{FF2B5EF4-FFF2-40B4-BE49-F238E27FC236}">
                <a16:creationId xmlns:a16="http://schemas.microsoft.com/office/drawing/2014/main" id="{98FB7CBC-AEFB-85A6-5746-ABB69630DBDE}"/>
              </a:ext>
            </a:extLst>
          </p:cNvPr>
          <p:cNvSpPr/>
          <p:nvPr/>
        </p:nvSpPr>
        <p:spPr>
          <a:xfrm>
            <a:off x="3432413" y="6590375"/>
            <a:ext cx="4012442" cy="535250"/>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Home ownership wise &amp; last-payment date stats</a:t>
            </a:r>
          </a:p>
        </p:txBody>
      </p:sp>
      <p:pic>
        <p:nvPicPr>
          <p:cNvPr id="16" name="Picture 15">
            <a:extLst>
              <a:ext uri="{FF2B5EF4-FFF2-40B4-BE49-F238E27FC236}">
                <a16:creationId xmlns:a16="http://schemas.microsoft.com/office/drawing/2014/main" id="{5D376787-B4A3-F9E8-9F20-4738E624C465}"/>
              </a:ext>
            </a:extLst>
          </p:cNvPr>
          <p:cNvPicPr>
            <a:picLocks noChangeAspect="1"/>
          </p:cNvPicPr>
          <p:nvPr/>
        </p:nvPicPr>
        <p:blipFill>
          <a:blip r:embed="rId6"/>
          <a:stretch>
            <a:fillRect/>
          </a:stretch>
        </p:blipFill>
        <p:spPr>
          <a:xfrm>
            <a:off x="3562066" y="307074"/>
            <a:ext cx="3743963" cy="6243851"/>
          </a:xfrm>
          <a:prstGeom prst="rect">
            <a:avLst/>
          </a:prstGeom>
        </p:spPr>
      </p:pic>
      <p:pic>
        <p:nvPicPr>
          <p:cNvPr id="4" name="Picture 3">
            <a:extLst>
              <a:ext uri="{FF2B5EF4-FFF2-40B4-BE49-F238E27FC236}">
                <a16:creationId xmlns:a16="http://schemas.microsoft.com/office/drawing/2014/main" id="{BCDE563F-97F7-0062-985D-83FFD15172C6}"/>
              </a:ext>
            </a:extLst>
          </p:cNvPr>
          <p:cNvPicPr>
            <a:picLocks noChangeAspect="1"/>
          </p:cNvPicPr>
          <p:nvPr/>
        </p:nvPicPr>
        <p:blipFill rotWithShape="1">
          <a:blip r:embed="rId5"/>
          <a:srcRect t="1" b="6746"/>
          <a:stretch/>
        </p:blipFill>
        <p:spPr>
          <a:xfrm>
            <a:off x="3561983" y="341194"/>
            <a:ext cx="1234547" cy="1201003"/>
          </a:xfrm>
          <a:prstGeom prst="rect">
            <a:avLst/>
          </a:prstGeom>
        </p:spPr>
      </p:pic>
    </p:spTree>
    <p:extLst>
      <p:ext uri="{BB962C8B-B14F-4D97-AF65-F5344CB8AC3E}">
        <p14:creationId xmlns:p14="http://schemas.microsoft.com/office/powerpoint/2010/main" val="317908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9F0E0-08E6-B649-2EA2-DCC249E6D9F3}"/>
              </a:ext>
            </a:extLst>
          </p:cNvPr>
          <p:cNvSpPr/>
          <p:nvPr/>
        </p:nvSpPr>
        <p:spPr>
          <a:xfrm>
            <a:off x="809767" y="991341"/>
            <a:ext cx="3784188"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OBSERVATION</a:t>
            </a:r>
          </a:p>
        </p:txBody>
      </p:sp>
      <p:sp>
        <p:nvSpPr>
          <p:cNvPr id="5" name="Rectangle: Single Corner Rounded 4">
            <a:extLst>
              <a:ext uri="{FF2B5EF4-FFF2-40B4-BE49-F238E27FC236}">
                <a16:creationId xmlns:a16="http://schemas.microsoft.com/office/drawing/2014/main" id="{30CE8F3B-4469-4E8C-E70A-A792CD3A078A}"/>
              </a:ext>
            </a:extLst>
          </p:cNvPr>
          <p:cNvSpPr/>
          <p:nvPr/>
        </p:nvSpPr>
        <p:spPr>
          <a:xfrm>
            <a:off x="4196687" y="75063"/>
            <a:ext cx="7840638" cy="2797791"/>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arenR"/>
            </a:pPr>
            <a:r>
              <a:rPr lang="en-US" sz="2000" dirty="0">
                <a:solidFill>
                  <a:schemeClr val="tx1"/>
                </a:solidFill>
                <a:latin typeface="Calibri" panose="020F0502020204030204" pitchFamily="34" charset="0"/>
              </a:rPr>
              <a:t>For most of the years, we can notice rent has maximum share,   especially for the year 2011, 2012,2013 and 2014.</a:t>
            </a:r>
          </a:p>
          <a:p>
            <a:endParaRPr lang="en-US" sz="2000" dirty="0">
              <a:solidFill>
                <a:schemeClr val="tx1"/>
              </a:solidFill>
              <a:latin typeface="Calibri" panose="020F0502020204030204" pitchFamily="34" charset="0"/>
            </a:endParaRPr>
          </a:p>
          <a:p>
            <a:pPr marL="457200" indent="-457200">
              <a:buAutoNum type="arabicParenR" startAt="2"/>
            </a:pPr>
            <a:r>
              <a:rPr lang="en-US" sz="2000" dirty="0">
                <a:solidFill>
                  <a:schemeClr val="tx1"/>
                </a:solidFill>
                <a:latin typeface="Calibri" panose="020F0502020204030204" pitchFamily="34" charset="0"/>
              </a:rPr>
              <a:t>Share of those people who have mortgaged their houses are also increasing.</a:t>
            </a:r>
          </a:p>
          <a:p>
            <a:pPr marL="457200" indent="-457200">
              <a:buAutoNum type="arabicParenR" startAt="2"/>
            </a:pPr>
            <a:endParaRPr lang="en-US" sz="2000" dirty="0">
              <a:solidFill>
                <a:schemeClr val="tx1"/>
              </a:solidFill>
              <a:latin typeface="Calibri" panose="020F0502020204030204" pitchFamily="34" charset="0"/>
            </a:endParaRPr>
          </a:p>
          <a:p>
            <a:pPr marL="457200" indent="-457200">
              <a:buFontTx/>
              <a:buAutoNum type="arabicParenR" startAt="2"/>
            </a:pPr>
            <a:r>
              <a:rPr lang="en-US" sz="2000" dirty="0">
                <a:solidFill>
                  <a:schemeClr val="tx1"/>
                </a:solidFill>
                <a:latin typeface="Calibri" panose="020F0502020204030204" pitchFamily="34" charset="0"/>
              </a:rPr>
              <a:t>For the year 2011-14, we can notice that the people who own house are also increasing.</a:t>
            </a:r>
          </a:p>
          <a:p>
            <a:endParaRPr lang="en-IN" sz="2400" dirty="0">
              <a:solidFill>
                <a:schemeClr val="tx1"/>
              </a:solidFill>
              <a:latin typeface="Calibri" panose="020F0502020204030204" pitchFamily="34" charset="0"/>
            </a:endParaRPr>
          </a:p>
        </p:txBody>
      </p:sp>
      <p:sp>
        <p:nvSpPr>
          <p:cNvPr id="6" name="Rectangle 5">
            <a:extLst>
              <a:ext uri="{FF2B5EF4-FFF2-40B4-BE49-F238E27FC236}">
                <a16:creationId xmlns:a16="http://schemas.microsoft.com/office/drawing/2014/main" id="{90D362FA-9F93-6B78-D4C5-AECF8AC6C3E4}"/>
              </a:ext>
            </a:extLst>
          </p:cNvPr>
          <p:cNvSpPr/>
          <p:nvPr/>
        </p:nvSpPr>
        <p:spPr>
          <a:xfrm>
            <a:off x="809767" y="4277075"/>
            <a:ext cx="3832929"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SUGGESTION</a:t>
            </a:r>
          </a:p>
        </p:txBody>
      </p:sp>
      <p:sp>
        <p:nvSpPr>
          <p:cNvPr id="7" name="Rectangle: Single Corner Rounded 6">
            <a:extLst>
              <a:ext uri="{FF2B5EF4-FFF2-40B4-BE49-F238E27FC236}">
                <a16:creationId xmlns:a16="http://schemas.microsoft.com/office/drawing/2014/main" id="{B230BD51-5120-3F7E-68A3-F739CF0C11A1}"/>
              </a:ext>
            </a:extLst>
          </p:cNvPr>
          <p:cNvSpPr/>
          <p:nvPr/>
        </p:nvSpPr>
        <p:spPr>
          <a:xfrm>
            <a:off x="4196686" y="3282287"/>
            <a:ext cx="7995313" cy="3500650"/>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arenR"/>
            </a:pPr>
            <a:r>
              <a:rPr lang="en-US" sz="2000" dirty="0">
                <a:solidFill>
                  <a:schemeClr val="tx1"/>
                </a:solidFill>
                <a:latin typeface="Calibri" panose="020F0502020204030204" pitchFamily="34" charset="0"/>
              </a:rPr>
              <a:t>Need to conduct survey for increasing trend of mortgages. This could involve factor like housing affordability, interest rates, and economic conditions.</a:t>
            </a:r>
          </a:p>
          <a:p>
            <a:pPr marL="457200" indent="-457200">
              <a:buFont typeface="+mj-lt"/>
              <a:buAutoNum type="arabicParenR"/>
            </a:pPr>
            <a:r>
              <a:rPr lang="en-US" sz="2000" dirty="0">
                <a:solidFill>
                  <a:schemeClr val="tx1"/>
                </a:solidFill>
                <a:latin typeface="Calibri" panose="020F0502020204030204" pitchFamily="34" charset="0"/>
              </a:rPr>
              <a:t>Year-wise last-payment made by customer is increasing but after the year 2013 it’s showing negative trend, so banks should definitely look into it.</a:t>
            </a:r>
          </a:p>
          <a:p>
            <a:pPr marL="457200" indent="-457200">
              <a:buFont typeface="+mj-lt"/>
              <a:buAutoNum type="arabicParenR"/>
            </a:pPr>
            <a:r>
              <a:rPr lang="en-US" sz="2000" dirty="0">
                <a:solidFill>
                  <a:schemeClr val="tx1"/>
                </a:solidFill>
                <a:latin typeface="Calibri" panose="020F0502020204030204" pitchFamily="34" charset="0"/>
              </a:rPr>
              <a:t>As it is visible from the graph , number of people who made their last payment in the year 2015-16 is very less as compared to others , it might be because the interest charged in the year 2015-16 is higher. So if bank can manage to bring the interest down, people might start paying their payment on time and their will be less chance of default.</a:t>
            </a:r>
          </a:p>
        </p:txBody>
      </p:sp>
    </p:spTree>
    <p:extLst>
      <p:ext uri="{BB962C8B-B14F-4D97-AF65-F5344CB8AC3E}">
        <p14:creationId xmlns:p14="http://schemas.microsoft.com/office/powerpoint/2010/main" val="191905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5154A-7DE9-9E02-87F5-AC3E0EAB946A}"/>
              </a:ext>
            </a:extLst>
          </p:cNvPr>
          <p:cNvSpPr/>
          <p:nvPr/>
        </p:nvSpPr>
        <p:spPr>
          <a:xfrm>
            <a:off x="3668000" y="389342"/>
            <a:ext cx="4554776" cy="120744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
        <p:nvSpPr>
          <p:cNvPr id="3" name="Rectangle: Single Corner Rounded 2">
            <a:extLst>
              <a:ext uri="{FF2B5EF4-FFF2-40B4-BE49-F238E27FC236}">
                <a16:creationId xmlns:a16="http://schemas.microsoft.com/office/drawing/2014/main" id="{DF00AA20-61F1-D7E2-C11A-58F0E83FAE1D}"/>
              </a:ext>
            </a:extLst>
          </p:cNvPr>
          <p:cNvSpPr/>
          <p:nvPr/>
        </p:nvSpPr>
        <p:spPr>
          <a:xfrm>
            <a:off x="1050878" y="2176439"/>
            <a:ext cx="10153934" cy="4115179"/>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pPr marL="342900" indent="-342900">
              <a:buAutoNum type="arabicParenR"/>
            </a:pPr>
            <a:r>
              <a:rPr lang="en-IN" sz="2000" dirty="0">
                <a:solidFill>
                  <a:schemeClr val="tx1"/>
                </a:solidFill>
              </a:rPr>
              <a:t>In the year 2012-14, most of the people made their last payment.</a:t>
            </a:r>
          </a:p>
          <a:p>
            <a:pPr marL="342900" indent="-342900">
              <a:buAutoNum type="arabicParenR"/>
            </a:pPr>
            <a:endParaRPr lang="en-IN" sz="2000" dirty="0">
              <a:solidFill>
                <a:schemeClr val="tx1"/>
              </a:solidFill>
            </a:endParaRPr>
          </a:p>
          <a:p>
            <a:pPr marL="342900" indent="-342900">
              <a:buAutoNum type="arabicParenR"/>
            </a:pPr>
            <a:r>
              <a:rPr lang="en-US" sz="2000" dirty="0">
                <a:solidFill>
                  <a:schemeClr val="tx1"/>
                </a:solidFill>
              </a:rPr>
              <a:t>The majority of people in this dataset are either renting or have a mortgage.</a:t>
            </a:r>
          </a:p>
          <a:p>
            <a:pPr marL="342900" indent="-342900">
              <a:buAutoNum type="arabicParenR"/>
            </a:pPr>
            <a:endParaRPr lang="en-US" sz="2400" dirty="0">
              <a:solidFill>
                <a:schemeClr val="tx1"/>
              </a:solidFill>
            </a:endParaRPr>
          </a:p>
          <a:p>
            <a:pPr marL="342900" indent="-342900">
              <a:buAutoNum type="arabicParenR"/>
            </a:pPr>
            <a:r>
              <a:rPr lang="en-US" sz="2000" dirty="0">
                <a:solidFill>
                  <a:schemeClr val="tx1"/>
                </a:solidFill>
              </a:rPr>
              <a:t>Overall we can conclude that, there is no significant difference between rented and mortgage housing arrangements during the years 2008-2009. A noticeable increase in the number of people living in rented houses from 2010 to 2014. The trend suggests a shift towards renting rather than owning a house. A gradual increase from 2015 in the number of people with mortgage arrangements. This shift indicates a reversal in the trend from renting to owning, possibly suggesting improved economic conditions</a:t>
            </a:r>
            <a:r>
              <a:rPr lang="en-US" dirty="0">
                <a:solidFill>
                  <a:schemeClr val="tx1"/>
                </a:solidFill>
              </a:rPr>
              <a:t>.</a:t>
            </a:r>
            <a:endParaRPr lang="en-IN" dirty="0">
              <a:solidFill>
                <a:schemeClr val="tx1"/>
              </a:solidFill>
            </a:endParaRPr>
          </a:p>
          <a:p>
            <a:pPr marL="342900" indent="-342900">
              <a:buAutoNum type="arabicParenR"/>
            </a:pPr>
            <a:endParaRPr lang="en-IN" dirty="0">
              <a:solidFill>
                <a:schemeClr val="tx1"/>
              </a:solidFill>
            </a:endParaRPr>
          </a:p>
          <a:p>
            <a:pPr marL="342900" indent="-342900">
              <a:buAutoNum type="arabicParenR"/>
            </a:pPr>
            <a:endParaRPr lang="en-IN" dirty="0">
              <a:solidFill>
                <a:schemeClr val="tx1"/>
              </a:solidFill>
            </a:endParaRPr>
          </a:p>
          <a:p>
            <a:pPr marL="342900" indent="-342900">
              <a:buAutoNum type="arabicParenR"/>
            </a:pPr>
            <a:endParaRPr lang="en-IN" dirty="0">
              <a:solidFill>
                <a:schemeClr val="tx1"/>
              </a:solidFill>
            </a:endParaRPr>
          </a:p>
        </p:txBody>
      </p:sp>
    </p:spTree>
    <p:extLst>
      <p:ext uri="{BB962C8B-B14F-4D97-AF65-F5344CB8AC3E}">
        <p14:creationId xmlns:p14="http://schemas.microsoft.com/office/powerpoint/2010/main" val="34023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6F5A46-C8A6-ED2B-A678-C843470FF7FD}"/>
              </a:ext>
            </a:extLst>
          </p:cNvPr>
          <p:cNvSpPr/>
          <p:nvPr/>
        </p:nvSpPr>
        <p:spPr>
          <a:xfrm>
            <a:off x="3664424" y="81887"/>
            <a:ext cx="5186149" cy="1023582"/>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SUMMARY</a:t>
            </a:r>
            <a:endParaRPr lang="en-IN" sz="2800" dirty="0"/>
          </a:p>
        </p:txBody>
      </p:sp>
      <p:graphicFrame>
        <p:nvGraphicFramePr>
          <p:cNvPr id="4" name="Diagram 3">
            <a:extLst>
              <a:ext uri="{FF2B5EF4-FFF2-40B4-BE49-F238E27FC236}">
                <a16:creationId xmlns:a16="http://schemas.microsoft.com/office/drawing/2014/main" id="{FE104601-6B11-A37E-224C-F39B35A00BCE}"/>
              </a:ext>
            </a:extLst>
          </p:cNvPr>
          <p:cNvGraphicFramePr/>
          <p:nvPr>
            <p:extLst>
              <p:ext uri="{D42A27DB-BD31-4B8C-83A1-F6EECF244321}">
                <p14:modId xmlns:p14="http://schemas.microsoft.com/office/powerpoint/2010/main" val="2916975377"/>
              </p:ext>
            </p:extLst>
          </p:nvPr>
        </p:nvGraphicFramePr>
        <p:xfrm>
          <a:off x="996287" y="1985749"/>
          <a:ext cx="9498841"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53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C315-D586-9258-D277-3BD080BDB7BB}"/>
              </a:ext>
            </a:extLst>
          </p:cNvPr>
          <p:cNvSpPr>
            <a:spLocks noGrp="1"/>
          </p:cNvSpPr>
          <p:nvPr>
            <p:ph type="title"/>
          </p:nvPr>
        </p:nvSpPr>
        <p:spPr/>
        <p:txBody>
          <a:bodyPr/>
          <a:lstStyle/>
          <a:p>
            <a:r>
              <a:rPr lang="en-IN" dirty="0"/>
              <a:t>OUR TEAM</a:t>
            </a:r>
          </a:p>
        </p:txBody>
      </p:sp>
      <p:sp>
        <p:nvSpPr>
          <p:cNvPr id="8" name="Text Placeholder 7">
            <a:extLst>
              <a:ext uri="{FF2B5EF4-FFF2-40B4-BE49-F238E27FC236}">
                <a16:creationId xmlns:a16="http://schemas.microsoft.com/office/drawing/2014/main" id="{E4F849A2-214B-D799-D6C6-643E0C7FD037}"/>
              </a:ext>
            </a:extLst>
          </p:cNvPr>
          <p:cNvSpPr>
            <a:spLocks noGrp="1"/>
          </p:cNvSpPr>
          <p:nvPr>
            <p:ph type="body" sz="quarter" idx="17"/>
          </p:nvPr>
        </p:nvSpPr>
        <p:spPr>
          <a:xfrm>
            <a:off x="7670556" y="583490"/>
            <a:ext cx="3977648" cy="731694"/>
          </a:xfrm>
        </p:spPr>
        <p:txBody>
          <a:bodyPr/>
          <a:lstStyle/>
          <a:p>
            <a:r>
              <a:rPr lang="en-IN" dirty="0"/>
              <a:t>ANKITA RAI</a:t>
            </a:r>
          </a:p>
        </p:txBody>
      </p:sp>
      <p:sp>
        <p:nvSpPr>
          <p:cNvPr id="9" name="Text Placeholder 8">
            <a:extLst>
              <a:ext uri="{FF2B5EF4-FFF2-40B4-BE49-F238E27FC236}">
                <a16:creationId xmlns:a16="http://schemas.microsoft.com/office/drawing/2014/main" id="{848C1E9F-848D-AA5F-D60C-B0E5A6239C69}"/>
              </a:ext>
            </a:extLst>
          </p:cNvPr>
          <p:cNvSpPr>
            <a:spLocks noGrp="1"/>
          </p:cNvSpPr>
          <p:nvPr>
            <p:ph type="body" sz="quarter" idx="18"/>
          </p:nvPr>
        </p:nvSpPr>
        <p:spPr>
          <a:xfrm>
            <a:off x="7670557" y="2543146"/>
            <a:ext cx="3977648" cy="731694"/>
          </a:xfrm>
        </p:spPr>
        <p:txBody>
          <a:bodyPr/>
          <a:lstStyle/>
          <a:p>
            <a:r>
              <a:rPr lang="en-IN" dirty="0"/>
              <a:t>SANDEEP </a:t>
            </a:r>
          </a:p>
        </p:txBody>
      </p:sp>
      <p:sp>
        <p:nvSpPr>
          <p:cNvPr id="10" name="Text Placeholder 9">
            <a:extLst>
              <a:ext uri="{FF2B5EF4-FFF2-40B4-BE49-F238E27FC236}">
                <a16:creationId xmlns:a16="http://schemas.microsoft.com/office/drawing/2014/main" id="{F5D298A7-11EC-9D10-04E5-71F15C53E57F}"/>
              </a:ext>
            </a:extLst>
          </p:cNvPr>
          <p:cNvSpPr>
            <a:spLocks noGrp="1"/>
          </p:cNvSpPr>
          <p:nvPr>
            <p:ph type="body" sz="quarter" idx="19"/>
          </p:nvPr>
        </p:nvSpPr>
        <p:spPr>
          <a:xfrm>
            <a:off x="7670557" y="3583161"/>
            <a:ext cx="3977648" cy="731694"/>
          </a:xfrm>
        </p:spPr>
        <p:txBody>
          <a:bodyPr/>
          <a:lstStyle/>
          <a:p>
            <a:r>
              <a:rPr lang="en-IN" dirty="0"/>
              <a:t>SNEHASISH SAHA</a:t>
            </a:r>
          </a:p>
        </p:txBody>
      </p:sp>
      <p:sp>
        <p:nvSpPr>
          <p:cNvPr id="11" name="Text Placeholder 10">
            <a:extLst>
              <a:ext uri="{FF2B5EF4-FFF2-40B4-BE49-F238E27FC236}">
                <a16:creationId xmlns:a16="http://schemas.microsoft.com/office/drawing/2014/main" id="{0A2D4947-F0CA-1817-460F-724E358F9AF7}"/>
              </a:ext>
            </a:extLst>
          </p:cNvPr>
          <p:cNvSpPr>
            <a:spLocks noGrp="1"/>
          </p:cNvSpPr>
          <p:nvPr>
            <p:ph type="body" sz="quarter" idx="20"/>
          </p:nvPr>
        </p:nvSpPr>
        <p:spPr>
          <a:xfrm>
            <a:off x="7670556" y="4739749"/>
            <a:ext cx="3977648" cy="731694"/>
          </a:xfrm>
        </p:spPr>
        <p:txBody>
          <a:bodyPr/>
          <a:lstStyle/>
          <a:p>
            <a:r>
              <a:rPr lang="en-IN" dirty="0"/>
              <a:t>SUDHESI DHEVI SAKTHIVEL</a:t>
            </a:r>
          </a:p>
        </p:txBody>
      </p:sp>
      <p:sp>
        <p:nvSpPr>
          <p:cNvPr id="15" name="TextBox 14">
            <a:extLst>
              <a:ext uri="{FF2B5EF4-FFF2-40B4-BE49-F238E27FC236}">
                <a16:creationId xmlns:a16="http://schemas.microsoft.com/office/drawing/2014/main" id="{82E969E5-AD24-E211-C70E-D8BF057A2B1B}"/>
              </a:ext>
            </a:extLst>
          </p:cNvPr>
          <p:cNvSpPr txBox="1"/>
          <p:nvPr/>
        </p:nvSpPr>
        <p:spPr>
          <a:xfrm>
            <a:off x="7670556" y="1686213"/>
            <a:ext cx="3977648" cy="369332"/>
          </a:xfrm>
          <a:prstGeom prst="rect">
            <a:avLst/>
          </a:prstGeom>
          <a:noFill/>
        </p:spPr>
        <p:txBody>
          <a:bodyPr wrap="square" rtlCol="0">
            <a:spAutoFit/>
          </a:bodyPr>
          <a:lstStyle/>
          <a:p>
            <a:r>
              <a:rPr lang="en-IN" sz="1400" dirty="0">
                <a:solidFill>
                  <a:schemeClr val="tx2"/>
                </a:solidFill>
                <a:cs typeface="Arial" panose="020B0604020202020204" pitchFamily="34" charset="0"/>
              </a:rPr>
              <a:t>SANDESHA</a:t>
            </a:r>
            <a:r>
              <a:rPr lang="en-IN" dirty="0"/>
              <a:t> </a:t>
            </a:r>
            <a:r>
              <a:rPr lang="en-IN" sz="1400" dirty="0">
                <a:solidFill>
                  <a:schemeClr val="tx2"/>
                </a:solidFill>
                <a:cs typeface="Arial" panose="020B0604020202020204" pitchFamily="34" charset="0"/>
              </a:rPr>
              <a:t>AMIT SHETE</a:t>
            </a:r>
          </a:p>
        </p:txBody>
      </p:sp>
    </p:spTree>
    <p:extLst>
      <p:ext uri="{BB962C8B-B14F-4D97-AF65-F5344CB8AC3E}">
        <p14:creationId xmlns:p14="http://schemas.microsoft.com/office/powerpoint/2010/main" val="38861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0" y="5199797"/>
            <a:ext cx="3609019" cy="897983"/>
          </a:xfrm>
        </p:spPr>
        <p:txBody>
          <a:bodyPr/>
          <a:lstStyle/>
          <a:p>
            <a:r>
              <a:rPr lang="en-US" sz="4000" dirty="0"/>
              <a:t>PROJECT DESCRIPTION</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We are provided with two datasets (Finance 1&amp; 2) to do the analysis.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The main aim of doing this analysis is to help bank to know whether the business of bank ( i.e. giving loan to the customers) is increasing or not.</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Or to find out in which states bank is doing good in giving loans.</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Whether the revolving balance credit given by the banks to its customers is being utilized or not.</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b="0" i="0" dirty="0">
                <a:solidFill>
                  <a:srgbClr val="8492A6"/>
                </a:solidFill>
                <a:effectLst/>
                <a:latin typeface="Manrope"/>
              </a:rPr>
              <a:t> </a:t>
            </a:r>
            <a:r>
              <a:rPr lang="en-US" dirty="0"/>
              <a:t>And also to analyze different payment pattern</a:t>
            </a:r>
            <a:r>
              <a:rPr lang="en-US" b="0" i="0" dirty="0">
                <a:solidFill>
                  <a:srgbClr val="8492A6"/>
                </a:solidFill>
                <a:effectLst/>
                <a:latin typeface="Manrope"/>
              </a:rPr>
              <a:t>.</a:t>
            </a:r>
            <a:endParaRPr lang="en-US" dirty="0"/>
          </a:p>
        </p:txBody>
      </p:sp>
      <p:pic>
        <p:nvPicPr>
          <p:cNvPr id="6" name="Picture Placeholder 5">
            <a:extLst>
              <a:ext uri="{FF2B5EF4-FFF2-40B4-BE49-F238E27FC236}">
                <a16:creationId xmlns:a16="http://schemas.microsoft.com/office/drawing/2014/main" id="{8CD65ABE-08DF-56DA-159F-EFDE3EFEF303}"/>
              </a:ext>
            </a:extLst>
          </p:cNvPr>
          <p:cNvPicPr>
            <a:picLocks noGrp="1" noChangeAspect="1"/>
          </p:cNvPicPr>
          <p:nvPr>
            <p:ph type="pic" sz="quarter" idx="12"/>
          </p:nvPr>
        </p:nvPicPr>
        <p:blipFill>
          <a:blip r:embed="rId3"/>
          <a:srcRect l="13667" r="13667"/>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5433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normAutofit fontScale="90000"/>
          </a:bodyPr>
          <a:lstStyle/>
          <a:p>
            <a:r>
              <a:rPr lang="en-IN" dirty="0"/>
              <a:t>KPI 1:</a:t>
            </a:r>
            <a:br>
              <a:rPr lang="en-IN" dirty="0"/>
            </a:br>
            <a:r>
              <a:rPr lang="en-US" dirty="0"/>
              <a:t>Year wise loan amount Stats </a:t>
            </a:r>
          </a:p>
        </p:txBody>
      </p:sp>
      <p:sp>
        <p:nvSpPr>
          <p:cNvPr id="8" name="Rectangle: Single Corner Rounded 7">
            <a:extLst>
              <a:ext uri="{FF2B5EF4-FFF2-40B4-BE49-F238E27FC236}">
                <a16:creationId xmlns:a16="http://schemas.microsoft.com/office/drawing/2014/main" id="{7644A20B-5641-5410-0CAD-2129BFC9088B}"/>
              </a:ext>
            </a:extLst>
          </p:cNvPr>
          <p:cNvSpPr/>
          <p:nvPr/>
        </p:nvSpPr>
        <p:spPr>
          <a:xfrm>
            <a:off x="2790906" y="361395"/>
            <a:ext cx="5138444" cy="6240775"/>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780EF9A-526F-4C8E-09EF-9F5FD565455C}"/>
              </a:ext>
            </a:extLst>
          </p:cNvPr>
          <p:cNvPicPr>
            <a:picLocks noChangeAspect="1"/>
          </p:cNvPicPr>
          <p:nvPr/>
        </p:nvPicPr>
        <p:blipFill>
          <a:blip r:embed="rId4"/>
          <a:stretch>
            <a:fillRect/>
          </a:stretch>
        </p:blipFill>
        <p:spPr>
          <a:xfrm>
            <a:off x="2847651" y="629739"/>
            <a:ext cx="4909697" cy="5972432"/>
          </a:xfrm>
          <a:prstGeom prst="rect">
            <a:avLst/>
          </a:prstGeom>
        </p:spPr>
      </p:pic>
      <p:sp>
        <p:nvSpPr>
          <p:cNvPr id="17" name="Rectangle: Single Corner Rounded 16">
            <a:extLst>
              <a:ext uri="{FF2B5EF4-FFF2-40B4-BE49-F238E27FC236}">
                <a16:creationId xmlns:a16="http://schemas.microsoft.com/office/drawing/2014/main" id="{D7F022E1-F228-EABA-5F7B-4866A46A3776}"/>
              </a:ext>
            </a:extLst>
          </p:cNvPr>
          <p:cNvSpPr/>
          <p:nvPr/>
        </p:nvSpPr>
        <p:spPr>
          <a:xfrm>
            <a:off x="8053491" y="418605"/>
            <a:ext cx="4215104" cy="6183566"/>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42360953-74EC-EDFD-EB71-168B362BF776}"/>
              </a:ext>
            </a:extLst>
          </p:cNvPr>
          <p:cNvPicPr>
            <a:picLocks noChangeAspect="1"/>
          </p:cNvPicPr>
          <p:nvPr/>
        </p:nvPicPr>
        <p:blipFill>
          <a:blip r:embed="rId5"/>
          <a:stretch>
            <a:fillRect/>
          </a:stretch>
        </p:blipFill>
        <p:spPr>
          <a:xfrm>
            <a:off x="8127242" y="578763"/>
            <a:ext cx="3864838" cy="5972432"/>
          </a:xfrm>
          <a:prstGeom prst="rect">
            <a:avLst/>
          </a:prstGeom>
        </p:spPr>
      </p:pic>
      <p:pic>
        <p:nvPicPr>
          <p:cNvPr id="19" name="Picture 18">
            <a:extLst>
              <a:ext uri="{FF2B5EF4-FFF2-40B4-BE49-F238E27FC236}">
                <a16:creationId xmlns:a16="http://schemas.microsoft.com/office/drawing/2014/main" id="{5D653B51-A43B-373D-97A0-A250B5DD3973}"/>
              </a:ext>
            </a:extLst>
          </p:cNvPr>
          <p:cNvPicPr>
            <a:picLocks noChangeAspect="1"/>
          </p:cNvPicPr>
          <p:nvPr/>
        </p:nvPicPr>
        <p:blipFill>
          <a:blip r:embed="rId6"/>
          <a:stretch>
            <a:fillRect/>
          </a:stretch>
        </p:blipFill>
        <p:spPr>
          <a:xfrm>
            <a:off x="8192425" y="1087579"/>
            <a:ext cx="1486029" cy="845893"/>
          </a:xfrm>
          <a:prstGeom prst="rect">
            <a:avLst/>
          </a:prstGeom>
        </p:spPr>
      </p:pic>
      <p:pic>
        <p:nvPicPr>
          <p:cNvPr id="21" name="Picture 20">
            <a:extLst>
              <a:ext uri="{FF2B5EF4-FFF2-40B4-BE49-F238E27FC236}">
                <a16:creationId xmlns:a16="http://schemas.microsoft.com/office/drawing/2014/main" id="{A9075C40-9B1F-081D-11DA-AECDF63064AF}"/>
              </a:ext>
            </a:extLst>
          </p:cNvPr>
          <p:cNvPicPr>
            <a:picLocks noChangeAspect="1"/>
          </p:cNvPicPr>
          <p:nvPr/>
        </p:nvPicPr>
        <p:blipFill>
          <a:blip r:embed="rId7"/>
          <a:stretch>
            <a:fillRect/>
          </a:stretch>
        </p:blipFill>
        <p:spPr>
          <a:xfrm>
            <a:off x="2847651" y="1224751"/>
            <a:ext cx="1569856" cy="708721"/>
          </a:xfrm>
          <a:prstGeom prst="rect">
            <a:avLst/>
          </a:prstGeom>
        </p:spPr>
      </p:pic>
      <p:sp>
        <p:nvSpPr>
          <p:cNvPr id="2" name="Rectangle: Rounded Corners 1">
            <a:extLst>
              <a:ext uri="{FF2B5EF4-FFF2-40B4-BE49-F238E27FC236}">
                <a16:creationId xmlns:a16="http://schemas.microsoft.com/office/drawing/2014/main" id="{C70E1DA7-A7B1-09B5-251A-A768114F16B6}"/>
              </a:ext>
            </a:extLst>
          </p:cNvPr>
          <p:cNvSpPr/>
          <p:nvPr/>
        </p:nvSpPr>
        <p:spPr>
          <a:xfrm>
            <a:off x="2790906" y="6602171"/>
            <a:ext cx="5138444" cy="419602"/>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Year Wise &amp; Term Wise Loan Amount and Growth %</a:t>
            </a:r>
          </a:p>
        </p:txBody>
      </p:sp>
      <p:sp>
        <p:nvSpPr>
          <p:cNvPr id="3" name="Rectangle: Rounded Corners 2">
            <a:extLst>
              <a:ext uri="{FF2B5EF4-FFF2-40B4-BE49-F238E27FC236}">
                <a16:creationId xmlns:a16="http://schemas.microsoft.com/office/drawing/2014/main" id="{941AFDAD-158F-D0BF-BAD1-1C52BDFE80BD}"/>
              </a:ext>
            </a:extLst>
          </p:cNvPr>
          <p:cNvSpPr/>
          <p:nvPr/>
        </p:nvSpPr>
        <p:spPr>
          <a:xfrm>
            <a:off x="8053490" y="6602171"/>
            <a:ext cx="4215103" cy="419602"/>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Year Wise &amp; Loan-status Wise Loan Amount</a:t>
            </a:r>
          </a:p>
        </p:txBody>
      </p:sp>
    </p:spTree>
    <p:extLst>
      <p:ext uri="{BB962C8B-B14F-4D97-AF65-F5344CB8AC3E}">
        <p14:creationId xmlns:p14="http://schemas.microsoft.com/office/powerpoint/2010/main" val="20247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CC62F-DB68-388B-DB36-ACE7B474E369}"/>
              </a:ext>
            </a:extLst>
          </p:cNvPr>
          <p:cNvSpPr/>
          <p:nvPr/>
        </p:nvSpPr>
        <p:spPr>
          <a:xfrm>
            <a:off x="697209" y="4210716"/>
            <a:ext cx="3872388" cy="108461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SUGGESTION</a:t>
            </a:r>
          </a:p>
        </p:txBody>
      </p:sp>
      <p:sp>
        <p:nvSpPr>
          <p:cNvPr id="2" name="Rectangle 1">
            <a:extLst>
              <a:ext uri="{FF2B5EF4-FFF2-40B4-BE49-F238E27FC236}">
                <a16:creationId xmlns:a16="http://schemas.microsoft.com/office/drawing/2014/main" id="{2E8F72F8-8756-22FE-DCC9-2C8FFE83364E}"/>
              </a:ext>
            </a:extLst>
          </p:cNvPr>
          <p:cNvSpPr/>
          <p:nvPr/>
        </p:nvSpPr>
        <p:spPr>
          <a:xfrm>
            <a:off x="697209" y="1011813"/>
            <a:ext cx="3784188"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OBSERVATION</a:t>
            </a:r>
          </a:p>
        </p:txBody>
      </p:sp>
      <p:sp>
        <p:nvSpPr>
          <p:cNvPr id="3" name="Rectangle: Single Corner Rounded 2">
            <a:extLst>
              <a:ext uri="{FF2B5EF4-FFF2-40B4-BE49-F238E27FC236}">
                <a16:creationId xmlns:a16="http://schemas.microsoft.com/office/drawing/2014/main" id="{AEFBBFE9-CDBB-7F40-C7FC-00680A562084}"/>
              </a:ext>
            </a:extLst>
          </p:cNvPr>
          <p:cNvSpPr/>
          <p:nvPr/>
        </p:nvSpPr>
        <p:spPr>
          <a:xfrm>
            <a:off x="4149893" y="3330054"/>
            <a:ext cx="7990764" cy="3391469"/>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AutoNum type="arabicParenR"/>
            </a:pPr>
            <a:r>
              <a:rPr lang="en-US" sz="2000" dirty="0">
                <a:solidFill>
                  <a:schemeClr val="tx1"/>
                </a:solidFill>
                <a:latin typeface="Calibri" panose="020F0502020204030204" pitchFamily="34" charset="0"/>
              </a:rPr>
              <a:t>As most of the loan availed is generally for 36 months term. Bank should try to attract customers for 60 months term loan by offering loans at good interest rate.</a:t>
            </a:r>
          </a:p>
          <a:p>
            <a:pPr marL="457200" indent="-457200">
              <a:buFontTx/>
              <a:buAutoNum type="arabicParenR"/>
            </a:pPr>
            <a:r>
              <a:rPr lang="en-US" sz="2000" dirty="0">
                <a:solidFill>
                  <a:schemeClr val="tx1"/>
                </a:solidFill>
                <a:latin typeface="Calibri" panose="020F0502020204030204" pitchFamily="34" charset="0"/>
              </a:rPr>
              <a:t>Need to focus on attracting more borrowers who are able to repay their loans in full by  improving marketing and advertising efforts, or offering more competitive loan terms and interest rates</a:t>
            </a:r>
            <a:r>
              <a:rPr lang="en-US" sz="2000" dirty="0">
                <a:solidFill>
                  <a:schemeClr val="tx1"/>
                </a:solidFill>
              </a:rPr>
              <a:t>.</a:t>
            </a:r>
            <a:endParaRPr lang="en-US" sz="2000" dirty="0">
              <a:solidFill>
                <a:schemeClr val="tx1"/>
              </a:solidFill>
              <a:latin typeface="Calibri" panose="020F0502020204030204" pitchFamily="34" charset="0"/>
            </a:endParaRPr>
          </a:p>
          <a:p>
            <a:pPr marL="457200" indent="-457200">
              <a:buFontTx/>
              <a:buAutoNum type="arabicParenR"/>
            </a:pPr>
            <a:r>
              <a:rPr lang="en-US" sz="2000" dirty="0">
                <a:solidFill>
                  <a:schemeClr val="tx1"/>
                </a:solidFill>
                <a:latin typeface="Calibri" panose="020F0502020204030204" pitchFamily="34" charset="0"/>
              </a:rPr>
              <a:t>Most of the loan given by bank is fully paid</a:t>
            </a:r>
            <a:r>
              <a:rPr lang="en-IN" sz="2000" dirty="0">
                <a:solidFill>
                  <a:schemeClr val="tx1"/>
                </a:solidFill>
                <a:latin typeface="Calibri" panose="020F0502020204030204" pitchFamily="34" charset="0"/>
              </a:rPr>
              <a:t> but there are also some instances where bank has to charge-off the loan amount, so bank should create some provision or reserve for the situation like this.</a:t>
            </a:r>
            <a:endParaRPr lang="en-IN" sz="2400" dirty="0">
              <a:solidFill>
                <a:schemeClr val="tx1"/>
              </a:solidFill>
              <a:latin typeface="Calibri" panose="020F0502020204030204" pitchFamily="34" charset="0"/>
            </a:endParaRPr>
          </a:p>
          <a:p>
            <a:pPr marL="457200" indent="-457200">
              <a:buFontTx/>
              <a:buAutoNum type="arabicParenR"/>
            </a:pPr>
            <a:endParaRPr lang="en-IN" sz="2400" dirty="0">
              <a:solidFill>
                <a:schemeClr val="tx1"/>
              </a:solidFill>
            </a:endParaRPr>
          </a:p>
        </p:txBody>
      </p:sp>
      <p:sp>
        <p:nvSpPr>
          <p:cNvPr id="5" name="Rectangle: Single Corner Rounded 4">
            <a:extLst>
              <a:ext uri="{FF2B5EF4-FFF2-40B4-BE49-F238E27FC236}">
                <a16:creationId xmlns:a16="http://schemas.microsoft.com/office/drawing/2014/main" id="{512D50C0-3C37-9AB9-FE88-675119557018}"/>
              </a:ext>
            </a:extLst>
          </p:cNvPr>
          <p:cNvSpPr/>
          <p:nvPr/>
        </p:nvSpPr>
        <p:spPr>
          <a:xfrm>
            <a:off x="4149893" y="0"/>
            <a:ext cx="7990764" cy="2988860"/>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chemeClr val="tx1"/>
                </a:solidFill>
              </a:rPr>
              <a:t>Loan amount is the lowest for the year 2007 and highest for the year 2011.</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dirty="0">
                <a:solidFill>
                  <a:schemeClr val="tx1"/>
                </a:solidFill>
              </a:rPr>
              <a:t>There has been a constant increase in the loan amount.</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dirty="0">
                <a:solidFill>
                  <a:schemeClr val="tx1"/>
                </a:solidFill>
              </a:rPr>
              <a:t>Most of the loan availed is generally for 36 months term.</a:t>
            </a:r>
          </a:p>
          <a:p>
            <a:endParaRPr lang="en-US" sz="2000" dirty="0">
              <a:solidFill>
                <a:schemeClr val="tx1"/>
              </a:solidFill>
            </a:endParaRPr>
          </a:p>
        </p:txBody>
      </p:sp>
    </p:spTree>
    <p:extLst>
      <p:ext uri="{BB962C8B-B14F-4D97-AF65-F5344CB8AC3E}">
        <p14:creationId xmlns:p14="http://schemas.microsoft.com/office/powerpoint/2010/main" val="249092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5154A-7DE9-9E02-87F5-AC3E0EAB946A}"/>
              </a:ext>
            </a:extLst>
          </p:cNvPr>
          <p:cNvSpPr/>
          <p:nvPr/>
        </p:nvSpPr>
        <p:spPr>
          <a:xfrm>
            <a:off x="3900498" y="252864"/>
            <a:ext cx="4554776" cy="120744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
        <p:nvSpPr>
          <p:cNvPr id="3" name="Rectangle: Single Corner Rounded 2">
            <a:extLst>
              <a:ext uri="{FF2B5EF4-FFF2-40B4-BE49-F238E27FC236}">
                <a16:creationId xmlns:a16="http://schemas.microsoft.com/office/drawing/2014/main" id="{DF00AA20-61F1-D7E2-C11A-58F0E83FAE1D}"/>
              </a:ext>
            </a:extLst>
          </p:cNvPr>
          <p:cNvSpPr/>
          <p:nvPr/>
        </p:nvSpPr>
        <p:spPr>
          <a:xfrm>
            <a:off x="1131627" y="1944426"/>
            <a:ext cx="10243782" cy="3883168"/>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pPr marL="457200" indent="-457200">
              <a:buFont typeface="+mj-lt"/>
              <a:buAutoNum type="arabicPeriod"/>
            </a:pPr>
            <a:r>
              <a:rPr lang="en-US" sz="2400" dirty="0">
                <a:solidFill>
                  <a:schemeClr val="tx1"/>
                </a:solidFill>
                <a:latin typeface="Calibri" panose="020F0502020204030204" pitchFamily="34" charset="0"/>
              </a:rPr>
              <a:t>The significant increase in lending  activity between 2007 and 2011, along with a focus on both Fully-paid and Charged-off loans, indicates dynamic activity in the company’s lending portfolio during that period.</a:t>
            </a:r>
          </a:p>
          <a:p>
            <a:pPr marL="457200" indent="-457200">
              <a:buFont typeface="+mj-lt"/>
              <a:buAutoNum type="arabicPeriod"/>
            </a:pPr>
            <a:endParaRPr lang="en-US" sz="2400" dirty="0">
              <a:solidFill>
                <a:schemeClr val="tx1"/>
              </a:solidFill>
              <a:latin typeface="Calibri" panose="020F0502020204030204" pitchFamily="34" charset="0"/>
            </a:endParaRPr>
          </a:p>
          <a:p>
            <a:pPr marL="457200" indent="-457200">
              <a:buFont typeface="+mj-lt"/>
              <a:buAutoNum type="arabicPeriod"/>
            </a:pPr>
            <a:r>
              <a:rPr lang="en-US" sz="2400" dirty="0">
                <a:solidFill>
                  <a:schemeClr val="tx1"/>
                </a:solidFill>
                <a:latin typeface="Calibri" panose="020F0502020204030204" pitchFamily="34" charset="0"/>
              </a:rPr>
              <a:t>Most of the loan given by bank are fully paid, which is a good thing.</a:t>
            </a:r>
          </a:p>
          <a:p>
            <a:pPr marL="457200" indent="-457200">
              <a:buFont typeface="+mj-lt"/>
              <a:buAutoNum type="arabicPeriod"/>
            </a:pPr>
            <a:endParaRPr lang="en-US" sz="2400" dirty="0">
              <a:solidFill>
                <a:schemeClr val="tx1"/>
              </a:solidFill>
              <a:latin typeface="Calibri" panose="020F0502020204030204" pitchFamily="34" charset="0"/>
            </a:endParaRPr>
          </a:p>
          <a:p>
            <a:pPr marL="457200" indent="-457200">
              <a:buFont typeface="+mj-lt"/>
              <a:buAutoNum type="arabicPeriod"/>
            </a:pPr>
            <a:r>
              <a:rPr lang="en-US" sz="2400" dirty="0">
                <a:solidFill>
                  <a:schemeClr val="tx1"/>
                </a:solidFill>
                <a:latin typeface="Calibri" panose="020F0502020204030204" pitchFamily="34" charset="0"/>
              </a:rPr>
              <a:t>But the loan which are charged-off is also increasing yearly, it indicates a negative trend.</a:t>
            </a:r>
            <a:endParaRPr lang="en-IN" sz="2400" dirty="0">
              <a:solidFill>
                <a:schemeClr val="tx1"/>
              </a:solidFill>
            </a:endParaRPr>
          </a:p>
          <a:p>
            <a:pPr marL="457200" indent="-457200">
              <a:buFont typeface="+mj-lt"/>
              <a:buAutoNum type="arabicPeriod"/>
            </a:pPr>
            <a:endParaRPr lang="en-US" sz="2400" dirty="0">
              <a:solidFill>
                <a:schemeClr val="tx1"/>
              </a:solidFill>
              <a:latin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126037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88666" y="521122"/>
            <a:ext cx="2578099" cy="2508588"/>
          </a:xfrm>
        </p:spPr>
        <p:txBody>
          <a:bodyPr>
            <a:normAutofit fontScale="90000"/>
          </a:bodyPr>
          <a:lstStyle/>
          <a:p>
            <a:r>
              <a:rPr lang="en-IN" dirty="0"/>
              <a:t>KPI 2:</a:t>
            </a:r>
            <a:br>
              <a:rPr lang="en-IN" dirty="0"/>
            </a:br>
            <a:r>
              <a:rPr lang="en-US" sz="4000" b="1" dirty="0">
                <a:solidFill>
                  <a:srgbClr val="000000"/>
                </a:solidFill>
                <a:effectLst/>
                <a:latin typeface="Calibri Light" panose="020F0302020204030204" pitchFamily="34" charset="0"/>
              </a:rPr>
              <a:t>Grade and sub grade wise revolving balance</a:t>
            </a:r>
            <a:r>
              <a:rPr lang="en-US" sz="4000" b="1" dirty="0">
                <a:solidFill>
                  <a:srgbClr val="000000"/>
                </a:solidFill>
                <a:effectLst/>
                <a:latin typeface="Benton Sans Book"/>
              </a:rPr>
              <a:t> </a:t>
            </a:r>
            <a:endParaRPr lang="en-US" dirty="0"/>
          </a:p>
        </p:txBody>
      </p:sp>
      <p:sp>
        <p:nvSpPr>
          <p:cNvPr id="8" name="Rectangle: Single Corner Rounded 7">
            <a:extLst>
              <a:ext uri="{FF2B5EF4-FFF2-40B4-BE49-F238E27FC236}">
                <a16:creationId xmlns:a16="http://schemas.microsoft.com/office/drawing/2014/main" id="{7644A20B-5641-5410-0CAD-2129BFC9088B}"/>
              </a:ext>
            </a:extLst>
          </p:cNvPr>
          <p:cNvSpPr/>
          <p:nvPr/>
        </p:nvSpPr>
        <p:spPr>
          <a:xfrm>
            <a:off x="2666764" y="98854"/>
            <a:ext cx="6592566" cy="6565557"/>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Single Corner Rounded 16">
            <a:extLst>
              <a:ext uri="{FF2B5EF4-FFF2-40B4-BE49-F238E27FC236}">
                <a16:creationId xmlns:a16="http://schemas.microsoft.com/office/drawing/2014/main" id="{D7F022E1-F228-EABA-5F7B-4866A46A3776}"/>
              </a:ext>
            </a:extLst>
          </p:cNvPr>
          <p:cNvSpPr/>
          <p:nvPr/>
        </p:nvSpPr>
        <p:spPr>
          <a:xfrm>
            <a:off x="9352241" y="1434920"/>
            <a:ext cx="2816367" cy="3369276"/>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F926EADB-80F1-3847-1CCB-C21ECC93B2A8}"/>
              </a:ext>
            </a:extLst>
          </p:cNvPr>
          <p:cNvPicPr>
            <a:picLocks noChangeAspect="1"/>
          </p:cNvPicPr>
          <p:nvPr/>
        </p:nvPicPr>
        <p:blipFill>
          <a:blip r:embed="rId4"/>
          <a:stretch>
            <a:fillRect/>
          </a:stretch>
        </p:blipFill>
        <p:spPr>
          <a:xfrm>
            <a:off x="2741566" y="338674"/>
            <a:ext cx="6269969" cy="6263497"/>
          </a:xfrm>
          <a:prstGeom prst="rect">
            <a:avLst/>
          </a:prstGeom>
        </p:spPr>
      </p:pic>
      <p:pic>
        <p:nvPicPr>
          <p:cNvPr id="3" name="Picture 2">
            <a:extLst>
              <a:ext uri="{FF2B5EF4-FFF2-40B4-BE49-F238E27FC236}">
                <a16:creationId xmlns:a16="http://schemas.microsoft.com/office/drawing/2014/main" id="{3A765E36-3403-8048-4E55-FC480F6BFE8B}"/>
              </a:ext>
            </a:extLst>
          </p:cNvPr>
          <p:cNvPicPr>
            <a:picLocks noChangeAspect="1"/>
          </p:cNvPicPr>
          <p:nvPr/>
        </p:nvPicPr>
        <p:blipFill rotWithShape="1">
          <a:blip r:embed="rId5"/>
          <a:srcRect t="6855"/>
          <a:stretch/>
        </p:blipFill>
        <p:spPr>
          <a:xfrm>
            <a:off x="9427042" y="1607915"/>
            <a:ext cx="2666764" cy="3023286"/>
          </a:xfrm>
          <a:prstGeom prst="rect">
            <a:avLst/>
          </a:prstGeom>
        </p:spPr>
      </p:pic>
      <p:sp>
        <p:nvSpPr>
          <p:cNvPr id="4" name="Rectangle: Rounded Corners 3">
            <a:extLst>
              <a:ext uri="{FF2B5EF4-FFF2-40B4-BE49-F238E27FC236}">
                <a16:creationId xmlns:a16="http://schemas.microsoft.com/office/drawing/2014/main" id="{3DD4339E-B2F7-18A2-6C3E-8B5F07AEA4BA}"/>
              </a:ext>
            </a:extLst>
          </p:cNvPr>
          <p:cNvSpPr/>
          <p:nvPr/>
        </p:nvSpPr>
        <p:spPr>
          <a:xfrm>
            <a:off x="2666763" y="6602171"/>
            <a:ext cx="6592567" cy="419602"/>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Grade &amp; Sub-grade wise revolving balance</a:t>
            </a:r>
          </a:p>
        </p:txBody>
      </p:sp>
      <p:sp>
        <p:nvSpPr>
          <p:cNvPr id="5" name="Rectangle: Rounded Corners 4">
            <a:extLst>
              <a:ext uri="{FF2B5EF4-FFF2-40B4-BE49-F238E27FC236}">
                <a16:creationId xmlns:a16="http://schemas.microsoft.com/office/drawing/2014/main" id="{2358E7FB-AEFC-D6C3-509D-A6832DDA3F71}"/>
              </a:ext>
            </a:extLst>
          </p:cNvPr>
          <p:cNvSpPr/>
          <p:nvPr/>
        </p:nvSpPr>
        <p:spPr>
          <a:xfrm>
            <a:off x="9352241" y="4814018"/>
            <a:ext cx="2816367" cy="979457"/>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Grade wise revolving balance and average interest </a:t>
            </a:r>
          </a:p>
        </p:txBody>
      </p:sp>
    </p:spTree>
    <p:extLst>
      <p:ext uri="{BB962C8B-B14F-4D97-AF65-F5344CB8AC3E}">
        <p14:creationId xmlns:p14="http://schemas.microsoft.com/office/powerpoint/2010/main" val="62592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D362FA-9F93-6B78-D4C5-AECF8AC6C3E4}"/>
              </a:ext>
            </a:extLst>
          </p:cNvPr>
          <p:cNvSpPr/>
          <p:nvPr/>
        </p:nvSpPr>
        <p:spPr>
          <a:xfrm>
            <a:off x="673290" y="4379433"/>
            <a:ext cx="3832929"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SUGGESTION</a:t>
            </a:r>
          </a:p>
        </p:txBody>
      </p:sp>
      <p:sp>
        <p:nvSpPr>
          <p:cNvPr id="2" name="Rectangle 1">
            <a:extLst>
              <a:ext uri="{FF2B5EF4-FFF2-40B4-BE49-F238E27FC236}">
                <a16:creationId xmlns:a16="http://schemas.microsoft.com/office/drawing/2014/main" id="{18A9F0E0-08E6-B649-2EA2-DCC249E6D9F3}"/>
              </a:ext>
            </a:extLst>
          </p:cNvPr>
          <p:cNvSpPr/>
          <p:nvPr/>
        </p:nvSpPr>
        <p:spPr>
          <a:xfrm>
            <a:off x="673290" y="1107347"/>
            <a:ext cx="3784188" cy="965233"/>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OBSERVATION</a:t>
            </a:r>
          </a:p>
        </p:txBody>
      </p:sp>
      <p:sp>
        <p:nvSpPr>
          <p:cNvPr id="5" name="Rectangle: Single Corner Rounded 4">
            <a:extLst>
              <a:ext uri="{FF2B5EF4-FFF2-40B4-BE49-F238E27FC236}">
                <a16:creationId xmlns:a16="http://schemas.microsoft.com/office/drawing/2014/main" id="{30CE8F3B-4469-4E8C-E70A-A792CD3A078A}"/>
              </a:ext>
            </a:extLst>
          </p:cNvPr>
          <p:cNvSpPr/>
          <p:nvPr/>
        </p:nvSpPr>
        <p:spPr>
          <a:xfrm>
            <a:off x="4196687" y="75063"/>
            <a:ext cx="7840638" cy="2797791"/>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AutoNum type="arabicParenR"/>
            </a:pPr>
            <a:r>
              <a:rPr lang="en-US" sz="2000" dirty="0">
                <a:solidFill>
                  <a:schemeClr val="tx1"/>
                </a:solidFill>
                <a:latin typeface="Calibri" panose="020F0502020204030204" pitchFamily="34" charset="0"/>
              </a:rPr>
              <a:t>Grade wise- Grade B has the highest revolving balance whereas Grade G has the lowest revolving balance.</a:t>
            </a:r>
          </a:p>
          <a:p>
            <a:pPr marL="457200" indent="-457200">
              <a:buAutoNum type="arabicParenR"/>
            </a:pP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2)    Sub-grade wise- Sub-grade B3 ($36M) has the highest revolving balance whereas sub-grade G3 is lowest.</a:t>
            </a:r>
          </a:p>
          <a:p>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3)    Grade E,F and G's revolving balance is lesser than overall average.</a:t>
            </a:r>
          </a:p>
        </p:txBody>
      </p:sp>
      <p:sp>
        <p:nvSpPr>
          <p:cNvPr id="7" name="Rectangle: Single Corner Rounded 6">
            <a:extLst>
              <a:ext uri="{FF2B5EF4-FFF2-40B4-BE49-F238E27FC236}">
                <a16:creationId xmlns:a16="http://schemas.microsoft.com/office/drawing/2014/main" id="{B230BD51-5120-3F7E-68A3-F739CF0C11A1}"/>
              </a:ext>
            </a:extLst>
          </p:cNvPr>
          <p:cNvSpPr/>
          <p:nvPr/>
        </p:nvSpPr>
        <p:spPr>
          <a:xfrm>
            <a:off x="4196686" y="3282287"/>
            <a:ext cx="7995313" cy="3500650"/>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sz="2000" dirty="0">
              <a:solidFill>
                <a:schemeClr val="tx1"/>
              </a:solidFill>
            </a:endParaRPr>
          </a:p>
          <a:p>
            <a:pPr marL="457200" indent="-457200">
              <a:buAutoNum type="arabicParenR"/>
            </a:pPr>
            <a:r>
              <a:rPr lang="en-US" sz="2000" dirty="0">
                <a:solidFill>
                  <a:schemeClr val="tx1"/>
                </a:solidFill>
              </a:rPr>
              <a:t>Provide credit counseling to customers to manage their credit utilization.</a:t>
            </a:r>
          </a:p>
          <a:p>
            <a:pPr marL="457200" indent="-457200">
              <a:buAutoNum type="arabicParenR"/>
            </a:pPr>
            <a:endParaRPr lang="en-US" sz="2000" dirty="0">
              <a:solidFill>
                <a:schemeClr val="tx1"/>
              </a:solidFill>
            </a:endParaRPr>
          </a:p>
          <a:p>
            <a:pPr marL="457200" indent="-457200">
              <a:buAutoNum type="arabicParenR"/>
            </a:pPr>
            <a:r>
              <a:rPr lang="en-US" sz="2000" dirty="0">
                <a:solidFill>
                  <a:schemeClr val="tx1"/>
                </a:solidFill>
              </a:rPr>
              <a:t>And the customers who has utilized the maximum credit balance, banks can offer them some rewards or gifts to retain their customers.</a:t>
            </a:r>
          </a:p>
          <a:p>
            <a:pPr marL="457200" indent="-457200">
              <a:buAutoNum type="arabicParenR"/>
            </a:pPr>
            <a:endParaRPr lang="en-US" sz="2000" dirty="0">
              <a:solidFill>
                <a:schemeClr val="tx1"/>
              </a:solidFill>
            </a:endParaRPr>
          </a:p>
          <a:p>
            <a:pPr marL="457200" indent="-457200">
              <a:buFontTx/>
              <a:buAutoNum type="arabicParenR"/>
            </a:pPr>
            <a:r>
              <a:rPr lang="en-US" sz="2000" dirty="0">
                <a:solidFill>
                  <a:schemeClr val="tx1"/>
                </a:solidFill>
              </a:rPr>
              <a:t>Where average interest rate charged is higher, total revolving balance availed is lesser. So the bank can try to lower the interest rate to increase the revolving balance utilization</a:t>
            </a:r>
            <a:r>
              <a:rPr lang="en-US" sz="2400" dirty="0">
                <a:solidFill>
                  <a:schemeClr val="tx1"/>
                </a:solidFill>
                <a:latin typeface="Calibri" panose="020F0502020204030204" pitchFamily="34" charset="0"/>
              </a:rPr>
              <a:t>.</a:t>
            </a:r>
            <a:endParaRPr lang="en-IN" sz="2400" dirty="0">
              <a:solidFill>
                <a:schemeClr val="tx1"/>
              </a:solidFill>
            </a:endParaRPr>
          </a:p>
          <a:p>
            <a:pPr marL="457200" indent="-457200">
              <a:buAutoNum type="arabicParenR"/>
            </a:pPr>
            <a:endParaRPr lang="en-IN" sz="20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6459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DF00AA20-61F1-D7E2-C11A-58F0E83FAE1D}"/>
              </a:ext>
            </a:extLst>
          </p:cNvPr>
          <p:cNvSpPr/>
          <p:nvPr/>
        </p:nvSpPr>
        <p:spPr>
          <a:xfrm>
            <a:off x="1230574" y="2169615"/>
            <a:ext cx="9519313" cy="3889992"/>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dirty="0">
              <a:solidFill>
                <a:schemeClr val="tx1"/>
              </a:solidFill>
            </a:endParaRPr>
          </a:p>
          <a:p>
            <a:pPr marL="342900" indent="-342900">
              <a:buFont typeface="+mj-lt"/>
              <a:buAutoNum type="arabicParenR"/>
            </a:pPr>
            <a:r>
              <a:rPr lang="en-IN" dirty="0">
                <a:solidFill>
                  <a:schemeClr val="tx1"/>
                </a:solidFill>
              </a:rPr>
              <a:t>Individuals or accounts within Category B are utilizing a significant portion of their available credit. Credit utilization is an important factor in credit scoring models, and high utilization can potentially have an impact on credit scores.</a:t>
            </a:r>
          </a:p>
          <a:p>
            <a:pPr marL="342900" indent="-342900">
              <a:buFont typeface="+mj-lt"/>
              <a:buAutoNum type="arabicParenR"/>
            </a:pPr>
            <a:endParaRPr lang="en-IN" dirty="0">
              <a:solidFill>
                <a:schemeClr val="tx1"/>
              </a:solidFill>
            </a:endParaRPr>
          </a:p>
          <a:p>
            <a:pPr marL="342900" indent="-342900">
              <a:buFont typeface="+mj-lt"/>
              <a:buAutoNum type="arabicParenR"/>
            </a:pPr>
            <a:endParaRPr lang="en-IN" dirty="0">
              <a:solidFill>
                <a:schemeClr val="tx1"/>
              </a:solidFill>
            </a:endParaRPr>
          </a:p>
          <a:p>
            <a:pPr marL="342900" indent="-342900">
              <a:buFont typeface="+mj-lt"/>
              <a:buAutoNum type="arabicParenR"/>
            </a:pPr>
            <a:r>
              <a:rPr lang="en-IN" dirty="0">
                <a:solidFill>
                  <a:schemeClr val="tx1"/>
                </a:solidFill>
              </a:rPr>
              <a:t>Whereas Individuals or accounts within Category G are utilizing a very less portion of their available credit.</a:t>
            </a:r>
          </a:p>
          <a:p>
            <a:pPr marL="342900" indent="-342900">
              <a:buFont typeface="+mj-lt"/>
              <a:buAutoNum type="arabicParenR"/>
            </a:pPr>
            <a:endParaRPr lang="en-IN" dirty="0">
              <a:solidFill>
                <a:schemeClr val="tx1"/>
              </a:solidFill>
            </a:endParaRPr>
          </a:p>
          <a:p>
            <a:pPr marL="342900" indent="-342900">
              <a:buFont typeface="+mj-lt"/>
              <a:buAutoNum type="arabicParenR"/>
            </a:pPr>
            <a:r>
              <a:rPr lang="en-IN" dirty="0">
                <a:solidFill>
                  <a:schemeClr val="tx1"/>
                </a:solidFill>
              </a:rPr>
              <a:t>Average revolving balance across all the grades is $14M.</a:t>
            </a:r>
          </a:p>
          <a:p>
            <a:pPr marL="342900" indent="-342900">
              <a:buFont typeface="+mj-lt"/>
              <a:buAutoNum type="arabicParenR"/>
            </a:pPr>
            <a:endParaRPr lang="en-IN" dirty="0">
              <a:solidFill>
                <a:schemeClr val="tx1"/>
              </a:solidFill>
            </a:endParaRPr>
          </a:p>
          <a:p>
            <a:endParaRPr lang="en-IN" dirty="0">
              <a:solidFill>
                <a:schemeClr val="tx1"/>
              </a:solidFill>
            </a:endParaRPr>
          </a:p>
          <a:p>
            <a:endParaRPr lang="en-IN" dirty="0">
              <a:solidFill>
                <a:schemeClr val="tx1"/>
              </a:solidFill>
            </a:endParaRPr>
          </a:p>
          <a:p>
            <a:pPr marL="342900" indent="-342900">
              <a:buFont typeface="+mj-lt"/>
              <a:buAutoNum type="arabicParenR"/>
            </a:pPr>
            <a:endParaRPr lang="en-IN" dirty="0">
              <a:solidFill>
                <a:schemeClr val="tx1"/>
              </a:solidFill>
            </a:endParaRPr>
          </a:p>
        </p:txBody>
      </p:sp>
      <p:sp>
        <p:nvSpPr>
          <p:cNvPr id="2" name="Rectangle 1">
            <a:extLst>
              <a:ext uri="{FF2B5EF4-FFF2-40B4-BE49-F238E27FC236}">
                <a16:creationId xmlns:a16="http://schemas.microsoft.com/office/drawing/2014/main" id="{FFB5154A-7DE9-9E02-87F5-AC3E0EAB946A}"/>
              </a:ext>
            </a:extLst>
          </p:cNvPr>
          <p:cNvSpPr/>
          <p:nvPr/>
        </p:nvSpPr>
        <p:spPr>
          <a:xfrm>
            <a:off x="3818612" y="504968"/>
            <a:ext cx="4554776" cy="1207446"/>
          </a:xfrm>
          <a:prstGeom prst="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Tree>
    <p:extLst>
      <p:ext uri="{BB962C8B-B14F-4D97-AF65-F5344CB8AC3E}">
        <p14:creationId xmlns:p14="http://schemas.microsoft.com/office/powerpoint/2010/main" val="199151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88666" y="521122"/>
            <a:ext cx="2578099" cy="2508588"/>
          </a:xfrm>
        </p:spPr>
        <p:txBody>
          <a:bodyPr>
            <a:normAutofit fontScale="90000"/>
          </a:bodyPr>
          <a:lstStyle/>
          <a:p>
            <a:r>
              <a:rPr lang="en-IN" dirty="0"/>
              <a:t>KPI 3:  </a:t>
            </a:r>
            <a:r>
              <a:rPr lang="en-US" sz="4000" dirty="0">
                <a:solidFill>
                  <a:srgbClr val="000000"/>
                </a:solidFill>
                <a:effectLst/>
                <a:latin typeface="Calibri Light" panose="020F0302020204030204" pitchFamily="34" charset="0"/>
              </a:rPr>
              <a:t>Total Payment for Verified Status &amp; Non Verified Status</a:t>
            </a:r>
            <a:endParaRPr lang="en-US" dirty="0"/>
          </a:p>
        </p:txBody>
      </p:sp>
      <p:sp>
        <p:nvSpPr>
          <p:cNvPr id="8" name="Rectangle: Single Corner Rounded 7">
            <a:extLst>
              <a:ext uri="{FF2B5EF4-FFF2-40B4-BE49-F238E27FC236}">
                <a16:creationId xmlns:a16="http://schemas.microsoft.com/office/drawing/2014/main" id="{7644A20B-5641-5410-0CAD-2129BFC9088B}"/>
              </a:ext>
            </a:extLst>
          </p:cNvPr>
          <p:cNvSpPr/>
          <p:nvPr/>
        </p:nvSpPr>
        <p:spPr>
          <a:xfrm>
            <a:off x="3678071" y="655093"/>
            <a:ext cx="4769893" cy="6009318"/>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Single Corner Rounded 16">
            <a:extLst>
              <a:ext uri="{FF2B5EF4-FFF2-40B4-BE49-F238E27FC236}">
                <a16:creationId xmlns:a16="http://schemas.microsoft.com/office/drawing/2014/main" id="{D7F022E1-F228-EABA-5F7B-4866A46A3776}"/>
              </a:ext>
            </a:extLst>
          </p:cNvPr>
          <p:cNvSpPr/>
          <p:nvPr/>
        </p:nvSpPr>
        <p:spPr>
          <a:xfrm>
            <a:off x="8557149" y="1508077"/>
            <a:ext cx="3546185" cy="4135271"/>
          </a:xfrm>
          <a:prstGeom prst="round1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1B5AD51-6C96-D78A-6C73-B6F263CB7A68}"/>
              </a:ext>
            </a:extLst>
          </p:cNvPr>
          <p:cNvPicPr>
            <a:picLocks noChangeAspect="1"/>
          </p:cNvPicPr>
          <p:nvPr/>
        </p:nvPicPr>
        <p:blipFill rotWithShape="1">
          <a:blip r:embed="rId4"/>
          <a:srcRect l="8437" t="14854" r="8542" b="7186"/>
          <a:stretch/>
        </p:blipFill>
        <p:spPr>
          <a:xfrm>
            <a:off x="4012443" y="1057702"/>
            <a:ext cx="4210334" cy="5349922"/>
          </a:xfrm>
          <a:prstGeom prst="rect">
            <a:avLst/>
          </a:prstGeom>
        </p:spPr>
      </p:pic>
      <p:pic>
        <p:nvPicPr>
          <p:cNvPr id="5" name="Picture 4">
            <a:extLst>
              <a:ext uri="{FF2B5EF4-FFF2-40B4-BE49-F238E27FC236}">
                <a16:creationId xmlns:a16="http://schemas.microsoft.com/office/drawing/2014/main" id="{505E5B26-4A2B-1EC8-58EA-C7B62D386FCF}"/>
              </a:ext>
            </a:extLst>
          </p:cNvPr>
          <p:cNvPicPr>
            <a:picLocks noChangeAspect="1"/>
          </p:cNvPicPr>
          <p:nvPr/>
        </p:nvPicPr>
        <p:blipFill rotWithShape="1">
          <a:blip r:embed="rId5"/>
          <a:srcRect t="20862" r="-1643"/>
          <a:stretch/>
        </p:blipFill>
        <p:spPr>
          <a:xfrm>
            <a:off x="8557149" y="1842449"/>
            <a:ext cx="3546186" cy="3603008"/>
          </a:xfrm>
          <a:prstGeom prst="rect">
            <a:avLst/>
          </a:prstGeom>
        </p:spPr>
      </p:pic>
      <p:sp>
        <p:nvSpPr>
          <p:cNvPr id="2" name="Rectangle: Rounded Corners 1">
            <a:extLst>
              <a:ext uri="{FF2B5EF4-FFF2-40B4-BE49-F238E27FC236}">
                <a16:creationId xmlns:a16="http://schemas.microsoft.com/office/drawing/2014/main" id="{1EF09776-AC12-F9B7-F382-7772F8A9E205}"/>
              </a:ext>
            </a:extLst>
          </p:cNvPr>
          <p:cNvSpPr/>
          <p:nvPr/>
        </p:nvSpPr>
        <p:spPr>
          <a:xfrm>
            <a:off x="3678071" y="6332561"/>
            <a:ext cx="4769893" cy="689212"/>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Total payment for verified &amp; non-verified status</a:t>
            </a:r>
          </a:p>
        </p:txBody>
      </p:sp>
      <p:sp>
        <p:nvSpPr>
          <p:cNvPr id="3" name="Rectangle: Rounded Corners 2">
            <a:extLst>
              <a:ext uri="{FF2B5EF4-FFF2-40B4-BE49-F238E27FC236}">
                <a16:creationId xmlns:a16="http://schemas.microsoft.com/office/drawing/2014/main" id="{5C034D07-F587-DF1B-C6B8-E7B7631DFF34}"/>
              </a:ext>
            </a:extLst>
          </p:cNvPr>
          <p:cNvSpPr/>
          <p:nvPr/>
        </p:nvSpPr>
        <p:spPr>
          <a:xfrm>
            <a:off x="8557148" y="5349923"/>
            <a:ext cx="3546187" cy="566381"/>
          </a:xfrm>
          <a:prstGeom prst="roundRect">
            <a:avLst/>
          </a:prstGeom>
          <a:solidFill>
            <a:schemeClr val="accent1">
              <a:lumMod val="75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Verification Status wise Term wise payment made</a:t>
            </a:r>
          </a:p>
        </p:txBody>
      </p:sp>
    </p:spTree>
    <p:extLst>
      <p:ext uri="{BB962C8B-B14F-4D97-AF65-F5344CB8AC3E}">
        <p14:creationId xmlns:p14="http://schemas.microsoft.com/office/powerpoint/2010/main" val="1767567858"/>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themeOverride>
</file>

<file path=ppt/theme/themeOverride2.xml><?xml version="1.0" encoding="utf-8"?>
<a:themeOverride xmlns:a="http://schemas.openxmlformats.org/drawingml/2006/main">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themeOverride>
</file>

<file path=ppt/theme/themeOverride3.xml><?xml version="1.0" encoding="utf-8"?>
<a:themeOverride xmlns:a="http://schemas.openxmlformats.org/drawingml/2006/main">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themeOverride>
</file>

<file path=ppt/theme/themeOverride4.xml><?xml version="1.0" encoding="utf-8"?>
<a:themeOverride xmlns:a="http://schemas.openxmlformats.org/drawingml/2006/main">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themeOverride>
</file>

<file path=ppt/theme/themeOverride5.xml><?xml version="1.0" encoding="utf-8"?>
<a:themeOverride xmlns:a="http://schemas.openxmlformats.org/drawingml/2006/main">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1995</TotalTime>
  <Words>1423</Words>
  <Application>Microsoft Office PowerPoint</Application>
  <PresentationFormat>Widescreen</PresentationFormat>
  <Paragraphs>140</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Benton Sans Book</vt:lpstr>
      <vt:lpstr>Calibri</vt:lpstr>
      <vt:lpstr>Calibri Light</vt:lpstr>
      <vt:lpstr>Constantia</vt:lpstr>
      <vt:lpstr>Helvetica Light</vt:lpstr>
      <vt:lpstr>Manrope</vt:lpstr>
      <vt:lpstr>Office Theme</vt:lpstr>
      <vt:lpstr>BANK LOAN ANALYSIS</vt:lpstr>
      <vt:lpstr>PROJECT DESCRIPTION</vt:lpstr>
      <vt:lpstr>KPI 1: Year wise loan amount Stats </vt:lpstr>
      <vt:lpstr>PowerPoint Presentation</vt:lpstr>
      <vt:lpstr>PowerPoint Presentation</vt:lpstr>
      <vt:lpstr>KPI 2: Grade and sub grade wise revolving balance </vt:lpstr>
      <vt:lpstr>PowerPoint Presentation</vt:lpstr>
      <vt:lpstr>PowerPoint Presentation</vt:lpstr>
      <vt:lpstr>KPI 3:  Total Payment for Verified Status &amp; Non Verified Status</vt:lpstr>
      <vt:lpstr>PowerPoint Presentation</vt:lpstr>
      <vt:lpstr>PowerPoint Presentation</vt:lpstr>
      <vt:lpstr>KPI 4: State wise and month wise loan status </vt:lpstr>
      <vt:lpstr>PowerPoint Presentation</vt:lpstr>
      <vt:lpstr>PowerPoint Presentation</vt:lpstr>
      <vt:lpstr>KPI 5: Home ownership Vs last payment date stats</vt:lpstr>
      <vt:lpstr>PowerPoint Presentation</vt:lpstr>
      <vt:lpstr>PowerPoint Presentation</vt:lpstr>
      <vt:lpstr>PowerPoint Presentation</vt:lpstr>
      <vt:lpstr>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Ankita Rai</dc:creator>
  <cp:lastModifiedBy>Ankita Rai</cp:lastModifiedBy>
  <cp:revision>12</cp:revision>
  <dcterms:created xsi:type="dcterms:W3CDTF">2024-01-03T11:43:40Z</dcterms:created>
  <dcterms:modified xsi:type="dcterms:W3CDTF">2024-01-08T08:03:20Z</dcterms:modified>
</cp:coreProperties>
</file>