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61" r:id="rId7"/>
    <p:sldId id="258" r:id="rId8"/>
    <p:sldId id="271" r:id="rId9"/>
    <p:sldId id="269" r:id="rId10"/>
    <p:sldId id="270" r:id="rId11"/>
    <p:sldId id="259" r:id="rId12"/>
    <p:sldId id="260" r:id="rId13"/>
    <p:sldId id="262" r:id="rId14"/>
    <p:sldId id="263" r:id="rId15"/>
    <p:sldId id="264" r:id="rId16"/>
    <p:sldId id="265" r:id="rId17"/>
    <p:sldId id="267" r:id="rId18"/>
    <p:sldId id="268" r:id="rId19"/>
    <p:sldId id="272" r:id="rId20"/>
    <p:sldId id="273" r:id="rId21"/>
    <p:sldId id="274" r:id="rId22"/>
    <p:sldId id="275" r:id="rId23"/>
    <p:sldId id="276" r:id="rId24"/>
    <p:sldId id="277" r:id="rId25"/>
    <p:sldId id="278" r:id="rId26"/>
    <p:sldId id="279" r:id="rId27"/>
    <p:sldId id="280" r:id="rId28"/>
    <p:sldId id="281" r:id="rId29"/>
    <p:sldId id="266" r:id="rId30"/>
    <p:sldId id="282" r:id="rId31"/>
    <p:sldId id="283" r:id="rId32"/>
    <p:sldId id="284" r:id="rId33"/>
    <p:sldId id="285" r:id="rId34"/>
    <p:sldId id="293" r:id="rId35"/>
    <p:sldId id="294" r:id="rId36"/>
    <p:sldId id="286" r:id="rId37"/>
    <p:sldId id="287" r:id="rId38"/>
    <p:sldId id="295" r:id="rId39"/>
    <p:sldId id="288" r:id="rId40"/>
    <p:sldId id="296" r:id="rId41"/>
    <p:sldId id="297" r:id="rId42"/>
    <p:sldId id="289" r:id="rId43"/>
    <p:sldId id="298" r:id="rId44"/>
    <p:sldId id="290" r:id="rId45"/>
    <p:sldId id="291" r:id="rId46"/>
    <p:sldId id="299" r:id="rId47"/>
    <p:sldId id="292"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6" d="100"/>
          <a:sy n="66" d="100"/>
        </p:scale>
        <p:origin x="79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microsoft.com/office/2016/11/relationships/changesInfo" Target="changesInfos/changesInfo1.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hushan Paradkar" userId="34e5527b-0322-46c9-85e8-191e72d03a67" providerId="ADAL" clId="{E9EFED89-174E-49AB-B3CB-0AEA597FB7EE}"/>
    <pc:docChg chg="custSel modSld">
      <pc:chgData name="Bhushan Paradkar" userId="34e5527b-0322-46c9-85e8-191e72d03a67" providerId="ADAL" clId="{E9EFED89-174E-49AB-B3CB-0AEA597FB7EE}" dt="2022-09-16T18:28:28.516" v="21"/>
      <pc:docMkLst>
        <pc:docMk/>
      </pc:docMkLst>
      <pc:sldChg chg="modSp">
        <pc:chgData name="Bhushan Paradkar" userId="34e5527b-0322-46c9-85e8-191e72d03a67" providerId="ADAL" clId="{E9EFED89-174E-49AB-B3CB-0AEA597FB7EE}" dt="2022-09-16T15:54:12.091" v="13" actId="20577"/>
        <pc:sldMkLst>
          <pc:docMk/>
          <pc:sldMk cId="652919528" sldId="261"/>
        </pc:sldMkLst>
        <pc:spChg chg="mod">
          <ac:chgData name="Bhushan Paradkar" userId="34e5527b-0322-46c9-85e8-191e72d03a67" providerId="ADAL" clId="{E9EFED89-174E-49AB-B3CB-0AEA597FB7EE}" dt="2022-09-16T15:54:12.091" v="13" actId="20577"/>
          <ac:spMkLst>
            <pc:docMk/>
            <pc:sldMk cId="652919528" sldId="261"/>
            <ac:spMk id="3" creationId="{924D83A6-8B8D-4A4D-AEF8-FF891C516326}"/>
          </ac:spMkLst>
        </pc:spChg>
      </pc:sldChg>
      <pc:sldChg chg="modSp">
        <pc:chgData name="Bhushan Paradkar" userId="34e5527b-0322-46c9-85e8-191e72d03a67" providerId="ADAL" clId="{E9EFED89-174E-49AB-B3CB-0AEA597FB7EE}" dt="2022-09-16T15:55:33.641" v="16" actId="20577"/>
        <pc:sldMkLst>
          <pc:docMk/>
          <pc:sldMk cId="1919156579" sldId="262"/>
        </pc:sldMkLst>
        <pc:spChg chg="mod">
          <ac:chgData name="Bhushan Paradkar" userId="34e5527b-0322-46c9-85e8-191e72d03a67" providerId="ADAL" clId="{E9EFED89-174E-49AB-B3CB-0AEA597FB7EE}" dt="2022-09-16T15:55:33.641" v="16" actId="20577"/>
          <ac:spMkLst>
            <pc:docMk/>
            <pc:sldMk cId="1919156579" sldId="262"/>
            <ac:spMk id="3" creationId="{D1839C65-FAD5-4DB6-8972-E6420F7D4453}"/>
          </ac:spMkLst>
        </pc:spChg>
      </pc:sldChg>
      <pc:sldChg chg="modSp">
        <pc:chgData name="Bhushan Paradkar" userId="34e5527b-0322-46c9-85e8-191e72d03a67" providerId="ADAL" clId="{E9EFED89-174E-49AB-B3CB-0AEA597FB7EE}" dt="2022-09-16T18:28:28.516" v="21"/>
        <pc:sldMkLst>
          <pc:docMk/>
          <pc:sldMk cId="3574255587" sldId="284"/>
        </pc:sldMkLst>
        <pc:spChg chg="mod">
          <ac:chgData name="Bhushan Paradkar" userId="34e5527b-0322-46c9-85e8-191e72d03a67" providerId="ADAL" clId="{E9EFED89-174E-49AB-B3CB-0AEA597FB7EE}" dt="2022-09-16T18:27:37.741" v="18" actId="1076"/>
          <ac:spMkLst>
            <pc:docMk/>
            <pc:sldMk cId="3574255587" sldId="284"/>
            <ac:spMk id="2" creationId="{0474D48D-25AF-41BA-B20B-29F314FD7205}"/>
          </ac:spMkLst>
        </pc:spChg>
        <pc:spChg chg="mod">
          <ac:chgData name="Bhushan Paradkar" userId="34e5527b-0322-46c9-85e8-191e72d03a67" providerId="ADAL" clId="{E9EFED89-174E-49AB-B3CB-0AEA597FB7EE}" dt="2022-09-16T18:28:28.516" v="21"/>
          <ac:spMkLst>
            <pc:docMk/>
            <pc:sldMk cId="3574255587" sldId="284"/>
            <ac:spMk id="3" creationId="{F4F55B86-0DDD-4AA0-8C5D-E5830055CA4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F08C4-A54B-48E6-AC7B-E986F016982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FEC9DEE-3DC7-44DC-96E5-D5B1C7C6D39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8261152-6EEF-49DB-8EBA-1B42A2D32519}"/>
              </a:ext>
            </a:extLst>
          </p:cNvPr>
          <p:cNvSpPr>
            <a:spLocks noGrp="1"/>
          </p:cNvSpPr>
          <p:nvPr>
            <p:ph type="dt" sz="half" idx="10"/>
          </p:nvPr>
        </p:nvSpPr>
        <p:spPr/>
        <p:txBody>
          <a:bodyPr/>
          <a:lstStyle/>
          <a:p>
            <a:fld id="{2C15B208-CE43-4351-94C1-53ACA6E6724A}" type="datetimeFigureOut">
              <a:rPr lang="en-US" smtClean="0"/>
              <a:t>9/16/2022</a:t>
            </a:fld>
            <a:endParaRPr lang="en-US"/>
          </a:p>
        </p:txBody>
      </p:sp>
      <p:sp>
        <p:nvSpPr>
          <p:cNvPr id="5" name="Footer Placeholder 4">
            <a:extLst>
              <a:ext uri="{FF2B5EF4-FFF2-40B4-BE49-F238E27FC236}">
                <a16:creationId xmlns:a16="http://schemas.microsoft.com/office/drawing/2014/main" id="{37B15294-A8D5-4DCA-BEDB-3FFEE9730F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948CFC-B3A5-434A-8080-4BEB52E0BE7B}"/>
              </a:ext>
            </a:extLst>
          </p:cNvPr>
          <p:cNvSpPr>
            <a:spLocks noGrp="1"/>
          </p:cNvSpPr>
          <p:nvPr>
            <p:ph type="sldNum" sz="quarter" idx="12"/>
          </p:nvPr>
        </p:nvSpPr>
        <p:spPr/>
        <p:txBody>
          <a:bodyPr/>
          <a:lstStyle/>
          <a:p>
            <a:fld id="{87809591-6F4D-4E8E-A3AC-E95509F03CEF}" type="slidenum">
              <a:rPr lang="en-US" smtClean="0"/>
              <a:t>‹#›</a:t>
            </a:fld>
            <a:endParaRPr lang="en-US"/>
          </a:p>
        </p:txBody>
      </p:sp>
    </p:spTree>
    <p:extLst>
      <p:ext uri="{BB962C8B-B14F-4D97-AF65-F5344CB8AC3E}">
        <p14:creationId xmlns:p14="http://schemas.microsoft.com/office/powerpoint/2010/main" val="46899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6435D-AD75-46B8-980F-33442244D54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FB8FD5B-5463-478C-91FD-6973A1944EB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9D9B10-4574-43DB-9B10-F8E584377C87}"/>
              </a:ext>
            </a:extLst>
          </p:cNvPr>
          <p:cNvSpPr>
            <a:spLocks noGrp="1"/>
          </p:cNvSpPr>
          <p:nvPr>
            <p:ph type="dt" sz="half" idx="10"/>
          </p:nvPr>
        </p:nvSpPr>
        <p:spPr/>
        <p:txBody>
          <a:bodyPr/>
          <a:lstStyle/>
          <a:p>
            <a:fld id="{2C15B208-CE43-4351-94C1-53ACA6E6724A}" type="datetimeFigureOut">
              <a:rPr lang="en-US" smtClean="0"/>
              <a:t>9/16/2022</a:t>
            </a:fld>
            <a:endParaRPr lang="en-US"/>
          </a:p>
        </p:txBody>
      </p:sp>
      <p:sp>
        <p:nvSpPr>
          <p:cNvPr id="5" name="Footer Placeholder 4">
            <a:extLst>
              <a:ext uri="{FF2B5EF4-FFF2-40B4-BE49-F238E27FC236}">
                <a16:creationId xmlns:a16="http://schemas.microsoft.com/office/drawing/2014/main" id="{FF7FB57F-5064-456B-942B-191DD3EA21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BB2C4F-B103-4E05-A1B0-3037E71114D7}"/>
              </a:ext>
            </a:extLst>
          </p:cNvPr>
          <p:cNvSpPr>
            <a:spLocks noGrp="1"/>
          </p:cNvSpPr>
          <p:nvPr>
            <p:ph type="sldNum" sz="quarter" idx="12"/>
          </p:nvPr>
        </p:nvSpPr>
        <p:spPr/>
        <p:txBody>
          <a:bodyPr/>
          <a:lstStyle/>
          <a:p>
            <a:fld id="{87809591-6F4D-4E8E-A3AC-E95509F03CEF}" type="slidenum">
              <a:rPr lang="en-US" smtClean="0"/>
              <a:t>‹#›</a:t>
            </a:fld>
            <a:endParaRPr lang="en-US"/>
          </a:p>
        </p:txBody>
      </p:sp>
    </p:spTree>
    <p:extLst>
      <p:ext uri="{BB962C8B-B14F-4D97-AF65-F5344CB8AC3E}">
        <p14:creationId xmlns:p14="http://schemas.microsoft.com/office/powerpoint/2010/main" val="16480915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AF7184-DEE7-492B-84C4-7D870626B09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CA0F7B1-95C3-494C-BD03-E5BCC1083CC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F10950-481A-4C7D-8431-274195B4A758}"/>
              </a:ext>
            </a:extLst>
          </p:cNvPr>
          <p:cNvSpPr>
            <a:spLocks noGrp="1"/>
          </p:cNvSpPr>
          <p:nvPr>
            <p:ph type="dt" sz="half" idx="10"/>
          </p:nvPr>
        </p:nvSpPr>
        <p:spPr/>
        <p:txBody>
          <a:bodyPr/>
          <a:lstStyle/>
          <a:p>
            <a:fld id="{2C15B208-CE43-4351-94C1-53ACA6E6724A}" type="datetimeFigureOut">
              <a:rPr lang="en-US" smtClean="0"/>
              <a:t>9/16/2022</a:t>
            </a:fld>
            <a:endParaRPr lang="en-US"/>
          </a:p>
        </p:txBody>
      </p:sp>
      <p:sp>
        <p:nvSpPr>
          <p:cNvPr id="5" name="Footer Placeholder 4">
            <a:extLst>
              <a:ext uri="{FF2B5EF4-FFF2-40B4-BE49-F238E27FC236}">
                <a16:creationId xmlns:a16="http://schemas.microsoft.com/office/drawing/2014/main" id="{B17CB3BE-0392-4D02-A25F-796161DA52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F49710-C32F-4FE2-B4D0-4530A3940DCD}"/>
              </a:ext>
            </a:extLst>
          </p:cNvPr>
          <p:cNvSpPr>
            <a:spLocks noGrp="1"/>
          </p:cNvSpPr>
          <p:nvPr>
            <p:ph type="sldNum" sz="quarter" idx="12"/>
          </p:nvPr>
        </p:nvSpPr>
        <p:spPr/>
        <p:txBody>
          <a:bodyPr/>
          <a:lstStyle/>
          <a:p>
            <a:fld id="{87809591-6F4D-4E8E-A3AC-E95509F03CEF}" type="slidenum">
              <a:rPr lang="en-US" smtClean="0"/>
              <a:t>‹#›</a:t>
            </a:fld>
            <a:endParaRPr lang="en-US"/>
          </a:p>
        </p:txBody>
      </p:sp>
    </p:spTree>
    <p:extLst>
      <p:ext uri="{BB962C8B-B14F-4D97-AF65-F5344CB8AC3E}">
        <p14:creationId xmlns:p14="http://schemas.microsoft.com/office/powerpoint/2010/main" val="35912075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4F5D7-B42F-4E3D-B344-6C3989942E0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12C5E09-E575-4AC3-9A67-9D28ABCCDF7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B1FAF9-50F5-45F2-A05D-C71965094146}"/>
              </a:ext>
            </a:extLst>
          </p:cNvPr>
          <p:cNvSpPr>
            <a:spLocks noGrp="1"/>
          </p:cNvSpPr>
          <p:nvPr>
            <p:ph type="dt" sz="half" idx="10"/>
          </p:nvPr>
        </p:nvSpPr>
        <p:spPr/>
        <p:txBody>
          <a:bodyPr/>
          <a:lstStyle/>
          <a:p>
            <a:fld id="{2C15B208-CE43-4351-94C1-53ACA6E6724A}" type="datetimeFigureOut">
              <a:rPr lang="en-US" smtClean="0"/>
              <a:t>9/16/2022</a:t>
            </a:fld>
            <a:endParaRPr lang="en-US"/>
          </a:p>
        </p:txBody>
      </p:sp>
      <p:sp>
        <p:nvSpPr>
          <p:cNvPr id="5" name="Footer Placeholder 4">
            <a:extLst>
              <a:ext uri="{FF2B5EF4-FFF2-40B4-BE49-F238E27FC236}">
                <a16:creationId xmlns:a16="http://schemas.microsoft.com/office/drawing/2014/main" id="{5DCEDBAD-39B7-4D85-A755-6C45FBF890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EDE000-F5E8-4969-9673-9C642BDBCD68}"/>
              </a:ext>
            </a:extLst>
          </p:cNvPr>
          <p:cNvSpPr>
            <a:spLocks noGrp="1"/>
          </p:cNvSpPr>
          <p:nvPr>
            <p:ph type="sldNum" sz="quarter" idx="12"/>
          </p:nvPr>
        </p:nvSpPr>
        <p:spPr/>
        <p:txBody>
          <a:bodyPr/>
          <a:lstStyle/>
          <a:p>
            <a:fld id="{87809591-6F4D-4E8E-A3AC-E95509F03CEF}" type="slidenum">
              <a:rPr lang="en-US" smtClean="0"/>
              <a:t>‹#›</a:t>
            </a:fld>
            <a:endParaRPr lang="en-US"/>
          </a:p>
        </p:txBody>
      </p:sp>
    </p:spTree>
    <p:extLst>
      <p:ext uri="{BB962C8B-B14F-4D97-AF65-F5344CB8AC3E}">
        <p14:creationId xmlns:p14="http://schemas.microsoft.com/office/powerpoint/2010/main" val="2804171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1B720-1F66-4B90-A329-8927D21A506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C3E5102-42A8-411E-9DC4-54A11C22C92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33EBF26-1CFD-48D8-AAE9-460ADF419C64}"/>
              </a:ext>
            </a:extLst>
          </p:cNvPr>
          <p:cNvSpPr>
            <a:spLocks noGrp="1"/>
          </p:cNvSpPr>
          <p:nvPr>
            <p:ph type="dt" sz="half" idx="10"/>
          </p:nvPr>
        </p:nvSpPr>
        <p:spPr/>
        <p:txBody>
          <a:bodyPr/>
          <a:lstStyle/>
          <a:p>
            <a:fld id="{2C15B208-CE43-4351-94C1-53ACA6E6724A}" type="datetimeFigureOut">
              <a:rPr lang="en-US" smtClean="0"/>
              <a:t>9/16/2022</a:t>
            </a:fld>
            <a:endParaRPr lang="en-US"/>
          </a:p>
        </p:txBody>
      </p:sp>
      <p:sp>
        <p:nvSpPr>
          <p:cNvPr id="5" name="Footer Placeholder 4">
            <a:extLst>
              <a:ext uri="{FF2B5EF4-FFF2-40B4-BE49-F238E27FC236}">
                <a16:creationId xmlns:a16="http://schemas.microsoft.com/office/drawing/2014/main" id="{D40152F3-AC6E-4F6D-8C31-1610733C10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9FF986-2F75-489C-8B56-C8C74AC6B176}"/>
              </a:ext>
            </a:extLst>
          </p:cNvPr>
          <p:cNvSpPr>
            <a:spLocks noGrp="1"/>
          </p:cNvSpPr>
          <p:nvPr>
            <p:ph type="sldNum" sz="quarter" idx="12"/>
          </p:nvPr>
        </p:nvSpPr>
        <p:spPr/>
        <p:txBody>
          <a:bodyPr/>
          <a:lstStyle/>
          <a:p>
            <a:fld id="{87809591-6F4D-4E8E-A3AC-E95509F03CEF}" type="slidenum">
              <a:rPr lang="en-US" smtClean="0"/>
              <a:t>‹#›</a:t>
            </a:fld>
            <a:endParaRPr lang="en-US"/>
          </a:p>
        </p:txBody>
      </p:sp>
    </p:spTree>
    <p:extLst>
      <p:ext uri="{BB962C8B-B14F-4D97-AF65-F5344CB8AC3E}">
        <p14:creationId xmlns:p14="http://schemas.microsoft.com/office/powerpoint/2010/main" val="13895048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804EC-8187-475B-B1D2-7EC434713E8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E824345-6617-4BBC-915A-A3C8D0C33DC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C6CA58D-6CBF-4938-8901-2D7042697A3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AC09845-D0B5-4E7F-B72F-BAC54CC510F5}"/>
              </a:ext>
            </a:extLst>
          </p:cNvPr>
          <p:cNvSpPr>
            <a:spLocks noGrp="1"/>
          </p:cNvSpPr>
          <p:nvPr>
            <p:ph type="dt" sz="half" idx="10"/>
          </p:nvPr>
        </p:nvSpPr>
        <p:spPr/>
        <p:txBody>
          <a:bodyPr/>
          <a:lstStyle/>
          <a:p>
            <a:fld id="{2C15B208-CE43-4351-94C1-53ACA6E6724A}" type="datetimeFigureOut">
              <a:rPr lang="en-US" smtClean="0"/>
              <a:t>9/16/2022</a:t>
            </a:fld>
            <a:endParaRPr lang="en-US"/>
          </a:p>
        </p:txBody>
      </p:sp>
      <p:sp>
        <p:nvSpPr>
          <p:cNvPr id="6" name="Footer Placeholder 5">
            <a:extLst>
              <a:ext uri="{FF2B5EF4-FFF2-40B4-BE49-F238E27FC236}">
                <a16:creationId xmlns:a16="http://schemas.microsoft.com/office/drawing/2014/main" id="{3AF154EF-F992-4702-A705-2BA2E6F507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C7D03D-0F5A-4D55-B67A-38753B965780}"/>
              </a:ext>
            </a:extLst>
          </p:cNvPr>
          <p:cNvSpPr>
            <a:spLocks noGrp="1"/>
          </p:cNvSpPr>
          <p:nvPr>
            <p:ph type="sldNum" sz="quarter" idx="12"/>
          </p:nvPr>
        </p:nvSpPr>
        <p:spPr/>
        <p:txBody>
          <a:bodyPr/>
          <a:lstStyle/>
          <a:p>
            <a:fld id="{87809591-6F4D-4E8E-A3AC-E95509F03CEF}" type="slidenum">
              <a:rPr lang="en-US" smtClean="0"/>
              <a:t>‹#›</a:t>
            </a:fld>
            <a:endParaRPr lang="en-US"/>
          </a:p>
        </p:txBody>
      </p:sp>
    </p:spTree>
    <p:extLst>
      <p:ext uri="{BB962C8B-B14F-4D97-AF65-F5344CB8AC3E}">
        <p14:creationId xmlns:p14="http://schemas.microsoft.com/office/powerpoint/2010/main" val="38798699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CADB9-646D-4957-B488-9E37ECCEB92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FB19DB2-BCBA-451A-A0E6-AF2886F5AA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7F0C870-6726-4100-8E4A-18808ED595A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DB14EE5-8D46-4590-9048-674040F7418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D815AF0-A677-429E-8AAF-98E764A0D38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75AF000-32A0-4BB9-A145-9E6A91D25D0B}"/>
              </a:ext>
            </a:extLst>
          </p:cNvPr>
          <p:cNvSpPr>
            <a:spLocks noGrp="1"/>
          </p:cNvSpPr>
          <p:nvPr>
            <p:ph type="dt" sz="half" idx="10"/>
          </p:nvPr>
        </p:nvSpPr>
        <p:spPr/>
        <p:txBody>
          <a:bodyPr/>
          <a:lstStyle/>
          <a:p>
            <a:fld id="{2C15B208-CE43-4351-94C1-53ACA6E6724A}" type="datetimeFigureOut">
              <a:rPr lang="en-US" smtClean="0"/>
              <a:t>9/16/2022</a:t>
            </a:fld>
            <a:endParaRPr lang="en-US"/>
          </a:p>
        </p:txBody>
      </p:sp>
      <p:sp>
        <p:nvSpPr>
          <p:cNvPr id="8" name="Footer Placeholder 7">
            <a:extLst>
              <a:ext uri="{FF2B5EF4-FFF2-40B4-BE49-F238E27FC236}">
                <a16:creationId xmlns:a16="http://schemas.microsoft.com/office/drawing/2014/main" id="{79F16136-A05A-4F63-9228-2F34D6C15B2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18C4491-D7DF-47CC-BBD6-736A20643319}"/>
              </a:ext>
            </a:extLst>
          </p:cNvPr>
          <p:cNvSpPr>
            <a:spLocks noGrp="1"/>
          </p:cNvSpPr>
          <p:nvPr>
            <p:ph type="sldNum" sz="quarter" idx="12"/>
          </p:nvPr>
        </p:nvSpPr>
        <p:spPr/>
        <p:txBody>
          <a:bodyPr/>
          <a:lstStyle/>
          <a:p>
            <a:fld id="{87809591-6F4D-4E8E-A3AC-E95509F03CEF}" type="slidenum">
              <a:rPr lang="en-US" smtClean="0"/>
              <a:t>‹#›</a:t>
            </a:fld>
            <a:endParaRPr lang="en-US"/>
          </a:p>
        </p:txBody>
      </p:sp>
    </p:spTree>
    <p:extLst>
      <p:ext uri="{BB962C8B-B14F-4D97-AF65-F5344CB8AC3E}">
        <p14:creationId xmlns:p14="http://schemas.microsoft.com/office/powerpoint/2010/main" val="21583438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13168-A929-4D8C-A8DB-9163979E7B7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FA41D7D-2B32-4FBD-A23A-52160A05F235}"/>
              </a:ext>
            </a:extLst>
          </p:cNvPr>
          <p:cNvSpPr>
            <a:spLocks noGrp="1"/>
          </p:cNvSpPr>
          <p:nvPr>
            <p:ph type="dt" sz="half" idx="10"/>
          </p:nvPr>
        </p:nvSpPr>
        <p:spPr/>
        <p:txBody>
          <a:bodyPr/>
          <a:lstStyle/>
          <a:p>
            <a:fld id="{2C15B208-CE43-4351-94C1-53ACA6E6724A}" type="datetimeFigureOut">
              <a:rPr lang="en-US" smtClean="0"/>
              <a:t>9/16/2022</a:t>
            </a:fld>
            <a:endParaRPr lang="en-US"/>
          </a:p>
        </p:txBody>
      </p:sp>
      <p:sp>
        <p:nvSpPr>
          <p:cNvPr id="4" name="Footer Placeholder 3">
            <a:extLst>
              <a:ext uri="{FF2B5EF4-FFF2-40B4-BE49-F238E27FC236}">
                <a16:creationId xmlns:a16="http://schemas.microsoft.com/office/drawing/2014/main" id="{D9D41900-BD5F-4D9C-B7AF-764C1F86488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6F0D1A4-2242-4DEA-9607-DBB149728768}"/>
              </a:ext>
            </a:extLst>
          </p:cNvPr>
          <p:cNvSpPr>
            <a:spLocks noGrp="1"/>
          </p:cNvSpPr>
          <p:nvPr>
            <p:ph type="sldNum" sz="quarter" idx="12"/>
          </p:nvPr>
        </p:nvSpPr>
        <p:spPr/>
        <p:txBody>
          <a:bodyPr/>
          <a:lstStyle/>
          <a:p>
            <a:fld id="{87809591-6F4D-4E8E-A3AC-E95509F03CEF}" type="slidenum">
              <a:rPr lang="en-US" smtClean="0"/>
              <a:t>‹#›</a:t>
            </a:fld>
            <a:endParaRPr lang="en-US"/>
          </a:p>
        </p:txBody>
      </p:sp>
    </p:spTree>
    <p:extLst>
      <p:ext uri="{BB962C8B-B14F-4D97-AF65-F5344CB8AC3E}">
        <p14:creationId xmlns:p14="http://schemas.microsoft.com/office/powerpoint/2010/main" val="42172986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72ABB-0CF5-4350-A9CB-65233C524F61}"/>
              </a:ext>
            </a:extLst>
          </p:cNvPr>
          <p:cNvSpPr>
            <a:spLocks noGrp="1"/>
          </p:cNvSpPr>
          <p:nvPr>
            <p:ph type="dt" sz="half" idx="10"/>
          </p:nvPr>
        </p:nvSpPr>
        <p:spPr/>
        <p:txBody>
          <a:bodyPr/>
          <a:lstStyle/>
          <a:p>
            <a:fld id="{2C15B208-CE43-4351-94C1-53ACA6E6724A}" type="datetimeFigureOut">
              <a:rPr lang="en-US" smtClean="0"/>
              <a:t>9/16/2022</a:t>
            </a:fld>
            <a:endParaRPr lang="en-US"/>
          </a:p>
        </p:txBody>
      </p:sp>
      <p:sp>
        <p:nvSpPr>
          <p:cNvPr id="3" name="Footer Placeholder 2">
            <a:extLst>
              <a:ext uri="{FF2B5EF4-FFF2-40B4-BE49-F238E27FC236}">
                <a16:creationId xmlns:a16="http://schemas.microsoft.com/office/drawing/2014/main" id="{7A58DC48-87E0-4D3D-A14C-F00F8B02782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A660467-8020-4F13-99C7-6A9FF0360844}"/>
              </a:ext>
            </a:extLst>
          </p:cNvPr>
          <p:cNvSpPr>
            <a:spLocks noGrp="1"/>
          </p:cNvSpPr>
          <p:nvPr>
            <p:ph type="sldNum" sz="quarter" idx="12"/>
          </p:nvPr>
        </p:nvSpPr>
        <p:spPr/>
        <p:txBody>
          <a:bodyPr/>
          <a:lstStyle/>
          <a:p>
            <a:fld id="{87809591-6F4D-4E8E-A3AC-E95509F03CEF}" type="slidenum">
              <a:rPr lang="en-US" smtClean="0"/>
              <a:t>‹#›</a:t>
            </a:fld>
            <a:endParaRPr lang="en-US"/>
          </a:p>
        </p:txBody>
      </p:sp>
    </p:spTree>
    <p:extLst>
      <p:ext uri="{BB962C8B-B14F-4D97-AF65-F5344CB8AC3E}">
        <p14:creationId xmlns:p14="http://schemas.microsoft.com/office/powerpoint/2010/main" val="10701484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3613F-4C0E-4AD9-A4D2-C0AECF1544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EE70D90-C981-49C7-B565-AACDC613A7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13E47C9-558A-4DBD-9572-96463EF69E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871E5B3-1DDD-4CEF-AA45-1714F6257C4B}"/>
              </a:ext>
            </a:extLst>
          </p:cNvPr>
          <p:cNvSpPr>
            <a:spLocks noGrp="1"/>
          </p:cNvSpPr>
          <p:nvPr>
            <p:ph type="dt" sz="half" idx="10"/>
          </p:nvPr>
        </p:nvSpPr>
        <p:spPr/>
        <p:txBody>
          <a:bodyPr/>
          <a:lstStyle/>
          <a:p>
            <a:fld id="{2C15B208-CE43-4351-94C1-53ACA6E6724A}" type="datetimeFigureOut">
              <a:rPr lang="en-US" smtClean="0"/>
              <a:t>9/16/2022</a:t>
            </a:fld>
            <a:endParaRPr lang="en-US"/>
          </a:p>
        </p:txBody>
      </p:sp>
      <p:sp>
        <p:nvSpPr>
          <p:cNvPr id="6" name="Footer Placeholder 5">
            <a:extLst>
              <a:ext uri="{FF2B5EF4-FFF2-40B4-BE49-F238E27FC236}">
                <a16:creationId xmlns:a16="http://schemas.microsoft.com/office/drawing/2014/main" id="{7A40122D-5BA0-4828-B128-9215FD33F3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565C76-E00E-4D5C-A8F2-6753C757AECC}"/>
              </a:ext>
            </a:extLst>
          </p:cNvPr>
          <p:cNvSpPr>
            <a:spLocks noGrp="1"/>
          </p:cNvSpPr>
          <p:nvPr>
            <p:ph type="sldNum" sz="quarter" idx="12"/>
          </p:nvPr>
        </p:nvSpPr>
        <p:spPr/>
        <p:txBody>
          <a:bodyPr/>
          <a:lstStyle/>
          <a:p>
            <a:fld id="{87809591-6F4D-4E8E-A3AC-E95509F03CEF}" type="slidenum">
              <a:rPr lang="en-US" smtClean="0"/>
              <a:t>‹#›</a:t>
            </a:fld>
            <a:endParaRPr lang="en-US"/>
          </a:p>
        </p:txBody>
      </p:sp>
    </p:spTree>
    <p:extLst>
      <p:ext uri="{BB962C8B-B14F-4D97-AF65-F5344CB8AC3E}">
        <p14:creationId xmlns:p14="http://schemas.microsoft.com/office/powerpoint/2010/main" val="10062811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2A3D1-3079-423A-8891-E847E6BAA2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8701BEE-F482-43AB-8BBF-747C7CC1820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1C602D5-C8DA-4535-8353-9D6869F886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425044D-B7F1-4193-A737-88581E6521BE}"/>
              </a:ext>
            </a:extLst>
          </p:cNvPr>
          <p:cNvSpPr>
            <a:spLocks noGrp="1"/>
          </p:cNvSpPr>
          <p:nvPr>
            <p:ph type="dt" sz="half" idx="10"/>
          </p:nvPr>
        </p:nvSpPr>
        <p:spPr/>
        <p:txBody>
          <a:bodyPr/>
          <a:lstStyle/>
          <a:p>
            <a:fld id="{2C15B208-CE43-4351-94C1-53ACA6E6724A}" type="datetimeFigureOut">
              <a:rPr lang="en-US" smtClean="0"/>
              <a:t>9/16/2022</a:t>
            </a:fld>
            <a:endParaRPr lang="en-US"/>
          </a:p>
        </p:txBody>
      </p:sp>
      <p:sp>
        <p:nvSpPr>
          <p:cNvPr id="6" name="Footer Placeholder 5">
            <a:extLst>
              <a:ext uri="{FF2B5EF4-FFF2-40B4-BE49-F238E27FC236}">
                <a16:creationId xmlns:a16="http://schemas.microsoft.com/office/drawing/2014/main" id="{3C6360B5-D964-4265-9F50-777A2DBFE4A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719AEE8-E791-4A4C-BA88-A7991878AF93}"/>
              </a:ext>
            </a:extLst>
          </p:cNvPr>
          <p:cNvSpPr>
            <a:spLocks noGrp="1"/>
          </p:cNvSpPr>
          <p:nvPr>
            <p:ph type="sldNum" sz="quarter" idx="12"/>
          </p:nvPr>
        </p:nvSpPr>
        <p:spPr/>
        <p:txBody>
          <a:bodyPr/>
          <a:lstStyle/>
          <a:p>
            <a:fld id="{87809591-6F4D-4E8E-A3AC-E95509F03CEF}" type="slidenum">
              <a:rPr lang="en-US" smtClean="0"/>
              <a:t>‹#›</a:t>
            </a:fld>
            <a:endParaRPr lang="en-US"/>
          </a:p>
        </p:txBody>
      </p:sp>
    </p:spTree>
    <p:extLst>
      <p:ext uri="{BB962C8B-B14F-4D97-AF65-F5344CB8AC3E}">
        <p14:creationId xmlns:p14="http://schemas.microsoft.com/office/powerpoint/2010/main" val="25317292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95A1392-C34D-4DFD-A561-B549BEAEDA4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DC86E5A-449F-48E7-A7A3-6190650BC7C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2E6A42-BFA3-4C48-AF7F-D4B716BD8F2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15B208-CE43-4351-94C1-53ACA6E6724A}" type="datetimeFigureOut">
              <a:rPr lang="en-US" smtClean="0"/>
              <a:t>9/16/2022</a:t>
            </a:fld>
            <a:endParaRPr lang="en-US"/>
          </a:p>
        </p:txBody>
      </p:sp>
      <p:sp>
        <p:nvSpPr>
          <p:cNvPr id="5" name="Footer Placeholder 4">
            <a:extLst>
              <a:ext uri="{FF2B5EF4-FFF2-40B4-BE49-F238E27FC236}">
                <a16:creationId xmlns:a16="http://schemas.microsoft.com/office/drawing/2014/main" id="{F915F654-B247-45CD-AD95-3B503E3A28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FCF47A6-0FE5-4E8E-AE54-64A58D8F54A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809591-6F4D-4E8E-A3AC-E95509F03CEF}" type="slidenum">
              <a:rPr lang="en-US" smtClean="0"/>
              <a:t>‹#›</a:t>
            </a:fld>
            <a:endParaRPr lang="en-US"/>
          </a:p>
        </p:txBody>
      </p:sp>
    </p:spTree>
    <p:extLst>
      <p:ext uri="{BB962C8B-B14F-4D97-AF65-F5344CB8AC3E}">
        <p14:creationId xmlns:p14="http://schemas.microsoft.com/office/powerpoint/2010/main" val="5794400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madasamy.medium.com/javascript-brief-history-and-ecmascript-es6-es7-es8-features-673973394df4"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C7207-E27B-4511-978C-F756262045F9}"/>
              </a:ext>
            </a:extLst>
          </p:cNvPr>
          <p:cNvSpPr>
            <a:spLocks noGrp="1"/>
          </p:cNvSpPr>
          <p:nvPr>
            <p:ph type="ctrTitle"/>
          </p:nvPr>
        </p:nvSpPr>
        <p:spPr/>
        <p:txBody>
          <a:bodyPr/>
          <a:lstStyle/>
          <a:p>
            <a:r>
              <a:rPr lang="en-US" dirty="0"/>
              <a:t>Java Script</a:t>
            </a:r>
          </a:p>
        </p:txBody>
      </p:sp>
      <p:sp>
        <p:nvSpPr>
          <p:cNvPr id="3" name="Subtitle 2">
            <a:extLst>
              <a:ext uri="{FF2B5EF4-FFF2-40B4-BE49-F238E27FC236}">
                <a16:creationId xmlns:a16="http://schemas.microsoft.com/office/drawing/2014/main" id="{0A3EF40C-8044-4527-A409-E573B89638BF}"/>
              </a:ext>
            </a:extLst>
          </p:cNvPr>
          <p:cNvSpPr>
            <a:spLocks noGrp="1"/>
          </p:cNvSpPr>
          <p:nvPr>
            <p:ph type="subTitle" idx="1"/>
          </p:nvPr>
        </p:nvSpPr>
        <p:spPr/>
        <p:txBody>
          <a:bodyPr/>
          <a:lstStyle/>
          <a:p>
            <a:r>
              <a:rPr lang="en-US" dirty="0"/>
              <a:t>Day 1</a:t>
            </a:r>
          </a:p>
        </p:txBody>
      </p:sp>
    </p:spTree>
    <p:extLst>
      <p:ext uri="{BB962C8B-B14F-4D97-AF65-F5344CB8AC3E}">
        <p14:creationId xmlns:p14="http://schemas.microsoft.com/office/powerpoint/2010/main" val="6215212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A6661-710E-42E4-BF5D-F33432850BFB}"/>
              </a:ext>
            </a:extLst>
          </p:cNvPr>
          <p:cNvSpPr>
            <a:spLocks noGrp="1"/>
          </p:cNvSpPr>
          <p:nvPr>
            <p:ph type="title"/>
          </p:nvPr>
        </p:nvSpPr>
        <p:spPr/>
        <p:txBody>
          <a:bodyPr/>
          <a:lstStyle/>
          <a:p>
            <a:r>
              <a:rPr lang="en-US" dirty="0"/>
              <a:t>Client Side vs Server Side JavaScript</a:t>
            </a:r>
          </a:p>
        </p:txBody>
      </p:sp>
      <p:sp>
        <p:nvSpPr>
          <p:cNvPr id="3" name="Content Placeholder 2">
            <a:extLst>
              <a:ext uri="{FF2B5EF4-FFF2-40B4-BE49-F238E27FC236}">
                <a16:creationId xmlns:a16="http://schemas.microsoft.com/office/drawing/2014/main" id="{D1839C65-FAD5-4DB6-8972-E6420F7D4453}"/>
              </a:ext>
            </a:extLst>
          </p:cNvPr>
          <p:cNvSpPr>
            <a:spLocks noGrp="1"/>
          </p:cNvSpPr>
          <p:nvPr>
            <p:ph idx="1"/>
          </p:nvPr>
        </p:nvSpPr>
        <p:spPr/>
        <p:txBody>
          <a:bodyPr/>
          <a:lstStyle/>
          <a:p>
            <a:r>
              <a:rPr lang="en-US" b="1" dirty="0"/>
              <a:t>Client-side scripting :</a:t>
            </a:r>
            <a:r>
              <a:rPr lang="en-US" dirty="0"/>
              <a:t> </a:t>
            </a:r>
          </a:p>
          <a:p>
            <a:pPr lvl="1"/>
            <a:r>
              <a:rPr lang="en-US" dirty="0"/>
              <a:t>Client Side JavaScript (CSJS) is an extended version of </a:t>
            </a:r>
            <a:r>
              <a:rPr lang="en-US" b="1" dirty="0"/>
              <a:t>JavaScript</a:t>
            </a:r>
            <a:r>
              <a:rPr lang="en-US" dirty="0"/>
              <a:t> that enables the enhancement and manipulation of web pages at client browsers. In a </a:t>
            </a:r>
            <a:r>
              <a:rPr lang="en-US" b="1" dirty="0"/>
              <a:t>browser environment</a:t>
            </a:r>
            <a:r>
              <a:rPr lang="en-US" dirty="0"/>
              <a:t> , your code will have access to things provided only by the browser, like the document object for the current page, the window, functions like alert that pop up a message, etc. The main tasks of </a:t>
            </a:r>
            <a:r>
              <a:rPr lang="en-US" b="1" dirty="0"/>
              <a:t>Client side JavaScript</a:t>
            </a:r>
            <a:r>
              <a:rPr lang="en-US" dirty="0"/>
              <a:t> are validating input, animation, manipulating UI elements, applying styles, some calculations are done when you don't want the page to refresh so often. In web developing it's the browser, in the user's machine, that runs this code, and is mainly done in </a:t>
            </a:r>
            <a:r>
              <a:rPr lang="en-US" b="1" dirty="0" err="1"/>
              <a:t>javascript</a:t>
            </a:r>
            <a:r>
              <a:rPr lang="en-US" dirty="0"/>
              <a:t> . Also, this code must run in a variety of browsers.</a:t>
            </a:r>
          </a:p>
        </p:txBody>
      </p:sp>
    </p:spTree>
    <p:extLst>
      <p:ext uri="{BB962C8B-B14F-4D97-AF65-F5344CB8AC3E}">
        <p14:creationId xmlns:p14="http://schemas.microsoft.com/office/powerpoint/2010/main" val="19191565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A6661-710E-42E4-BF5D-F33432850BFB}"/>
              </a:ext>
            </a:extLst>
          </p:cNvPr>
          <p:cNvSpPr>
            <a:spLocks noGrp="1"/>
          </p:cNvSpPr>
          <p:nvPr>
            <p:ph type="title"/>
          </p:nvPr>
        </p:nvSpPr>
        <p:spPr/>
        <p:txBody>
          <a:bodyPr/>
          <a:lstStyle/>
          <a:p>
            <a:r>
              <a:rPr lang="en-US" dirty="0"/>
              <a:t>Client Side vs Server Side JavaScript</a:t>
            </a:r>
          </a:p>
        </p:txBody>
      </p:sp>
      <p:sp>
        <p:nvSpPr>
          <p:cNvPr id="3" name="Content Placeholder 2">
            <a:extLst>
              <a:ext uri="{FF2B5EF4-FFF2-40B4-BE49-F238E27FC236}">
                <a16:creationId xmlns:a16="http://schemas.microsoft.com/office/drawing/2014/main" id="{D1839C65-FAD5-4DB6-8972-E6420F7D4453}"/>
              </a:ext>
            </a:extLst>
          </p:cNvPr>
          <p:cNvSpPr>
            <a:spLocks noGrp="1"/>
          </p:cNvSpPr>
          <p:nvPr>
            <p:ph idx="1"/>
          </p:nvPr>
        </p:nvSpPr>
        <p:spPr/>
        <p:txBody>
          <a:bodyPr/>
          <a:lstStyle/>
          <a:p>
            <a:r>
              <a:rPr lang="en-US" b="1" dirty="0"/>
              <a:t>Server-side scripting :</a:t>
            </a:r>
          </a:p>
          <a:p>
            <a:pPr lvl="1" fontAlgn="base"/>
            <a:r>
              <a:rPr lang="en-US" dirty="0"/>
              <a:t>Server Side JavaScript (SSJS) is an extended version of JavaScript that enables </a:t>
            </a:r>
            <a:r>
              <a:rPr lang="en-US" b="1" dirty="0"/>
              <a:t>back-end access</a:t>
            </a:r>
            <a:r>
              <a:rPr lang="en-US" dirty="0"/>
              <a:t> to databases, file systems, and servers. Server side </a:t>
            </a:r>
            <a:r>
              <a:rPr lang="en-US" dirty="0" err="1"/>
              <a:t>javascript</a:t>
            </a:r>
            <a:r>
              <a:rPr lang="en-US" dirty="0"/>
              <a:t>, is </a:t>
            </a:r>
            <a:r>
              <a:rPr lang="en-US" dirty="0" err="1"/>
              <a:t>javascript</a:t>
            </a:r>
            <a:r>
              <a:rPr lang="en-US" dirty="0"/>
              <a:t> code running over a server </a:t>
            </a:r>
            <a:r>
              <a:rPr lang="en-US" b="1" dirty="0"/>
              <a:t>local resources</a:t>
            </a:r>
            <a:r>
              <a:rPr lang="en-US" dirty="0"/>
              <a:t> , it's just like C# or Java, but the syntax is based on JavaScript. A good example of this is </a:t>
            </a:r>
            <a:r>
              <a:rPr lang="en-US" b="1" dirty="0"/>
              <a:t>Node.JS</a:t>
            </a:r>
            <a:r>
              <a:rPr lang="en-US" dirty="0"/>
              <a:t> , with Node.JS you write </a:t>
            </a:r>
            <a:r>
              <a:rPr lang="en-US" dirty="0" err="1"/>
              <a:t>javascript</a:t>
            </a:r>
            <a:r>
              <a:rPr lang="en-US" dirty="0"/>
              <a:t> to program on the server side, and that code can be seen as normal C#, C, or any other server side language code. </a:t>
            </a:r>
          </a:p>
          <a:p>
            <a:pPr marL="0" indent="0">
              <a:buNone/>
            </a:pPr>
            <a:endParaRPr lang="en-US" dirty="0"/>
          </a:p>
        </p:txBody>
      </p:sp>
    </p:spTree>
    <p:extLst>
      <p:ext uri="{BB962C8B-B14F-4D97-AF65-F5344CB8AC3E}">
        <p14:creationId xmlns:p14="http://schemas.microsoft.com/office/powerpoint/2010/main" val="18639305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A6661-710E-42E4-BF5D-F33432850BFB}"/>
              </a:ext>
            </a:extLst>
          </p:cNvPr>
          <p:cNvSpPr>
            <a:spLocks noGrp="1"/>
          </p:cNvSpPr>
          <p:nvPr>
            <p:ph type="title"/>
          </p:nvPr>
        </p:nvSpPr>
        <p:spPr/>
        <p:txBody>
          <a:bodyPr/>
          <a:lstStyle/>
          <a:p>
            <a:r>
              <a:rPr lang="en-US" dirty="0"/>
              <a:t>Client Side vs Server Side JavaScript</a:t>
            </a:r>
          </a:p>
        </p:txBody>
      </p:sp>
      <p:sp>
        <p:nvSpPr>
          <p:cNvPr id="3" name="Content Placeholder 2">
            <a:extLst>
              <a:ext uri="{FF2B5EF4-FFF2-40B4-BE49-F238E27FC236}">
                <a16:creationId xmlns:a16="http://schemas.microsoft.com/office/drawing/2014/main" id="{D1839C65-FAD5-4DB6-8972-E6420F7D4453}"/>
              </a:ext>
            </a:extLst>
          </p:cNvPr>
          <p:cNvSpPr>
            <a:spLocks noGrp="1"/>
          </p:cNvSpPr>
          <p:nvPr>
            <p:ph idx="1"/>
          </p:nvPr>
        </p:nvSpPr>
        <p:spPr>
          <a:xfrm>
            <a:off x="838200" y="1349829"/>
            <a:ext cx="10515600" cy="4827134"/>
          </a:xfrm>
        </p:spPr>
        <p:txBody>
          <a:bodyPr>
            <a:normAutofit/>
          </a:bodyPr>
          <a:lstStyle/>
          <a:p>
            <a:r>
              <a:rPr lang="en-US" b="1" dirty="0"/>
              <a:t>JavaScript: Client side Vs. Server side</a:t>
            </a:r>
          </a:p>
          <a:p>
            <a:r>
              <a:rPr lang="en-US" dirty="0"/>
              <a:t>Client side programming includes any coding or computation or effects or animation or any sort of interaction your website performs with the user </a:t>
            </a:r>
            <a:r>
              <a:rPr lang="en-US" b="1" dirty="0"/>
              <a:t>via browser</a:t>
            </a:r>
            <a:r>
              <a:rPr lang="en-US" dirty="0"/>
              <a:t> . But server side programming is that which performs all the task in the </a:t>
            </a:r>
            <a:r>
              <a:rPr lang="en-US" b="1" dirty="0"/>
              <a:t>server only</a:t>
            </a:r>
            <a:r>
              <a:rPr lang="en-US" dirty="0"/>
              <a:t> . So the user is unaware of that. Few years ago JavaScript compilers were available only on the client machine (browsers). So java script was called as a </a:t>
            </a:r>
            <a:r>
              <a:rPr lang="en-US" b="1" dirty="0"/>
              <a:t>client side</a:t>
            </a:r>
            <a:r>
              <a:rPr lang="en-US" dirty="0"/>
              <a:t> scripting language. On the client side JavaScript is run by v8 engine (Google chrome). But now in the </a:t>
            </a:r>
            <a:r>
              <a:rPr lang="en-US" b="1" dirty="0"/>
              <a:t>server side</a:t>
            </a:r>
            <a:r>
              <a:rPr lang="en-US" dirty="0"/>
              <a:t> also JavaScript is used. The v8 engine (with some modifications to provide the server functionality) is also used in the servers to run </a:t>
            </a:r>
            <a:r>
              <a:rPr lang="en-US" dirty="0" err="1"/>
              <a:t>js</a:t>
            </a:r>
            <a:r>
              <a:rPr lang="en-US" dirty="0"/>
              <a:t> codes. So, in both cases the language is the same, only the environment is different.</a:t>
            </a:r>
          </a:p>
          <a:p>
            <a:pPr marL="0" indent="0">
              <a:buNone/>
            </a:pPr>
            <a:endParaRPr lang="en-US" dirty="0"/>
          </a:p>
        </p:txBody>
      </p:sp>
    </p:spTree>
    <p:extLst>
      <p:ext uri="{BB962C8B-B14F-4D97-AF65-F5344CB8AC3E}">
        <p14:creationId xmlns:p14="http://schemas.microsoft.com/office/powerpoint/2010/main" val="21350502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C83E8-EAE3-4151-BF52-5803797A540D}"/>
              </a:ext>
            </a:extLst>
          </p:cNvPr>
          <p:cNvSpPr>
            <a:spLocks noGrp="1"/>
          </p:cNvSpPr>
          <p:nvPr>
            <p:ph type="title"/>
          </p:nvPr>
        </p:nvSpPr>
        <p:spPr/>
        <p:txBody>
          <a:bodyPr>
            <a:normAutofit/>
          </a:bodyPr>
          <a:lstStyle/>
          <a:p>
            <a:r>
              <a:rPr lang="en-US" dirty="0"/>
              <a:t>An brief overview of </a:t>
            </a:r>
            <a:r>
              <a:rPr lang="en-US" dirty="0" err="1"/>
              <a:t>EcmaScript</a:t>
            </a:r>
            <a:r>
              <a:rPr lang="en-US" dirty="0"/>
              <a:t> (ES5 &amp; ES6/ES2015)</a:t>
            </a:r>
          </a:p>
        </p:txBody>
      </p:sp>
      <p:sp>
        <p:nvSpPr>
          <p:cNvPr id="3" name="Content Placeholder 2">
            <a:extLst>
              <a:ext uri="{FF2B5EF4-FFF2-40B4-BE49-F238E27FC236}">
                <a16:creationId xmlns:a16="http://schemas.microsoft.com/office/drawing/2014/main" id="{5FF0C863-73B4-402D-9073-E7201524B5A1}"/>
              </a:ext>
            </a:extLst>
          </p:cNvPr>
          <p:cNvSpPr>
            <a:spLocks noGrp="1"/>
          </p:cNvSpPr>
          <p:nvPr>
            <p:ph idx="1"/>
          </p:nvPr>
        </p:nvSpPr>
        <p:spPr>
          <a:xfrm>
            <a:off x="838200" y="1825624"/>
            <a:ext cx="10515600" cy="4879975"/>
          </a:xfrm>
        </p:spPr>
        <p:txBody>
          <a:bodyPr>
            <a:normAutofit/>
          </a:bodyPr>
          <a:lstStyle/>
          <a:p>
            <a:r>
              <a:rPr lang="en-US" dirty="0"/>
              <a:t>ECMAScript(ES), ECMAScript is an simple standard for JavaScript and adding new features to JavaScript,</a:t>
            </a:r>
          </a:p>
          <a:p>
            <a:r>
              <a:rPr lang="en-US" dirty="0"/>
              <a:t>ECMAScript is a subset of JavaScript. JavaScript is basically ECMAScript at its core but builds upon it. Languages such as ActionScript, JavaScript, JScript all use ECMAScript as its core. As a comparison, AS/JS/JScript are 3 different cars, but they all use the same engine… each of their exteriors is different though, and there have been several modifications done to each to make it unique.</a:t>
            </a:r>
          </a:p>
          <a:p>
            <a:endParaRPr lang="en-US" dirty="0"/>
          </a:p>
          <a:p>
            <a:r>
              <a:rPr lang="en-US" dirty="0"/>
              <a:t>Let’s visit   </a:t>
            </a:r>
            <a:r>
              <a:rPr lang="en-US" dirty="0">
                <a:hlinkClick r:id="rId2"/>
              </a:rPr>
              <a:t>https://madasamy.medium.com/javascript-brief-history-and-ecmascript-es6-es7-es8-features-673973394df4</a:t>
            </a:r>
            <a:r>
              <a:rPr lang="en-US" dirty="0"/>
              <a:t>  for more details</a:t>
            </a:r>
          </a:p>
          <a:p>
            <a:pPr marL="0" indent="0">
              <a:buNone/>
            </a:pPr>
            <a:endParaRPr lang="en-US" dirty="0"/>
          </a:p>
        </p:txBody>
      </p:sp>
    </p:spTree>
    <p:extLst>
      <p:ext uri="{BB962C8B-B14F-4D97-AF65-F5344CB8AC3E}">
        <p14:creationId xmlns:p14="http://schemas.microsoft.com/office/powerpoint/2010/main" val="26297952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0BEA3-F957-4578-816B-4A8BDBB0DE59}"/>
              </a:ext>
            </a:extLst>
          </p:cNvPr>
          <p:cNvSpPr>
            <a:spLocks noGrp="1"/>
          </p:cNvSpPr>
          <p:nvPr>
            <p:ph type="title"/>
          </p:nvPr>
        </p:nvSpPr>
        <p:spPr/>
        <p:txBody>
          <a:bodyPr/>
          <a:lstStyle/>
          <a:p>
            <a:r>
              <a:rPr lang="en-US" dirty="0"/>
              <a:t>Demonstrate JS using Browser</a:t>
            </a:r>
          </a:p>
        </p:txBody>
      </p:sp>
      <p:sp>
        <p:nvSpPr>
          <p:cNvPr id="3" name="Content Placeholder 2">
            <a:extLst>
              <a:ext uri="{FF2B5EF4-FFF2-40B4-BE49-F238E27FC236}">
                <a16:creationId xmlns:a16="http://schemas.microsoft.com/office/drawing/2014/main" id="{38F695AF-F4FA-4F45-BB5E-B42F5563EE55}"/>
              </a:ext>
            </a:extLst>
          </p:cNvPr>
          <p:cNvSpPr>
            <a:spLocks noGrp="1"/>
          </p:cNvSpPr>
          <p:nvPr>
            <p:ph idx="1"/>
          </p:nvPr>
        </p:nvSpPr>
        <p:spPr/>
        <p:txBody>
          <a:bodyPr/>
          <a:lstStyle/>
          <a:p>
            <a:r>
              <a:rPr lang="en-US" dirty="0"/>
              <a:t>Need to follow some basic steps to implement this.</a:t>
            </a:r>
          </a:p>
          <a:p>
            <a:r>
              <a:rPr lang="en-US" dirty="0"/>
              <a:t>Right click on browser</a:t>
            </a:r>
          </a:p>
          <a:p>
            <a:r>
              <a:rPr lang="en-US" dirty="0"/>
              <a:t>Click on inspect then click on console</a:t>
            </a:r>
          </a:p>
          <a:p>
            <a:r>
              <a:rPr lang="en-US" dirty="0"/>
              <a:t>Then start writing your java script code in browser only.</a:t>
            </a:r>
          </a:p>
          <a:p>
            <a:endParaRPr lang="en-US" dirty="0"/>
          </a:p>
        </p:txBody>
      </p:sp>
    </p:spTree>
    <p:extLst>
      <p:ext uri="{BB962C8B-B14F-4D97-AF65-F5344CB8AC3E}">
        <p14:creationId xmlns:p14="http://schemas.microsoft.com/office/powerpoint/2010/main" val="1182260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3F9F4-21DE-421C-9D8C-C490B63E719E}"/>
              </a:ext>
            </a:extLst>
          </p:cNvPr>
          <p:cNvSpPr>
            <a:spLocks noGrp="1"/>
          </p:cNvSpPr>
          <p:nvPr>
            <p:ph type="title"/>
          </p:nvPr>
        </p:nvSpPr>
        <p:spPr/>
        <p:txBody>
          <a:bodyPr/>
          <a:lstStyle/>
          <a:p>
            <a:r>
              <a:rPr lang="en-US" dirty="0"/>
              <a:t>Add our first JS file in our web page</a:t>
            </a:r>
          </a:p>
        </p:txBody>
      </p:sp>
      <p:sp>
        <p:nvSpPr>
          <p:cNvPr id="3" name="Content Placeholder 2">
            <a:extLst>
              <a:ext uri="{FF2B5EF4-FFF2-40B4-BE49-F238E27FC236}">
                <a16:creationId xmlns:a16="http://schemas.microsoft.com/office/drawing/2014/main" id="{3B8D46DF-7672-4BF2-85D3-368A43834F19}"/>
              </a:ext>
            </a:extLst>
          </p:cNvPr>
          <p:cNvSpPr>
            <a:spLocks noGrp="1"/>
          </p:cNvSpPr>
          <p:nvPr>
            <p:ph idx="1"/>
          </p:nvPr>
        </p:nvSpPr>
        <p:spPr/>
        <p:txBody>
          <a:bodyPr/>
          <a:lstStyle/>
          <a:p>
            <a:r>
              <a:rPr lang="en-US" dirty="0"/>
              <a:t>Create a folder and open it with VS code.</a:t>
            </a:r>
          </a:p>
          <a:p>
            <a:r>
              <a:rPr lang="en-US" dirty="0"/>
              <a:t>Create normal index.html file in respective project</a:t>
            </a:r>
          </a:p>
          <a:p>
            <a:r>
              <a:rPr lang="en-US" dirty="0"/>
              <a:t>There are two ways of implementing </a:t>
            </a:r>
            <a:r>
              <a:rPr lang="en-US" dirty="0" err="1"/>
              <a:t>js</a:t>
            </a:r>
            <a:r>
              <a:rPr lang="en-US" dirty="0"/>
              <a:t> in our project.</a:t>
            </a:r>
          </a:p>
          <a:p>
            <a:pPr lvl="1"/>
            <a:r>
              <a:rPr lang="en-US" dirty="0"/>
              <a:t>Internally </a:t>
            </a:r>
            <a:r>
              <a:rPr lang="en-US" dirty="0">
                <a:sym typeface="Wingdings" panose="05000000000000000000" pitchFamily="2" charset="2"/>
              </a:rPr>
              <a:t> For internal </a:t>
            </a:r>
            <a:r>
              <a:rPr lang="en-US" dirty="0" err="1">
                <a:sym typeface="Wingdings" panose="05000000000000000000" pitchFamily="2" charset="2"/>
              </a:rPr>
              <a:t>js</a:t>
            </a:r>
            <a:r>
              <a:rPr lang="en-US" dirty="0">
                <a:sym typeface="Wingdings" panose="05000000000000000000" pitchFamily="2" charset="2"/>
              </a:rPr>
              <a:t>, simply add &lt;script&gt;&lt;/script&gt; and write your code in this tag</a:t>
            </a:r>
            <a:endParaRPr lang="en-US" dirty="0"/>
          </a:p>
          <a:p>
            <a:pPr lvl="1"/>
            <a:r>
              <a:rPr lang="en-US" dirty="0"/>
              <a:t>Externally </a:t>
            </a:r>
            <a:r>
              <a:rPr lang="en-US" dirty="0">
                <a:sym typeface="Wingdings" panose="05000000000000000000" pitchFamily="2" charset="2"/>
              </a:rPr>
              <a:t> create a folder and add file_name.js file in folder and using script tag give reference of that file.</a:t>
            </a:r>
            <a:endParaRPr lang="en-US" dirty="0"/>
          </a:p>
        </p:txBody>
      </p:sp>
    </p:spTree>
    <p:extLst>
      <p:ext uri="{BB962C8B-B14F-4D97-AF65-F5344CB8AC3E}">
        <p14:creationId xmlns:p14="http://schemas.microsoft.com/office/powerpoint/2010/main" val="22857952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A13CA-938E-4FB5-9110-D99270A28F37}"/>
              </a:ext>
            </a:extLst>
          </p:cNvPr>
          <p:cNvSpPr>
            <a:spLocks noGrp="1"/>
          </p:cNvSpPr>
          <p:nvPr>
            <p:ph type="title"/>
          </p:nvPr>
        </p:nvSpPr>
        <p:spPr/>
        <p:txBody>
          <a:bodyPr/>
          <a:lstStyle/>
          <a:p>
            <a:r>
              <a:rPr lang="en-US" dirty="0"/>
              <a:t>Values and Variables</a:t>
            </a:r>
            <a:endParaRPr lang="en-IN" dirty="0"/>
          </a:p>
        </p:txBody>
      </p:sp>
      <p:sp>
        <p:nvSpPr>
          <p:cNvPr id="3" name="Content Placeholder 2">
            <a:extLst>
              <a:ext uri="{FF2B5EF4-FFF2-40B4-BE49-F238E27FC236}">
                <a16:creationId xmlns:a16="http://schemas.microsoft.com/office/drawing/2014/main" id="{8407C18C-A950-4C78-97C4-FC0563FDFDA1}"/>
              </a:ext>
            </a:extLst>
          </p:cNvPr>
          <p:cNvSpPr>
            <a:spLocks noGrp="1"/>
          </p:cNvSpPr>
          <p:nvPr>
            <p:ph idx="1"/>
          </p:nvPr>
        </p:nvSpPr>
        <p:spPr/>
        <p:txBody>
          <a:bodyPr/>
          <a:lstStyle/>
          <a:p>
            <a:r>
              <a:rPr lang="en-US" dirty="0"/>
              <a:t>Values </a:t>
            </a:r>
            <a:r>
              <a:rPr lang="en-US" dirty="0">
                <a:sym typeface="Wingdings" panose="05000000000000000000" pitchFamily="2" charset="2"/>
              </a:rPr>
              <a:t> values is nothing but piece of data. </a:t>
            </a:r>
          </a:p>
          <a:p>
            <a:pPr lvl="1"/>
            <a:r>
              <a:rPr lang="en-US" dirty="0">
                <a:sym typeface="Wingdings" panose="05000000000000000000" pitchFamily="2" charset="2"/>
              </a:rPr>
              <a:t>Example – Student’s name, Student’s address</a:t>
            </a:r>
          </a:p>
          <a:p>
            <a:pPr lvl="1"/>
            <a:r>
              <a:rPr lang="en-US" dirty="0">
                <a:sym typeface="Wingdings" panose="05000000000000000000" pitchFamily="2" charset="2"/>
              </a:rPr>
              <a:t>While naming variable, we will have to follow some standard nomenclature </a:t>
            </a:r>
          </a:p>
          <a:p>
            <a:pPr lvl="1"/>
            <a:r>
              <a:rPr lang="en-US" dirty="0">
                <a:sym typeface="Wingdings" panose="05000000000000000000" pitchFamily="2" charset="2"/>
              </a:rPr>
              <a:t>Example</a:t>
            </a:r>
          </a:p>
          <a:p>
            <a:pPr lvl="2"/>
            <a:r>
              <a:rPr lang="en-US" dirty="0">
                <a:sym typeface="Wingdings" panose="05000000000000000000" pitchFamily="2" charset="2"/>
              </a:rPr>
              <a:t>Variable name couldn’t have </a:t>
            </a:r>
            <a:r>
              <a:rPr lang="en-US" dirty="0" err="1">
                <a:sym typeface="Wingdings" panose="05000000000000000000" pitchFamily="2" charset="2"/>
              </a:rPr>
              <a:t>js</a:t>
            </a:r>
            <a:r>
              <a:rPr lang="en-US" dirty="0">
                <a:sym typeface="Wingdings" panose="05000000000000000000" pitchFamily="2" charset="2"/>
              </a:rPr>
              <a:t> keywords like new, name </a:t>
            </a:r>
          </a:p>
          <a:p>
            <a:pPr lvl="2"/>
            <a:r>
              <a:rPr lang="en-US" dirty="0">
                <a:sym typeface="Wingdings" panose="05000000000000000000" pitchFamily="2" charset="2"/>
              </a:rPr>
              <a:t>Variable name should follow camelCase</a:t>
            </a:r>
          </a:p>
          <a:p>
            <a:pPr lvl="2"/>
            <a:r>
              <a:rPr lang="en-US" dirty="0">
                <a:sym typeface="Wingdings" panose="05000000000000000000" pitchFamily="2" charset="2"/>
              </a:rPr>
              <a:t>Some Variable like PI can declare in capital because it predefine</a:t>
            </a:r>
          </a:p>
          <a:p>
            <a:pPr lvl="2"/>
            <a:r>
              <a:rPr lang="en-US" dirty="0">
                <a:sym typeface="Wingdings" panose="05000000000000000000" pitchFamily="2" charset="2"/>
              </a:rPr>
              <a:t>Variable name shouldn’t start with numbers.</a:t>
            </a:r>
          </a:p>
          <a:p>
            <a:pPr lvl="2"/>
            <a:r>
              <a:rPr lang="en-US" dirty="0">
                <a:sym typeface="Wingdings" panose="05000000000000000000" pitchFamily="2" charset="2"/>
              </a:rPr>
              <a:t>Variable name shouldn’t consist special characters like &amp;</a:t>
            </a:r>
          </a:p>
          <a:p>
            <a:pPr lvl="2"/>
            <a:r>
              <a:rPr lang="en-US" dirty="0">
                <a:sym typeface="Wingdings" panose="05000000000000000000" pitchFamily="2" charset="2"/>
              </a:rPr>
              <a:t>Variable name should make some sense.</a:t>
            </a:r>
          </a:p>
          <a:p>
            <a:pPr lvl="1"/>
            <a:endParaRPr lang="en-US" dirty="0">
              <a:sym typeface="Wingdings" panose="05000000000000000000" pitchFamily="2" charset="2"/>
            </a:endParaRPr>
          </a:p>
          <a:p>
            <a:pPr lvl="1"/>
            <a:endParaRPr lang="en-IN" dirty="0"/>
          </a:p>
        </p:txBody>
      </p:sp>
    </p:spTree>
    <p:extLst>
      <p:ext uri="{BB962C8B-B14F-4D97-AF65-F5344CB8AC3E}">
        <p14:creationId xmlns:p14="http://schemas.microsoft.com/office/powerpoint/2010/main" val="26216425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28615-8E28-4E75-A3E0-63511CD1D8AD}"/>
              </a:ext>
            </a:extLst>
          </p:cNvPr>
          <p:cNvSpPr>
            <a:spLocks noGrp="1"/>
          </p:cNvSpPr>
          <p:nvPr>
            <p:ph type="title"/>
          </p:nvPr>
        </p:nvSpPr>
        <p:spPr/>
        <p:txBody>
          <a:bodyPr/>
          <a:lstStyle/>
          <a:p>
            <a:r>
              <a:rPr lang="en-US" dirty="0"/>
              <a:t>Guess correct variables</a:t>
            </a:r>
          </a:p>
        </p:txBody>
      </p:sp>
      <p:sp>
        <p:nvSpPr>
          <p:cNvPr id="3" name="Content Placeholder 2">
            <a:extLst>
              <a:ext uri="{FF2B5EF4-FFF2-40B4-BE49-F238E27FC236}">
                <a16:creationId xmlns:a16="http://schemas.microsoft.com/office/drawing/2014/main" id="{613CEF66-B708-40B7-BD64-5CC665DB3A31}"/>
              </a:ext>
            </a:extLst>
          </p:cNvPr>
          <p:cNvSpPr>
            <a:spLocks noGrp="1"/>
          </p:cNvSpPr>
          <p:nvPr>
            <p:ph idx="1"/>
          </p:nvPr>
        </p:nvSpPr>
        <p:spPr/>
        <p:txBody>
          <a:bodyPr/>
          <a:lstStyle/>
          <a:p>
            <a:r>
              <a:rPr lang="en-US" dirty="0"/>
              <a:t>let new ="</a:t>
            </a:r>
            <a:r>
              <a:rPr lang="en-US" dirty="0" err="1"/>
              <a:t>myname</a:t>
            </a:r>
            <a:r>
              <a:rPr lang="en-US" dirty="0"/>
              <a:t>";</a:t>
            </a:r>
          </a:p>
          <a:p>
            <a:r>
              <a:rPr lang="en-US" dirty="0"/>
              <a:t>let </a:t>
            </a:r>
            <a:r>
              <a:rPr lang="en-US" dirty="0" err="1"/>
              <a:t>studentName</a:t>
            </a:r>
            <a:r>
              <a:rPr lang="en-US" dirty="0"/>
              <a:t> ="Bhushan";</a:t>
            </a:r>
          </a:p>
          <a:p>
            <a:r>
              <a:rPr lang="en-US" dirty="0"/>
              <a:t>let </a:t>
            </a:r>
            <a:r>
              <a:rPr lang="en-US" dirty="0" err="1"/>
              <a:t>student_name</a:t>
            </a:r>
            <a:r>
              <a:rPr lang="en-US" dirty="0"/>
              <a:t>  ="John";</a:t>
            </a:r>
          </a:p>
          <a:p>
            <a:r>
              <a:rPr lang="en-US" dirty="0"/>
              <a:t>let </a:t>
            </a:r>
            <a:r>
              <a:rPr lang="en-US" dirty="0" err="1"/>
              <a:t>student&amp;name</a:t>
            </a:r>
            <a:r>
              <a:rPr lang="en-US" dirty="0"/>
              <a:t> ="</a:t>
            </a:r>
            <a:r>
              <a:rPr lang="en-US" dirty="0" err="1"/>
              <a:t>Abc</a:t>
            </a:r>
            <a:r>
              <a:rPr lang="en-US" dirty="0"/>
              <a:t>";</a:t>
            </a:r>
          </a:p>
          <a:p>
            <a:r>
              <a:rPr lang="en-US" dirty="0"/>
              <a:t>let 3studentname ="</a:t>
            </a:r>
            <a:r>
              <a:rPr lang="en-US" dirty="0" err="1"/>
              <a:t>Xyz</a:t>
            </a:r>
            <a:r>
              <a:rPr lang="en-US" dirty="0"/>
              <a:t>";</a:t>
            </a:r>
          </a:p>
          <a:p>
            <a:r>
              <a:rPr lang="en-US" dirty="0"/>
              <a:t>let STUDENTNAME ="</a:t>
            </a:r>
            <a:r>
              <a:rPr lang="en-US" dirty="0" err="1"/>
              <a:t>xyz</a:t>
            </a:r>
            <a:r>
              <a:rPr lang="en-US" dirty="0"/>
              <a:t>";</a:t>
            </a:r>
          </a:p>
          <a:p>
            <a:r>
              <a:rPr lang="en-US" dirty="0"/>
              <a:t>let PI = 3.1415;</a:t>
            </a:r>
          </a:p>
          <a:p>
            <a:r>
              <a:rPr lang="en-US" dirty="0"/>
              <a:t>let $value = 75;</a:t>
            </a:r>
          </a:p>
        </p:txBody>
      </p:sp>
    </p:spTree>
    <p:extLst>
      <p:ext uri="{BB962C8B-B14F-4D97-AF65-F5344CB8AC3E}">
        <p14:creationId xmlns:p14="http://schemas.microsoft.com/office/powerpoint/2010/main" val="31929740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D81FD-DA40-4CB4-8320-8874AF89C984}"/>
              </a:ext>
            </a:extLst>
          </p:cNvPr>
          <p:cNvSpPr>
            <a:spLocks noGrp="1"/>
          </p:cNvSpPr>
          <p:nvPr>
            <p:ph type="title"/>
          </p:nvPr>
        </p:nvSpPr>
        <p:spPr/>
        <p:txBody>
          <a:bodyPr/>
          <a:lstStyle/>
          <a:p>
            <a:r>
              <a:rPr lang="en-US" dirty="0"/>
              <a:t>Data Types</a:t>
            </a:r>
            <a:endParaRPr lang="en-IN" dirty="0"/>
          </a:p>
        </p:txBody>
      </p:sp>
      <p:sp>
        <p:nvSpPr>
          <p:cNvPr id="4" name="Rectangle 3">
            <a:extLst>
              <a:ext uri="{FF2B5EF4-FFF2-40B4-BE49-F238E27FC236}">
                <a16:creationId xmlns:a16="http://schemas.microsoft.com/office/drawing/2014/main" id="{CC300924-0B21-4290-89B4-AE0842DDEDF3}"/>
              </a:ext>
            </a:extLst>
          </p:cNvPr>
          <p:cNvSpPr/>
          <p:nvPr/>
        </p:nvSpPr>
        <p:spPr>
          <a:xfrm>
            <a:off x="3033488" y="4586514"/>
            <a:ext cx="1988457" cy="15820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let address={</a:t>
            </a:r>
          </a:p>
          <a:p>
            <a:pPr algn="ctr"/>
            <a:r>
              <a:rPr lang="en-US" dirty="0"/>
              <a:t>city : ’Nagpur’</a:t>
            </a:r>
          </a:p>
          <a:p>
            <a:pPr algn="ctr"/>
            <a:r>
              <a:rPr lang="en-US" dirty="0"/>
              <a:t>state : ‘MH’</a:t>
            </a:r>
          </a:p>
          <a:p>
            <a:pPr algn="ctr"/>
            <a:endParaRPr lang="en-US" dirty="0"/>
          </a:p>
          <a:p>
            <a:pPr algn="ctr"/>
            <a:r>
              <a:rPr lang="en-US" dirty="0"/>
              <a:t>}</a:t>
            </a:r>
            <a:endParaRPr lang="en-IN" dirty="0"/>
          </a:p>
        </p:txBody>
      </p:sp>
      <p:sp>
        <p:nvSpPr>
          <p:cNvPr id="10" name="Rectangle 9">
            <a:extLst>
              <a:ext uri="{FF2B5EF4-FFF2-40B4-BE49-F238E27FC236}">
                <a16:creationId xmlns:a16="http://schemas.microsoft.com/office/drawing/2014/main" id="{6805A45B-FF70-47B6-9283-C41374D6813C}"/>
              </a:ext>
            </a:extLst>
          </p:cNvPr>
          <p:cNvSpPr/>
          <p:nvPr/>
        </p:nvSpPr>
        <p:spPr>
          <a:xfrm>
            <a:off x="6437086" y="4550229"/>
            <a:ext cx="2184400" cy="15820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let city=‘Nagpur’</a:t>
            </a:r>
          </a:p>
          <a:p>
            <a:pPr algn="ctr"/>
            <a:r>
              <a:rPr lang="en-US" dirty="0"/>
              <a:t>let state = ‘MH’</a:t>
            </a:r>
          </a:p>
          <a:p>
            <a:pPr algn="ctr"/>
            <a:endParaRPr lang="en-IN" dirty="0"/>
          </a:p>
        </p:txBody>
      </p:sp>
      <p:sp>
        <p:nvSpPr>
          <p:cNvPr id="11" name="Oval 10">
            <a:extLst>
              <a:ext uri="{FF2B5EF4-FFF2-40B4-BE49-F238E27FC236}">
                <a16:creationId xmlns:a16="http://schemas.microsoft.com/office/drawing/2014/main" id="{75834153-8831-4019-BF76-395A4B41971C}"/>
              </a:ext>
            </a:extLst>
          </p:cNvPr>
          <p:cNvSpPr/>
          <p:nvPr/>
        </p:nvSpPr>
        <p:spPr>
          <a:xfrm>
            <a:off x="3135086" y="2293257"/>
            <a:ext cx="1843314" cy="174171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Object</a:t>
            </a:r>
            <a:endParaRPr lang="en-IN" dirty="0"/>
          </a:p>
        </p:txBody>
      </p:sp>
      <p:sp>
        <p:nvSpPr>
          <p:cNvPr id="12" name="Oval 11">
            <a:extLst>
              <a:ext uri="{FF2B5EF4-FFF2-40B4-BE49-F238E27FC236}">
                <a16:creationId xmlns:a16="http://schemas.microsoft.com/office/drawing/2014/main" id="{0BCD0752-FD17-4B4D-BC34-9DB5E5C3740F}"/>
              </a:ext>
            </a:extLst>
          </p:cNvPr>
          <p:cNvSpPr/>
          <p:nvPr/>
        </p:nvSpPr>
        <p:spPr>
          <a:xfrm>
            <a:off x="6625772" y="2344059"/>
            <a:ext cx="1843314" cy="174171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Primitive</a:t>
            </a:r>
            <a:endParaRPr lang="en-IN" dirty="0"/>
          </a:p>
        </p:txBody>
      </p:sp>
      <p:sp>
        <p:nvSpPr>
          <p:cNvPr id="13" name="Rectangle 12">
            <a:extLst>
              <a:ext uri="{FF2B5EF4-FFF2-40B4-BE49-F238E27FC236}">
                <a16:creationId xmlns:a16="http://schemas.microsoft.com/office/drawing/2014/main" id="{25AF8CAB-F1D3-4BAB-927A-5564787F2EAA}"/>
              </a:ext>
            </a:extLst>
          </p:cNvPr>
          <p:cNvSpPr/>
          <p:nvPr/>
        </p:nvSpPr>
        <p:spPr>
          <a:xfrm>
            <a:off x="4673600" y="1059543"/>
            <a:ext cx="1952172" cy="7692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Values</a:t>
            </a:r>
            <a:endParaRPr lang="en-IN" dirty="0"/>
          </a:p>
        </p:txBody>
      </p:sp>
      <p:cxnSp>
        <p:nvCxnSpPr>
          <p:cNvPr id="15" name="Straight Arrow Connector 14">
            <a:extLst>
              <a:ext uri="{FF2B5EF4-FFF2-40B4-BE49-F238E27FC236}">
                <a16:creationId xmlns:a16="http://schemas.microsoft.com/office/drawing/2014/main" id="{38586EC5-CCE8-4809-9063-7A8E6B4C23AD}"/>
              </a:ext>
            </a:extLst>
          </p:cNvPr>
          <p:cNvCxnSpPr/>
          <p:nvPr/>
        </p:nvCxnSpPr>
        <p:spPr>
          <a:xfrm flipH="1">
            <a:off x="4020457" y="1828801"/>
            <a:ext cx="653143" cy="4644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1752183E-7D35-42DE-9D72-90213A4C8006}"/>
              </a:ext>
            </a:extLst>
          </p:cNvPr>
          <p:cNvCxnSpPr>
            <a:endCxn id="12" idx="0"/>
          </p:cNvCxnSpPr>
          <p:nvPr/>
        </p:nvCxnSpPr>
        <p:spPr>
          <a:xfrm>
            <a:off x="6625772" y="1828801"/>
            <a:ext cx="921657" cy="5152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274DA716-14C8-446A-9F09-C602A33FE74A}"/>
              </a:ext>
            </a:extLst>
          </p:cNvPr>
          <p:cNvCxnSpPr>
            <a:stCxn id="12" idx="4"/>
            <a:endCxn id="10" idx="0"/>
          </p:cNvCxnSpPr>
          <p:nvPr/>
        </p:nvCxnSpPr>
        <p:spPr>
          <a:xfrm flipH="1">
            <a:off x="7529286" y="4085773"/>
            <a:ext cx="18143" cy="4644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 name="Straight Arrow Connector 4">
            <a:extLst>
              <a:ext uri="{FF2B5EF4-FFF2-40B4-BE49-F238E27FC236}">
                <a16:creationId xmlns:a16="http://schemas.microsoft.com/office/drawing/2014/main" id="{9CC795C8-ED8F-471A-816E-CB300AA0EF1C}"/>
              </a:ext>
            </a:extLst>
          </p:cNvPr>
          <p:cNvCxnSpPr>
            <a:stCxn id="11" idx="4"/>
            <a:endCxn id="4" idx="0"/>
          </p:cNvCxnSpPr>
          <p:nvPr/>
        </p:nvCxnSpPr>
        <p:spPr>
          <a:xfrm flipH="1">
            <a:off x="4027717" y="4034971"/>
            <a:ext cx="29026" cy="5515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84999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249D8-0475-47B0-94E1-BE7BBDF01AEA}"/>
              </a:ext>
            </a:extLst>
          </p:cNvPr>
          <p:cNvSpPr>
            <a:spLocks noGrp="1"/>
          </p:cNvSpPr>
          <p:nvPr>
            <p:ph type="title"/>
          </p:nvPr>
        </p:nvSpPr>
        <p:spPr/>
        <p:txBody>
          <a:bodyPr/>
          <a:lstStyle/>
          <a:p>
            <a:r>
              <a:rPr lang="en-US" dirty="0"/>
              <a:t>Data types</a:t>
            </a:r>
          </a:p>
        </p:txBody>
      </p:sp>
      <p:pic>
        <p:nvPicPr>
          <p:cNvPr id="4" name="Content Placeholder 3">
            <a:extLst>
              <a:ext uri="{FF2B5EF4-FFF2-40B4-BE49-F238E27FC236}">
                <a16:creationId xmlns:a16="http://schemas.microsoft.com/office/drawing/2014/main" id="{7FDEC988-D4E1-419E-BD27-6D1ED8F98F71}"/>
              </a:ext>
            </a:extLst>
          </p:cNvPr>
          <p:cNvPicPr>
            <a:picLocks noGrp="1" noChangeAspect="1"/>
          </p:cNvPicPr>
          <p:nvPr>
            <p:ph idx="1"/>
          </p:nvPr>
        </p:nvPicPr>
        <p:blipFill>
          <a:blip r:embed="rId2"/>
          <a:stretch>
            <a:fillRect/>
          </a:stretch>
        </p:blipFill>
        <p:spPr>
          <a:xfrm>
            <a:off x="1099457" y="2117157"/>
            <a:ext cx="9993086" cy="4309635"/>
          </a:xfrm>
          <a:prstGeom prst="rect">
            <a:avLst/>
          </a:prstGeom>
        </p:spPr>
      </p:pic>
    </p:spTree>
    <p:extLst>
      <p:ext uri="{BB962C8B-B14F-4D97-AF65-F5344CB8AC3E}">
        <p14:creationId xmlns:p14="http://schemas.microsoft.com/office/powerpoint/2010/main" val="15575676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D4C09-D715-46C7-92F4-97FA57B2BD96}"/>
              </a:ext>
            </a:extLst>
          </p:cNvPr>
          <p:cNvSpPr>
            <a:spLocks noGrp="1"/>
          </p:cNvSpPr>
          <p:nvPr>
            <p:ph type="title"/>
          </p:nvPr>
        </p:nvSpPr>
        <p:spPr>
          <a:xfrm>
            <a:off x="170544" y="-84818"/>
            <a:ext cx="10515600" cy="1325563"/>
          </a:xfrm>
        </p:spPr>
        <p:txBody>
          <a:bodyPr/>
          <a:lstStyle/>
          <a:p>
            <a:r>
              <a:rPr lang="en-US" dirty="0"/>
              <a:t>Objectives</a:t>
            </a:r>
          </a:p>
        </p:txBody>
      </p:sp>
      <p:sp>
        <p:nvSpPr>
          <p:cNvPr id="3" name="Content Placeholder 2">
            <a:extLst>
              <a:ext uri="{FF2B5EF4-FFF2-40B4-BE49-F238E27FC236}">
                <a16:creationId xmlns:a16="http://schemas.microsoft.com/office/drawing/2014/main" id="{D8EF90CE-1CDB-4690-BC85-607F0FB906B3}"/>
              </a:ext>
            </a:extLst>
          </p:cNvPr>
          <p:cNvSpPr>
            <a:spLocks noGrp="1"/>
          </p:cNvSpPr>
          <p:nvPr>
            <p:ph idx="1"/>
          </p:nvPr>
        </p:nvSpPr>
        <p:spPr>
          <a:xfrm>
            <a:off x="566057" y="1233714"/>
            <a:ext cx="10787743" cy="4943249"/>
          </a:xfrm>
        </p:spPr>
        <p:txBody>
          <a:bodyPr>
            <a:normAutofit fontScale="77500" lnSpcReduction="20000"/>
          </a:bodyPr>
          <a:lstStyle/>
          <a:p>
            <a:r>
              <a:rPr lang="en-US" dirty="0"/>
              <a:t>What &amp; Why JavaScript?</a:t>
            </a:r>
          </a:p>
          <a:p>
            <a:r>
              <a:rPr lang="en-US" dirty="0"/>
              <a:t>Client Side vs Server Side JavaScript</a:t>
            </a:r>
          </a:p>
          <a:p>
            <a:r>
              <a:rPr lang="en-US" dirty="0"/>
              <a:t>An brief overview of </a:t>
            </a:r>
            <a:r>
              <a:rPr lang="en-US" dirty="0" err="1"/>
              <a:t>EcmaScript</a:t>
            </a:r>
            <a:r>
              <a:rPr lang="en-US" dirty="0"/>
              <a:t> (ES5 &amp; ES6/ES2015)</a:t>
            </a:r>
          </a:p>
          <a:p>
            <a:r>
              <a:rPr lang="en-US" dirty="0"/>
              <a:t>Logging output to browser console </a:t>
            </a:r>
            <a:r>
              <a:rPr lang="en-US" i="1" dirty="0"/>
              <a:t>(console.log)</a:t>
            </a:r>
            <a:endParaRPr lang="en-US" dirty="0"/>
          </a:p>
          <a:p>
            <a:pPr lvl="0"/>
            <a:r>
              <a:rPr lang="en-US" dirty="0"/>
              <a:t>JS Variables &amp; Constants</a:t>
            </a:r>
          </a:p>
          <a:p>
            <a:pPr lvl="1"/>
            <a:r>
              <a:rPr lang="en-US" dirty="0"/>
              <a:t>JS Variable hoisting</a:t>
            </a:r>
          </a:p>
          <a:p>
            <a:pPr lvl="1"/>
            <a:r>
              <a:rPr lang="en-US" dirty="0"/>
              <a:t>var and let keywords</a:t>
            </a:r>
          </a:p>
          <a:p>
            <a:pPr lvl="1"/>
            <a:r>
              <a:rPr lang="en-US" dirty="0"/>
              <a:t>const keyword</a:t>
            </a:r>
          </a:p>
          <a:p>
            <a:pPr lvl="0"/>
            <a:r>
              <a:rPr lang="en-US" dirty="0"/>
              <a:t>JS types</a:t>
            </a:r>
          </a:p>
          <a:p>
            <a:pPr lvl="1"/>
            <a:r>
              <a:rPr lang="en-US" dirty="0"/>
              <a:t>number, string, </a:t>
            </a:r>
            <a:r>
              <a:rPr lang="en-US" dirty="0" err="1"/>
              <a:t>boolean</a:t>
            </a:r>
            <a:endParaRPr lang="en-US" dirty="0"/>
          </a:p>
          <a:p>
            <a:pPr lvl="1"/>
            <a:r>
              <a:rPr lang="en-US" dirty="0"/>
              <a:t>null &amp; undefined</a:t>
            </a:r>
          </a:p>
          <a:p>
            <a:pPr lvl="1"/>
            <a:r>
              <a:rPr lang="en-US" dirty="0"/>
              <a:t>Arrays</a:t>
            </a:r>
          </a:p>
          <a:p>
            <a:pPr lvl="0"/>
            <a:r>
              <a:rPr lang="en-US" dirty="0"/>
              <a:t>JS Programming constructs</a:t>
            </a:r>
          </a:p>
          <a:p>
            <a:pPr lvl="1"/>
            <a:r>
              <a:rPr lang="en-US" dirty="0"/>
              <a:t>JS Operators</a:t>
            </a:r>
          </a:p>
          <a:p>
            <a:pPr lvl="1"/>
            <a:r>
              <a:rPr lang="en-US" dirty="0"/>
              <a:t>Conditionals and loops</a:t>
            </a:r>
          </a:p>
          <a:p>
            <a:pPr lvl="1"/>
            <a:r>
              <a:rPr lang="en-US" dirty="0"/>
              <a:t>Case control structures</a:t>
            </a:r>
          </a:p>
          <a:p>
            <a:endParaRPr lang="en-US" dirty="0"/>
          </a:p>
        </p:txBody>
      </p:sp>
    </p:spTree>
    <p:extLst>
      <p:ext uri="{BB962C8B-B14F-4D97-AF65-F5344CB8AC3E}">
        <p14:creationId xmlns:p14="http://schemas.microsoft.com/office/powerpoint/2010/main" val="32585763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249D8-0475-47B0-94E1-BE7BBDF01AEA}"/>
              </a:ext>
            </a:extLst>
          </p:cNvPr>
          <p:cNvSpPr>
            <a:spLocks noGrp="1"/>
          </p:cNvSpPr>
          <p:nvPr>
            <p:ph type="title"/>
          </p:nvPr>
        </p:nvSpPr>
        <p:spPr/>
        <p:txBody>
          <a:bodyPr/>
          <a:lstStyle/>
          <a:p>
            <a:r>
              <a:rPr lang="en-US" dirty="0"/>
              <a:t>Data types</a:t>
            </a:r>
          </a:p>
        </p:txBody>
      </p:sp>
      <p:sp>
        <p:nvSpPr>
          <p:cNvPr id="5" name="Content Placeholder 4">
            <a:extLst>
              <a:ext uri="{FF2B5EF4-FFF2-40B4-BE49-F238E27FC236}">
                <a16:creationId xmlns:a16="http://schemas.microsoft.com/office/drawing/2014/main" id="{CD08BC78-28DC-467C-802C-9FB914146C0D}"/>
              </a:ext>
            </a:extLst>
          </p:cNvPr>
          <p:cNvSpPr>
            <a:spLocks noGrp="1"/>
          </p:cNvSpPr>
          <p:nvPr>
            <p:ph idx="1"/>
          </p:nvPr>
        </p:nvSpPr>
        <p:spPr>
          <a:xfrm>
            <a:off x="838200" y="1825624"/>
            <a:ext cx="10515600" cy="5032375"/>
          </a:xfrm>
        </p:spPr>
        <p:txBody>
          <a:bodyPr>
            <a:normAutofit fontScale="92500" lnSpcReduction="10000"/>
          </a:bodyPr>
          <a:lstStyle/>
          <a:p>
            <a:r>
              <a:rPr lang="en-US" b="1" dirty="0"/>
              <a:t>Numbers: </a:t>
            </a:r>
            <a:r>
              <a:rPr lang="en-US" dirty="0"/>
              <a:t>A number data type can be an integer, a floating point value, an exponential value, a ‘</a:t>
            </a:r>
            <a:r>
              <a:rPr lang="en-US" dirty="0" err="1"/>
              <a:t>NaN</a:t>
            </a:r>
            <a:r>
              <a:rPr lang="en-US" dirty="0"/>
              <a:t>’ or a ‘Infinity’.</a:t>
            </a:r>
          </a:p>
          <a:p>
            <a:pPr lvl="1"/>
            <a:r>
              <a:rPr lang="en-US" dirty="0"/>
              <a:t>var a=250;  // integer value</a:t>
            </a:r>
          </a:p>
          <a:p>
            <a:pPr lvl="1"/>
            <a:r>
              <a:rPr lang="en-US" dirty="0"/>
              <a:t>var b=25.5;  // a number containing a decimal </a:t>
            </a:r>
          </a:p>
          <a:p>
            <a:pPr lvl="1"/>
            <a:r>
              <a:rPr lang="en-US" dirty="0"/>
              <a:t>var c = 10e4 //  an exponential value which evaluates to 10*10000;</a:t>
            </a:r>
          </a:p>
          <a:p>
            <a:pPr lvl="1"/>
            <a:endParaRPr lang="en-US" dirty="0"/>
          </a:p>
          <a:p>
            <a:pPr lvl="1"/>
            <a:r>
              <a:rPr lang="en-US" dirty="0"/>
              <a:t>We can also create a number literal by using the Number() function:</a:t>
            </a:r>
          </a:p>
          <a:p>
            <a:pPr lvl="2"/>
            <a:r>
              <a:rPr lang="en-US" dirty="0"/>
              <a:t>var c = Number(5); </a:t>
            </a:r>
          </a:p>
          <a:p>
            <a:pPr lvl="2"/>
            <a:r>
              <a:rPr lang="en-US" dirty="0"/>
              <a:t>console.log(c);  // This will return 5</a:t>
            </a:r>
          </a:p>
          <a:p>
            <a:pPr marL="914400" lvl="2" indent="0">
              <a:buNone/>
            </a:pPr>
            <a:endParaRPr lang="en-US" dirty="0"/>
          </a:p>
          <a:p>
            <a:pPr lvl="1"/>
            <a:r>
              <a:rPr lang="en-US" dirty="0"/>
              <a:t>We can create a number object using the ‘new’ operator and the Number() 	constructor:</a:t>
            </a:r>
          </a:p>
          <a:p>
            <a:pPr marL="457200" lvl="1" indent="0">
              <a:buNone/>
            </a:pPr>
            <a:r>
              <a:rPr lang="en-US" dirty="0"/>
              <a:t>	var num1= new Number(5);</a:t>
            </a:r>
          </a:p>
          <a:p>
            <a:pPr marL="914400" lvl="2" indent="0">
              <a:buNone/>
            </a:pPr>
            <a:r>
              <a:rPr lang="en-US" dirty="0"/>
              <a:t>console.log(num1); // This will return 5</a:t>
            </a:r>
          </a:p>
          <a:p>
            <a:pPr marL="914400" lvl="2" indent="0">
              <a:buNone/>
            </a:pPr>
            <a:r>
              <a:rPr lang="en-US" dirty="0" err="1"/>
              <a:t>typeof</a:t>
            </a:r>
            <a:r>
              <a:rPr lang="en-US" dirty="0"/>
              <a:t>(num1); // This will return ‘number’</a:t>
            </a:r>
          </a:p>
          <a:p>
            <a:pPr marL="457200" lvl="1" indent="0">
              <a:buNone/>
            </a:pPr>
            <a:endParaRPr lang="en-US" dirty="0"/>
          </a:p>
          <a:p>
            <a:pPr marL="457200" lvl="1" indent="0">
              <a:buNone/>
            </a:pPr>
            <a:endParaRPr lang="en-US" dirty="0"/>
          </a:p>
        </p:txBody>
      </p:sp>
    </p:spTree>
    <p:extLst>
      <p:ext uri="{BB962C8B-B14F-4D97-AF65-F5344CB8AC3E}">
        <p14:creationId xmlns:p14="http://schemas.microsoft.com/office/powerpoint/2010/main" val="39396903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249D8-0475-47B0-94E1-BE7BBDF01AEA}"/>
              </a:ext>
            </a:extLst>
          </p:cNvPr>
          <p:cNvSpPr>
            <a:spLocks noGrp="1"/>
          </p:cNvSpPr>
          <p:nvPr>
            <p:ph type="title"/>
          </p:nvPr>
        </p:nvSpPr>
        <p:spPr/>
        <p:txBody>
          <a:bodyPr/>
          <a:lstStyle/>
          <a:p>
            <a:r>
              <a:rPr lang="en-US" dirty="0"/>
              <a:t>Data types</a:t>
            </a:r>
          </a:p>
        </p:txBody>
      </p:sp>
      <p:sp>
        <p:nvSpPr>
          <p:cNvPr id="5" name="Content Placeholder 4">
            <a:extLst>
              <a:ext uri="{FF2B5EF4-FFF2-40B4-BE49-F238E27FC236}">
                <a16:creationId xmlns:a16="http://schemas.microsoft.com/office/drawing/2014/main" id="{CD08BC78-28DC-467C-802C-9FB914146C0D}"/>
              </a:ext>
            </a:extLst>
          </p:cNvPr>
          <p:cNvSpPr>
            <a:spLocks noGrp="1"/>
          </p:cNvSpPr>
          <p:nvPr>
            <p:ph sz="half" idx="1"/>
          </p:nvPr>
        </p:nvSpPr>
        <p:spPr/>
        <p:txBody>
          <a:bodyPr>
            <a:normAutofit/>
          </a:bodyPr>
          <a:lstStyle/>
          <a:p>
            <a:pPr marL="457200" lvl="1" indent="0">
              <a:buNone/>
            </a:pPr>
            <a:endParaRPr lang="en-US" dirty="0"/>
          </a:p>
          <a:p>
            <a:pPr marL="457200" lvl="1" indent="0">
              <a:buNone/>
            </a:pPr>
            <a:endParaRPr lang="en-US" dirty="0"/>
          </a:p>
        </p:txBody>
      </p:sp>
      <p:sp>
        <p:nvSpPr>
          <p:cNvPr id="6" name="Content Placeholder 5">
            <a:extLst>
              <a:ext uri="{FF2B5EF4-FFF2-40B4-BE49-F238E27FC236}">
                <a16:creationId xmlns:a16="http://schemas.microsoft.com/office/drawing/2014/main" id="{C5DB0E41-8958-48DF-AD6A-FE76BBB247BB}"/>
              </a:ext>
            </a:extLst>
          </p:cNvPr>
          <p:cNvSpPr>
            <a:spLocks noGrp="1"/>
          </p:cNvSpPr>
          <p:nvPr>
            <p:ph sz="half" idx="2"/>
          </p:nvPr>
        </p:nvSpPr>
        <p:spPr>
          <a:xfrm>
            <a:off x="522514" y="1825625"/>
            <a:ext cx="10831286" cy="4351338"/>
          </a:xfrm>
        </p:spPr>
        <p:txBody>
          <a:bodyPr>
            <a:normAutofit/>
          </a:bodyPr>
          <a:lstStyle/>
          <a:p>
            <a:pPr marL="0" indent="0">
              <a:buNone/>
            </a:pPr>
            <a:r>
              <a:rPr lang="en-US" b="1" dirty="0"/>
              <a:t>String:</a:t>
            </a:r>
          </a:p>
          <a:p>
            <a:r>
              <a:rPr lang="en-US" dirty="0"/>
              <a:t>The string data type in JavaScript can be any group of characters enclosed by a single or double-quotes or by backticks.</a:t>
            </a:r>
          </a:p>
          <a:p>
            <a:pPr lvl="1"/>
            <a:r>
              <a:rPr lang="en-US" dirty="0"/>
              <a:t>var str1 = “This is a string1”;  // This is a string primitive type or string literal</a:t>
            </a:r>
          </a:p>
          <a:p>
            <a:pPr lvl="1"/>
            <a:r>
              <a:rPr lang="en-US" dirty="0"/>
              <a:t>var str2= ‘This is a string2’;</a:t>
            </a:r>
          </a:p>
          <a:p>
            <a:pPr lvl="1"/>
            <a:r>
              <a:rPr lang="en-US" dirty="0"/>
              <a:t>var str3 = `This is a string3`;</a:t>
            </a:r>
          </a:p>
          <a:p>
            <a:r>
              <a:rPr lang="en-US" dirty="0"/>
              <a:t>Alternatively, we can use the String() function to create a new string.</a:t>
            </a:r>
          </a:p>
          <a:p>
            <a:pPr lvl="2"/>
            <a:r>
              <a:rPr lang="en-US" dirty="0"/>
              <a:t>var str4 = String(‘hi’);  // This creates a string literal with value ‘hi’</a:t>
            </a:r>
          </a:p>
          <a:p>
            <a:pPr lvl="1"/>
            <a:r>
              <a:rPr lang="en-US" dirty="0"/>
              <a:t>The String() function is also used to convert a non-string value to a string.</a:t>
            </a:r>
          </a:p>
          <a:p>
            <a:pPr lvl="2"/>
            <a:r>
              <a:rPr lang="en-US" dirty="0"/>
              <a:t>String(4); // This statement will create a string ‘4’</a:t>
            </a:r>
          </a:p>
        </p:txBody>
      </p:sp>
    </p:spTree>
    <p:extLst>
      <p:ext uri="{BB962C8B-B14F-4D97-AF65-F5344CB8AC3E}">
        <p14:creationId xmlns:p14="http://schemas.microsoft.com/office/powerpoint/2010/main" val="38238234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249D8-0475-47B0-94E1-BE7BBDF01AEA}"/>
              </a:ext>
            </a:extLst>
          </p:cNvPr>
          <p:cNvSpPr>
            <a:spLocks noGrp="1"/>
          </p:cNvSpPr>
          <p:nvPr>
            <p:ph type="title"/>
          </p:nvPr>
        </p:nvSpPr>
        <p:spPr>
          <a:xfrm>
            <a:off x="838200" y="-244468"/>
            <a:ext cx="10515600" cy="1325563"/>
          </a:xfrm>
        </p:spPr>
        <p:txBody>
          <a:bodyPr/>
          <a:lstStyle/>
          <a:p>
            <a:r>
              <a:rPr lang="en-US" dirty="0"/>
              <a:t>Data types</a:t>
            </a:r>
          </a:p>
        </p:txBody>
      </p:sp>
      <p:sp>
        <p:nvSpPr>
          <p:cNvPr id="5" name="Content Placeholder 4">
            <a:extLst>
              <a:ext uri="{FF2B5EF4-FFF2-40B4-BE49-F238E27FC236}">
                <a16:creationId xmlns:a16="http://schemas.microsoft.com/office/drawing/2014/main" id="{CD08BC78-28DC-467C-802C-9FB914146C0D}"/>
              </a:ext>
            </a:extLst>
          </p:cNvPr>
          <p:cNvSpPr>
            <a:spLocks noGrp="1"/>
          </p:cNvSpPr>
          <p:nvPr>
            <p:ph sz="half" idx="1"/>
          </p:nvPr>
        </p:nvSpPr>
        <p:spPr/>
        <p:txBody>
          <a:bodyPr>
            <a:normAutofit fontScale="85000" lnSpcReduction="20000"/>
          </a:bodyPr>
          <a:lstStyle/>
          <a:p>
            <a:pPr marL="457200" lvl="1" indent="0">
              <a:buNone/>
            </a:pPr>
            <a:endParaRPr lang="en-US" dirty="0"/>
          </a:p>
          <a:p>
            <a:pPr marL="457200" lvl="1" indent="0">
              <a:buNone/>
            </a:pPr>
            <a:endParaRPr lang="en-US" dirty="0"/>
          </a:p>
        </p:txBody>
      </p:sp>
      <p:sp>
        <p:nvSpPr>
          <p:cNvPr id="6" name="Content Placeholder 5">
            <a:extLst>
              <a:ext uri="{FF2B5EF4-FFF2-40B4-BE49-F238E27FC236}">
                <a16:creationId xmlns:a16="http://schemas.microsoft.com/office/drawing/2014/main" id="{C5DB0E41-8958-48DF-AD6A-FE76BBB247BB}"/>
              </a:ext>
            </a:extLst>
          </p:cNvPr>
          <p:cNvSpPr>
            <a:spLocks noGrp="1"/>
          </p:cNvSpPr>
          <p:nvPr>
            <p:ph sz="half" idx="2"/>
          </p:nvPr>
        </p:nvSpPr>
        <p:spPr>
          <a:xfrm>
            <a:off x="522513" y="841832"/>
            <a:ext cx="11437257" cy="5776682"/>
          </a:xfrm>
        </p:spPr>
        <p:txBody>
          <a:bodyPr>
            <a:normAutofit fontScale="85000" lnSpcReduction="20000"/>
          </a:bodyPr>
          <a:lstStyle/>
          <a:p>
            <a:pPr marL="0" indent="0">
              <a:buNone/>
            </a:pPr>
            <a:r>
              <a:rPr lang="en-US" b="1" dirty="0"/>
              <a:t>Boolean:</a:t>
            </a:r>
          </a:p>
          <a:p>
            <a:pPr marL="0" indent="0">
              <a:buNone/>
            </a:pPr>
            <a:r>
              <a:rPr lang="en-US" dirty="0"/>
              <a:t>The </a:t>
            </a:r>
            <a:r>
              <a:rPr lang="en-US" dirty="0" err="1"/>
              <a:t>boolean</a:t>
            </a:r>
            <a:r>
              <a:rPr lang="en-US" dirty="0"/>
              <a:t> data type has only two values, true and false. It is mostly used to check a logical condition. Thus Booleans are logical data types which can be used for comparison of two variables or to check a condition. The true and false implies a ‘yes’ for ‘true’ and a ‘no’ for ‘false in some places when we check a condition or the existence of a variable or a value.</a:t>
            </a:r>
          </a:p>
          <a:p>
            <a:pPr marL="0" indent="0">
              <a:buNone/>
            </a:pPr>
            <a:endParaRPr lang="en-US" dirty="0"/>
          </a:p>
          <a:p>
            <a:pPr marL="0" indent="0">
              <a:buNone/>
            </a:pPr>
            <a:r>
              <a:rPr lang="en-US" dirty="0"/>
              <a:t>When we check the data type of ‘true’ or ‘false’ using </a:t>
            </a:r>
            <a:r>
              <a:rPr lang="en-US" dirty="0" err="1"/>
              <a:t>typeof</a:t>
            </a:r>
            <a:r>
              <a:rPr lang="en-US" dirty="0"/>
              <a:t> operator, it returns a </a:t>
            </a:r>
            <a:r>
              <a:rPr lang="en-US" dirty="0" err="1"/>
              <a:t>boolean</a:t>
            </a:r>
            <a:r>
              <a:rPr lang="en-US" dirty="0"/>
              <a:t>.</a:t>
            </a:r>
          </a:p>
          <a:p>
            <a:pPr marL="0" indent="0">
              <a:buNone/>
            </a:pPr>
            <a:r>
              <a:rPr lang="en-US" dirty="0" err="1"/>
              <a:t>typeof</a:t>
            </a:r>
            <a:r>
              <a:rPr lang="en-US" dirty="0"/>
              <a:t>(true) // returns </a:t>
            </a:r>
            <a:r>
              <a:rPr lang="en-US" dirty="0" err="1"/>
              <a:t>boolean</a:t>
            </a:r>
            <a:endParaRPr lang="en-US" dirty="0"/>
          </a:p>
          <a:p>
            <a:pPr marL="0" indent="0">
              <a:buNone/>
            </a:pPr>
            <a:r>
              <a:rPr lang="en-US" dirty="0" err="1"/>
              <a:t>typeof</a:t>
            </a:r>
            <a:r>
              <a:rPr lang="en-US" dirty="0"/>
              <a:t>(false) // returns </a:t>
            </a:r>
            <a:r>
              <a:rPr lang="en-US" dirty="0" err="1"/>
              <a:t>boolean</a:t>
            </a:r>
            <a:endParaRPr lang="en-US" dirty="0"/>
          </a:p>
          <a:p>
            <a:pPr marL="0" indent="0">
              <a:buNone/>
            </a:pPr>
            <a:r>
              <a:rPr lang="en-US" dirty="0"/>
              <a:t>We can create a new Boolean variable using the Boolean() function.</a:t>
            </a:r>
          </a:p>
          <a:p>
            <a:pPr marL="0" indent="0">
              <a:buNone/>
            </a:pPr>
            <a:endParaRPr lang="en-US" dirty="0"/>
          </a:p>
          <a:p>
            <a:pPr marL="0" indent="0">
              <a:buNone/>
            </a:pPr>
            <a:r>
              <a:rPr lang="en-US" dirty="0"/>
              <a:t>var check = Boolean(expression);  </a:t>
            </a:r>
            <a:r>
              <a:rPr lang="en-US" b="1" dirty="0"/>
              <a:t>// If the expression evaluates to true, the value of ‘check’ will be true or else it will be false.</a:t>
            </a:r>
          </a:p>
          <a:p>
            <a:pPr marL="0" indent="0">
              <a:buNone/>
            </a:pPr>
            <a:r>
              <a:rPr lang="en-US" dirty="0"/>
              <a:t>var check = Boolean(a&lt;b); </a:t>
            </a:r>
            <a:r>
              <a:rPr lang="en-US" b="1" dirty="0"/>
              <a:t>// the expression evaluates to true, thus the value of check will be true.</a:t>
            </a: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5983362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249D8-0475-47B0-94E1-BE7BBDF01AEA}"/>
              </a:ext>
            </a:extLst>
          </p:cNvPr>
          <p:cNvSpPr>
            <a:spLocks noGrp="1"/>
          </p:cNvSpPr>
          <p:nvPr>
            <p:ph type="title"/>
          </p:nvPr>
        </p:nvSpPr>
        <p:spPr>
          <a:xfrm>
            <a:off x="838200" y="-244468"/>
            <a:ext cx="10515600" cy="1325563"/>
          </a:xfrm>
        </p:spPr>
        <p:txBody>
          <a:bodyPr/>
          <a:lstStyle/>
          <a:p>
            <a:r>
              <a:rPr lang="en-US" dirty="0"/>
              <a:t>Data types</a:t>
            </a:r>
          </a:p>
        </p:txBody>
      </p:sp>
      <p:sp>
        <p:nvSpPr>
          <p:cNvPr id="5" name="Content Placeholder 4">
            <a:extLst>
              <a:ext uri="{FF2B5EF4-FFF2-40B4-BE49-F238E27FC236}">
                <a16:creationId xmlns:a16="http://schemas.microsoft.com/office/drawing/2014/main" id="{CD08BC78-28DC-467C-802C-9FB914146C0D}"/>
              </a:ext>
            </a:extLst>
          </p:cNvPr>
          <p:cNvSpPr>
            <a:spLocks noGrp="1"/>
          </p:cNvSpPr>
          <p:nvPr>
            <p:ph sz="half" idx="1"/>
          </p:nvPr>
        </p:nvSpPr>
        <p:spPr/>
        <p:txBody>
          <a:bodyPr>
            <a:normAutofit lnSpcReduction="10000"/>
          </a:bodyPr>
          <a:lstStyle/>
          <a:p>
            <a:pPr marL="457200" lvl="1" indent="0">
              <a:buNone/>
            </a:pPr>
            <a:endParaRPr lang="en-US" dirty="0"/>
          </a:p>
          <a:p>
            <a:pPr marL="457200" lvl="1" indent="0">
              <a:buNone/>
            </a:pPr>
            <a:endParaRPr lang="en-US" dirty="0"/>
          </a:p>
        </p:txBody>
      </p:sp>
      <p:sp>
        <p:nvSpPr>
          <p:cNvPr id="6" name="Content Placeholder 5">
            <a:extLst>
              <a:ext uri="{FF2B5EF4-FFF2-40B4-BE49-F238E27FC236}">
                <a16:creationId xmlns:a16="http://schemas.microsoft.com/office/drawing/2014/main" id="{C5DB0E41-8958-48DF-AD6A-FE76BBB247BB}"/>
              </a:ext>
            </a:extLst>
          </p:cNvPr>
          <p:cNvSpPr>
            <a:spLocks noGrp="1"/>
          </p:cNvSpPr>
          <p:nvPr>
            <p:ph sz="half" idx="2"/>
          </p:nvPr>
        </p:nvSpPr>
        <p:spPr>
          <a:xfrm>
            <a:off x="522513" y="841832"/>
            <a:ext cx="11437257" cy="5776682"/>
          </a:xfrm>
        </p:spPr>
        <p:txBody>
          <a:bodyPr>
            <a:normAutofit lnSpcReduction="10000"/>
          </a:bodyPr>
          <a:lstStyle/>
          <a:p>
            <a:pPr marL="0" indent="0">
              <a:buNone/>
            </a:pPr>
            <a:r>
              <a:rPr lang="en-US" b="1" dirty="0"/>
              <a:t>Undefined:</a:t>
            </a:r>
          </a:p>
          <a:p>
            <a:pPr marL="0" indent="0">
              <a:buNone/>
            </a:pPr>
            <a:endParaRPr lang="en-US" dirty="0"/>
          </a:p>
          <a:p>
            <a:pPr marL="0" indent="0">
              <a:buNone/>
            </a:pPr>
            <a:r>
              <a:rPr lang="en-US" dirty="0"/>
              <a:t>Undefined data type means a variable that is not defined. The variable is declared but doesn’t contain any value.</a:t>
            </a:r>
          </a:p>
          <a:p>
            <a:pPr marL="0" indent="0">
              <a:buNone/>
            </a:pPr>
            <a:endParaRPr lang="en-US" dirty="0"/>
          </a:p>
          <a:p>
            <a:pPr marL="0" indent="0">
              <a:buNone/>
            </a:pPr>
            <a:r>
              <a:rPr lang="en-US" dirty="0"/>
              <a:t>var a;</a:t>
            </a:r>
          </a:p>
          <a:p>
            <a:pPr marL="0" indent="0">
              <a:buNone/>
            </a:pPr>
            <a:r>
              <a:rPr lang="en-US" dirty="0"/>
              <a:t>console.log(a); // This will return undefined.</a:t>
            </a:r>
          </a:p>
          <a:p>
            <a:pPr marL="0" indent="0">
              <a:buNone/>
            </a:pPr>
            <a:r>
              <a:rPr lang="en-US" dirty="0"/>
              <a:t>The variable ‘a’ has been declared but hasn’t been assigned a value yet.</a:t>
            </a:r>
          </a:p>
          <a:p>
            <a:pPr marL="0" indent="0">
              <a:buNone/>
            </a:pPr>
            <a:r>
              <a:rPr lang="en-US" dirty="0"/>
              <a:t>We can assign a value to a:</a:t>
            </a:r>
          </a:p>
          <a:p>
            <a:pPr marL="0" indent="0">
              <a:buNone/>
            </a:pPr>
            <a:endParaRPr lang="en-US" dirty="0"/>
          </a:p>
          <a:p>
            <a:pPr marL="0" indent="0">
              <a:buNone/>
            </a:pPr>
            <a:r>
              <a:rPr lang="en-US" dirty="0"/>
              <a:t>a=5;</a:t>
            </a:r>
          </a:p>
          <a:p>
            <a:pPr marL="0" indent="0">
              <a:buNone/>
            </a:pPr>
            <a:r>
              <a:rPr lang="en-US" dirty="0"/>
              <a:t>console.log(a); // This will return 5</a:t>
            </a:r>
          </a:p>
        </p:txBody>
      </p:sp>
    </p:spTree>
    <p:extLst>
      <p:ext uri="{BB962C8B-B14F-4D97-AF65-F5344CB8AC3E}">
        <p14:creationId xmlns:p14="http://schemas.microsoft.com/office/powerpoint/2010/main" val="10101596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249D8-0475-47B0-94E1-BE7BBDF01AEA}"/>
              </a:ext>
            </a:extLst>
          </p:cNvPr>
          <p:cNvSpPr>
            <a:spLocks noGrp="1"/>
          </p:cNvSpPr>
          <p:nvPr>
            <p:ph type="title"/>
          </p:nvPr>
        </p:nvSpPr>
        <p:spPr>
          <a:xfrm>
            <a:off x="838200" y="-244468"/>
            <a:ext cx="10515600" cy="1325563"/>
          </a:xfrm>
        </p:spPr>
        <p:txBody>
          <a:bodyPr/>
          <a:lstStyle/>
          <a:p>
            <a:r>
              <a:rPr lang="en-US" dirty="0"/>
              <a:t>Data types</a:t>
            </a:r>
          </a:p>
        </p:txBody>
      </p:sp>
      <p:sp>
        <p:nvSpPr>
          <p:cNvPr id="5" name="Content Placeholder 4">
            <a:extLst>
              <a:ext uri="{FF2B5EF4-FFF2-40B4-BE49-F238E27FC236}">
                <a16:creationId xmlns:a16="http://schemas.microsoft.com/office/drawing/2014/main" id="{CD08BC78-28DC-467C-802C-9FB914146C0D}"/>
              </a:ext>
            </a:extLst>
          </p:cNvPr>
          <p:cNvSpPr>
            <a:spLocks noGrp="1"/>
          </p:cNvSpPr>
          <p:nvPr>
            <p:ph sz="half" idx="1"/>
          </p:nvPr>
        </p:nvSpPr>
        <p:spPr/>
        <p:txBody>
          <a:bodyPr>
            <a:normAutofit/>
          </a:bodyPr>
          <a:lstStyle/>
          <a:p>
            <a:pPr marL="457200" lvl="1" indent="0">
              <a:buNone/>
            </a:pPr>
            <a:endParaRPr lang="en-US" dirty="0"/>
          </a:p>
          <a:p>
            <a:pPr marL="457200" lvl="1" indent="0">
              <a:buNone/>
            </a:pPr>
            <a:endParaRPr lang="en-US" dirty="0"/>
          </a:p>
        </p:txBody>
      </p:sp>
      <p:sp>
        <p:nvSpPr>
          <p:cNvPr id="6" name="Content Placeholder 5">
            <a:extLst>
              <a:ext uri="{FF2B5EF4-FFF2-40B4-BE49-F238E27FC236}">
                <a16:creationId xmlns:a16="http://schemas.microsoft.com/office/drawing/2014/main" id="{C5DB0E41-8958-48DF-AD6A-FE76BBB247BB}"/>
              </a:ext>
            </a:extLst>
          </p:cNvPr>
          <p:cNvSpPr>
            <a:spLocks noGrp="1"/>
          </p:cNvSpPr>
          <p:nvPr>
            <p:ph sz="half" idx="2"/>
          </p:nvPr>
        </p:nvSpPr>
        <p:spPr>
          <a:xfrm>
            <a:off x="522513" y="841832"/>
            <a:ext cx="11437257" cy="5776682"/>
          </a:xfrm>
        </p:spPr>
        <p:txBody>
          <a:bodyPr>
            <a:normAutofit/>
          </a:bodyPr>
          <a:lstStyle/>
          <a:p>
            <a:r>
              <a:rPr lang="en-US" b="1" dirty="0"/>
              <a:t>Null:</a:t>
            </a:r>
            <a:endParaRPr lang="en-US" dirty="0"/>
          </a:p>
          <a:p>
            <a:r>
              <a:rPr lang="en-US" dirty="0"/>
              <a:t>The null in JavaScript is a data type that is represented by only one value, the ‘null’ itself. A null value means no value.</a:t>
            </a:r>
          </a:p>
          <a:p>
            <a:pPr marL="0" indent="0">
              <a:buNone/>
            </a:pPr>
            <a:endParaRPr lang="en-US" dirty="0"/>
          </a:p>
          <a:p>
            <a:r>
              <a:rPr lang="en-US" dirty="0"/>
              <a:t>var a = null;</a:t>
            </a:r>
          </a:p>
          <a:p>
            <a:r>
              <a:rPr lang="en-US" dirty="0"/>
              <a:t>console.log(a);   // This returns null</a:t>
            </a:r>
          </a:p>
          <a:p>
            <a:r>
              <a:rPr lang="en-US" dirty="0"/>
              <a:t>If we check the data type of a using the </a:t>
            </a:r>
            <a:r>
              <a:rPr lang="en-US" dirty="0" err="1"/>
              <a:t>typeof</a:t>
            </a:r>
            <a:r>
              <a:rPr lang="en-US" dirty="0"/>
              <a:t> operator, we get:</a:t>
            </a:r>
          </a:p>
          <a:p>
            <a:pPr marL="0" indent="0">
              <a:buNone/>
            </a:pPr>
            <a:endParaRPr lang="en-US" dirty="0"/>
          </a:p>
          <a:p>
            <a:r>
              <a:rPr lang="en-US" dirty="0" err="1"/>
              <a:t>typeof</a:t>
            </a:r>
            <a:r>
              <a:rPr lang="en-US" dirty="0"/>
              <a:t>(a);         // This returns object</a:t>
            </a:r>
          </a:p>
          <a:p>
            <a:r>
              <a:rPr lang="en-US" dirty="0"/>
              <a:t>This means the type of a null value is an object, not null.</a:t>
            </a:r>
          </a:p>
        </p:txBody>
      </p:sp>
    </p:spTree>
    <p:extLst>
      <p:ext uri="{BB962C8B-B14F-4D97-AF65-F5344CB8AC3E}">
        <p14:creationId xmlns:p14="http://schemas.microsoft.com/office/powerpoint/2010/main" val="30407699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249D8-0475-47B0-94E1-BE7BBDF01AEA}"/>
              </a:ext>
            </a:extLst>
          </p:cNvPr>
          <p:cNvSpPr>
            <a:spLocks noGrp="1"/>
          </p:cNvSpPr>
          <p:nvPr>
            <p:ph type="title"/>
          </p:nvPr>
        </p:nvSpPr>
        <p:spPr>
          <a:xfrm>
            <a:off x="838200" y="-244468"/>
            <a:ext cx="10515600" cy="1325563"/>
          </a:xfrm>
        </p:spPr>
        <p:txBody>
          <a:bodyPr/>
          <a:lstStyle/>
          <a:p>
            <a:r>
              <a:rPr lang="en-US" dirty="0"/>
              <a:t>Data types</a:t>
            </a:r>
          </a:p>
        </p:txBody>
      </p:sp>
      <p:sp>
        <p:nvSpPr>
          <p:cNvPr id="5" name="Content Placeholder 4">
            <a:extLst>
              <a:ext uri="{FF2B5EF4-FFF2-40B4-BE49-F238E27FC236}">
                <a16:creationId xmlns:a16="http://schemas.microsoft.com/office/drawing/2014/main" id="{CD08BC78-28DC-467C-802C-9FB914146C0D}"/>
              </a:ext>
            </a:extLst>
          </p:cNvPr>
          <p:cNvSpPr>
            <a:spLocks noGrp="1"/>
          </p:cNvSpPr>
          <p:nvPr>
            <p:ph sz="half" idx="1"/>
          </p:nvPr>
        </p:nvSpPr>
        <p:spPr/>
        <p:txBody>
          <a:bodyPr>
            <a:normAutofit fontScale="92500" lnSpcReduction="20000"/>
          </a:bodyPr>
          <a:lstStyle/>
          <a:p>
            <a:pPr marL="457200" lvl="1" indent="0">
              <a:buNone/>
            </a:pPr>
            <a:endParaRPr lang="en-US" dirty="0"/>
          </a:p>
          <a:p>
            <a:pPr marL="457200" lvl="1" indent="0">
              <a:buNone/>
            </a:pPr>
            <a:endParaRPr lang="en-US" dirty="0"/>
          </a:p>
        </p:txBody>
      </p:sp>
      <p:sp>
        <p:nvSpPr>
          <p:cNvPr id="6" name="Content Placeholder 5">
            <a:extLst>
              <a:ext uri="{FF2B5EF4-FFF2-40B4-BE49-F238E27FC236}">
                <a16:creationId xmlns:a16="http://schemas.microsoft.com/office/drawing/2014/main" id="{C5DB0E41-8958-48DF-AD6A-FE76BBB247BB}"/>
              </a:ext>
            </a:extLst>
          </p:cNvPr>
          <p:cNvSpPr>
            <a:spLocks noGrp="1"/>
          </p:cNvSpPr>
          <p:nvPr>
            <p:ph sz="half" idx="2"/>
          </p:nvPr>
        </p:nvSpPr>
        <p:spPr>
          <a:xfrm>
            <a:off x="522513" y="841832"/>
            <a:ext cx="11437257" cy="5776682"/>
          </a:xfrm>
        </p:spPr>
        <p:txBody>
          <a:bodyPr>
            <a:normAutofit fontScale="92500" lnSpcReduction="20000"/>
          </a:bodyPr>
          <a:lstStyle/>
          <a:p>
            <a:r>
              <a:rPr lang="en-US" dirty="0"/>
              <a:t>Array:</a:t>
            </a:r>
          </a:p>
          <a:p>
            <a:r>
              <a:rPr lang="en-US" dirty="0"/>
              <a:t>An array in JavaScript is an object data type. An array contains more than one value with a numerical index, where the index starts from 0. Thus it holds its value in a key-value pair.</a:t>
            </a:r>
          </a:p>
          <a:p>
            <a:pPr marL="0" indent="0">
              <a:buNone/>
            </a:pPr>
            <a:endParaRPr lang="en-US" dirty="0"/>
          </a:p>
          <a:p>
            <a:r>
              <a:rPr lang="en-US" dirty="0"/>
              <a:t>var arr1= [1, 2, 3];</a:t>
            </a:r>
          </a:p>
          <a:p>
            <a:r>
              <a:rPr lang="en-US" dirty="0"/>
              <a:t>We cannot mutate or change the above array arr1.</a:t>
            </a:r>
          </a:p>
          <a:p>
            <a:endParaRPr lang="en-US" dirty="0"/>
          </a:p>
          <a:p>
            <a:r>
              <a:rPr lang="en-US" dirty="0"/>
              <a:t>Suppose we try to change its value.</a:t>
            </a:r>
          </a:p>
          <a:p>
            <a:pPr marL="0" indent="0">
              <a:buNone/>
            </a:pPr>
            <a:endParaRPr lang="en-US" dirty="0"/>
          </a:p>
          <a:p>
            <a:r>
              <a:rPr lang="en-US" dirty="0"/>
              <a:t>arr1[0] =4;</a:t>
            </a:r>
          </a:p>
          <a:p>
            <a:r>
              <a:rPr lang="en-US" dirty="0"/>
              <a:t>console.log(arr1) // This will return the array [4, 2, 3]</a:t>
            </a:r>
          </a:p>
          <a:p>
            <a:r>
              <a:rPr lang="en-US" dirty="0" err="1"/>
              <a:t>typeof</a:t>
            </a:r>
            <a:r>
              <a:rPr lang="en-US" dirty="0"/>
              <a:t> (arr1) // will return the data type ‘object’.</a:t>
            </a:r>
          </a:p>
          <a:p>
            <a:r>
              <a:rPr lang="en-US" dirty="0"/>
              <a:t>The array ‘arr1’ refers to the address in memory which contains the value [4, 2, 3].</a:t>
            </a:r>
          </a:p>
        </p:txBody>
      </p:sp>
    </p:spTree>
    <p:extLst>
      <p:ext uri="{BB962C8B-B14F-4D97-AF65-F5344CB8AC3E}">
        <p14:creationId xmlns:p14="http://schemas.microsoft.com/office/powerpoint/2010/main" val="11756093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BA884-A9CF-465E-B2AA-A3FB666D392A}"/>
              </a:ext>
            </a:extLst>
          </p:cNvPr>
          <p:cNvSpPr>
            <a:spLocks noGrp="1"/>
          </p:cNvSpPr>
          <p:nvPr>
            <p:ph type="title"/>
          </p:nvPr>
        </p:nvSpPr>
        <p:spPr/>
        <p:txBody>
          <a:bodyPr/>
          <a:lstStyle/>
          <a:p>
            <a:r>
              <a:rPr lang="en-US" b="1" dirty="0"/>
              <a:t>Variable Hoisting in </a:t>
            </a:r>
            <a:r>
              <a:rPr lang="en-US" b="1" dirty="0" err="1"/>
              <a:t>Javascript</a:t>
            </a:r>
            <a:endParaRPr lang="en-US" dirty="0"/>
          </a:p>
        </p:txBody>
      </p:sp>
      <p:sp>
        <p:nvSpPr>
          <p:cNvPr id="3" name="Content Placeholder 2">
            <a:extLst>
              <a:ext uri="{FF2B5EF4-FFF2-40B4-BE49-F238E27FC236}">
                <a16:creationId xmlns:a16="http://schemas.microsoft.com/office/drawing/2014/main" id="{9B848AF3-1567-430B-93FD-B897A7A71EF5}"/>
              </a:ext>
            </a:extLst>
          </p:cNvPr>
          <p:cNvSpPr>
            <a:spLocks noGrp="1"/>
          </p:cNvSpPr>
          <p:nvPr>
            <p:ph idx="1"/>
          </p:nvPr>
        </p:nvSpPr>
        <p:spPr/>
        <p:txBody>
          <a:bodyPr>
            <a:normAutofit/>
          </a:bodyPr>
          <a:lstStyle/>
          <a:p>
            <a:r>
              <a:rPr lang="en-US" dirty="0"/>
              <a:t>Hoisting is JavaScript's default behavior of moving declarations to the top.</a:t>
            </a:r>
          </a:p>
          <a:p>
            <a:r>
              <a:rPr lang="en-US" dirty="0"/>
              <a:t>JavaScript Declarations are Hoisted</a:t>
            </a:r>
          </a:p>
          <a:p>
            <a:r>
              <a:rPr lang="en-US" dirty="0"/>
              <a:t>In JavaScript, a variable can be declared after it has been used.</a:t>
            </a:r>
          </a:p>
          <a:p>
            <a:r>
              <a:rPr lang="en-US" dirty="0"/>
              <a:t>In other words; a variable can be used before it has been declared.</a:t>
            </a:r>
          </a:p>
          <a:p>
            <a:r>
              <a:rPr lang="en-US" dirty="0"/>
              <a:t>Example:</a:t>
            </a:r>
          </a:p>
          <a:p>
            <a:pPr marL="457200" lvl="1" indent="0">
              <a:buNone/>
            </a:pPr>
            <a:r>
              <a:rPr lang="en-US" dirty="0"/>
              <a:t>x=5;</a:t>
            </a:r>
          </a:p>
          <a:p>
            <a:pPr marL="457200" lvl="1" indent="0">
              <a:buNone/>
            </a:pPr>
            <a:r>
              <a:rPr lang="en-US" dirty="0"/>
              <a:t>console.log(x);</a:t>
            </a:r>
          </a:p>
          <a:p>
            <a:pPr marL="457200" lvl="1" indent="0">
              <a:buNone/>
            </a:pPr>
            <a:r>
              <a:rPr lang="en-US" dirty="0"/>
              <a:t>var x;</a:t>
            </a:r>
          </a:p>
          <a:p>
            <a:endParaRPr lang="en-US" dirty="0"/>
          </a:p>
        </p:txBody>
      </p:sp>
    </p:spTree>
    <p:extLst>
      <p:ext uri="{BB962C8B-B14F-4D97-AF65-F5344CB8AC3E}">
        <p14:creationId xmlns:p14="http://schemas.microsoft.com/office/powerpoint/2010/main" val="26648222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BA884-A9CF-465E-B2AA-A3FB666D392A}"/>
              </a:ext>
            </a:extLst>
          </p:cNvPr>
          <p:cNvSpPr>
            <a:spLocks noGrp="1"/>
          </p:cNvSpPr>
          <p:nvPr>
            <p:ph type="title"/>
          </p:nvPr>
        </p:nvSpPr>
        <p:spPr/>
        <p:txBody>
          <a:bodyPr/>
          <a:lstStyle/>
          <a:p>
            <a:r>
              <a:rPr lang="en-US" b="1" dirty="0"/>
              <a:t>Variable Hoisting in </a:t>
            </a:r>
            <a:r>
              <a:rPr lang="en-US" b="1" dirty="0" err="1"/>
              <a:t>Javascript</a:t>
            </a:r>
            <a:endParaRPr lang="en-US" dirty="0"/>
          </a:p>
        </p:txBody>
      </p:sp>
      <p:sp>
        <p:nvSpPr>
          <p:cNvPr id="3" name="Content Placeholder 2">
            <a:extLst>
              <a:ext uri="{FF2B5EF4-FFF2-40B4-BE49-F238E27FC236}">
                <a16:creationId xmlns:a16="http://schemas.microsoft.com/office/drawing/2014/main" id="{9B848AF3-1567-430B-93FD-B897A7A71EF5}"/>
              </a:ext>
            </a:extLst>
          </p:cNvPr>
          <p:cNvSpPr>
            <a:spLocks noGrp="1"/>
          </p:cNvSpPr>
          <p:nvPr>
            <p:ph idx="1"/>
          </p:nvPr>
        </p:nvSpPr>
        <p:spPr/>
        <p:txBody>
          <a:bodyPr>
            <a:normAutofit lnSpcReduction="10000"/>
          </a:bodyPr>
          <a:lstStyle/>
          <a:p>
            <a:r>
              <a:rPr lang="en-US" dirty="0"/>
              <a:t>Variable hoisting is one of the major feature of </a:t>
            </a:r>
            <a:r>
              <a:rPr lang="en-US" dirty="0" err="1"/>
              <a:t>javascript</a:t>
            </a:r>
            <a:r>
              <a:rPr lang="en-US" dirty="0"/>
              <a:t>, it allows a developer to understand </a:t>
            </a:r>
            <a:r>
              <a:rPr lang="en-US" dirty="0" err="1"/>
              <a:t>Javascript's</a:t>
            </a:r>
            <a:r>
              <a:rPr lang="en-US" dirty="0"/>
              <a:t> way of handling the variable's declaration. By bringing up all the variables’ declaration at the top of the functional/global block is called variable hoisting. This allows the user to use the variable before declaring it. </a:t>
            </a:r>
          </a:p>
          <a:p>
            <a:pPr marL="0" indent="0">
              <a:buNone/>
            </a:pPr>
            <a:r>
              <a:rPr lang="en-US" b="1" dirty="0"/>
              <a:t>Example:</a:t>
            </a:r>
          </a:p>
          <a:p>
            <a:r>
              <a:rPr lang="en-US" dirty="0"/>
              <a:t>Hoisting of a Variable</a:t>
            </a:r>
          </a:p>
          <a:p>
            <a:r>
              <a:rPr lang="en-US" dirty="0"/>
              <a:t>Consider the a </a:t>
            </a:r>
            <a:r>
              <a:rPr lang="en-US" dirty="0" err="1"/>
              <a:t>forementioned</a:t>
            </a:r>
            <a:r>
              <a:rPr lang="en-US" dirty="0"/>
              <a:t> example and guess the output:</a:t>
            </a:r>
          </a:p>
          <a:p>
            <a:r>
              <a:rPr lang="en-US" dirty="0"/>
              <a:t>console.log("not declared but using variable age --&gt; ", age)</a:t>
            </a:r>
          </a:p>
          <a:p>
            <a:r>
              <a:rPr lang="en-US" dirty="0"/>
              <a:t>var age = 10;</a:t>
            </a:r>
          </a:p>
        </p:txBody>
      </p:sp>
    </p:spTree>
    <p:extLst>
      <p:ext uri="{BB962C8B-B14F-4D97-AF65-F5344CB8AC3E}">
        <p14:creationId xmlns:p14="http://schemas.microsoft.com/office/powerpoint/2010/main" val="17131012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BA884-A9CF-465E-B2AA-A3FB666D392A}"/>
              </a:ext>
            </a:extLst>
          </p:cNvPr>
          <p:cNvSpPr>
            <a:spLocks noGrp="1"/>
          </p:cNvSpPr>
          <p:nvPr>
            <p:ph type="title"/>
          </p:nvPr>
        </p:nvSpPr>
        <p:spPr/>
        <p:txBody>
          <a:bodyPr/>
          <a:lstStyle/>
          <a:p>
            <a:r>
              <a:rPr lang="en-US" b="1" dirty="0"/>
              <a:t>Variable Hoisting in </a:t>
            </a:r>
            <a:r>
              <a:rPr lang="en-US" b="1" dirty="0" err="1"/>
              <a:t>Javascript</a:t>
            </a:r>
            <a:endParaRPr lang="en-US" dirty="0"/>
          </a:p>
        </p:txBody>
      </p:sp>
      <p:sp>
        <p:nvSpPr>
          <p:cNvPr id="3" name="Content Placeholder 2">
            <a:extLst>
              <a:ext uri="{FF2B5EF4-FFF2-40B4-BE49-F238E27FC236}">
                <a16:creationId xmlns:a16="http://schemas.microsoft.com/office/drawing/2014/main" id="{9B848AF3-1567-430B-93FD-B897A7A71EF5}"/>
              </a:ext>
            </a:extLst>
          </p:cNvPr>
          <p:cNvSpPr>
            <a:spLocks noGrp="1"/>
          </p:cNvSpPr>
          <p:nvPr>
            <p:ph idx="1"/>
          </p:nvPr>
        </p:nvSpPr>
        <p:spPr>
          <a:xfrm>
            <a:off x="232229" y="1538514"/>
            <a:ext cx="11121571" cy="5065486"/>
          </a:xfrm>
        </p:spPr>
        <p:txBody>
          <a:bodyPr>
            <a:normAutofit/>
          </a:bodyPr>
          <a:lstStyle/>
          <a:p>
            <a:r>
              <a:rPr lang="en-US" dirty="0"/>
              <a:t>Declare Your Variables At the Top !</a:t>
            </a:r>
          </a:p>
          <a:p>
            <a:r>
              <a:rPr lang="en-US" dirty="0"/>
              <a:t>Hoisting is (to many developers) an unknown or overlooked behavior of JavaScript.</a:t>
            </a:r>
          </a:p>
          <a:p>
            <a:r>
              <a:rPr lang="en-US" dirty="0"/>
              <a:t>If a developer doesn't understand hoisting, programs may contain bugs (errors).</a:t>
            </a:r>
          </a:p>
          <a:p>
            <a:r>
              <a:rPr lang="en-US" dirty="0"/>
              <a:t>To avoid bugs, always declare all variables at the beginning of every scope.</a:t>
            </a:r>
          </a:p>
          <a:p>
            <a:r>
              <a:rPr lang="en-US" dirty="0"/>
              <a:t>Since this is how JavaScript interprets the code, it is always a good rule.</a:t>
            </a:r>
          </a:p>
        </p:txBody>
      </p:sp>
    </p:spTree>
    <p:extLst>
      <p:ext uri="{BB962C8B-B14F-4D97-AF65-F5344CB8AC3E}">
        <p14:creationId xmlns:p14="http://schemas.microsoft.com/office/powerpoint/2010/main" val="23323731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4D48D-25AF-41BA-B20B-29F314FD7205}"/>
              </a:ext>
            </a:extLst>
          </p:cNvPr>
          <p:cNvSpPr>
            <a:spLocks noGrp="1"/>
          </p:cNvSpPr>
          <p:nvPr>
            <p:ph type="title"/>
          </p:nvPr>
        </p:nvSpPr>
        <p:spPr>
          <a:xfrm>
            <a:off x="0" y="-360589"/>
            <a:ext cx="10515600" cy="1325563"/>
          </a:xfrm>
        </p:spPr>
        <p:txBody>
          <a:bodyPr/>
          <a:lstStyle/>
          <a:p>
            <a:r>
              <a:rPr lang="en-US" dirty="0"/>
              <a:t>Let, Const, var</a:t>
            </a:r>
            <a:endParaRPr lang="en-IN" dirty="0"/>
          </a:p>
        </p:txBody>
      </p:sp>
      <p:sp>
        <p:nvSpPr>
          <p:cNvPr id="3" name="Content Placeholder 2">
            <a:extLst>
              <a:ext uri="{FF2B5EF4-FFF2-40B4-BE49-F238E27FC236}">
                <a16:creationId xmlns:a16="http://schemas.microsoft.com/office/drawing/2014/main" id="{F4F55B86-0DDD-4AA0-8C5D-E5830055CA40}"/>
              </a:ext>
            </a:extLst>
          </p:cNvPr>
          <p:cNvSpPr>
            <a:spLocks noGrp="1"/>
          </p:cNvSpPr>
          <p:nvPr>
            <p:ph idx="1"/>
          </p:nvPr>
        </p:nvSpPr>
        <p:spPr>
          <a:xfrm>
            <a:off x="0" y="499887"/>
            <a:ext cx="12192000" cy="5588855"/>
          </a:xfrm>
        </p:spPr>
        <p:txBody>
          <a:bodyPr/>
          <a:lstStyle/>
          <a:p>
            <a:r>
              <a:rPr lang="en-US" dirty="0"/>
              <a:t>Var is oldest one way to declare variable</a:t>
            </a:r>
          </a:p>
          <a:p>
            <a:r>
              <a:rPr lang="en-US" dirty="0"/>
              <a:t>Const and let introduced from ES6</a:t>
            </a:r>
          </a:p>
          <a:p>
            <a:r>
              <a:rPr lang="en-US" dirty="0"/>
              <a:t>In this section we will see which keyword is use in which situation.</a:t>
            </a:r>
          </a:p>
          <a:p>
            <a:r>
              <a:rPr lang="en-US" dirty="0"/>
              <a:t>Let </a:t>
            </a:r>
            <a:r>
              <a:rPr lang="en-US" dirty="0">
                <a:sym typeface="Wingdings" panose="05000000000000000000" pitchFamily="2" charset="2"/>
              </a:rPr>
              <a:t> let keyword is use when there are variable whose values can be changed later. We can declare variable with let keyword and can assign value later.</a:t>
            </a:r>
          </a:p>
          <a:p>
            <a:r>
              <a:rPr lang="en-US" dirty="0">
                <a:sym typeface="Wingdings" panose="05000000000000000000" pitchFamily="2" charset="2"/>
              </a:rPr>
              <a:t>Const-&gt; const is keyword is use to declare variable whose value won’t be changed at any point. When we will use const keyword to declare variable then we will must have to initialize values.</a:t>
            </a:r>
          </a:p>
          <a:p>
            <a:r>
              <a:rPr lang="en-US" dirty="0">
                <a:sym typeface="Wingdings" panose="05000000000000000000" pitchFamily="2" charset="2"/>
              </a:rPr>
              <a:t>Var -&gt; It’s best practice to avoid use of var keyword. Because it used in older version. Recently var is not commonly used.</a:t>
            </a:r>
          </a:p>
          <a:p>
            <a:pPr lvl="1"/>
            <a:r>
              <a:rPr lang="en-US" dirty="0">
                <a:sym typeface="Wingdings" panose="05000000000000000000" pitchFamily="2" charset="2"/>
              </a:rPr>
              <a:t>Difference between var and let is -&gt;let is block scope var is function scope.</a:t>
            </a:r>
          </a:p>
          <a:p>
            <a:pPr lvl="1"/>
            <a:r>
              <a:rPr lang="en-US" dirty="0">
                <a:sym typeface="Wingdings" panose="05000000000000000000" pitchFamily="2" charset="2"/>
              </a:rPr>
              <a:t>https://www.programiz.com/javascript/let-vs-var</a:t>
            </a:r>
          </a:p>
          <a:p>
            <a:pPr lvl="1"/>
            <a:endParaRPr lang="en-US" dirty="0"/>
          </a:p>
          <a:p>
            <a:endParaRPr lang="en-IN" dirty="0"/>
          </a:p>
        </p:txBody>
      </p:sp>
    </p:spTree>
    <p:extLst>
      <p:ext uri="{BB962C8B-B14F-4D97-AF65-F5344CB8AC3E}">
        <p14:creationId xmlns:p14="http://schemas.microsoft.com/office/powerpoint/2010/main" val="35742555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A7FDE-33CE-432B-A540-794BBDB78871}"/>
              </a:ext>
            </a:extLst>
          </p:cNvPr>
          <p:cNvSpPr>
            <a:spLocks noGrp="1"/>
          </p:cNvSpPr>
          <p:nvPr>
            <p:ph type="title"/>
          </p:nvPr>
        </p:nvSpPr>
        <p:spPr/>
        <p:txBody>
          <a:bodyPr/>
          <a:lstStyle/>
          <a:p>
            <a:r>
              <a:rPr lang="en-US" dirty="0"/>
              <a:t>Introduction to Java Script</a:t>
            </a:r>
          </a:p>
        </p:txBody>
      </p:sp>
      <p:sp>
        <p:nvSpPr>
          <p:cNvPr id="3" name="Content Placeholder 2">
            <a:extLst>
              <a:ext uri="{FF2B5EF4-FFF2-40B4-BE49-F238E27FC236}">
                <a16:creationId xmlns:a16="http://schemas.microsoft.com/office/drawing/2014/main" id="{924D83A6-8B8D-4A4D-AEF8-FF891C516326}"/>
              </a:ext>
            </a:extLst>
          </p:cNvPr>
          <p:cNvSpPr>
            <a:spLocks noGrp="1"/>
          </p:cNvSpPr>
          <p:nvPr>
            <p:ph idx="1"/>
          </p:nvPr>
        </p:nvSpPr>
        <p:spPr>
          <a:xfrm>
            <a:off x="838200" y="1378856"/>
            <a:ext cx="10515600" cy="5341257"/>
          </a:xfrm>
        </p:spPr>
        <p:txBody>
          <a:bodyPr>
            <a:normAutofit fontScale="92500" lnSpcReduction="10000"/>
          </a:bodyPr>
          <a:lstStyle/>
          <a:p>
            <a:r>
              <a:rPr lang="en-US" dirty="0"/>
              <a:t>Java Script first introduced in </a:t>
            </a:r>
            <a:r>
              <a:rPr lang="en-US" b="1" u="sng" dirty="0"/>
              <a:t>1995</a:t>
            </a:r>
            <a:r>
              <a:rPr lang="en-US" dirty="0"/>
              <a:t> by Brendan </a:t>
            </a:r>
            <a:r>
              <a:rPr lang="en-US" dirty="0" err="1"/>
              <a:t>Eich</a:t>
            </a:r>
            <a:r>
              <a:rPr lang="en-US" dirty="0"/>
              <a:t>. Before it was called as Mocha</a:t>
            </a:r>
            <a:r>
              <a:rPr lang="en-IN" dirty="0"/>
              <a:t>. First version released in 10 days only.</a:t>
            </a:r>
          </a:p>
          <a:p>
            <a:r>
              <a:rPr lang="en-US" dirty="0"/>
              <a:t>In </a:t>
            </a:r>
            <a:r>
              <a:rPr lang="en-US" b="1" u="sng" dirty="0"/>
              <a:t>1996, </a:t>
            </a:r>
            <a:r>
              <a:rPr lang="en-US" dirty="0"/>
              <a:t>JS renamed as </a:t>
            </a:r>
            <a:r>
              <a:rPr lang="en-US" dirty="0" err="1"/>
              <a:t>livescript</a:t>
            </a:r>
            <a:r>
              <a:rPr lang="en-US" dirty="0"/>
              <a:t> and then Java script. Java script is nothing to do with Java but for marketing purpose, it renamed like this as Java was very popular programming language that time.</a:t>
            </a:r>
          </a:p>
          <a:p>
            <a:pPr lvl="1"/>
            <a:r>
              <a:rPr lang="en-US" b="1" u="sng" dirty="0"/>
              <a:t>1997</a:t>
            </a:r>
            <a:r>
              <a:rPr lang="en-US" dirty="0"/>
              <a:t>, This period was kind of revolution in Internet so there were need of any scripting language and JS was already used by many developer and it was very popular too . So in order to provide some standards for JS .</a:t>
            </a:r>
            <a:r>
              <a:rPr lang="en-US" b="1" u="sng" dirty="0" err="1"/>
              <a:t>Ecma</a:t>
            </a:r>
            <a:r>
              <a:rPr lang="en-US" dirty="0"/>
              <a:t> institute designed some standards for Java scripts so it will be used with those standards. It was called as ES1.</a:t>
            </a:r>
          </a:p>
          <a:p>
            <a:pPr marL="363538" lvl="1" indent="-363538"/>
            <a:r>
              <a:rPr lang="en-US" dirty="0"/>
              <a:t>In 2009, because of lots of disagreements and problems in 2009 ES5 has launched with lots of new features.</a:t>
            </a:r>
          </a:p>
          <a:p>
            <a:pPr marL="363538" lvl="1" indent="-363538"/>
            <a:r>
              <a:rPr lang="en-US" dirty="0"/>
              <a:t>In 2015, (ECMAScript 2015) ES6 has launched with biggest update ever. It is also called as ES2015.</a:t>
            </a:r>
          </a:p>
          <a:p>
            <a:pPr marL="363538" lvl="1" indent="-363538"/>
            <a:r>
              <a:rPr lang="en-US" dirty="0"/>
              <a:t>In 2016, ES7 or ES2016 has been released with some additional benefits and so on….ES2020</a:t>
            </a:r>
          </a:p>
          <a:p>
            <a:endParaRPr lang="en-US" dirty="0"/>
          </a:p>
        </p:txBody>
      </p:sp>
    </p:spTree>
    <p:extLst>
      <p:ext uri="{BB962C8B-B14F-4D97-AF65-F5344CB8AC3E}">
        <p14:creationId xmlns:p14="http://schemas.microsoft.com/office/powerpoint/2010/main" val="6529195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46A6A-5F8E-408F-8D51-37B6395A52F8}"/>
              </a:ext>
            </a:extLst>
          </p:cNvPr>
          <p:cNvSpPr>
            <a:spLocks noGrp="1"/>
          </p:cNvSpPr>
          <p:nvPr>
            <p:ph type="title"/>
          </p:nvPr>
        </p:nvSpPr>
        <p:spPr/>
        <p:txBody>
          <a:bodyPr/>
          <a:lstStyle/>
          <a:p>
            <a:r>
              <a:rPr lang="en-US" dirty="0"/>
              <a:t>Operator</a:t>
            </a:r>
            <a:endParaRPr lang="en-IN" dirty="0"/>
          </a:p>
        </p:txBody>
      </p:sp>
      <p:sp>
        <p:nvSpPr>
          <p:cNvPr id="3" name="Content Placeholder 2">
            <a:extLst>
              <a:ext uri="{FF2B5EF4-FFF2-40B4-BE49-F238E27FC236}">
                <a16:creationId xmlns:a16="http://schemas.microsoft.com/office/drawing/2014/main" id="{EBEBF3D4-4AB4-42EE-9225-08C630DA1283}"/>
              </a:ext>
            </a:extLst>
          </p:cNvPr>
          <p:cNvSpPr>
            <a:spLocks noGrp="1"/>
          </p:cNvSpPr>
          <p:nvPr>
            <p:ph idx="1"/>
          </p:nvPr>
        </p:nvSpPr>
        <p:spPr/>
        <p:txBody>
          <a:bodyPr/>
          <a:lstStyle/>
          <a:p>
            <a:r>
              <a:rPr lang="en-US" dirty="0"/>
              <a:t>There are multiple operators are present in JS like other programming language.</a:t>
            </a:r>
          </a:p>
          <a:p>
            <a:r>
              <a:rPr lang="en-US" dirty="0"/>
              <a:t>We will see some example for implementing operators.</a:t>
            </a:r>
          </a:p>
          <a:p>
            <a:pPr marL="0" indent="0">
              <a:buNone/>
            </a:pPr>
            <a:endParaRPr lang="en-US" dirty="0"/>
          </a:p>
        </p:txBody>
      </p:sp>
    </p:spTree>
    <p:extLst>
      <p:ext uri="{BB962C8B-B14F-4D97-AF65-F5344CB8AC3E}">
        <p14:creationId xmlns:p14="http://schemas.microsoft.com/office/powerpoint/2010/main" val="35834702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46A6A-5F8E-408F-8D51-37B6395A52F8}"/>
              </a:ext>
            </a:extLst>
          </p:cNvPr>
          <p:cNvSpPr>
            <a:spLocks noGrp="1"/>
          </p:cNvSpPr>
          <p:nvPr>
            <p:ph type="title"/>
          </p:nvPr>
        </p:nvSpPr>
        <p:spPr>
          <a:xfrm>
            <a:off x="-3626" y="-388145"/>
            <a:ext cx="10515600" cy="1325563"/>
          </a:xfrm>
        </p:spPr>
        <p:txBody>
          <a:bodyPr/>
          <a:lstStyle/>
          <a:p>
            <a:r>
              <a:rPr lang="en-US" dirty="0"/>
              <a:t>Operator</a:t>
            </a:r>
            <a:endParaRPr lang="en-IN" dirty="0"/>
          </a:p>
        </p:txBody>
      </p:sp>
      <p:sp>
        <p:nvSpPr>
          <p:cNvPr id="3" name="Content Placeholder 2">
            <a:extLst>
              <a:ext uri="{FF2B5EF4-FFF2-40B4-BE49-F238E27FC236}">
                <a16:creationId xmlns:a16="http://schemas.microsoft.com/office/drawing/2014/main" id="{EBEBF3D4-4AB4-42EE-9225-08C630DA1283}"/>
              </a:ext>
            </a:extLst>
          </p:cNvPr>
          <p:cNvSpPr>
            <a:spLocks noGrp="1"/>
          </p:cNvSpPr>
          <p:nvPr>
            <p:ph idx="1"/>
          </p:nvPr>
        </p:nvSpPr>
        <p:spPr>
          <a:xfrm>
            <a:off x="130629" y="580570"/>
            <a:ext cx="11223171" cy="6277429"/>
          </a:xfrm>
        </p:spPr>
        <p:txBody>
          <a:bodyPr>
            <a:noAutofit/>
          </a:bodyPr>
          <a:lstStyle/>
          <a:p>
            <a:pPr marL="0" indent="0">
              <a:buNone/>
            </a:pPr>
            <a:r>
              <a:rPr lang="en-US" sz="1800" dirty="0"/>
              <a:t>// Operators in JS</a:t>
            </a:r>
          </a:p>
          <a:p>
            <a:pPr marL="0" indent="0">
              <a:buNone/>
            </a:pPr>
            <a:r>
              <a:rPr lang="en-US" sz="1800" dirty="0"/>
              <a:t>// const now = 2021;</a:t>
            </a:r>
          </a:p>
          <a:p>
            <a:pPr marL="0" indent="0">
              <a:buNone/>
            </a:pPr>
            <a:r>
              <a:rPr lang="en-US" sz="1800" dirty="0"/>
              <a:t>// //Arithmetic operators</a:t>
            </a:r>
          </a:p>
          <a:p>
            <a:pPr marL="0" indent="0">
              <a:buNone/>
            </a:pPr>
            <a:r>
              <a:rPr lang="en-US" sz="1800" dirty="0"/>
              <a:t>// const </a:t>
            </a:r>
            <a:r>
              <a:rPr lang="en-US" sz="1800" dirty="0" err="1"/>
              <a:t>ageOFBhushan</a:t>
            </a:r>
            <a:r>
              <a:rPr lang="en-US" sz="1800" dirty="0"/>
              <a:t> = now-1980;</a:t>
            </a:r>
          </a:p>
          <a:p>
            <a:pPr marL="0" indent="0">
              <a:buNone/>
            </a:pPr>
            <a:r>
              <a:rPr lang="en-US" sz="1800" dirty="0"/>
              <a:t>// const </a:t>
            </a:r>
            <a:r>
              <a:rPr lang="en-US" sz="1800" dirty="0" err="1"/>
              <a:t>ageOfSantosh</a:t>
            </a:r>
            <a:r>
              <a:rPr lang="en-US" sz="1800" dirty="0"/>
              <a:t> = now-1982;</a:t>
            </a:r>
          </a:p>
          <a:p>
            <a:pPr marL="0" indent="0">
              <a:buNone/>
            </a:pPr>
            <a:r>
              <a:rPr lang="en-US" sz="1800" dirty="0"/>
              <a:t>// console.log(</a:t>
            </a:r>
            <a:r>
              <a:rPr lang="en-US" sz="1800" dirty="0" err="1"/>
              <a:t>ageOFBhushan</a:t>
            </a:r>
            <a:r>
              <a:rPr lang="en-US" sz="1800" dirty="0"/>
              <a:t> +" - "+</a:t>
            </a:r>
            <a:r>
              <a:rPr lang="en-US" sz="1800" dirty="0" err="1"/>
              <a:t>ageOfSantosh</a:t>
            </a:r>
            <a:r>
              <a:rPr lang="en-US" sz="1800" dirty="0"/>
              <a:t>);</a:t>
            </a:r>
          </a:p>
          <a:p>
            <a:pPr marL="0" indent="0">
              <a:buNone/>
            </a:pPr>
            <a:r>
              <a:rPr lang="en-US" sz="1800" dirty="0"/>
              <a:t>// let </a:t>
            </a:r>
            <a:r>
              <a:rPr lang="en-US" sz="1800" dirty="0" err="1"/>
              <a:t>areaOfCircle</a:t>
            </a:r>
            <a:r>
              <a:rPr lang="en-US" sz="1800" dirty="0"/>
              <a:t> = 3.14* 4*4;</a:t>
            </a:r>
          </a:p>
          <a:p>
            <a:pPr marL="0" indent="0">
              <a:buNone/>
            </a:pPr>
            <a:r>
              <a:rPr lang="en-US" sz="1800" dirty="0"/>
              <a:t>// console.log(</a:t>
            </a:r>
            <a:r>
              <a:rPr lang="en-US" sz="1800" dirty="0" err="1"/>
              <a:t>areaOfCircle</a:t>
            </a:r>
            <a:r>
              <a:rPr lang="en-US" sz="1800" dirty="0"/>
              <a:t>);</a:t>
            </a:r>
          </a:p>
          <a:p>
            <a:pPr marL="0" indent="0">
              <a:buNone/>
            </a:pPr>
            <a:endParaRPr lang="en-US" sz="1800" dirty="0"/>
          </a:p>
          <a:p>
            <a:pPr marL="0" indent="0">
              <a:buNone/>
            </a:pPr>
            <a:r>
              <a:rPr lang="en-US" sz="1800" dirty="0"/>
              <a:t>//Assignments Operators</a:t>
            </a:r>
          </a:p>
          <a:p>
            <a:pPr marL="0" indent="0">
              <a:buNone/>
            </a:pPr>
            <a:r>
              <a:rPr lang="en-US" sz="1800" dirty="0"/>
              <a:t>// let x=10+5;</a:t>
            </a:r>
          </a:p>
          <a:p>
            <a:pPr marL="0" indent="0">
              <a:buNone/>
            </a:pPr>
            <a:r>
              <a:rPr lang="en-US" sz="1800" dirty="0"/>
              <a:t>// x +=10; //x = x+10;</a:t>
            </a:r>
          </a:p>
          <a:p>
            <a:pPr marL="0" indent="0">
              <a:buNone/>
            </a:pPr>
            <a:r>
              <a:rPr lang="en-US" sz="1800" dirty="0"/>
              <a:t>// x *=4 ;</a:t>
            </a:r>
          </a:p>
          <a:p>
            <a:pPr marL="0" indent="0">
              <a:buNone/>
            </a:pPr>
            <a:r>
              <a:rPr lang="en-US" sz="1800" dirty="0"/>
              <a:t>// console.log(x);</a:t>
            </a:r>
          </a:p>
          <a:p>
            <a:pPr marL="0" indent="0">
              <a:buNone/>
            </a:pPr>
            <a:endParaRPr lang="en-US" sz="1800" dirty="0"/>
          </a:p>
          <a:p>
            <a:pPr marL="0" indent="0">
              <a:buNone/>
            </a:pPr>
            <a:r>
              <a:rPr lang="en-US" sz="1800" dirty="0"/>
              <a:t>//</a:t>
            </a:r>
            <a:r>
              <a:rPr lang="en-US" sz="1800" dirty="0" err="1"/>
              <a:t>comparision</a:t>
            </a:r>
            <a:r>
              <a:rPr lang="en-US" sz="1800" dirty="0"/>
              <a:t> operators  </a:t>
            </a:r>
          </a:p>
          <a:p>
            <a:pPr marL="0" indent="0">
              <a:buNone/>
            </a:pPr>
            <a:r>
              <a:rPr lang="en-US" sz="1800" dirty="0"/>
              <a:t>// let num1 =10;</a:t>
            </a:r>
          </a:p>
          <a:p>
            <a:pPr marL="0" indent="0">
              <a:buNone/>
            </a:pPr>
            <a:r>
              <a:rPr lang="en-US" sz="1800" dirty="0"/>
              <a:t>// let num2 =20;</a:t>
            </a:r>
          </a:p>
          <a:p>
            <a:pPr marL="0" indent="0">
              <a:buNone/>
            </a:pPr>
            <a:r>
              <a:rPr lang="en-US" sz="1800" dirty="0"/>
              <a:t>// console.log(num1&gt;num2);</a:t>
            </a:r>
          </a:p>
          <a:p>
            <a:pPr marL="0" indent="0">
              <a:buNone/>
            </a:pPr>
            <a:endParaRPr lang="en-US" sz="1800" dirty="0"/>
          </a:p>
          <a:p>
            <a:pPr marL="0" indent="0">
              <a:buNone/>
            </a:pPr>
            <a:r>
              <a:rPr lang="en-US" sz="1800" dirty="0"/>
              <a:t>//&lt; &gt; &gt;= &lt;= !=</a:t>
            </a:r>
          </a:p>
        </p:txBody>
      </p:sp>
    </p:spTree>
    <p:extLst>
      <p:ext uri="{BB962C8B-B14F-4D97-AF65-F5344CB8AC3E}">
        <p14:creationId xmlns:p14="http://schemas.microsoft.com/office/powerpoint/2010/main" val="2477746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46A6A-5F8E-408F-8D51-37B6395A52F8}"/>
              </a:ext>
            </a:extLst>
          </p:cNvPr>
          <p:cNvSpPr>
            <a:spLocks noGrp="1"/>
          </p:cNvSpPr>
          <p:nvPr>
            <p:ph type="title"/>
          </p:nvPr>
        </p:nvSpPr>
        <p:spPr>
          <a:xfrm>
            <a:off x="-3626" y="-388145"/>
            <a:ext cx="10515600" cy="1325563"/>
          </a:xfrm>
        </p:spPr>
        <p:txBody>
          <a:bodyPr/>
          <a:lstStyle/>
          <a:p>
            <a:r>
              <a:rPr lang="en-US" dirty="0"/>
              <a:t>Operator</a:t>
            </a:r>
            <a:endParaRPr lang="en-IN" dirty="0"/>
          </a:p>
        </p:txBody>
      </p:sp>
      <p:sp>
        <p:nvSpPr>
          <p:cNvPr id="3" name="Content Placeholder 2">
            <a:extLst>
              <a:ext uri="{FF2B5EF4-FFF2-40B4-BE49-F238E27FC236}">
                <a16:creationId xmlns:a16="http://schemas.microsoft.com/office/drawing/2014/main" id="{EBEBF3D4-4AB4-42EE-9225-08C630DA1283}"/>
              </a:ext>
            </a:extLst>
          </p:cNvPr>
          <p:cNvSpPr>
            <a:spLocks noGrp="1"/>
          </p:cNvSpPr>
          <p:nvPr>
            <p:ph idx="1"/>
          </p:nvPr>
        </p:nvSpPr>
        <p:spPr>
          <a:xfrm>
            <a:off x="130629" y="580570"/>
            <a:ext cx="11223171" cy="6277429"/>
          </a:xfrm>
        </p:spPr>
        <p:txBody>
          <a:bodyPr>
            <a:noAutofit/>
          </a:bodyPr>
          <a:lstStyle/>
          <a:p>
            <a:pPr marL="0" indent="0">
              <a:buNone/>
            </a:pPr>
            <a:endParaRPr lang="en-US" sz="1800" dirty="0"/>
          </a:p>
          <a:p>
            <a:pPr marL="0" indent="0">
              <a:buNone/>
            </a:pPr>
            <a:r>
              <a:rPr lang="en-US" sz="1800" dirty="0"/>
              <a:t>//Assignments Operators</a:t>
            </a:r>
          </a:p>
          <a:p>
            <a:pPr marL="0" indent="0">
              <a:buNone/>
            </a:pPr>
            <a:r>
              <a:rPr lang="en-US" sz="1800" dirty="0"/>
              <a:t>// let x=10+5;</a:t>
            </a:r>
          </a:p>
          <a:p>
            <a:pPr marL="0" indent="0">
              <a:buNone/>
            </a:pPr>
            <a:r>
              <a:rPr lang="en-US" sz="1800" dirty="0"/>
              <a:t>// x +=10; //x = x+10;</a:t>
            </a:r>
          </a:p>
          <a:p>
            <a:pPr marL="0" indent="0">
              <a:buNone/>
            </a:pPr>
            <a:r>
              <a:rPr lang="en-US" sz="1800" dirty="0"/>
              <a:t>// x *=4 ;</a:t>
            </a:r>
          </a:p>
          <a:p>
            <a:pPr marL="0" indent="0">
              <a:buNone/>
            </a:pPr>
            <a:r>
              <a:rPr lang="en-US" sz="1800" dirty="0"/>
              <a:t>// console.log(x);</a:t>
            </a:r>
          </a:p>
          <a:p>
            <a:pPr marL="0" indent="0">
              <a:buNone/>
            </a:pPr>
            <a:endParaRPr lang="en-US" sz="1800" dirty="0"/>
          </a:p>
          <a:p>
            <a:pPr marL="0" indent="0">
              <a:buNone/>
            </a:pPr>
            <a:r>
              <a:rPr lang="en-US" sz="1800" dirty="0"/>
              <a:t>//</a:t>
            </a:r>
            <a:r>
              <a:rPr lang="en-US" sz="1800" dirty="0" err="1"/>
              <a:t>comparision</a:t>
            </a:r>
            <a:r>
              <a:rPr lang="en-US" sz="1800" dirty="0"/>
              <a:t> operators  </a:t>
            </a:r>
          </a:p>
          <a:p>
            <a:pPr marL="0" indent="0">
              <a:buNone/>
            </a:pPr>
            <a:r>
              <a:rPr lang="en-US" sz="1800" dirty="0"/>
              <a:t>// let num1 =10;</a:t>
            </a:r>
          </a:p>
          <a:p>
            <a:pPr marL="0" indent="0">
              <a:buNone/>
            </a:pPr>
            <a:r>
              <a:rPr lang="en-US" sz="1800" dirty="0"/>
              <a:t>// let num2 =20;</a:t>
            </a:r>
          </a:p>
          <a:p>
            <a:pPr marL="0" indent="0">
              <a:buNone/>
            </a:pPr>
            <a:r>
              <a:rPr lang="en-US" sz="1800" dirty="0"/>
              <a:t>// console.log(num1&gt;num2);</a:t>
            </a:r>
          </a:p>
          <a:p>
            <a:pPr marL="0" indent="0">
              <a:buNone/>
            </a:pPr>
            <a:endParaRPr lang="en-US" sz="1800" dirty="0"/>
          </a:p>
        </p:txBody>
      </p:sp>
    </p:spTree>
    <p:extLst>
      <p:ext uri="{BB962C8B-B14F-4D97-AF65-F5344CB8AC3E}">
        <p14:creationId xmlns:p14="http://schemas.microsoft.com/office/powerpoint/2010/main" val="34062071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4BB50-061C-4428-B24F-AC7761236895}"/>
              </a:ext>
            </a:extLst>
          </p:cNvPr>
          <p:cNvSpPr>
            <a:spLocks noGrp="1"/>
          </p:cNvSpPr>
          <p:nvPr>
            <p:ph type="title"/>
          </p:nvPr>
        </p:nvSpPr>
        <p:spPr/>
        <p:txBody>
          <a:bodyPr/>
          <a:lstStyle/>
          <a:p>
            <a:r>
              <a:rPr lang="en-US" dirty="0"/>
              <a:t>Problem statement</a:t>
            </a:r>
            <a:endParaRPr lang="en-IN" dirty="0"/>
          </a:p>
        </p:txBody>
      </p:sp>
      <p:pic>
        <p:nvPicPr>
          <p:cNvPr id="4" name="Picture 3">
            <a:extLst>
              <a:ext uri="{FF2B5EF4-FFF2-40B4-BE49-F238E27FC236}">
                <a16:creationId xmlns:a16="http://schemas.microsoft.com/office/drawing/2014/main" id="{754B3C99-9DD2-481E-96DF-066932C5ABB4}"/>
              </a:ext>
            </a:extLst>
          </p:cNvPr>
          <p:cNvPicPr>
            <a:picLocks noChangeAspect="1"/>
          </p:cNvPicPr>
          <p:nvPr/>
        </p:nvPicPr>
        <p:blipFill>
          <a:blip r:embed="rId2"/>
          <a:stretch>
            <a:fillRect/>
          </a:stretch>
        </p:blipFill>
        <p:spPr>
          <a:xfrm>
            <a:off x="1901371" y="1343024"/>
            <a:ext cx="7968343" cy="5136433"/>
          </a:xfrm>
          <a:prstGeom prst="rect">
            <a:avLst/>
          </a:prstGeom>
        </p:spPr>
      </p:pic>
    </p:spTree>
    <p:extLst>
      <p:ext uri="{BB962C8B-B14F-4D97-AF65-F5344CB8AC3E}">
        <p14:creationId xmlns:p14="http://schemas.microsoft.com/office/powerpoint/2010/main" val="23514057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D6DAE-3188-41F4-B9DE-0D5C778F6685}"/>
              </a:ext>
            </a:extLst>
          </p:cNvPr>
          <p:cNvSpPr>
            <a:spLocks noGrp="1"/>
          </p:cNvSpPr>
          <p:nvPr>
            <p:ph type="title"/>
          </p:nvPr>
        </p:nvSpPr>
        <p:spPr/>
        <p:txBody>
          <a:bodyPr/>
          <a:lstStyle/>
          <a:p>
            <a:r>
              <a:rPr lang="en-US" dirty="0"/>
              <a:t>String and Templates</a:t>
            </a:r>
            <a:endParaRPr lang="en-IN" dirty="0"/>
          </a:p>
        </p:txBody>
      </p:sp>
      <p:sp>
        <p:nvSpPr>
          <p:cNvPr id="3" name="Content Placeholder 2">
            <a:extLst>
              <a:ext uri="{FF2B5EF4-FFF2-40B4-BE49-F238E27FC236}">
                <a16:creationId xmlns:a16="http://schemas.microsoft.com/office/drawing/2014/main" id="{BB99C35A-AC65-440D-AE68-E5C3603F2B10}"/>
              </a:ext>
            </a:extLst>
          </p:cNvPr>
          <p:cNvSpPr>
            <a:spLocks noGrp="1"/>
          </p:cNvSpPr>
          <p:nvPr>
            <p:ph idx="1"/>
          </p:nvPr>
        </p:nvSpPr>
        <p:spPr/>
        <p:txBody>
          <a:bodyPr/>
          <a:lstStyle/>
          <a:p>
            <a:r>
              <a:rPr lang="en-US" dirty="0"/>
              <a:t>String are very important concept in all programming languages.</a:t>
            </a:r>
          </a:p>
          <a:p>
            <a:r>
              <a:rPr lang="en-US" dirty="0"/>
              <a:t>In java script we can combine String using + operator</a:t>
            </a:r>
          </a:p>
          <a:p>
            <a:r>
              <a:rPr lang="en-US" dirty="0"/>
              <a:t>We can also embed string literals using `${ }`</a:t>
            </a:r>
          </a:p>
          <a:p>
            <a:pPr lvl="1"/>
            <a:r>
              <a:rPr lang="en-US" dirty="0"/>
              <a:t>We will try this programmatically.</a:t>
            </a:r>
            <a:endParaRPr lang="en-IN" dirty="0"/>
          </a:p>
        </p:txBody>
      </p:sp>
    </p:spTree>
    <p:extLst>
      <p:ext uri="{BB962C8B-B14F-4D97-AF65-F5344CB8AC3E}">
        <p14:creationId xmlns:p14="http://schemas.microsoft.com/office/powerpoint/2010/main" val="38251107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D6DAE-3188-41F4-B9DE-0D5C778F6685}"/>
              </a:ext>
            </a:extLst>
          </p:cNvPr>
          <p:cNvSpPr>
            <a:spLocks noGrp="1"/>
          </p:cNvSpPr>
          <p:nvPr>
            <p:ph type="title"/>
          </p:nvPr>
        </p:nvSpPr>
        <p:spPr/>
        <p:txBody>
          <a:bodyPr/>
          <a:lstStyle/>
          <a:p>
            <a:r>
              <a:rPr lang="en-US" dirty="0"/>
              <a:t>String and Templates</a:t>
            </a:r>
            <a:endParaRPr lang="en-IN" dirty="0"/>
          </a:p>
        </p:txBody>
      </p:sp>
      <p:sp>
        <p:nvSpPr>
          <p:cNvPr id="3" name="Content Placeholder 2">
            <a:extLst>
              <a:ext uri="{FF2B5EF4-FFF2-40B4-BE49-F238E27FC236}">
                <a16:creationId xmlns:a16="http://schemas.microsoft.com/office/drawing/2014/main" id="{BB99C35A-AC65-440D-AE68-E5C3603F2B10}"/>
              </a:ext>
            </a:extLst>
          </p:cNvPr>
          <p:cNvSpPr>
            <a:spLocks noGrp="1"/>
          </p:cNvSpPr>
          <p:nvPr>
            <p:ph idx="1"/>
          </p:nvPr>
        </p:nvSpPr>
        <p:spPr>
          <a:xfrm>
            <a:off x="203200" y="1291770"/>
            <a:ext cx="11988800" cy="5566229"/>
          </a:xfrm>
        </p:spPr>
        <p:txBody>
          <a:bodyPr>
            <a:normAutofit fontScale="77500" lnSpcReduction="20000"/>
          </a:bodyPr>
          <a:lstStyle/>
          <a:p>
            <a:r>
              <a:rPr lang="en-US" dirty="0"/>
              <a:t>// String and Templates</a:t>
            </a:r>
          </a:p>
          <a:p>
            <a:r>
              <a:rPr lang="en-US" dirty="0"/>
              <a:t>// let </a:t>
            </a:r>
            <a:r>
              <a:rPr lang="en-US" dirty="0" err="1"/>
              <a:t>empFirstName</a:t>
            </a:r>
            <a:r>
              <a:rPr lang="en-US" dirty="0"/>
              <a:t> ="John";</a:t>
            </a:r>
          </a:p>
          <a:p>
            <a:r>
              <a:rPr lang="en-US" dirty="0"/>
              <a:t>// let </a:t>
            </a:r>
            <a:r>
              <a:rPr lang="en-US" dirty="0" err="1"/>
              <a:t>empLastName</a:t>
            </a:r>
            <a:r>
              <a:rPr lang="en-US" dirty="0"/>
              <a:t> = "Corner";</a:t>
            </a:r>
          </a:p>
          <a:p>
            <a:endParaRPr lang="en-US" dirty="0"/>
          </a:p>
          <a:p>
            <a:r>
              <a:rPr lang="en-US" dirty="0"/>
              <a:t>// // Manipulating string values</a:t>
            </a:r>
          </a:p>
          <a:p>
            <a:r>
              <a:rPr lang="en-US" dirty="0"/>
              <a:t>// //</a:t>
            </a:r>
            <a:r>
              <a:rPr lang="en-US" dirty="0" err="1"/>
              <a:t>concatination</a:t>
            </a:r>
            <a:r>
              <a:rPr lang="en-US" dirty="0"/>
              <a:t> string values using + symbol.</a:t>
            </a:r>
          </a:p>
          <a:p>
            <a:r>
              <a:rPr lang="en-US" dirty="0"/>
              <a:t>// let </a:t>
            </a:r>
            <a:r>
              <a:rPr lang="en-US" dirty="0" err="1"/>
              <a:t>myString</a:t>
            </a:r>
            <a:r>
              <a:rPr lang="en-US" dirty="0"/>
              <a:t> = </a:t>
            </a:r>
            <a:r>
              <a:rPr lang="en-US" dirty="0" err="1"/>
              <a:t>empFirstName</a:t>
            </a:r>
            <a:r>
              <a:rPr lang="en-US" dirty="0"/>
              <a:t> + " Is  a very good Employee "+</a:t>
            </a:r>
            <a:r>
              <a:rPr lang="en-US" dirty="0" err="1"/>
              <a:t>empLastName</a:t>
            </a:r>
            <a:r>
              <a:rPr lang="en-US" dirty="0"/>
              <a:t> +" is his Last name";</a:t>
            </a:r>
          </a:p>
          <a:p>
            <a:r>
              <a:rPr lang="en-US" dirty="0"/>
              <a:t>// console.log(</a:t>
            </a:r>
            <a:r>
              <a:rPr lang="en-US" dirty="0" err="1"/>
              <a:t>myString</a:t>
            </a:r>
            <a:r>
              <a:rPr lang="en-US" dirty="0"/>
              <a:t>);</a:t>
            </a:r>
          </a:p>
          <a:p>
            <a:r>
              <a:rPr lang="en-US" dirty="0"/>
              <a:t>// console.log(</a:t>
            </a:r>
            <a:r>
              <a:rPr lang="en-US" dirty="0" err="1"/>
              <a:t>empFirstName</a:t>
            </a:r>
            <a:r>
              <a:rPr lang="en-US" dirty="0"/>
              <a:t> + " Is  a very good Employee "+</a:t>
            </a:r>
            <a:r>
              <a:rPr lang="en-US" dirty="0" err="1"/>
              <a:t>empLastName</a:t>
            </a:r>
            <a:r>
              <a:rPr lang="en-US" dirty="0"/>
              <a:t> +" is his Last name");</a:t>
            </a:r>
          </a:p>
          <a:p>
            <a:r>
              <a:rPr lang="en-US" dirty="0"/>
              <a:t>// // String templates</a:t>
            </a:r>
          </a:p>
          <a:p>
            <a:endParaRPr lang="en-US" dirty="0"/>
          </a:p>
          <a:p>
            <a:r>
              <a:rPr lang="en-US" dirty="0"/>
              <a:t>// //in order to use templates in JS we will have to use ` </a:t>
            </a:r>
          </a:p>
          <a:p>
            <a:r>
              <a:rPr lang="en-US" dirty="0"/>
              <a:t>// // Templates will be very useful for future implementation </a:t>
            </a:r>
          </a:p>
          <a:p>
            <a:r>
              <a:rPr lang="en-US" dirty="0"/>
              <a:t>// let </a:t>
            </a:r>
            <a:r>
              <a:rPr lang="en-US" dirty="0" err="1"/>
              <a:t>newString</a:t>
            </a:r>
            <a:r>
              <a:rPr lang="en-US" dirty="0"/>
              <a:t> = `${</a:t>
            </a:r>
            <a:r>
              <a:rPr lang="en-US" dirty="0" err="1"/>
              <a:t>empFirstName</a:t>
            </a:r>
            <a:r>
              <a:rPr lang="en-US" dirty="0"/>
              <a:t>} Is a good Employee and ${</a:t>
            </a:r>
            <a:r>
              <a:rPr lang="en-US" dirty="0" err="1"/>
              <a:t>empLastName</a:t>
            </a:r>
            <a:r>
              <a:rPr lang="en-US" dirty="0"/>
              <a:t>} is his last Name`;</a:t>
            </a:r>
          </a:p>
          <a:p>
            <a:r>
              <a:rPr lang="en-US" dirty="0"/>
              <a:t>// console.log(</a:t>
            </a:r>
            <a:r>
              <a:rPr lang="en-US" dirty="0" err="1"/>
              <a:t>newString</a:t>
            </a:r>
            <a:r>
              <a:rPr lang="en-US" dirty="0"/>
              <a:t>);</a:t>
            </a:r>
          </a:p>
        </p:txBody>
      </p:sp>
    </p:spTree>
    <p:extLst>
      <p:ext uri="{BB962C8B-B14F-4D97-AF65-F5344CB8AC3E}">
        <p14:creationId xmlns:p14="http://schemas.microsoft.com/office/powerpoint/2010/main" val="26135351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2162B-0231-4166-9A6C-CBF96B697978}"/>
              </a:ext>
            </a:extLst>
          </p:cNvPr>
          <p:cNvSpPr>
            <a:spLocks noGrp="1"/>
          </p:cNvSpPr>
          <p:nvPr>
            <p:ph type="title"/>
          </p:nvPr>
        </p:nvSpPr>
        <p:spPr/>
        <p:txBody>
          <a:bodyPr/>
          <a:lstStyle/>
          <a:p>
            <a:r>
              <a:rPr lang="en-US" dirty="0"/>
              <a:t>Decision Taking statement</a:t>
            </a:r>
            <a:br>
              <a:rPr lang="en-US" dirty="0"/>
            </a:br>
            <a:r>
              <a:rPr lang="en-US" dirty="0"/>
              <a:t>if else</a:t>
            </a:r>
            <a:endParaRPr lang="en-IN" dirty="0"/>
          </a:p>
        </p:txBody>
      </p:sp>
      <p:sp>
        <p:nvSpPr>
          <p:cNvPr id="3" name="Content Placeholder 2">
            <a:extLst>
              <a:ext uri="{FF2B5EF4-FFF2-40B4-BE49-F238E27FC236}">
                <a16:creationId xmlns:a16="http://schemas.microsoft.com/office/drawing/2014/main" id="{194A7804-0684-45D2-92DB-0EF8E301ACD5}"/>
              </a:ext>
            </a:extLst>
          </p:cNvPr>
          <p:cNvSpPr>
            <a:spLocks noGrp="1"/>
          </p:cNvSpPr>
          <p:nvPr>
            <p:ph idx="1"/>
          </p:nvPr>
        </p:nvSpPr>
        <p:spPr/>
        <p:txBody>
          <a:bodyPr/>
          <a:lstStyle/>
          <a:p>
            <a:r>
              <a:rPr lang="en-US" dirty="0"/>
              <a:t>Similar to other programming language JS also supports conditional statement.</a:t>
            </a:r>
          </a:p>
          <a:p>
            <a:r>
              <a:rPr lang="en-US" dirty="0"/>
              <a:t>Problem </a:t>
            </a:r>
            <a:r>
              <a:rPr lang="en-US" dirty="0">
                <a:sym typeface="Wingdings" panose="05000000000000000000" pitchFamily="2" charset="2"/>
              </a:rPr>
              <a:t> Check whether any person can get driving license and if can’t then when can get it.</a:t>
            </a:r>
            <a:endParaRPr lang="en-IN" dirty="0"/>
          </a:p>
        </p:txBody>
      </p:sp>
    </p:spTree>
    <p:extLst>
      <p:ext uri="{BB962C8B-B14F-4D97-AF65-F5344CB8AC3E}">
        <p14:creationId xmlns:p14="http://schemas.microsoft.com/office/powerpoint/2010/main" val="155411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2162B-0231-4166-9A6C-CBF96B697978}"/>
              </a:ext>
            </a:extLst>
          </p:cNvPr>
          <p:cNvSpPr>
            <a:spLocks noGrp="1"/>
          </p:cNvSpPr>
          <p:nvPr>
            <p:ph type="title"/>
          </p:nvPr>
        </p:nvSpPr>
        <p:spPr/>
        <p:txBody>
          <a:bodyPr/>
          <a:lstStyle/>
          <a:p>
            <a:r>
              <a:rPr lang="en-US" dirty="0"/>
              <a:t>Decision Taking statement</a:t>
            </a:r>
            <a:br>
              <a:rPr lang="en-US" dirty="0"/>
            </a:br>
            <a:r>
              <a:rPr lang="en-US" dirty="0"/>
              <a:t>if else</a:t>
            </a:r>
            <a:endParaRPr lang="en-IN" dirty="0"/>
          </a:p>
        </p:txBody>
      </p:sp>
      <p:sp>
        <p:nvSpPr>
          <p:cNvPr id="3" name="Content Placeholder 2">
            <a:extLst>
              <a:ext uri="{FF2B5EF4-FFF2-40B4-BE49-F238E27FC236}">
                <a16:creationId xmlns:a16="http://schemas.microsoft.com/office/drawing/2014/main" id="{194A7804-0684-45D2-92DB-0EF8E301ACD5}"/>
              </a:ext>
            </a:extLst>
          </p:cNvPr>
          <p:cNvSpPr>
            <a:spLocks noGrp="1"/>
          </p:cNvSpPr>
          <p:nvPr>
            <p:ph idx="1"/>
          </p:nvPr>
        </p:nvSpPr>
        <p:spPr/>
        <p:txBody>
          <a:bodyPr>
            <a:normAutofit fontScale="92500" lnSpcReduction="20000"/>
          </a:bodyPr>
          <a:lstStyle/>
          <a:p>
            <a:r>
              <a:rPr lang="en-US" dirty="0"/>
              <a:t>// if else</a:t>
            </a:r>
          </a:p>
          <a:p>
            <a:endParaRPr lang="en-US" dirty="0"/>
          </a:p>
          <a:p>
            <a:r>
              <a:rPr lang="en-US" dirty="0"/>
              <a:t>// const age =15;</a:t>
            </a:r>
          </a:p>
          <a:p>
            <a:r>
              <a:rPr lang="en-US" dirty="0"/>
              <a:t>// if(age&gt;18){</a:t>
            </a:r>
          </a:p>
          <a:p>
            <a:r>
              <a:rPr lang="en-US" dirty="0"/>
              <a:t>// console.log("You can get </a:t>
            </a:r>
            <a:r>
              <a:rPr lang="en-US" dirty="0" err="1"/>
              <a:t>Driv</a:t>
            </a:r>
            <a:r>
              <a:rPr lang="en-US" dirty="0"/>
              <a:t>. </a:t>
            </a:r>
            <a:r>
              <a:rPr lang="en-US" dirty="0" err="1"/>
              <a:t>Lic</a:t>
            </a:r>
            <a:r>
              <a:rPr lang="en-US" dirty="0"/>
              <a:t>.");</a:t>
            </a:r>
          </a:p>
          <a:p>
            <a:r>
              <a:rPr lang="en-US" dirty="0"/>
              <a:t>// }else{</a:t>
            </a:r>
          </a:p>
          <a:p>
            <a:r>
              <a:rPr lang="en-US" dirty="0"/>
              <a:t>//     const </a:t>
            </a:r>
            <a:r>
              <a:rPr lang="en-US" dirty="0" err="1"/>
              <a:t>yearleft</a:t>
            </a:r>
            <a:r>
              <a:rPr lang="en-US" dirty="0"/>
              <a:t> =18 - age;</a:t>
            </a:r>
          </a:p>
          <a:p>
            <a:r>
              <a:rPr lang="en-US" dirty="0"/>
              <a:t>//     console.log(`You are not </a:t>
            </a:r>
            <a:r>
              <a:rPr lang="en-US" dirty="0" err="1"/>
              <a:t>elegible</a:t>
            </a:r>
            <a:r>
              <a:rPr lang="en-US" dirty="0"/>
              <a:t> for Getting </a:t>
            </a:r>
            <a:r>
              <a:rPr lang="en-US" dirty="0" err="1"/>
              <a:t>Driv</a:t>
            </a:r>
            <a:r>
              <a:rPr lang="en-US" dirty="0"/>
              <a:t>. </a:t>
            </a:r>
            <a:r>
              <a:rPr lang="en-US" dirty="0" err="1"/>
              <a:t>Lic</a:t>
            </a:r>
            <a:endParaRPr lang="en-US" dirty="0"/>
          </a:p>
          <a:p>
            <a:r>
              <a:rPr lang="en-US" dirty="0"/>
              <a:t>//      you can apply after ${</a:t>
            </a:r>
            <a:r>
              <a:rPr lang="en-US" dirty="0" err="1"/>
              <a:t>yearleft</a:t>
            </a:r>
            <a:r>
              <a:rPr lang="en-US" dirty="0"/>
              <a:t>} years` );</a:t>
            </a:r>
          </a:p>
          <a:p>
            <a:r>
              <a:rPr lang="en-US" dirty="0"/>
              <a:t>// }</a:t>
            </a:r>
            <a:endParaRPr lang="en-IN" dirty="0"/>
          </a:p>
        </p:txBody>
      </p:sp>
    </p:spTree>
    <p:extLst>
      <p:ext uri="{BB962C8B-B14F-4D97-AF65-F5344CB8AC3E}">
        <p14:creationId xmlns:p14="http://schemas.microsoft.com/office/powerpoint/2010/main" val="9660946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2162B-0231-4166-9A6C-CBF96B697978}"/>
              </a:ext>
            </a:extLst>
          </p:cNvPr>
          <p:cNvSpPr>
            <a:spLocks noGrp="1"/>
          </p:cNvSpPr>
          <p:nvPr>
            <p:ph type="title"/>
          </p:nvPr>
        </p:nvSpPr>
        <p:spPr/>
        <p:txBody>
          <a:bodyPr/>
          <a:lstStyle/>
          <a:p>
            <a:r>
              <a:rPr lang="en-US" dirty="0"/>
              <a:t>Decision Taking statement</a:t>
            </a:r>
            <a:br>
              <a:rPr lang="en-US" dirty="0"/>
            </a:br>
            <a:r>
              <a:rPr lang="en-US" dirty="0"/>
              <a:t>else if</a:t>
            </a:r>
            <a:endParaRPr lang="en-IN" dirty="0"/>
          </a:p>
        </p:txBody>
      </p:sp>
      <p:sp>
        <p:nvSpPr>
          <p:cNvPr id="3" name="Content Placeholder 2">
            <a:extLst>
              <a:ext uri="{FF2B5EF4-FFF2-40B4-BE49-F238E27FC236}">
                <a16:creationId xmlns:a16="http://schemas.microsoft.com/office/drawing/2014/main" id="{194A7804-0684-45D2-92DB-0EF8E301ACD5}"/>
              </a:ext>
            </a:extLst>
          </p:cNvPr>
          <p:cNvSpPr>
            <a:spLocks noGrp="1"/>
          </p:cNvSpPr>
          <p:nvPr>
            <p:ph idx="1"/>
          </p:nvPr>
        </p:nvSpPr>
        <p:spPr/>
        <p:txBody>
          <a:bodyPr>
            <a:normAutofit fontScale="92500" lnSpcReduction="20000"/>
          </a:bodyPr>
          <a:lstStyle/>
          <a:p>
            <a:r>
              <a:rPr lang="en-US" dirty="0"/>
              <a:t>//else if</a:t>
            </a:r>
          </a:p>
          <a:p>
            <a:r>
              <a:rPr lang="en-US" dirty="0"/>
              <a:t>// const age =18;</a:t>
            </a:r>
          </a:p>
          <a:p>
            <a:r>
              <a:rPr lang="en-US" dirty="0"/>
              <a:t>// if(age&gt;18){</a:t>
            </a:r>
          </a:p>
          <a:p>
            <a:r>
              <a:rPr lang="en-US" dirty="0"/>
              <a:t>//     console.log("You can get </a:t>
            </a:r>
            <a:r>
              <a:rPr lang="en-US" dirty="0" err="1"/>
              <a:t>Driv</a:t>
            </a:r>
            <a:r>
              <a:rPr lang="en-US" dirty="0"/>
              <a:t>. </a:t>
            </a:r>
            <a:r>
              <a:rPr lang="en-US" dirty="0" err="1"/>
              <a:t>Lic</a:t>
            </a:r>
            <a:r>
              <a:rPr lang="en-US" dirty="0"/>
              <a:t>.");</a:t>
            </a:r>
          </a:p>
          <a:p>
            <a:r>
              <a:rPr lang="en-US" dirty="0"/>
              <a:t>// }else if(age===18){</a:t>
            </a:r>
          </a:p>
          <a:p>
            <a:r>
              <a:rPr lang="en-US" dirty="0"/>
              <a:t>//     console.log("You can wait for one month")</a:t>
            </a:r>
          </a:p>
          <a:p>
            <a:r>
              <a:rPr lang="en-US" dirty="0"/>
              <a:t>// }</a:t>
            </a:r>
          </a:p>
          <a:p>
            <a:r>
              <a:rPr lang="en-US" dirty="0"/>
              <a:t>// else{</a:t>
            </a:r>
          </a:p>
          <a:p>
            <a:r>
              <a:rPr lang="en-US" dirty="0"/>
              <a:t>//     console.log("You are not </a:t>
            </a:r>
            <a:r>
              <a:rPr lang="en-US" dirty="0" err="1"/>
              <a:t>elegible</a:t>
            </a:r>
            <a:r>
              <a:rPr lang="en-US" dirty="0"/>
              <a:t>")</a:t>
            </a:r>
          </a:p>
          <a:p>
            <a:r>
              <a:rPr lang="en-US" dirty="0"/>
              <a:t>// }</a:t>
            </a:r>
            <a:endParaRPr lang="en-IN" dirty="0"/>
          </a:p>
        </p:txBody>
      </p:sp>
    </p:spTree>
    <p:extLst>
      <p:ext uri="{BB962C8B-B14F-4D97-AF65-F5344CB8AC3E}">
        <p14:creationId xmlns:p14="http://schemas.microsoft.com/office/powerpoint/2010/main" val="101924372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3E559-7594-4F0A-B84B-3E55293169DF}"/>
              </a:ext>
            </a:extLst>
          </p:cNvPr>
          <p:cNvSpPr>
            <a:spLocks noGrp="1"/>
          </p:cNvSpPr>
          <p:nvPr>
            <p:ph type="title"/>
          </p:nvPr>
        </p:nvSpPr>
        <p:spPr/>
        <p:txBody>
          <a:bodyPr/>
          <a:lstStyle/>
          <a:p>
            <a:r>
              <a:rPr lang="en-US" dirty="0"/>
              <a:t>Type conversion and coercion</a:t>
            </a:r>
            <a:endParaRPr lang="en-IN" dirty="0"/>
          </a:p>
        </p:txBody>
      </p:sp>
      <p:sp>
        <p:nvSpPr>
          <p:cNvPr id="3" name="Content Placeholder 2">
            <a:extLst>
              <a:ext uri="{FF2B5EF4-FFF2-40B4-BE49-F238E27FC236}">
                <a16:creationId xmlns:a16="http://schemas.microsoft.com/office/drawing/2014/main" id="{4865D215-FF09-4F85-822E-090712E6C60F}"/>
              </a:ext>
            </a:extLst>
          </p:cNvPr>
          <p:cNvSpPr>
            <a:spLocks noGrp="1"/>
          </p:cNvSpPr>
          <p:nvPr>
            <p:ph idx="1"/>
          </p:nvPr>
        </p:nvSpPr>
        <p:spPr/>
        <p:txBody>
          <a:bodyPr/>
          <a:lstStyle/>
          <a:p>
            <a:r>
              <a:rPr lang="en-US" dirty="0"/>
              <a:t>In java script we can convert one type to others.</a:t>
            </a:r>
          </a:p>
          <a:p>
            <a:r>
              <a:rPr lang="en-US" dirty="0"/>
              <a:t>In Java script we can convert only few type like string to number and number to string , Boolean to string.</a:t>
            </a:r>
            <a:endParaRPr lang="en-IN" dirty="0"/>
          </a:p>
        </p:txBody>
      </p:sp>
    </p:spTree>
    <p:extLst>
      <p:ext uri="{BB962C8B-B14F-4D97-AF65-F5344CB8AC3E}">
        <p14:creationId xmlns:p14="http://schemas.microsoft.com/office/powerpoint/2010/main" val="4218870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70677-855A-454B-A8FD-4F425A2ADE51}"/>
              </a:ext>
            </a:extLst>
          </p:cNvPr>
          <p:cNvSpPr>
            <a:spLocks noGrp="1"/>
          </p:cNvSpPr>
          <p:nvPr>
            <p:ph type="title"/>
          </p:nvPr>
        </p:nvSpPr>
        <p:spPr/>
        <p:txBody>
          <a:bodyPr/>
          <a:lstStyle/>
          <a:p>
            <a:r>
              <a:rPr lang="en-US" dirty="0"/>
              <a:t>What is Java Script</a:t>
            </a:r>
            <a:endParaRPr lang="en-IN" dirty="0"/>
          </a:p>
        </p:txBody>
      </p:sp>
      <p:sp>
        <p:nvSpPr>
          <p:cNvPr id="3" name="Content Placeholder 2">
            <a:extLst>
              <a:ext uri="{FF2B5EF4-FFF2-40B4-BE49-F238E27FC236}">
                <a16:creationId xmlns:a16="http://schemas.microsoft.com/office/drawing/2014/main" id="{B06318EB-AA4D-4F57-A736-2AEAEAF1E047}"/>
              </a:ext>
            </a:extLst>
          </p:cNvPr>
          <p:cNvSpPr>
            <a:spLocks noGrp="1"/>
          </p:cNvSpPr>
          <p:nvPr>
            <p:ph idx="1"/>
          </p:nvPr>
        </p:nvSpPr>
        <p:spPr/>
        <p:txBody>
          <a:bodyPr/>
          <a:lstStyle/>
          <a:p>
            <a:r>
              <a:rPr lang="en-US" dirty="0"/>
              <a:t>JavaScript is a scripting or programming language that allows you to implement some functionality on web pages. </a:t>
            </a:r>
          </a:p>
          <a:p>
            <a:r>
              <a:rPr lang="en-US" dirty="0"/>
              <a:t>As we know that HTML pages are static pages but using JS we can implement some dynamic behavior in our HTML page.</a:t>
            </a:r>
          </a:p>
          <a:p>
            <a:r>
              <a:rPr lang="en-US" dirty="0"/>
              <a:t>Like perform some animation or data manipulation on our HTML page.</a:t>
            </a:r>
          </a:p>
          <a:p>
            <a:r>
              <a:rPr lang="en-US" dirty="0"/>
              <a:t>We can say JS is High level , Object Oriented programming / scripting language.</a:t>
            </a:r>
            <a:endParaRPr lang="en-IN" dirty="0"/>
          </a:p>
        </p:txBody>
      </p:sp>
      <p:cxnSp>
        <p:nvCxnSpPr>
          <p:cNvPr id="7" name="Straight Arrow Connector 6">
            <a:extLst>
              <a:ext uri="{FF2B5EF4-FFF2-40B4-BE49-F238E27FC236}">
                <a16:creationId xmlns:a16="http://schemas.microsoft.com/office/drawing/2014/main" id="{D4F00BA1-E94B-4007-A898-14C117CBCB39}"/>
              </a:ext>
            </a:extLst>
          </p:cNvPr>
          <p:cNvCxnSpPr>
            <a:cxnSpLocks/>
          </p:cNvCxnSpPr>
          <p:nvPr/>
        </p:nvCxnSpPr>
        <p:spPr>
          <a:xfrm flipV="1">
            <a:off x="4165600" y="1468669"/>
            <a:ext cx="3490686" cy="289932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1BCB5E08-D6B6-49E6-8718-185D0DF213A0}"/>
              </a:ext>
            </a:extLst>
          </p:cNvPr>
          <p:cNvSpPr/>
          <p:nvPr/>
        </p:nvSpPr>
        <p:spPr>
          <a:xfrm>
            <a:off x="6096000" y="261257"/>
            <a:ext cx="3120571" cy="11646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 don’t have to worry about complex things like memory management.</a:t>
            </a:r>
            <a:endParaRPr lang="en-IN" dirty="0"/>
          </a:p>
        </p:txBody>
      </p:sp>
      <p:cxnSp>
        <p:nvCxnSpPr>
          <p:cNvPr id="11" name="Straight Arrow Connector 10">
            <a:extLst>
              <a:ext uri="{FF2B5EF4-FFF2-40B4-BE49-F238E27FC236}">
                <a16:creationId xmlns:a16="http://schemas.microsoft.com/office/drawing/2014/main" id="{018F9742-FF6D-4B7E-BEAE-443836FD5901}"/>
              </a:ext>
            </a:extLst>
          </p:cNvPr>
          <p:cNvCxnSpPr/>
          <p:nvPr/>
        </p:nvCxnSpPr>
        <p:spPr>
          <a:xfrm flipH="1">
            <a:off x="4978400" y="4586514"/>
            <a:ext cx="932543" cy="84182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B75B45AE-C748-41A8-919C-127BFCDFF9B8}"/>
              </a:ext>
            </a:extLst>
          </p:cNvPr>
          <p:cNvSpPr/>
          <p:nvPr/>
        </p:nvSpPr>
        <p:spPr>
          <a:xfrm>
            <a:off x="3418114" y="5389281"/>
            <a:ext cx="3120571" cy="11646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Based on object for storing data</a:t>
            </a:r>
            <a:endParaRPr lang="en-IN" dirty="0"/>
          </a:p>
        </p:txBody>
      </p:sp>
      <p:cxnSp>
        <p:nvCxnSpPr>
          <p:cNvPr id="14" name="Straight Arrow Connector 13">
            <a:extLst>
              <a:ext uri="{FF2B5EF4-FFF2-40B4-BE49-F238E27FC236}">
                <a16:creationId xmlns:a16="http://schemas.microsoft.com/office/drawing/2014/main" id="{7585E43D-0B9A-429A-883C-F89422EE5FBA}"/>
              </a:ext>
            </a:extLst>
          </p:cNvPr>
          <p:cNvCxnSpPr/>
          <p:nvPr/>
        </p:nvCxnSpPr>
        <p:spPr>
          <a:xfrm>
            <a:off x="7895771" y="4726263"/>
            <a:ext cx="449943" cy="28116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50AEE0C0-E31F-4F9F-B920-DC5FB5DA3B29}"/>
              </a:ext>
            </a:extLst>
          </p:cNvPr>
          <p:cNvSpPr/>
          <p:nvPr/>
        </p:nvSpPr>
        <p:spPr>
          <a:xfrm>
            <a:off x="7068460" y="5048197"/>
            <a:ext cx="3120571" cy="11646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Instruct computer to do some action.</a:t>
            </a:r>
            <a:endParaRPr lang="en-IN" dirty="0"/>
          </a:p>
        </p:txBody>
      </p:sp>
    </p:spTree>
    <p:extLst>
      <p:ext uri="{BB962C8B-B14F-4D97-AF65-F5344CB8AC3E}">
        <p14:creationId xmlns:p14="http://schemas.microsoft.com/office/powerpoint/2010/main" val="3502988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500" fill="hold"/>
                                        <p:tgtEl>
                                          <p:spTgt spid="11"/>
                                        </p:tgtEl>
                                        <p:attrNameLst>
                                          <p:attrName>ppt_x</p:attrName>
                                        </p:attrNameLst>
                                      </p:cBhvr>
                                      <p:tavLst>
                                        <p:tav tm="0">
                                          <p:val>
                                            <p:strVal val="#ppt_x"/>
                                          </p:val>
                                        </p:tav>
                                        <p:tav tm="100000">
                                          <p:val>
                                            <p:strVal val="#ppt_x"/>
                                          </p:val>
                                        </p:tav>
                                      </p:tavLst>
                                    </p:anim>
                                    <p:anim calcmode="lin" valueType="num">
                                      <p:cBhvr additive="base">
                                        <p:cTn id="2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ppt_x"/>
                                          </p:val>
                                        </p:tav>
                                        <p:tav tm="100000">
                                          <p:val>
                                            <p:strVal val="#ppt_x"/>
                                          </p:val>
                                        </p:tav>
                                      </p:tavLst>
                                    </p:anim>
                                    <p:anim calcmode="lin" valueType="num">
                                      <p:cBhvr additive="base">
                                        <p:cTn id="2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fade">
                                      <p:cBhvr>
                                        <p:cTn id="33" dur="1000"/>
                                        <p:tgtEl>
                                          <p:spTgt spid="14"/>
                                        </p:tgtEl>
                                      </p:cBhvr>
                                    </p:animEffect>
                                    <p:anim calcmode="lin" valueType="num">
                                      <p:cBhvr>
                                        <p:cTn id="34" dur="1000" fill="hold"/>
                                        <p:tgtEl>
                                          <p:spTgt spid="14"/>
                                        </p:tgtEl>
                                        <p:attrNameLst>
                                          <p:attrName>ppt_x</p:attrName>
                                        </p:attrNameLst>
                                      </p:cBhvr>
                                      <p:tavLst>
                                        <p:tav tm="0">
                                          <p:val>
                                            <p:strVal val="#ppt_x"/>
                                          </p:val>
                                        </p:tav>
                                        <p:tav tm="100000">
                                          <p:val>
                                            <p:strVal val="#ppt_x"/>
                                          </p:val>
                                        </p:tav>
                                      </p:tavLst>
                                    </p:anim>
                                    <p:anim calcmode="lin" valueType="num">
                                      <p:cBhvr>
                                        <p:cTn id="35"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fade">
                                      <p:cBhvr>
                                        <p:cTn id="40" dur="1000"/>
                                        <p:tgtEl>
                                          <p:spTgt spid="15"/>
                                        </p:tgtEl>
                                      </p:cBhvr>
                                    </p:animEffect>
                                    <p:anim calcmode="lin" valueType="num">
                                      <p:cBhvr>
                                        <p:cTn id="41" dur="1000" fill="hold"/>
                                        <p:tgtEl>
                                          <p:spTgt spid="15"/>
                                        </p:tgtEl>
                                        <p:attrNameLst>
                                          <p:attrName>ppt_x</p:attrName>
                                        </p:attrNameLst>
                                      </p:cBhvr>
                                      <p:tavLst>
                                        <p:tav tm="0">
                                          <p:val>
                                            <p:strVal val="#ppt_x"/>
                                          </p:val>
                                        </p:tav>
                                        <p:tav tm="100000">
                                          <p:val>
                                            <p:strVal val="#ppt_x"/>
                                          </p:val>
                                        </p:tav>
                                      </p:tavLst>
                                    </p:anim>
                                    <p:anim calcmode="lin" valueType="num">
                                      <p:cBhvr>
                                        <p:cTn id="42"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15"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3E559-7594-4F0A-B84B-3E55293169DF}"/>
              </a:ext>
            </a:extLst>
          </p:cNvPr>
          <p:cNvSpPr>
            <a:spLocks noGrp="1"/>
          </p:cNvSpPr>
          <p:nvPr>
            <p:ph type="title"/>
          </p:nvPr>
        </p:nvSpPr>
        <p:spPr>
          <a:xfrm>
            <a:off x="0" y="0"/>
            <a:ext cx="10515600" cy="1325563"/>
          </a:xfrm>
        </p:spPr>
        <p:txBody>
          <a:bodyPr/>
          <a:lstStyle/>
          <a:p>
            <a:r>
              <a:rPr lang="en-US" dirty="0"/>
              <a:t>Type conversion and coercion</a:t>
            </a:r>
            <a:endParaRPr lang="en-IN" dirty="0"/>
          </a:p>
        </p:txBody>
      </p:sp>
      <p:sp>
        <p:nvSpPr>
          <p:cNvPr id="3" name="Content Placeholder 2">
            <a:extLst>
              <a:ext uri="{FF2B5EF4-FFF2-40B4-BE49-F238E27FC236}">
                <a16:creationId xmlns:a16="http://schemas.microsoft.com/office/drawing/2014/main" id="{4865D215-FF09-4F85-822E-090712E6C60F}"/>
              </a:ext>
            </a:extLst>
          </p:cNvPr>
          <p:cNvSpPr>
            <a:spLocks noGrp="1"/>
          </p:cNvSpPr>
          <p:nvPr>
            <p:ph idx="1"/>
          </p:nvPr>
        </p:nvSpPr>
        <p:spPr>
          <a:xfrm>
            <a:off x="0" y="1190171"/>
            <a:ext cx="11988800" cy="5667829"/>
          </a:xfrm>
        </p:spPr>
        <p:txBody>
          <a:bodyPr>
            <a:normAutofit fontScale="77500" lnSpcReduction="20000"/>
          </a:bodyPr>
          <a:lstStyle/>
          <a:p>
            <a:pPr marL="0" indent="0">
              <a:buNone/>
            </a:pPr>
            <a:r>
              <a:rPr lang="en-US" dirty="0"/>
              <a:t>let </a:t>
            </a:r>
            <a:r>
              <a:rPr lang="en-US" dirty="0" err="1"/>
              <a:t>yearOfBirth</a:t>
            </a:r>
            <a:r>
              <a:rPr lang="en-US" dirty="0"/>
              <a:t> ='2000';</a:t>
            </a:r>
          </a:p>
          <a:p>
            <a:pPr marL="0" indent="0">
              <a:buNone/>
            </a:pPr>
            <a:r>
              <a:rPr lang="en-US" dirty="0"/>
              <a:t>console.log(</a:t>
            </a:r>
            <a:r>
              <a:rPr lang="en-US" dirty="0" err="1"/>
              <a:t>typeof</a:t>
            </a:r>
            <a:r>
              <a:rPr lang="en-US" dirty="0"/>
              <a:t> (</a:t>
            </a:r>
            <a:r>
              <a:rPr lang="en-US" dirty="0" err="1"/>
              <a:t>yearOfBirth</a:t>
            </a:r>
            <a:r>
              <a:rPr lang="en-US" dirty="0"/>
              <a:t>));</a:t>
            </a:r>
          </a:p>
          <a:p>
            <a:pPr marL="0" indent="0">
              <a:buNone/>
            </a:pPr>
            <a:r>
              <a:rPr lang="en-US" dirty="0"/>
              <a:t>console.log(Number(</a:t>
            </a:r>
            <a:r>
              <a:rPr lang="en-US" dirty="0" err="1"/>
              <a:t>yearOfBirth</a:t>
            </a:r>
            <a:r>
              <a:rPr lang="en-US" dirty="0"/>
              <a:t>))</a:t>
            </a:r>
          </a:p>
          <a:p>
            <a:pPr marL="0" indent="0">
              <a:buNone/>
            </a:pPr>
            <a:r>
              <a:rPr lang="en-US" dirty="0"/>
              <a:t>let </a:t>
            </a:r>
            <a:r>
              <a:rPr lang="en-US" dirty="0" err="1"/>
              <a:t>yob</a:t>
            </a:r>
            <a:r>
              <a:rPr lang="en-US" dirty="0"/>
              <a:t>=Number(</a:t>
            </a:r>
            <a:r>
              <a:rPr lang="en-US" dirty="0" err="1"/>
              <a:t>yearOfBirth</a:t>
            </a:r>
            <a:r>
              <a:rPr lang="en-US" dirty="0"/>
              <a:t>)</a:t>
            </a:r>
          </a:p>
          <a:p>
            <a:pPr marL="0" indent="0">
              <a:buNone/>
            </a:pPr>
            <a:r>
              <a:rPr lang="en-US" dirty="0"/>
              <a:t>console.log(</a:t>
            </a:r>
            <a:r>
              <a:rPr lang="en-US" dirty="0" err="1"/>
              <a:t>typeof</a:t>
            </a:r>
            <a:r>
              <a:rPr lang="en-US" dirty="0"/>
              <a:t>(</a:t>
            </a:r>
            <a:r>
              <a:rPr lang="en-US" dirty="0" err="1"/>
              <a:t>yob</a:t>
            </a:r>
            <a:r>
              <a:rPr lang="en-US" dirty="0"/>
              <a:t>));</a:t>
            </a:r>
          </a:p>
          <a:p>
            <a:pPr marL="0" indent="0">
              <a:buNone/>
            </a:pPr>
            <a:r>
              <a:rPr lang="en-US" dirty="0"/>
              <a:t>console.log(2022-yearOfBirth);</a:t>
            </a:r>
          </a:p>
          <a:p>
            <a:pPr marL="0" indent="0">
              <a:buNone/>
            </a:pPr>
            <a:br>
              <a:rPr lang="en-US" dirty="0"/>
            </a:br>
            <a:r>
              <a:rPr lang="en-US" dirty="0"/>
              <a:t>let result=true</a:t>
            </a:r>
          </a:p>
          <a:p>
            <a:pPr marL="0" indent="0">
              <a:buNone/>
            </a:pPr>
            <a:r>
              <a:rPr lang="en-US" dirty="0"/>
              <a:t>console.log(</a:t>
            </a:r>
            <a:r>
              <a:rPr lang="en-US" dirty="0" err="1"/>
              <a:t>typeof</a:t>
            </a:r>
            <a:r>
              <a:rPr lang="en-US" dirty="0"/>
              <a:t>(result));</a:t>
            </a:r>
          </a:p>
          <a:p>
            <a:pPr marL="0" indent="0">
              <a:buNone/>
            </a:pPr>
            <a:br>
              <a:rPr lang="en-US" dirty="0"/>
            </a:br>
            <a:r>
              <a:rPr lang="en-US" dirty="0"/>
              <a:t>let res=String(result);</a:t>
            </a:r>
          </a:p>
          <a:p>
            <a:pPr marL="0" indent="0">
              <a:buNone/>
            </a:pPr>
            <a:r>
              <a:rPr lang="en-US" dirty="0"/>
              <a:t>console.log(</a:t>
            </a:r>
            <a:r>
              <a:rPr lang="en-US" dirty="0" err="1"/>
              <a:t>typeof</a:t>
            </a:r>
            <a:r>
              <a:rPr lang="en-US" dirty="0"/>
              <a:t>(res));</a:t>
            </a:r>
          </a:p>
          <a:p>
            <a:pPr marL="0" indent="0">
              <a:buNone/>
            </a:pPr>
            <a:br>
              <a:rPr lang="en-US" dirty="0"/>
            </a:br>
            <a:r>
              <a:rPr lang="en-US" dirty="0"/>
              <a:t>let </a:t>
            </a:r>
            <a:r>
              <a:rPr lang="en-US" dirty="0" err="1"/>
              <a:t>stname</a:t>
            </a:r>
            <a:r>
              <a:rPr lang="en-US" dirty="0"/>
              <a:t>="Bhushan";</a:t>
            </a:r>
          </a:p>
          <a:p>
            <a:pPr marL="0" indent="0">
              <a:buNone/>
            </a:pPr>
            <a:r>
              <a:rPr lang="en-US" dirty="0"/>
              <a:t>let n = Number(</a:t>
            </a:r>
            <a:r>
              <a:rPr lang="en-US" dirty="0" err="1"/>
              <a:t>stname</a:t>
            </a:r>
            <a:r>
              <a:rPr lang="en-US" dirty="0"/>
              <a:t>);</a:t>
            </a:r>
          </a:p>
          <a:p>
            <a:pPr marL="0" indent="0">
              <a:buNone/>
            </a:pPr>
            <a:r>
              <a:rPr lang="en-US" dirty="0"/>
              <a:t>console.log(n);</a:t>
            </a:r>
          </a:p>
          <a:p>
            <a:endParaRPr lang="en-US" dirty="0"/>
          </a:p>
        </p:txBody>
      </p:sp>
    </p:spTree>
    <p:extLst>
      <p:ext uri="{BB962C8B-B14F-4D97-AF65-F5344CB8AC3E}">
        <p14:creationId xmlns:p14="http://schemas.microsoft.com/office/powerpoint/2010/main" val="292316751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C4D17-4C96-42B9-A92A-2C941613F65A}"/>
              </a:ext>
            </a:extLst>
          </p:cNvPr>
          <p:cNvSpPr>
            <a:spLocks noGrp="1"/>
          </p:cNvSpPr>
          <p:nvPr>
            <p:ph type="title"/>
          </p:nvPr>
        </p:nvSpPr>
        <p:spPr/>
        <p:txBody>
          <a:bodyPr/>
          <a:lstStyle/>
          <a:p>
            <a:r>
              <a:rPr lang="en-US" dirty="0"/>
              <a:t>== &amp; ===</a:t>
            </a:r>
            <a:endParaRPr lang="en-IN" dirty="0"/>
          </a:p>
        </p:txBody>
      </p:sp>
      <p:sp>
        <p:nvSpPr>
          <p:cNvPr id="3" name="Content Placeholder 2">
            <a:extLst>
              <a:ext uri="{FF2B5EF4-FFF2-40B4-BE49-F238E27FC236}">
                <a16:creationId xmlns:a16="http://schemas.microsoft.com/office/drawing/2014/main" id="{EB40D941-A7BA-4EE7-B924-031980699AD5}"/>
              </a:ext>
            </a:extLst>
          </p:cNvPr>
          <p:cNvSpPr>
            <a:spLocks noGrp="1"/>
          </p:cNvSpPr>
          <p:nvPr>
            <p:ph idx="1"/>
          </p:nvPr>
        </p:nvSpPr>
        <p:spPr/>
        <p:txBody>
          <a:bodyPr/>
          <a:lstStyle/>
          <a:p>
            <a:r>
              <a:rPr lang="en-US" dirty="0"/>
              <a:t>== perform type coercion and it is call as loose checking</a:t>
            </a:r>
          </a:p>
          <a:p>
            <a:r>
              <a:rPr lang="en-US" dirty="0"/>
              <a:t>=== perform strict checking because it doesn’t perform coercion</a:t>
            </a:r>
          </a:p>
          <a:p>
            <a:r>
              <a:rPr lang="en-US" dirty="0"/>
              <a:t>‘18’ == 18 possible</a:t>
            </a:r>
          </a:p>
          <a:p>
            <a:r>
              <a:rPr lang="en-US" dirty="0"/>
              <a:t>18===18</a:t>
            </a:r>
            <a:endParaRPr lang="en-IN" dirty="0"/>
          </a:p>
        </p:txBody>
      </p:sp>
    </p:spTree>
    <p:extLst>
      <p:ext uri="{BB962C8B-B14F-4D97-AF65-F5344CB8AC3E}">
        <p14:creationId xmlns:p14="http://schemas.microsoft.com/office/powerpoint/2010/main" val="48225477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E0ED9-2FC2-4075-BFCA-B7FA97C81A1B}"/>
              </a:ext>
            </a:extLst>
          </p:cNvPr>
          <p:cNvSpPr>
            <a:spLocks noGrp="1"/>
          </p:cNvSpPr>
          <p:nvPr>
            <p:ph type="title"/>
          </p:nvPr>
        </p:nvSpPr>
        <p:spPr/>
        <p:txBody>
          <a:bodyPr/>
          <a:lstStyle/>
          <a:p>
            <a:r>
              <a:rPr lang="en-US" dirty="0"/>
              <a:t>Logical Operator</a:t>
            </a:r>
            <a:endParaRPr lang="en-IN" dirty="0"/>
          </a:p>
        </p:txBody>
      </p:sp>
      <p:sp>
        <p:nvSpPr>
          <p:cNvPr id="3" name="Content Placeholder 2">
            <a:extLst>
              <a:ext uri="{FF2B5EF4-FFF2-40B4-BE49-F238E27FC236}">
                <a16:creationId xmlns:a16="http://schemas.microsoft.com/office/drawing/2014/main" id="{CEA3D532-F364-4EF0-B6B8-56B5F412E09F}"/>
              </a:ext>
            </a:extLst>
          </p:cNvPr>
          <p:cNvSpPr>
            <a:spLocks noGrp="1"/>
          </p:cNvSpPr>
          <p:nvPr>
            <p:ph idx="1"/>
          </p:nvPr>
        </p:nvSpPr>
        <p:spPr/>
        <p:txBody>
          <a:bodyPr/>
          <a:lstStyle/>
          <a:p>
            <a:r>
              <a:rPr lang="en-US" dirty="0"/>
              <a:t>It is use to combine multiple conditions and then using logical operator we can get final output.</a:t>
            </a:r>
          </a:p>
          <a:p>
            <a:r>
              <a:rPr lang="en-US" dirty="0"/>
              <a:t>&amp;&amp; </a:t>
            </a:r>
          </a:p>
          <a:p>
            <a:r>
              <a:rPr lang="en-US" dirty="0"/>
              <a:t>||</a:t>
            </a:r>
            <a:endParaRPr lang="en-IN" dirty="0"/>
          </a:p>
        </p:txBody>
      </p:sp>
    </p:spTree>
    <p:extLst>
      <p:ext uri="{BB962C8B-B14F-4D97-AF65-F5344CB8AC3E}">
        <p14:creationId xmlns:p14="http://schemas.microsoft.com/office/powerpoint/2010/main" val="377502968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E0ED9-2FC2-4075-BFCA-B7FA97C81A1B}"/>
              </a:ext>
            </a:extLst>
          </p:cNvPr>
          <p:cNvSpPr>
            <a:spLocks noGrp="1"/>
          </p:cNvSpPr>
          <p:nvPr>
            <p:ph type="title"/>
          </p:nvPr>
        </p:nvSpPr>
        <p:spPr>
          <a:xfrm>
            <a:off x="0" y="18255"/>
            <a:ext cx="10515600" cy="1325563"/>
          </a:xfrm>
        </p:spPr>
        <p:txBody>
          <a:bodyPr/>
          <a:lstStyle/>
          <a:p>
            <a:r>
              <a:rPr lang="en-US" dirty="0"/>
              <a:t>Logical Operator</a:t>
            </a:r>
            <a:endParaRPr lang="en-IN" dirty="0"/>
          </a:p>
        </p:txBody>
      </p:sp>
      <p:sp>
        <p:nvSpPr>
          <p:cNvPr id="3" name="Content Placeholder 2">
            <a:extLst>
              <a:ext uri="{FF2B5EF4-FFF2-40B4-BE49-F238E27FC236}">
                <a16:creationId xmlns:a16="http://schemas.microsoft.com/office/drawing/2014/main" id="{CEA3D532-F364-4EF0-B6B8-56B5F412E09F}"/>
              </a:ext>
            </a:extLst>
          </p:cNvPr>
          <p:cNvSpPr>
            <a:spLocks noGrp="1"/>
          </p:cNvSpPr>
          <p:nvPr>
            <p:ph idx="1"/>
          </p:nvPr>
        </p:nvSpPr>
        <p:spPr>
          <a:xfrm>
            <a:off x="0" y="1059543"/>
            <a:ext cx="11353800" cy="5780202"/>
          </a:xfrm>
        </p:spPr>
        <p:txBody>
          <a:bodyPr>
            <a:normAutofit fontScale="85000" lnSpcReduction="20000"/>
          </a:bodyPr>
          <a:lstStyle/>
          <a:p>
            <a:r>
              <a:rPr lang="en-US" dirty="0"/>
              <a:t>let age = 18;</a:t>
            </a:r>
          </a:p>
          <a:p>
            <a:r>
              <a:rPr lang="en-US" dirty="0"/>
              <a:t>if(age===18)</a:t>
            </a:r>
          </a:p>
          <a:p>
            <a:r>
              <a:rPr lang="en-US" dirty="0"/>
              <a:t>alert("Eligible");</a:t>
            </a:r>
          </a:p>
          <a:p>
            <a:r>
              <a:rPr lang="en-US" dirty="0"/>
              <a:t>// two logical operators</a:t>
            </a:r>
          </a:p>
          <a:p>
            <a:r>
              <a:rPr lang="en-US" dirty="0"/>
              <a:t>// &amp;&amp; -- all conditions must be true</a:t>
            </a:r>
          </a:p>
          <a:p>
            <a:r>
              <a:rPr lang="en-US" dirty="0"/>
              <a:t>// || -- any condition is </a:t>
            </a:r>
            <a:r>
              <a:rPr lang="en-US" dirty="0" err="1"/>
              <a:t>ture</a:t>
            </a:r>
            <a:endParaRPr lang="en-US" dirty="0"/>
          </a:p>
          <a:p>
            <a:r>
              <a:rPr lang="en-US" dirty="0"/>
              <a:t>let age=19 ;</a:t>
            </a:r>
          </a:p>
          <a:p>
            <a:r>
              <a:rPr lang="en-US" dirty="0"/>
              <a:t>let vision= 'bad'</a:t>
            </a:r>
          </a:p>
          <a:p>
            <a:r>
              <a:rPr lang="en-US" dirty="0"/>
              <a:t>if(age&gt;18 || vision==='good')</a:t>
            </a:r>
          </a:p>
          <a:p>
            <a:r>
              <a:rPr lang="en-US" dirty="0"/>
              <a:t>{</a:t>
            </a:r>
          </a:p>
          <a:p>
            <a:r>
              <a:rPr lang="en-US" dirty="0"/>
              <a:t>    console.log("You can apply for Pilot </a:t>
            </a:r>
            <a:r>
              <a:rPr lang="en-US" dirty="0" err="1"/>
              <a:t>Lic</a:t>
            </a:r>
            <a:r>
              <a:rPr lang="en-US" dirty="0"/>
              <a:t>.")</a:t>
            </a:r>
          </a:p>
          <a:p>
            <a:r>
              <a:rPr lang="en-US" dirty="0"/>
              <a:t>}</a:t>
            </a:r>
          </a:p>
          <a:p>
            <a:r>
              <a:rPr lang="en-US" dirty="0"/>
              <a:t>else{</a:t>
            </a:r>
          </a:p>
          <a:p>
            <a:r>
              <a:rPr lang="en-US" dirty="0"/>
              <a:t>    console.log("You are not eligible ");</a:t>
            </a:r>
          </a:p>
          <a:p>
            <a:r>
              <a:rPr lang="en-US" dirty="0"/>
              <a:t>}</a:t>
            </a:r>
          </a:p>
          <a:p>
            <a:endParaRPr lang="en-IN" dirty="0"/>
          </a:p>
        </p:txBody>
      </p:sp>
    </p:spTree>
    <p:extLst>
      <p:ext uri="{BB962C8B-B14F-4D97-AF65-F5344CB8AC3E}">
        <p14:creationId xmlns:p14="http://schemas.microsoft.com/office/powerpoint/2010/main" val="130245785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FF947-5FDA-4214-A4FB-6B29E11B1E60}"/>
              </a:ext>
            </a:extLst>
          </p:cNvPr>
          <p:cNvSpPr>
            <a:spLocks noGrp="1"/>
          </p:cNvSpPr>
          <p:nvPr>
            <p:ph type="title"/>
          </p:nvPr>
        </p:nvSpPr>
        <p:spPr/>
        <p:txBody>
          <a:bodyPr/>
          <a:lstStyle/>
          <a:p>
            <a:r>
              <a:rPr lang="en-US" dirty="0"/>
              <a:t>Switch Case</a:t>
            </a:r>
            <a:endParaRPr lang="en-IN" dirty="0"/>
          </a:p>
        </p:txBody>
      </p:sp>
      <p:sp>
        <p:nvSpPr>
          <p:cNvPr id="3" name="Content Placeholder 2">
            <a:extLst>
              <a:ext uri="{FF2B5EF4-FFF2-40B4-BE49-F238E27FC236}">
                <a16:creationId xmlns:a16="http://schemas.microsoft.com/office/drawing/2014/main" id="{5186EB73-7C63-4171-9E2B-910338FA9E71}"/>
              </a:ext>
            </a:extLst>
          </p:cNvPr>
          <p:cNvSpPr>
            <a:spLocks noGrp="1"/>
          </p:cNvSpPr>
          <p:nvPr>
            <p:ph idx="1"/>
          </p:nvPr>
        </p:nvSpPr>
        <p:spPr>
          <a:xfrm>
            <a:off x="1103312" y="1480458"/>
            <a:ext cx="8947522" cy="4767942"/>
          </a:xfrm>
        </p:spPr>
        <p:txBody>
          <a:bodyPr>
            <a:normAutofit fontScale="55000" lnSpcReduction="20000"/>
          </a:bodyPr>
          <a:lstStyle/>
          <a:p>
            <a:pPr marL="0" indent="0">
              <a:buNone/>
            </a:pPr>
            <a:r>
              <a:rPr lang="en-US" dirty="0"/>
              <a:t>switch </a:t>
            </a:r>
            <a:r>
              <a:rPr lang="en-IN" dirty="0"/>
              <a:t>(choice){</a:t>
            </a:r>
          </a:p>
          <a:p>
            <a:pPr marL="0" indent="0">
              <a:buNone/>
            </a:pPr>
            <a:r>
              <a:rPr lang="en-IN" dirty="0"/>
              <a:t>    case 'laptop':</a:t>
            </a:r>
          </a:p>
          <a:p>
            <a:pPr marL="0" indent="0">
              <a:buNone/>
            </a:pPr>
            <a:r>
              <a:rPr lang="en-IN" dirty="0"/>
              <a:t>    console.log("You have selected Laptop");</a:t>
            </a:r>
          </a:p>
          <a:p>
            <a:pPr marL="0" indent="0">
              <a:buNone/>
            </a:pPr>
            <a:r>
              <a:rPr lang="en-IN" dirty="0"/>
              <a:t>    break;</a:t>
            </a:r>
          </a:p>
          <a:p>
            <a:pPr marL="0" indent="0">
              <a:buNone/>
            </a:pPr>
            <a:r>
              <a:rPr lang="en-IN" dirty="0"/>
              <a:t>    case 'mobile':</a:t>
            </a:r>
          </a:p>
          <a:p>
            <a:pPr marL="0" indent="0">
              <a:buNone/>
            </a:pPr>
            <a:r>
              <a:rPr lang="en-IN" dirty="0"/>
              <a:t>    console.log("You have selected mobile");</a:t>
            </a:r>
          </a:p>
          <a:p>
            <a:pPr marL="0" indent="0">
              <a:buNone/>
            </a:pPr>
            <a:r>
              <a:rPr lang="en-IN" dirty="0"/>
              <a:t>    break;</a:t>
            </a:r>
          </a:p>
          <a:p>
            <a:pPr marL="0" indent="0">
              <a:buNone/>
            </a:pPr>
            <a:r>
              <a:rPr lang="en-IN" dirty="0"/>
              <a:t>    case '</a:t>
            </a:r>
            <a:r>
              <a:rPr lang="en-IN" dirty="0" err="1"/>
              <a:t>homeappli</a:t>
            </a:r>
            <a:r>
              <a:rPr lang="en-IN" dirty="0"/>
              <a:t>':</a:t>
            </a:r>
          </a:p>
          <a:p>
            <a:pPr marL="0" indent="0">
              <a:buNone/>
            </a:pPr>
            <a:r>
              <a:rPr lang="en-IN" dirty="0"/>
              <a:t>    console.log("You have selected </a:t>
            </a:r>
            <a:r>
              <a:rPr lang="en-IN" dirty="0" err="1"/>
              <a:t>homeappli</a:t>
            </a:r>
            <a:r>
              <a:rPr lang="en-IN" dirty="0"/>
              <a:t>");</a:t>
            </a:r>
          </a:p>
          <a:p>
            <a:pPr marL="0" indent="0">
              <a:buNone/>
            </a:pPr>
            <a:r>
              <a:rPr lang="en-IN" dirty="0"/>
              <a:t>    break;</a:t>
            </a:r>
          </a:p>
          <a:p>
            <a:pPr marL="0" indent="0">
              <a:buNone/>
            </a:pPr>
            <a:r>
              <a:rPr lang="en-IN" dirty="0"/>
              <a:t>    case 'Fashion':</a:t>
            </a:r>
          </a:p>
          <a:p>
            <a:pPr marL="0" indent="0">
              <a:buNone/>
            </a:pPr>
            <a:r>
              <a:rPr lang="en-IN" dirty="0"/>
              <a:t>    console.log("You have selected Fashion");</a:t>
            </a:r>
          </a:p>
          <a:p>
            <a:pPr marL="0" indent="0">
              <a:buNone/>
            </a:pPr>
            <a:r>
              <a:rPr lang="en-IN" dirty="0"/>
              <a:t>    break;</a:t>
            </a:r>
          </a:p>
          <a:p>
            <a:pPr marL="0" indent="0">
              <a:buNone/>
            </a:pPr>
            <a:r>
              <a:rPr lang="en-IN" dirty="0"/>
              <a:t>    default:</a:t>
            </a:r>
          </a:p>
          <a:p>
            <a:pPr marL="0" indent="0">
              <a:buNone/>
            </a:pPr>
            <a:r>
              <a:rPr lang="en-IN" dirty="0"/>
              <a:t>        console.log("Wrong Choice");</a:t>
            </a:r>
          </a:p>
          <a:p>
            <a:pPr marL="0" indent="0">
              <a:buNone/>
            </a:pPr>
            <a:r>
              <a:rPr lang="en-IN" dirty="0"/>
              <a:t>}</a:t>
            </a:r>
          </a:p>
        </p:txBody>
      </p:sp>
    </p:spTree>
    <p:extLst>
      <p:ext uri="{BB962C8B-B14F-4D97-AF65-F5344CB8AC3E}">
        <p14:creationId xmlns:p14="http://schemas.microsoft.com/office/powerpoint/2010/main" val="16926629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3EB60-C743-4427-BFC1-637E7C8CC07E}"/>
              </a:ext>
            </a:extLst>
          </p:cNvPr>
          <p:cNvSpPr>
            <a:spLocks noGrp="1"/>
          </p:cNvSpPr>
          <p:nvPr>
            <p:ph type="title"/>
          </p:nvPr>
        </p:nvSpPr>
        <p:spPr/>
        <p:txBody>
          <a:bodyPr/>
          <a:lstStyle/>
          <a:p>
            <a:r>
              <a:rPr lang="en-US" dirty="0"/>
              <a:t>JS Fundamental</a:t>
            </a:r>
            <a:endParaRPr lang="en-IN" dirty="0"/>
          </a:p>
        </p:txBody>
      </p:sp>
      <p:sp>
        <p:nvSpPr>
          <p:cNvPr id="3" name="Content Placeholder 2">
            <a:extLst>
              <a:ext uri="{FF2B5EF4-FFF2-40B4-BE49-F238E27FC236}">
                <a16:creationId xmlns:a16="http://schemas.microsoft.com/office/drawing/2014/main" id="{0562F21B-CF86-404E-BD49-6DEB6D81AF70}"/>
              </a:ext>
            </a:extLst>
          </p:cNvPr>
          <p:cNvSpPr>
            <a:spLocks noGrp="1"/>
          </p:cNvSpPr>
          <p:nvPr>
            <p:ph idx="1"/>
          </p:nvPr>
        </p:nvSpPr>
        <p:spPr/>
        <p:txBody>
          <a:bodyPr/>
          <a:lstStyle/>
          <a:p>
            <a:r>
              <a:rPr lang="en-US" dirty="0"/>
              <a:t>In order to add JS in HTML document we will have to use &lt;script&gt; tag.</a:t>
            </a:r>
          </a:p>
          <a:p>
            <a:r>
              <a:rPr lang="en-US" dirty="0"/>
              <a:t>We can also create external .</a:t>
            </a:r>
            <a:r>
              <a:rPr lang="en-US" dirty="0" err="1"/>
              <a:t>js</a:t>
            </a:r>
            <a:r>
              <a:rPr lang="en-US" dirty="0"/>
              <a:t> file and later and embed with our HTML document. </a:t>
            </a:r>
          </a:p>
          <a:p>
            <a:pPr lvl="1"/>
            <a:r>
              <a:rPr lang="en-US" dirty="0"/>
              <a:t>In order to embed external .</a:t>
            </a:r>
            <a:r>
              <a:rPr lang="en-US" dirty="0" err="1"/>
              <a:t>js</a:t>
            </a:r>
            <a:r>
              <a:rPr lang="en-US" dirty="0"/>
              <a:t> file to our HTML page follow the syntax</a:t>
            </a:r>
          </a:p>
          <a:p>
            <a:pPr lvl="2"/>
            <a:r>
              <a:rPr lang="en-US" dirty="0"/>
              <a:t>&lt;script </a:t>
            </a:r>
            <a:r>
              <a:rPr lang="en-US" dirty="0" err="1"/>
              <a:t>src</a:t>
            </a:r>
            <a:r>
              <a:rPr lang="en-US" dirty="0"/>
              <a:t>=“script.js”&gt;&lt;/script&gt;</a:t>
            </a:r>
            <a:endParaRPr lang="en-IN" dirty="0"/>
          </a:p>
        </p:txBody>
      </p:sp>
    </p:spTree>
    <p:extLst>
      <p:ext uri="{BB962C8B-B14F-4D97-AF65-F5344CB8AC3E}">
        <p14:creationId xmlns:p14="http://schemas.microsoft.com/office/powerpoint/2010/main" val="35163793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BF217-3722-4FE1-A3CD-769F5D845562}"/>
              </a:ext>
            </a:extLst>
          </p:cNvPr>
          <p:cNvSpPr>
            <a:spLocks noGrp="1"/>
          </p:cNvSpPr>
          <p:nvPr>
            <p:ph type="title"/>
          </p:nvPr>
        </p:nvSpPr>
        <p:spPr/>
        <p:txBody>
          <a:bodyPr/>
          <a:lstStyle/>
          <a:p>
            <a:r>
              <a:rPr lang="en-US" dirty="0"/>
              <a:t>How does HTML, CSS, JS works?</a:t>
            </a:r>
            <a:endParaRPr lang="en-IN" dirty="0"/>
          </a:p>
        </p:txBody>
      </p:sp>
      <p:sp>
        <p:nvSpPr>
          <p:cNvPr id="4" name="Rectangle 3">
            <a:extLst>
              <a:ext uri="{FF2B5EF4-FFF2-40B4-BE49-F238E27FC236}">
                <a16:creationId xmlns:a16="http://schemas.microsoft.com/office/drawing/2014/main" id="{B0FA9BF6-0A2C-491C-99EF-D782583D4892}"/>
              </a:ext>
            </a:extLst>
          </p:cNvPr>
          <p:cNvSpPr/>
          <p:nvPr/>
        </p:nvSpPr>
        <p:spPr>
          <a:xfrm>
            <a:off x="1037768" y="2634347"/>
            <a:ext cx="2133600" cy="14005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HTML</a:t>
            </a:r>
          </a:p>
          <a:p>
            <a:pPr algn="ctr"/>
            <a:r>
              <a:rPr lang="en-US" dirty="0"/>
              <a:t>&lt;p&gt;&lt;/p&gt;</a:t>
            </a:r>
            <a:endParaRPr lang="en-IN" dirty="0"/>
          </a:p>
        </p:txBody>
      </p:sp>
      <p:sp>
        <p:nvSpPr>
          <p:cNvPr id="8" name="Rectangle 7">
            <a:extLst>
              <a:ext uri="{FF2B5EF4-FFF2-40B4-BE49-F238E27FC236}">
                <a16:creationId xmlns:a16="http://schemas.microsoft.com/office/drawing/2014/main" id="{7A486E51-2495-4794-9241-F08C4E5A3DBF}"/>
              </a:ext>
            </a:extLst>
          </p:cNvPr>
          <p:cNvSpPr/>
          <p:nvPr/>
        </p:nvSpPr>
        <p:spPr>
          <a:xfrm>
            <a:off x="4288972" y="2663371"/>
            <a:ext cx="2133600" cy="14005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CSS</a:t>
            </a:r>
          </a:p>
          <a:p>
            <a:pPr algn="ctr"/>
            <a:r>
              <a:rPr lang="en-US" dirty="0"/>
              <a:t>P{</a:t>
            </a:r>
          </a:p>
          <a:p>
            <a:pPr algn="ctr"/>
            <a:r>
              <a:rPr lang="en-US" dirty="0"/>
              <a:t>Height:20px</a:t>
            </a:r>
          </a:p>
          <a:p>
            <a:pPr algn="ctr"/>
            <a:r>
              <a:rPr lang="en-US" dirty="0"/>
              <a:t>}</a:t>
            </a:r>
            <a:endParaRPr lang="en-IN" dirty="0"/>
          </a:p>
        </p:txBody>
      </p:sp>
      <p:sp>
        <p:nvSpPr>
          <p:cNvPr id="9" name="Rectangle 8">
            <a:extLst>
              <a:ext uri="{FF2B5EF4-FFF2-40B4-BE49-F238E27FC236}">
                <a16:creationId xmlns:a16="http://schemas.microsoft.com/office/drawing/2014/main" id="{4344E112-11D1-4459-8601-679B99BA77AD}"/>
              </a:ext>
            </a:extLst>
          </p:cNvPr>
          <p:cNvSpPr/>
          <p:nvPr/>
        </p:nvSpPr>
        <p:spPr>
          <a:xfrm>
            <a:off x="7540176" y="2619833"/>
            <a:ext cx="2133600" cy="14005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JS</a:t>
            </a:r>
          </a:p>
          <a:p>
            <a:pPr algn="ctr"/>
            <a:r>
              <a:rPr lang="en-US" dirty="0" err="1"/>
              <a:t>P.hide</a:t>
            </a:r>
            <a:r>
              <a:rPr lang="en-US" dirty="0"/>
              <a:t>()</a:t>
            </a:r>
            <a:endParaRPr lang="en-IN" dirty="0"/>
          </a:p>
        </p:txBody>
      </p:sp>
    </p:spTree>
    <p:extLst>
      <p:ext uri="{BB962C8B-B14F-4D97-AF65-F5344CB8AC3E}">
        <p14:creationId xmlns:p14="http://schemas.microsoft.com/office/powerpoint/2010/main" val="3675610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FBABC-6CE8-4D62-BE5D-1BA696937154}"/>
              </a:ext>
            </a:extLst>
          </p:cNvPr>
          <p:cNvSpPr>
            <a:spLocks noGrp="1"/>
          </p:cNvSpPr>
          <p:nvPr>
            <p:ph type="title"/>
          </p:nvPr>
        </p:nvSpPr>
        <p:spPr/>
        <p:txBody>
          <a:bodyPr/>
          <a:lstStyle/>
          <a:p>
            <a:r>
              <a:rPr lang="en-US" dirty="0"/>
              <a:t>Use of Java Script</a:t>
            </a:r>
            <a:endParaRPr lang="en-IN" dirty="0"/>
          </a:p>
        </p:txBody>
      </p:sp>
      <p:pic>
        <p:nvPicPr>
          <p:cNvPr id="4" name="Content Placeholder 3">
            <a:extLst>
              <a:ext uri="{FF2B5EF4-FFF2-40B4-BE49-F238E27FC236}">
                <a16:creationId xmlns:a16="http://schemas.microsoft.com/office/drawing/2014/main" id="{176BAF93-2C3F-43F5-9EC4-AE41763B01D9}"/>
              </a:ext>
            </a:extLst>
          </p:cNvPr>
          <p:cNvPicPr>
            <a:picLocks noGrp="1" noChangeAspect="1"/>
          </p:cNvPicPr>
          <p:nvPr>
            <p:ph idx="1"/>
          </p:nvPr>
        </p:nvPicPr>
        <p:blipFill>
          <a:blip r:embed="rId2"/>
          <a:stretch>
            <a:fillRect/>
          </a:stretch>
        </p:blipFill>
        <p:spPr>
          <a:xfrm>
            <a:off x="1490999" y="1181780"/>
            <a:ext cx="8171778" cy="3822973"/>
          </a:xfrm>
          <a:prstGeom prst="rect">
            <a:avLst/>
          </a:prstGeom>
        </p:spPr>
      </p:pic>
      <p:pic>
        <p:nvPicPr>
          <p:cNvPr id="5" name="Picture 4">
            <a:extLst>
              <a:ext uri="{FF2B5EF4-FFF2-40B4-BE49-F238E27FC236}">
                <a16:creationId xmlns:a16="http://schemas.microsoft.com/office/drawing/2014/main" id="{4826DD97-D049-4551-972A-8611A5606F69}"/>
              </a:ext>
            </a:extLst>
          </p:cNvPr>
          <p:cNvPicPr>
            <a:picLocks noChangeAspect="1"/>
          </p:cNvPicPr>
          <p:nvPr/>
        </p:nvPicPr>
        <p:blipFill>
          <a:blip r:embed="rId3"/>
          <a:stretch>
            <a:fillRect/>
          </a:stretch>
        </p:blipFill>
        <p:spPr>
          <a:xfrm>
            <a:off x="2756581" y="5001821"/>
            <a:ext cx="6024562" cy="1812638"/>
          </a:xfrm>
          <a:prstGeom prst="rect">
            <a:avLst/>
          </a:prstGeom>
        </p:spPr>
      </p:pic>
    </p:spTree>
    <p:extLst>
      <p:ext uri="{BB962C8B-B14F-4D97-AF65-F5344CB8AC3E}">
        <p14:creationId xmlns:p14="http://schemas.microsoft.com/office/powerpoint/2010/main" val="36475859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00479-E6E9-483E-B1FE-F5F748132F96}"/>
              </a:ext>
            </a:extLst>
          </p:cNvPr>
          <p:cNvSpPr>
            <a:spLocks noGrp="1"/>
          </p:cNvSpPr>
          <p:nvPr>
            <p:ph type="title"/>
          </p:nvPr>
        </p:nvSpPr>
        <p:spPr/>
        <p:txBody>
          <a:bodyPr/>
          <a:lstStyle/>
          <a:p>
            <a:r>
              <a:rPr lang="en-US" dirty="0"/>
              <a:t>Why Java Script?</a:t>
            </a:r>
            <a:endParaRPr lang="en-IN" dirty="0"/>
          </a:p>
        </p:txBody>
      </p:sp>
      <p:pic>
        <p:nvPicPr>
          <p:cNvPr id="4" name="Picture 4" descr="Skeleton Skin Images, Stock Photos &amp;amp; Vectors | Shutterstock">
            <a:extLst>
              <a:ext uri="{FF2B5EF4-FFF2-40B4-BE49-F238E27FC236}">
                <a16:creationId xmlns:a16="http://schemas.microsoft.com/office/drawing/2014/main" id="{B33E6A61-77BF-4D84-BAFE-93B867FE35F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534537" y="1374456"/>
            <a:ext cx="4626347" cy="390874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6E2FEA36-AEDC-478B-B743-18672DCC46A0}"/>
              </a:ext>
            </a:extLst>
          </p:cNvPr>
          <p:cNvSpPr/>
          <p:nvPr/>
        </p:nvSpPr>
        <p:spPr>
          <a:xfrm>
            <a:off x="3410857" y="5004753"/>
            <a:ext cx="4963886" cy="626790"/>
          </a:xfrm>
          <a:prstGeom prst="rect">
            <a:avLst/>
          </a:prstGeom>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Analogy of HTML CSS and JS</a:t>
            </a:r>
            <a:endParaRPr lang="en-IN" dirty="0"/>
          </a:p>
        </p:txBody>
      </p:sp>
    </p:spTree>
    <p:extLst>
      <p:ext uri="{BB962C8B-B14F-4D97-AF65-F5344CB8AC3E}">
        <p14:creationId xmlns:p14="http://schemas.microsoft.com/office/powerpoint/2010/main" val="20669135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63138-C647-45CD-A014-ADE1CD2BCD76}"/>
              </a:ext>
            </a:extLst>
          </p:cNvPr>
          <p:cNvSpPr>
            <a:spLocks noGrp="1"/>
          </p:cNvSpPr>
          <p:nvPr>
            <p:ph type="title"/>
          </p:nvPr>
        </p:nvSpPr>
        <p:spPr>
          <a:xfrm>
            <a:off x="678543" y="176440"/>
            <a:ext cx="10515600" cy="1325563"/>
          </a:xfrm>
        </p:spPr>
        <p:txBody>
          <a:bodyPr/>
          <a:lstStyle/>
          <a:p>
            <a:r>
              <a:rPr lang="en-US" dirty="0"/>
              <a:t>Why Java Script?</a:t>
            </a:r>
          </a:p>
        </p:txBody>
      </p:sp>
      <p:sp>
        <p:nvSpPr>
          <p:cNvPr id="3" name="Content Placeholder 2">
            <a:extLst>
              <a:ext uri="{FF2B5EF4-FFF2-40B4-BE49-F238E27FC236}">
                <a16:creationId xmlns:a16="http://schemas.microsoft.com/office/drawing/2014/main" id="{ADD4B067-690E-4EDB-8FD9-15EB8D2BE530}"/>
              </a:ext>
            </a:extLst>
          </p:cNvPr>
          <p:cNvSpPr>
            <a:spLocks noGrp="1"/>
          </p:cNvSpPr>
          <p:nvPr>
            <p:ph idx="1"/>
          </p:nvPr>
        </p:nvSpPr>
        <p:spPr>
          <a:xfrm>
            <a:off x="838200" y="1291771"/>
            <a:ext cx="10515600" cy="4885192"/>
          </a:xfrm>
        </p:spPr>
        <p:txBody>
          <a:bodyPr>
            <a:normAutofit/>
          </a:bodyPr>
          <a:lstStyle/>
          <a:p>
            <a:r>
              <a:rPr lang="en-US" dirty="0"/>
              <a:t>JavaScript has evolved over the past 25 years to become a versatile and accessible programming language for working with web browsers. Developers use JavaScript to build complex interactive websites and browser games, and to connect servers to websites and web applications. Because of this versatility, it’s easy to see why this language is the most commonly used programming language in the world.</a:t>
            </a:r>
          </a:p>
          <a:p>
            <a:r>
              <a:rPr lang="en-US" dirty="0"/>
              <a:t>Whether you plan to specialize in front-end, back-end, or full-stack development, </a:t>
            </a:r>
            <a:r>
              <a:rPr lang="en-US" b="1" dirty="0"/>
              <a:t>JavaScript is a crucial programming language for any web developer.</a:t>
            </a:r>
            <a:r>
              <a:rPr lang="en-US" dirty="0"/>
              <a:t> Without JavaScript, we wouldn’t have the dynamic and interactive web pages that have become the standard user experience</a:t>
            </a:r>
          </a:p>
        </p:txBody>
      </p:sp>
    </p:spTree>
    <p:extLst>
      <p:ext uri="{BB962C8B-B14F-4D97-AF65-F5344CB8AC3E}">
        <p14:creationId xmlns:p14="http://schemas.microsoft.com/office/powerpoint/2010/main" val="14585977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6BF6AB195FA6B40BB05C998728EFA1C" ma:contentTypeVersion="14" ma:contentTypeDescription="Create a new document." ma:contentTypeScope="" ma:versionID="36a31e67a0ebb9353d8ed00dc44ea807">
  <xsd:schema xmlns:xsd="http://www.w3.org/2001/XMLSchema" xmlns:xs="http://www.w3.org/2001/XMLSchema" xmlns:p="http://schemas.microsoft.com/office/2006/metadata/properties" xmlns:ns3="cabf9d1d-7037-4043-81d1-9a99ac01e8a4" xmlns:ns4="68c7713d-6281-4197-a031-c946640054c5" targetNamespace="http://schemas.microsoft.com/office/2006/metadata/properties" ma:root="true" ma:fieldsID="4b72d673f45b4d64d13f24e2b404a3cd" ns3:_="" ns4:_="">
    <xsd:import namespace="cabf9d1d-7037-4043-81d1-9a99ac01e8a4"/>
    <xsd:import namespace="68c7713d-6281-4197-a031-c946640054c5"/>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GenerationTime" minOccurs="0"/>
                <xsd:element ref="ns4:MediaServiceEventHashCode" minOccurs="0"/>
                <xsd:element ref="ns4:MediaServiceDateTaken" minOccurs="0"/>
                <xsd:element ref="ns4:MediaLengthInSeconds" minOccurs="0"/>
                <xsd:element ref="ns4:MediaServiceAutoKeyPoints" minOccurs="0"/>
                <xsd:element ref="ns4:MediaServiceKeyPoints" minOccurs="0"/>
                <xsd:element ref="ns4:MediaServiceOCR" minOccurs="0"/>
                <xsd:element ref="ns4: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abf9d1d-7037-4043-81d1-9a99ac01e8a4"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8c7713d-6281-4197-a031-c946640054c5"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ServiceOCR" ma:index="20" nillable="true" ma:displayName="Extracted Text" ma:internalName="MediaServiceOCR" ma:readOnly="true">
      <xsd:simpleType>
        <xsd:restriction base="dms:Note">
          <xsd:maxLength value="255"/>
        </xsd:restriction>
      </xsd:simpleType>
    </xsd:element>
    <xsd:element name="MediaServiceLocation" ma:index="21"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72AB40D-240A-4D62-AAD6-F82A51CF3C7F}">
  <ds:schemaRefs>
    <ds:schemaRef ds:uri="http://schemas.microsoft.com/sharepoint/v3/contenttype/forms"/>
  </ds:schemaRefs>
</ds:datastoreItem>
</file>

<file path=customXml/itemProps2.xml><?xml version="1.0" encoding="utf-8"?>
<ds:datastoreItem xmlns:ds="http://schemas.openxmlformats.org/officeDocument/2006/customXml" ds:itemID="{05C239A0-7ABD-4F6F-8211-24B48529BA4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abf9d1d-7037-4043-81d1-9a99ac01e8a4"/>
    <ds:schemaRef ds:uri="68c7713d-6281-4197-a031-c946640054c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5B72E7F-F8FC-4A64-8B51-DA17A30E9159}">
  <ds:schemaRefs>
    <ds:schemaRef ds:uri="http://purl.org/dc/elements/1.1/"/>
    <ds:schemaRef ds:uri="cabf9d1d-7037-4043-81d1-9a99ac01e8a4"/>
    <ds:schemaRef ds:uri="http://schemas.microsoft.com/office/2006/documentManagement/types"/>
    <ds:schemaRef ds:uri="http://purl.org/dc/dcmitype/"/>
    <ds:schemaRef ds:uri="http://schemas.microsoft.com/office/2006/metadata/properties"/>
    <ds:schemaRef ds:uri="http://purl.org/dc/terms/"/>
    <ds:schemaRef ds:uri="http://www.w3.org/XML/1998/namespace"/>
    <ds:schemaRef ds:uri="http://schemas.microsoft.com/office/infopath/2007/PartnerControls"/>
    <ds:schemaRef ds:uri="http://schemas.openxmlformats.org/package/2006/metadata/core-properties"/>
    <ds:schemaRef ds:uri="68c7713d-6281-4197-a031-c946640054c5"/>
  </ds:schemaRefs>
</ds:datastoreItem>
</file>

<file path=docProps/app.xml><?xml version="1.0" encoding="utf-8"?>
<Properties xmlns="http://schemas.openxmlformats.org/officeDocument/2006/extended-properties" xmlns:vt="http://schemas.openxmlformats.org/officeDocument/2006/docPropsVTypes">
  <TotalTime>633</TotalTime>
  <Words>3548</Words>
  <Application>Microsoft Office PowerPoint</Application>
  <PresentationFormat>Widescreen</PresentationFormat>
  <Paragraphs>356</Paragraphs>
  <Slides>44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44</vt:i4>
      </vt:variant>
    </vt:vector>
  </HeadingPairs>
  <TitlesOfParts>
    <vt:vector size="49" baseType="lpstr">
      <vt:lpstr>Arial</vt:lpstr>
      <vt:lpstr>Calibri</vt:lpstr>
      <vt:lpstr>Calibri Light</vt:lpstr>
      <vt:lpstr>Wingdings</vt:lpstr>
      <vt:lpstr>Office Theme</vt:lpstr>
      <vt:lpstr>Java Script</vt:lpstr>
      <vt:lpstr>Objectives</vt:lpstr>
      <vt:lpstr>Introduction to Java Script</vt:lpstr>
      <vt:lpstr>What is Java Script</vt:lpstr>
      <vt:lpstr>JS Fundamental</vt:lpstr>
      <vt:lpstr>How does HTML, CSS, JS works?</vt:lpstr>
      <vt:lpstr>Use of Java Script</vt:lpstr>
      <vt:lpstr>Why Java Script?</vt:lpstr>
      <vt:lpstr>Why Java Script?</vt:lpstr>
      <vt:lpstr>Client Side vs Server Side JavaScript</vt:lpstr>
      <vt:lpstr>Client Side vs Server Side JavaScript</vt:lpstr>
      <vt:lpstr>Client Side vs Server Side JavaScript</vt:lpstr>
      <vt:lpstr>An brief overview of EcmaScript (ES5 &amp; ES6/ES2015)</vt:lpstr>
      <vt:lpstr>Demonstrate JS using Browser</vt:lpstr>
      <vt:lpstr>Add our first JS file in our web page</vt:lpstr>
      <vt:lpstr>Values and Variables</vt:lpstr>
      <vt:lpstr>Guess correct variables</vt:lpstr>
      <vt:lpstr>Data Types</vt:lpstr>
      <vt:lpstr>Data types</vt:lpstr>
      <vt:lpstr>Data types</vt:lpstr>
      <vt:lpstr>Data types</vt:lpstr>
      <vt:lpstr>Data types</vt:lpstr>
      <vt:lpstr>Data types</vt:lpstr>
      <vt:lpstr>Data types</vt:lpstr>
      <vt:lpstr>Data types</vt:lpstr>
      <vt:lpstr>Variable Hoisting in Javascript</vt:lpstr>
      <vt:lpstr>Variable Hoisting in Javascript</vt:lpstr>
      <vt:lpstr>Variable Hoisting in Javascript</vt:lpstr>
      <vt:lpstr>Let, Const, var</vt:lpstr>
      <vt:lpstr>Operator</vt:lpstr>
      <vt:lpstr>Operator</vt:lpstr>
      <vt:lpstr>Operator</vt:lpstr>
      <vt:lpstr>Problem statement</vt:lpstr>
      <vt:lpstr>String and Templates</vt:lpstr>
      <vt:lpstr>String and Templates</vt:lpstr>
      <vt:lpstr>Decision Taking statement if else</vt:lpstr>
      <vt:lpstr>Decision Taking statement if else</vt:lpstr>
      <vt:lpstr>Decision Taking statement else if</vt:lpstr>
      <vt:lpstr>Type conversion and coercion</vt:lpstr>
      <vt:lpstr>Type conversion and coercion</vt:lpstr>
      <vt:lpstr>== &amp; ===</vt:lpstr>
      <vt:lpstr>Logical Operator</vt:lpstr>
      <vt:lpstr>Logical Operator</vt:lpstr>
      <vt:lpstr>Switch Case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Script</dc:title>
  <dc:creator>Bhushan Paradkar</dc:creator>
  <cp:lastModifiedBy>Bhushan Paradkar</cp:lastModifiedBy>
  <cp:revision>8</cp:revision>
  <dcterms:created xsi:type="dcterms:W3CDTF">2022-07-27T17:14:34Z</dcterms:created>
  <dcterms:modified xsi:type="dcterms:W3CDTF">2022-09-16T18:35:26Z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0x010100D6BF6AB195FA6B40BB05C998728EFA1C</vt:lpwstr>
  </property>
</Properties>
</file>