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9" r:id="rId13"/>
    <p:sldId id="270" r:id="rId14"/>
    <p:sldId id="271" r:id="rId15"/>
    <p:sldId id="283" r:id="rId16"/>
    <p:sldId id="272" r:id="rId17"/>
    <p:sldId id="273" r:id="rId18"/>
    <p:sldId id="274" r:id="rId19"/>
    <p:sldId id="275" r:id="rId20"/>
    <p:sldId id="277" r:id="rId21"/>
    <p:sldId id="278" r:id="rId22"/>
    <p:sldId id="279" r:id="rId23"/>
    <p:sldId id="281" r:id="rId24"/>
    <p:sldId id="28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2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9/6/2021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9/6/2021</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Day 1 Session 2</a:t>
            </a:r>
            <a:endParaRPr lang="en-US" dirty="0"/>
          </a:p>
        </p:txBody>
      </p:sp>
    </p:spTree>
    <p:extLst>
      <p:ext uri="{BB962C8B-B14F-4D97-AF65-F5344CB8AC3E}">
        <p14:creationId xmlns:p14="http://schemas.microsoft.com/office/powerpoint/2010/main" val="1544576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Types</a:t>
            </a:r>
            <a:endParaRPr lang="en-US" dirty="0"/>
          </a:p>
        </p:txBody>
      </p:sp>
      <p:sp>
        <p:nvSpPr>
          <p:cNvPr id="2" name="Content Placeholder 1"/>
          <p:cNvSpPr>
            <a:spLocks noGrp="1"/>
          </p:cNvSpPr>
          <p:nvPr>
            <p:ph idx="1"/>
          </p:nvPr>
        </p:nvSpPr>
        <p:spPr>
          <a:xfrm>
            <a:off x="76200" y="1828800"/>
            <a:ext cx="8839200" cy="4876800"/>
          </a:xfrm>
        </p:spPr>
        <p:txBody>
          <a:bodyPr>
            <a:normAutofit/>
          </a:bodyPr>
          <a:lstStyle/>
          <a:p>
            <a:r>
              <a:rPr lang="en-US" dirty="0"/>
              <a:t>Char Data Type</a:t>
            </a:r>
          </a:p>
          <a:p>
            <a:pPr lvl="1"/>
            <a:r>
              <a:rPr lang="en-US" dirty="0" smtClean="0">
                <a:solidFill>
                  <a:schemeClr val="tx1">
                    <a:lumMod val="85000"/>
                    <a:lumOff val="15000"/>
                  </a:schemeClr>
                </a:solidFill>
              </a:rPr>
              <a:t>Take some examples</a:t>
            </a:r>
            <a:r>
              <a:rPr lang="en-US" dirty="0" smtClean="0">
                <a:solidFill>
                  <a:schemeClr val="tx1">
                    <a:lumMod val="85000"/>
                    <a:lumOff val="15000"/>
                  </a:schemeClr>
                </a:solidFill>
                <a:sym typeface="Wingdings" panose="05000000000000000000" pitchFamily="2" charset="2"/>
              </a:rPr>
              <a:t></a:t>
            </a:r>
          </a:p>
          <a:p>
            <a:pPr lvl="2"/>
            <a:r>
              <a:rPr lang="en-US" dirty="0" smtClean="0">
                <a:solidFill>
                  <a:schemeClr val="tx1">
                    <a:lumMod val="85000"/>
                    <a:lumOff val="15000"/>
                  </a:schemeClr>
                </a:solidFill>
                <a:sym typeface="Wingdings" panose="05000000000000000000" pitchFamily="2" charset="2"/>
              </a:rPr>
              <a:t>So consider ASCII values of some characters =</a:t>
            </a:r>
          </a:p>
          <a:p>
            <a:pPr lvl="3"/>
            <a:r>
              <a:rPr lang="en-US" dirty="0" smtClean="0">
                <a:solidFill>
                  <a:schemeClr val="tx1">
                    <a:lumMod val="85000"/>
                    <a:lumOff val="15000"/>
                  </a:schemeClr>
                </a:solidFill>
                <a:sym typeface="Wingdings" panose="05000000000000000000" pitchFamily="2" charset="2"/>
              </a:rPr>
              <a:t>‘A’  ‘\u0041’ 65</a:t>
            </a:r>
          </a:p>
          <a:p>
            <a:pPr lvl="3"/>
            <a:r>
              <a:rPr lang="en-US" dirty="0" smtClean="0">
                <a:solidFill>
                  <a:schemeClr val="tx1">
                    <a:lumMod val="85000"/>
                    <a:lumOff val="15000"/>
                  </a:schemeClr>
                </a:solidFill>
                <a:sym typeface="Wingdings" panose="05000000000000000000" pitchFamily="2" charset="2"/>
              </a:rPr>
              <a:t>‘a’  ‘\u0061’ 97</a:t>
            </a:r>
          </a:p>
          <a:p>
            <a:pPr lvl="3"/>
            <a:r>
              <a:rPr lang="en-US" dirty="0" smtClean="0">
                <a:solidFill>
                  <a:schemeClr val="tx1">
                    <a:lumMod val="85000"/>
                    <a:lumOff val="15000"/>
                  </a:schemeClr>
                </a:solidFill>
                <a:sym typeface="Wingdings" panose="05000000000000000000" pitchFamily="2" charset="2"/>
              </a:rPr>
              <a:t>‘;’ ’\003b’  59</a:t>
            </a:r>
          </a:p>
          <a:p>
            <a:pPr lvl="3"/>
            <a:endParaRPr lang="en-US" dirty="0">
              <a:solidFill>
                <a:schemeClr val="tx1">
                  <a:lumMod val="85000"/>
                  <a:lumOff val="15000"/>
                </a:schemeClr>
              </a:solidFill>
              <a:sym typeface="Wingdings" panose="05000000000000000000" pitchFamily="2" charset="2"/>
            </a:endParaRPr>
          </a:p>
          <a:p>
            <a:pPr lvl="3"/>
            <a:endParaRPr lang="en-US" dirty="0" smtClean="0">
              <a:solidFill>
                <a:schemeClr val="tx1">
                  <a:lumMod val="85000"/>
                  <a:lumOff val="15000"/>
                </a:schemeClr>
              </a:solidFill>
              <a:sym typeface="Wingdings" panose="05000000000000000000" pitchFamily="2" charset="2"/>
            </a:endParaRPr>
          </a:p>
          <a:p>
            <a:pPr lvl="3"/>
            <a:endParaRPr lang="en-US" dirty="0">
              <a:solidFill>
                <a:schemeClr val="tx1">
                  <a:lumMod val="85000"/>
                  <a:lumOff val="15000"/>
                </a:schemeClr>
              </a:solidFill>
              <a:sym typeface="Wingdings" panose="05000000000000000000" pitchFamily="2" charset="2"/>
            </a:endParaRPr>
          </a:p>
          <a:p>
            <a:pPr lvl="3"/>
            <a:r>
              <a:rPr lang="en-US" dirty="0" smtClean="0">
                <a:solidFill>
                  <a:schemeClr val="tx1">
                    <a:lumMod val="85000"/>
                    <a:lumOff val="15000"/>
                  </a:schemeClr>
                </a:solidFill>
                <a:sym typeface="Wingdings" panose="05000000000000000000" pitchFamily="2" charset="2"/>
              </a:rPr>
              <a:t>These are hexadecimal numbers.</a:t>
            </a:r>
          </a:p>
          <a:p>
            <a:pPr marL="347663" lvl="3" indent="0"/>
            <a:r>
              <a:rPr lang="en-US" dirty="0" smtClean="0">
                <a:solidFill>
                  <a:schemeClr val="tx1">
                    <a:lumMod val="85000"/>
                    <a:lumOff val="15000"/>
                  </a:schemeClr>
                </a:solidFill>
                <a:sym typeface="Wingdings" panose="05000000000000000000" pitchFamily="2" charset="2"/>
              </a:rPr>
              <a:t> Let’s try this with demonstration.</a:t>
            </a:r>
          </a:p>
          <a:p>
            <a:pPr lvl="1"/>
            <a:endParaRPr lang="en-US" dirty="0" smtClean="0">
              <a:solidFill>
                <a:schemeClr val="tx1">
                  <a:lumMod val="85000"/>
                  <a:lumOff val="15000"/>
                </a:schemeClr>
              </a:solidFill>
            </a:endParaRPr>
          </a:p>
        </p:txBody>
      </p:sp>
      <p:cxnSp>
        <p:nvCxnSpPr>
          <p:cNvPr id="5" name="Straight Arrow Connector 4"/>
          <p:cNvCxnSpPr/>
          <p:nvPr/>
        </p:nvCxnSpPr>
        <p:spPr>
          <a:xfrm>
            <a:off x="2209800" y="4038600"/>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590800" y="1905000"/>
            <a:ext cx="6858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D3</a:t>
            </a:r>
            <a:endParaRPr lang="en-US" dirty="0">
              <a:solidFill>
                <a:schemeClr val="tx1"/>
              </a:solidFill>
            </a:endParaRPr>
          </a:p>
        </p:txBody>
      </p:sp>
    </p:spTree>
    <p:extLst>
      <p:ext uri="{BB962C8B-B14F-4D97-AF65-F5344CB8AC3E}">
        <p14:creationId xmlns:p14="http://schemas.microsoft.com/office/powerpoint/2010/main" val="414754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0"/>
            <a:ext cx="8610599" cy="4267200"/>
          </a:xfrm>
        </p:spPr>
        <p:txBody>
          <a:bodyPr>
            <a:normAutofit/>
          </a:bodyPr>
          <a:lstStyle/>
          <a:p>
            <a:r>
              <a:rPr lang="en-US" dirty="0"/>
              <a:t>Short Data Type</a:t>
            </a:r>
          </a:p>
          <a:p>
            <a:pPr lvl="1"/>
            <a:r>
              <a:rPr lang="en-US" dirty="0">
                <a:solidFill>
                  <a:schemeClr val="tx1">
                    <a:lumMod val="85000"/>
                    <a:lumOff val="15000"/>
                  </a:schemeClr>
                </a:solidFill>
              </a:rPr>
              <a:t>The short data type is a 16-bit signed two's complement integer. Its value-range lies between -32,768 to </a:t>
            </a:r>
            <a:r>
              <a:rPr lang="en-US" dirty="0" smtClean="0">
                <a:solidFill>
                  <a:schemeClr val="tx1">
                    <a:lumMod val="85000"/>
                    <a:lumOff val="15000"/>
                  </a:schemeClr>
                </a:solidFill>
              </a:rPr>
              <a:t>32,767 </a:t>
            </a:r>
            <a:r>
              <a:rPr lang="en-US" dirty="0">
                <a:solidFill>
                  <a:schemeClr val="tx1">
                    <a:lumMod val="85000"/>
                    <a:lumOff val="15000"/>
                  </a:schemeClr>
                </a:solidFill>
              </a:rPr>
              <a:t>(inclusive). </a:t>
            </a:r>
            <a:endParaRPr lang="en-US" dirty="0" smtClean="0">
              <a:solidFill>
                <a:schemeClr val="tx1">
                  <a:lumMod val="85000"/>
                  <a:lumOff val="15000"/>
                </a:schemeClr>
              </a:solidFill>
            </a:endParaRPr>
          </a:p>
          <a:p>
            <a:pPr marL="290513" lvl="1" indent="-290513"/>
            <a:r>
              <a:rPr lang="en-US" sz="2400" dirty="0"/>
              <a:t>Int Data </a:t>
            </a:r>
            <a:r>
              <a:rPr lang="en-US" sz="2400" dirty="0" smtClean="0"/>
              <a:t>Type </a:t>
            </a:r>
          </a:p>
          <a:p>
            <a:pPr marL="569913" lvl="2" indent="-290513"/>
            <a:r>
              <a:rPr lang="en-US" dirty="0">
                <a:solidFill>
                  <a:schemeClr val="tx1">
                    <a:lumMod val="85000"/>
                    <a:lumOff val="15000"/>
                  </a:schemeClr>
                </a:solidFill>
              </a:rPr>
              <a:t>The int data type is a 32-bit signed two's complement integer. Its value-range lies between - 2,147,483,648 </a:t>
            </a:r>
            <a:r>
              <a:rPr lang="en-US" dirty="0" smtClean="0">
                <a:solidFill>
                  <a:schemeClr val="tx1">
                    <a:lumMod val="85000"/>
                    <a:lumOff val="15000"/>
                  </a:schemeClr>
                </a:solidFill>
              </a:rPr>
              <a:t>to </a:t>
            </a:r>
            <a:r>
              <a:rPr lang="en-US" dirty="0">
                <a:solidFill>
                  <a:schemeClr val="tx1">
                    <a:lumMod val="85000"/>
                    <a:lumOff val="15000"/>
                  </a:schemeClr>
                </a:solidFill>
              </a:rPr>
              <a:t>2,147,483,647 </a:t>
            </a:r>
            <a:r>
              <a:rPr lang="en-US" dirty="0" smtClean="0">
                <a:solidFill>
                  <a:schemeClr val="tx1">
                    <a:lumMod val="85000"/>
                    <a:lumOff val="15000"/>
                  </a:schemeClr>
                </a:solidFill>
              </a:rPr>
              <a:t>(inclusive</a:t>
            </a:r>
            <a:r>
              <a:rPr lang="en-US" dirty="0">
                <a:solidFill>
                  <a:schemeClr val="tx1">
                    <a:lumMod val="85000"/>
                    <a:lumOff val="15000"/>
                  </a:schemeClr>
                </a:solidFill>
              </a:rPr>
              <a:t>). </a:t>
            </a:r>
          </a:p>
          <a:p>
            <a:pPr marL="290513" lvl="2" indent="-290513"/>
            <a:r>
              <a:rPr lang="en-US" sz="2400" dirty="0"/>
              <a:t>Long Data </a:t>
            </a:r>
            <a:r>
              <a:rPr lang="en-US" sz="2400" dirty="0" smtClean="0"/>
              <a:t>Type</a:t>
            </a:r>
          </a:p>
          <a:p>
            <a:pPr marL="577850" lvl="3" indent="-290513"/>
            <a:r>
              <a:rPr lang="en-US" sz="2000" dirty="0">
                <a:solidFill>
                  <a:schemeClr val="tx1">
                    <a:lumMod val="85000"/>
                    <a:lumOff val="15000"/>
                  </a:schemeClr>
                </a:solidFill>
              </a:rPr>
              <a:t>The long data type is a 64-bit two's complement integer. Its value-range lies between -</a:t>
            </a:r>
            <a:r>
              <a:rPr lang="en-US" sz="2000" dirty="0" smtClean="0">
                <a:solidFill>
                  <a:schemeClr val="tx1">
                    <a:lumMod val="85000"/>
                    <a:lumOff val="15000"/>
                  </a:schemeClr>
                </a:solidFill>
              </a:rPr>
              <a:t>9,223,372,036,854,775,808 to 9,223,372,036,854,775,807(inclusive</a:t>
            </a:r>
            <a:r>
              <a:rPr lang="en-US" sz="2000" dirty="0">
                <a:solidFill>
                  <a:schemeClr val="tx1">
                    <a:lumMod val="85000"/>
                    <a:lumOff val="15000"/>
                  </a:schemeClr>
                </a:solidFill>
              </a:rPr>
              <a:t>).</a:t>
            </a:r>
          </a:p>
          <a:p>
            <a:pPr marL="279400" lvl="2" indent="0">
              <a:buNone/>
            </a:pPr>
            <a:r>
              <a:rPr lang="en-US" dirty="0" smtClean="0">
                <a:solidFill>
                  <a:schemeClr val="tx1">
                    <a:lumMod val="85000"/>
                    <a:lumOff val="15000"/>
                  </a:schemeClr>
                </a:solidFill>
              </a:rPr>
              <a:t>	</a:t>
            </a:r>
            <a:endParaRPr lang="en-US" dirty="0">
              <a:solidFill>
                <a:schemeClr val="tx1">
                  <a:lumMod val="85000"/>
                  <a:lumOff val="15000"/>
                </a:schemeClr>
              </a:solidFill>
            </a:endParaRPr>
          </a:p>
          <a:p>
            <a:pPr marL="301943" lvl="1" indent="0">
              <a:buNone/>
            </a:pPr>
            <a:endParaRPr lang="en-US" dirty="0" smtClean="0">
              <a:solidFill>
                <a:schemeClr val="tx1">
                  <a:lumMod val="85000"/>
                  <a:lumOff val="15000"/>
                </a:schemeClr>
              </a:solidFill>
            </a:endParaRPr>
          </a:p>
        </p:txBody>
      </p:sp>
      <p:sp>
        <p:nvSpPr>
          <p:cNvPr id="3" name="Title 2"/>
          <p:cNvSpPr>
            <a:spLocks noGrp="1"/>
          </p:cNvSpPr>
          <p:nvPr>
            <p:ph type="title"/>
          </p:nvPr>
        </p:nvSpPr>
        <p:spPr/>
        <p:txBody>
          <a:bodyPr/>
          <a:lstStyle/>
          <a:p>
            <a:r>
              <a:rPr lang="en-US" dirty="0"/>
              <a:t>Data Types</a:t>
            </a:r>
          </a:p>
        </p:txBody>
      </p:sp>
      <p:sp>
        <p:nvSpPr>
          <p:cNvPr id="4" name="Rectangle 3"/>
          <p:cNvSpPr/>
          <p:nvPr/>
        </p:nvSpPr>
        <p:spPr>
          <a:xfrm>
            <a:off x="2895600" y="2286000"/>
            <a:ext cx="6858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D4</a:t>
            </a:r>
            <a:endParaRPr lang="en-US" dirty="0">
              <a:solidFill>
                <a:schemeClr val="tx1"/>
              </a:solidFill>
            </a:endParaRPr>
          </a:p>
        </p:txBody>
      </p:sp>
      <p:sp>
        <p:nvSpPr>
          <p:cNvPr id="5" name="Rectangle 4"/>
          <p:cNvSpPr/>
          <p:nvPr/>
        </p:nvSpPr>
        <p:spPr>
          <a:xfrm>
            <a:off x="2895600" y="3429000"/>
            <a:ext cx="6858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D4</a:t>
            </a:r>
            <a:endParaRPr lang="en-US" dirty="0">
              <a:solidFill>
                <a:schemeClr val="tx1"/>
              </a:solidFill>
            </a:endParaRPr>
          </a:p>
        </p:txBody>
      </p:sp>
      <p:sp>
        <p:nvSpPr>
          <p:cNvPr id="6" name="Rectangle 5"/>
          <p:cNvSpPr/>
          <p:nvPr/>
        </p:nvSpPr>
        <p:spPr>
          <a:xfrm>
            <a:off x="2971800" y="4572000"/>
            <a:ext cx="6858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D4</a:t>
            </a:r>
            <a:endParaRPr lang="en-US" dirty="0">
              <a:solidFill>
                <a:schemeClr val="tx1"/>
              </a:solidFill>
            </a:endParaRPr>
          </a:p>
        </p:txBody>
      </p:sp>
    </p:spTree>
    <p:extLst>
      <p:ext uri="{BB962C8B-B14F-4D97-AF65-F5344CB8AC3E}">
        <p14:creationId xmlns:p14="http://schemas.microsoft.com/office/powerpoint/2010/main" val="672723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0"/>
            <a:ext cx="8610599" cy="4267200"/>
          </a:xfrm>
        </p:spPr>
        <p:txBody>
          <a:bodyPr>
            <a:normAutofit/>
          </a:bodyPr>
          <a:lstStyle/>
          <a:p>
            <a:r>
              <a:rPr lang="en-US" dirty="0" smtClean="0"/>
              <a:t>How does range of data types get calculated?</a:t>
            </a:r>
          </a:p>
          <a:p>
            <a:pPr lvl="1"/>
            <a:r>
              <a:rPr lang="en-US" dirty="0">
                <a:solidFill>
                  <a:schemeClr val="tx1">
                    <a:lumMod val="85000"/>
                    <a:lumOff val="15000"/>
                  </a:schemeClr>
                </a:solidFill>
              </a:rPr>
              <a:t>The range of values is calculated as </a:t>
            </a:r>
            <a:r>
              <a:rPr lang="en-US" dirty="0">
                <a:solidFill>
                  <a:srgbClr val="FF0000"/>
                </a:solidFill>
              </a:rPr>
              <a:t>−(2</a:t>
            </a:r>
            <a:r>
              <a:rPr lang="en-US" baseline="30000" dirty="0">
                <a:solidFill>
                  <a:srgbClr val="FF0000"/>
                </a:solidFill>
              </a:rPr>
              <a:t>n−1</a:t>
            </a:r>
            <a:r>
              <a:rPr lang="en-US" dirty="0">
                <a:solidFill>
                  <a:srgbClr val="FF0000"/>
                </a:solidFill>
              </a:rPr>
              <a:t>) to (2</a:t>
            </a:r>
            <a:r>
              <a:rPr lang="en-US" baseline="30000" dirty="0">
                <a:solidFill>
                  <a:srgbClr val="FF0000"/>
                </a:solidFill>
              </a:rPr>
              <a:t>n−1</a:t>
            </a:r>
            <a:r>
              <a:rPr lang="en-US" dirty="0">
                <a:solidFill>
                  <a:srgbClr val="FF0000"/>
                </a:solidFill>
              </a:rPr>
              <a:t>)−1</a:t>
            </a:r>
            <a:r>
              <a:rPr lang="en-US" dirty="0">
                <a:solidFill>
                  <a:schemeClr val="tx1">
                    <a:lumMod val="85000"/>
                    <a:lumOff val="15000"/>
                  </a:schemeClr>
                </a:solidFill>
              </a:rPr>
              <a:t>; where n is the number of bits required. For example, the byte data type requires </a:t>
            </a:r>
            <a:r>
              <a:rPr lang="en-US" b="1" dirty="0">
                <a:solidFill>
                  <a:srgbClr val="FF0000"/>
                </a:solidFill>
              </a:rPr>
              <a:t>1 byte = 8 bits</a:t>
            </a:r>
            <a:r>
              <a:rPr lang="en-US" dirty="0">
                <a:solidFill>
                  <a:schemeClr val="tx1">
                    <a:lumMod val="85000"/>
                    <a:lumOff val="15000"/>
                  </a:schemeClr>
                </a:solidFill>
              </a:rPr>
              <a:t>. Therefore, the range of values that can be stored in the byte data type is −(2</a:t>
            </a:r>
            <a:r>
              <a:rPr lang="en-US" baseline="30000" dirty="0">
                <a:solidFill>
                  <a:schemeClr val="tx1">
                    <a:lumMod val="85000"/>
                    <a:lumOff val="15000"/>
                  </a:schemeClr>
                </a:solidFill>
              </a:rPr>
              <a:t>8−1</a:t>
            </a:r>
            <a:r>
              <a:rPr lang="en-US" dirty="0">
                <a:solidFill>
                  <a:schemeClr val="tx1">
                    <a:lumMod val="85000"/>
                    <a:lumOff val="15000"/>
                  </a:schemeClr>
                </a:solidFill>
              </a:rPr>
              <a:t>) to (2</a:t>
            </a:r>
            <a:r>
              <a:rPr lang="en-US" baseline="30000" dirty="0">
                <a:solidFill>
                  <a:schemeClr val="tx1">
                    <a:lumMod val="85000"/>
                    <a:lumOff val="15000"/>
                  </a:schemeClr>
                </a:solidFill>
              </a:rPr>
              <a:t>8−1</a:t>
            </a:r>
            <a:r>
              <a:rPr lang="en-US" dirty="0">
                <a:solidFill>
                  <a:schemeClr val="tx1">
                    <a:lumMod val="85000"/>
                    <a:lumOff val="15000"/>
                  </a:schemeClr>
                </a:solidFill>
              </a:rPr>
              <a:t>)−1</a:t>
            </a:r>
            <a:br>
              <a:rPr lang="en-US" dirty="0">
                <a:solidFill>
                  <a:schemeClr val="tx1">
                    <a:lumMod val="85000"/>
                    <a:lumOff val="15000"/>
                  </a:schemeClr>
                </a:solidFill>
              </a:rPr>
            </a:br>
            <a:r>
              <a:rPr lang="en-US" dirty="0">
                <a:solidFill>
                  <a:schemeClr val="tx1">
                    <a:lumMod val="85000"/>
                    <a:lumOff val="15000"/>
                  </a:schemeClr>
                </a:solidFill>
              </a:rPr>
              <a:t>= −2</a:t>
            </a:r>
            <a:r>
              <a:rPr lang="en-US" baseline="30000" dirty="0">
                <a:solidFill>
                  <a:schemeClr val="tx1">
                    <a:lumMod val="85000"/>
                    <a:lumOff val="15000"/>
                  </a:schemeClr>
                </a:solidFill>
              </a:rPr>
              <a:t>7</a:t>
            </a:r>
            <a:r>
              <a:rPr lang="en-US" dirty="0">
                <a:solidFill>
                  <a:schemeClr val="tx1">
                    <a:lumMod val="85000"/>
                    <a:lumOff val="15000"/>
                  </a:schemeClr>
                </a:solidFill>
              </a:rPr>
              <a:t> to (2</a:t>
            </a:r>
            <a:r>
              <a:rPr lang="en-US" baseline="30000" dirty="0">
                <a:solidFill>
                  <a:schemeClr val="tx1">
                    <a:lumMod val="85000"/>
                    <a:lumOff val="15000"/>
                  </a:schemeClr>
                </a:solidFill>
              </a:rPr>
              <a:t>7</a:t>
            </a:r>
            <a:r>
              <a:rPr lang="en-US" dirty="0">
                <a:solidFill>
                  <a:schemeClr val="tx1">
                    <a:lumMod val="85000"/>
                    <a:lumOff val="15000"/>
                  </a:schemeClr>
                </a:solidFill>
              </a:rPr>
              <a:t>) -1</a:t>
            </a:r>
            <a:br>
              <a:rPr lang="en-US" dirty="0">
                <a:solidFill>
                  <a:schemeClr val="tx1">
                    <a:lumMod val="85000"/>
                    <a:lumOff val="15000"/>
                  </a:schemeClr>
                </a:solidFill>
              </a:rPr>
            </a:br>
            <a:r>
              <a:rPr lang="en-US" dirty="0">
                <a:solidFill>
                  <a:schemeClr val="tx1">
                    <a:lumMod val="85000"/>
                    <a:lumOff val="15000"/>
                  </a:schemeClr>
                </a:solidFill>
              </a:rPr>
              <a:t>= −128 to 127</a:t>
            </a:r>
          </a:p>
          <a:p>
            <a:pPr marL="279400" lvl="2" indent="0">
              <a:buNone/>
            </a:pPr>
            <a:r>
              <a:rPr lang="en-US" dirty="0" smtClean="0">
                <a:solidFill>
                  <a:schemeClr val="tx1">
                    <a:lumMod val="85000"/>
                    <a:lumOff val="15000"/>
                  </a:schemeClr>
                </a:solidFill>
              </a:rPr>
              <a:t>	</a:t>
            </a:r>
            <a:endParaRPr lang="en-US" dirty="0">
              <a:solidFill>
                <a:schemeClr val="tx1">
                  <a:lumMod val="85000"/>
                  <a:lumOff val="15000"/>
                </a:schemeClr>
              </a:solidFill>
            </a:endParaRPr>
          </a:p>
          <a:p>
            <a:pPr marL="301943" lvl="1" indent="0">
              <a:buNone/>
            </a:pPr>
            <a:endParaRPr lang="en-US" dirty="0" smtClean="0">
              <a:solidFill>
                <a:schemeClr val="tx1">
                  <a:lumMod val="85000"/>
                  <a:lumOff val="15000"/>
                </a:schemeClr>
              </a:solidFill>
            </a:endParaRPr>
          </a:p>
        </p:txBody>
      </p:sp>
      <p:sp>
        <p:nvSpPr>
          <p:cNvPr id="3" name="Title 2"/>
          <p:cNvSpPr>
            <a:spLocks noGrp="1"/>
          </p:cNvSpPr>
          <p:nvPr>
            <p:ph type="title"/>
          </p:nvPr>
        </p:nvSpPr>
        <p:spPr/>
        <p:txBody>
          <a:bodyPr/>
          <a:lstStyle/>
          <a:p>
            <a:r>
              <a:rPr lang="en-US" dirty="0"/>
              <a:t>Data Types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4495800"/>
            <a:ext cx="5791200" cy="2126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604000" y="1836057"/>
            <a:ext cx="22098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D5 with calculator</a:t>
            </a:r>
            <a:endParaRPr lang="en-US" dirty="0">
              <a:solidFill>
                <a:schemeClr val="tx1"/>
              </a:solidFill>
            </a:endParaRPr>
          </a:p>
        </p:txBody>
      </p:sp>
    </p:spTree>
    <p:extLst>
      <p:ext uri="{BB962C8B-B14F-4D97-AF65-F5344CB8AC3E}">
        <p14:creationId xmlns:p14="http://schemas.microsoft.com/office/powerpoint/2010/main" val="28894306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0"/>
            <a:ext cx="8610599" cy="4267200"/>
          </a:xfrm>
        </p:spPr>
        <p:txBody>
          <a:bodyPr>
            <a:normAutofit/>
          </a:bodyPr>
          <a:lstStyle/>
          <a:p>
            <a:r>
              <a:rPr lang="en-US" dirty="0" smtClean="0"/>
              <a:t>Floating Data </a:t>
            </a:r>
          </a:p>
          <a:p>
            <a:pPr lvl="1"/>
            <a:r>
              <a:rPr lang="en-US" dirty="0" smtClean="0">
                <a:solidFill>
                  <a:schemeClr val="tx1">
                    <a:lumMod val="85000"/>
                    <a:lumOff val="15000"/>
                  </a:schemeClr>
                </a:solidFill>
              </a:rPr>
              <a:t>Floating data type is use to represent number with fractional values.</a:t>
            </a:r>
          </a:p>
          <a:p>
            <a:pPr marL="290513" lvl="1" indent="-290513"/>
            <a:r>
              <a:rPr lang="en-US" dirty="0"/>
              <a:t>There are two data types for floating </a:t>
            </a:r>
            <a:r>
              <a:rPr lang="en-US" dirty="0" smtClean="0"/>
              <a:t>values</a:t>
            </a:r>
          </a:p>
          <a:p>
            <a:pPr marL="569913" lvl="2" indent="-290513"/>
            <a:r>
              <a:rPr lang="en-US" dirty="0"/>
              <a:t>f</a:t>
            </a:r>
            <a:r>
              <a:rPr lang="en-US" dirty="0" smtClean="0"/>
              <a:t>loat </a:t>
            </a:r>
            <a:r>
              <a:rPr lang="en-US" dirty="0" smtClean="0">
                <a:sym typeface="Wingdings" panose="05000000000000000000" pitchFamily="2" charset="2"/>
              </a:rPr>
              <a:t></a:t>
            </a:r>
            <a:r>
              <a:rPr lang="en-US" dirty="0" smtClean="0">
                <a:solidFill>
                  <a:schemeClr val="tx1"/>
                </a:solidFill>
              </a:rPr>
              <a:t>Stores </a:t>
            </a:r>
            <a:r>
              <a:rPr lang="en-US" dirty="0">
                <a:solidFill>
                  <a:schemeClr val="tx1"/>
                </a:solidFill>
              </a:rPr>
              <a:t>fractional numbers. Sufficient for storing 6 to 7 decimal </a:t>
            </a:r>
            <a:r>
              <a:rPr lang="en-US" dirty="0" smtClean="0">
                <a:solidFill>
                  <a:schemeClr val="tx1"/>
                </a:solidFill>
              </a:rPr>
              <a:t>digits. Size of float is 4 bytes</a:t>
            </a:r>
          </a:p>
          <a:p>
            <a:pPr marL="569913" lvl="2" indent="-290513"/>
            <a:r>
              <a:rPr lang="en-US" dirty="0"/>
              <a:t>d</a:t>
            </a:r>
            <a:r>
              <a:rPr lang="en-US" dirty="0" smtClean="0"/>
              <a:t>ouble </a:t>
            </a:r>
            <a:r>
              <a:rPr lang="en-US" dirty="0" smtClean="0">
                <a:sym typeface="Wingdings" panose="05000000000000000000" pitchFamily="2" charset="2"/>
              </a:rPr>
              <a:t> </a:t>
            </a:r>
            <a:r>
              <a:rPr lang="en-US" dirty="0">
                <a:solidFill>
                  <a:schemeClr val="tx1"/>
                </a:solidFill>
              </a:rPr>
              <a:t>Stores fractional numbers. Sufficient for storing 15 decimal </a:t>
            </a:r>
            <a:r>
              <a:rPr lang="en-US" dirty="0" smtClean="0">
                <a:solidFill>
                  <a:schemeClr val="tx1"/>
                </a:solidFill>
              </a:rPr>
              <a:t>digits. Size of double is 8 bytes.</a:t>
            </a:r>
            <a:endParaRPr lang="en-US" dirty="0">
              <a:solidFill>
                <a:schemeClr val="tx1"/>
              </a:solidFill>
            </a:endParaRPr>
          </a:p>
          <a:p>
            <a:pPr lvl="1" indent="-576263"/>
            <a:endParaRPr lang="en-US" dirty="0">
              <a:solidFill>
                <a:schemeClr val="tx1">
                  <a:lumMod val="85000"/>
                  <a:lumOff val="15000"/>
                </a:schemeClr>
              </a:solidFill>
            </a:endParaRPr>
          </a:p>
          <a:p>
            <a:pPr marL="279400" lvl="2" indent="0">
              <a:buNone/>
            </a:pPr>
            <a:r>
              <a:rPr lang="en-US" dirty="0" smtClean="0">
                <a:solidFill>
                  <a:schemeClr val="tx1">
                    <a:lumMod val="85000"/>
                    <a:lumOff val="15000"/>
                  </a:schemeClr>
                </a:solidFill>
              </a:rPr>
              <a:t>	</a:t>
            </a:r>
            <a:endParaRPr lang="en-US" dirty="0">
              <a:solidFill>
                <a:schemeClr val="tx1">
                  <a:lumMod val="85000"/>
                  <a:lumOff val="15000"/>
                </a:schemeClr>
              </a:solidFill>
            </a:endParaRPr>
          </a:p>
          <a:p>
            <a:pPr marL="301943" lvl="1" indent="0">
              <a:buNone/>
            </a:pPr>
            <a:endParaRPr lang="en-US" dirty="0" smtClean="0">
              <a:solidFill>
                <a:schemeClr val="tx1">
                  <a:lumMod val="85000"/>
                  <a:lumOff val="15000"/>
                </a:schemeClr>
              </a:solidFill>
            </a:endParaRPr>
          </a:p>
        </p:txBody>
      </p:sp>
      <p:sp>
        <p:nvSpPr>
          <p:cNvPr id="3" name="Title 2"/>
          <p:cNvSpPr>
            <a:spLocks noGrp="1"/>
          </p:cNvSpPr>
          <p:nvPr>
            <p:ph type="title"/>
          </p:nvPr>
        </p:nvSpPr>
        <p:spPr/>
        <p:txBody>
          <a:bodyPr/>
          <a:lstStyle/>
          <a:p>
            <a:r>
              <a:rPr lang="en-US" dirty="0"/>
              <a:t>Data Types</a:t>
            </a:r>
          </a:p>
        </p:txBody>
      </p:sp>
      <p:sp>
        <p:nvSpPr>
          <p:cNvPr id="5" name="Rectangle 4"/>
          <p:cNvSpPr/>
          <p:nvPr/>
        </p:nvSpPr>
        <p:spPr>
          <a:xfrm>
            <a:off x="2514600" y="2209800"/>
            <a:ext cx="6858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D6</a:t>
            </a:r>
            <a:endParaRPr lang="en-US" dirty="0">
              <a:solidFill>
                <a:schemeClr val="tx1"/>
              </a:solidFill>
            </a:endParaRPr>
          </a:p>
        </p:txBody>
      </p:sp>
    </p:spTree>
    <p:extLst>
      <p:ext uri="{BB962C8B-B14F-4D97-AF65-F5344CB8AC3E}">
        <p14:creationId xmlns:p14="http://schemas.microsoft.com/office/powerpoint/2010/main" val="2643062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0"/>
            <a:ext cx="8610599" cy="4267200"/>
          </a:xfrm>
        </p:spPr>
        <p:txBody>
          <a:bodyPr>
            <a:normAutofit/>
          </a:bodyPr>
          <a:lstStyle/>
          <a:p>
            <a:r>
              <a:rPr lang="en-US" dirty="0" smtClean="0"/>
              <a:t>Non –Primitive Data type</a:t>
            </a:r>
          </a:p>
          <a:p>
            <a:pPr lvl="1"/>
            <a:r>
              <a:rPr lang="en-US" dirty="0">
                <a:solidFill>
                  <a:schemeClr val="tx1"/>
                </a:solidFill>
              </a:rPr>
              <a:t>Non-primitive data types are called </a:t>
            </a:r>
            <a:r>
              <a:rPr lang="en-US" b="1" dirty="0">
                <a:solidFill>
                  <a:schemeClr val="tx1"/>
                </a:solidFill>
              </a:rPr>
              <a:t>reference types</a:t>
            </a:r>
            <a:r>
              <a:rPr lang="en-US" dirty="0">
                <a:solidFill>
                  <a:schemeClr val="tx1"/>
                </a:solidFill>
              </a:rPr>
              <a:t> because they refer to objects</a:t>
            </a:r>
            <a:r>
              <a:rPr lang="en-US" dirty="0" smtClean="0">
                <a:solidFill>
                  <a:schemeClr val="tx1"/>
                </a:solidFill>
              </a:rPr>
              <a:t>.</a:t>
            </a:r>
          </a:p>
          <a:p>
            <a:pPr lvl="1"/>
            <a:r>
              <a:rPr lang="en-US" b="1" dirty="0">
                <a:solidFill>
                  <a:schemeClr val="tx1"/>
                </a:solidFill>
              </a:rPr>
              <a:t>Class, object, array, string, and interface</a:t>
            </a:r>
            <a:r>
              <a:rPr lang="en-US" dirty="0">
                <a:solidFill>
                  <a:schemeClr val="tx1"/>
                </a:solidFill>
              </a:rPr>
              <a:t> are called non-primitive data types in </a:t>
            </a:r>
            <a:r>
              <a:rPr lang="en-US" dirty="0" smtClean="0">
                <a:solidFill>
                  <a:schemeClr val="tx1"/>
                </a:solidFill>
              </a:rPr>
              <a:t>Java.</a:t>
            </a:r>
            <a:endParaRPr lang="en-US" dirty="0">
              <a:solidFill>
                <a:schemeClr val="tx1"/>
              </a:solidFill>
            </a:endParaRPr>
          </a:p>
          <a:p>
            <a:pPr lvl="1" indent="-576263"/>
            <a:r>
              <a:rPr lang="en-US" dirty="0" smtClean="0">
                <a:solidFill>
                  <a:schemeClr val="tx1">
                    <a:lumMod val="85000"/>
                    <a:lumOff val="15000"/>
                  </a:schemeClr>
                </a:solidFill>
              </a:rPr>
              <a:t>Example – </a:t>
            </a:r>
          </a:p>
          <a:p>
            <a:pPr lvl="2" indent="-576263"/>
            <a:r>
              <a:rPr lang="en-US" dirty="0" smtClean="0">
                <a:solidFill>
                  <a:schemeClr val="tx1">
                    <a:lumMod val="85000"/>
                    <a:lumOff val="15000"/>
                  </a:schemeClr>
                </a:solidFill>
              </a:rPr>
              <a:t>String class.</a:t>
            </a:r>
          </a:p>
          <a:p>
            <a:pPr lvl="2" indent="-576263"/>
            <a:r>
              <a:rPr lang="en-US" dirty="0" smtClean="0">
                <a:solidFill>
                  <a:schemeClr val="tx1">
                    <a:lumMod val="85000"/>
                    <a:lumOff val="15000"/>
                  </a:schemeClr>
                </a:solidFill>
              </a:rPr>
              <a:t>Array Class. </a:t>
            </a:r>
          </a:p>
          <a:p>
            <a:pPr lvl="2" indent="-576263"/>
            <a:r>
              <a:rPr lang="en-US" dirty="0" smtClean="0">
                <a:solidFill>
                  <a:schemeClr val="tx1">
                    <a:lumMod val="85000"/>
                    <a:lumOff val="15000"/>
                  </a:schemeClr>
                </a:solidFill>
              </a:rPr>
              <a:t>Integer.</a:t>
            </a:r>
            <a:endParaRPr lang="en-US" dirty="0">
              <a:solidFill>
                <a:schemeClr val="tx1">
                  <a:lumMod val="85000"/>
                  <a:lumOff val="15000"/>
                </a:schemeClr>
              </a:solidFill>
            </a:endParaRPr>
          </a:p>
          <a:p>
            <a:pPr marL="279400" lvl="2" indent="0">
              <a:buNone/>
            </a:pPr>
            <a:r>
              <a:rPr lang="en-US" dirty="0" smtClean="0">
                <a:solidFill>
                  <a:schemeClr val="tx1">
                    <a:lumMod val="85000"/>
                    <a:lumOff val="15000"/>
                  </a:schemeClr>
                </a:solidFill>
              </a:rPr>
              <a:t>	</a:t>
            </a:r>
            <a:endParaRPr lang="en-US" dirty="0">
              <a:solidFill>
                <a:schemeClr val="tx1">
                  <a:lumMod val="85000"/>
                  <a:lumOff val="15000"/>
                </a:schemeClr>
              </a:solidFill>
            </a:endParaRPr>
          </a:p>
          <a:p>
            <a:pPr marL="301943" lvl="1" indent="0">
              <a:buNone/>
            </a:pPr>
            <a:endParaRPr lang="en-US" dirty="0" smtClean="0">
              <a:solidFill>
                <a:schemeClr val="tx1">
                  <a:lumMod val="85000"/>
                  <a:lumOff val="15000"/>
                </a:schemeClr>
              </a:solidFill>
            </a:endParaRPr>
          </a:p>
        </p:txBody>
      </p:sp>
      <p:sp>
        <p:nvSpPr>
          <p:cNvPr id="3" name="Title 2"/>
          <p:cNvSpPr>
            <a:spLocks noGrp="1"/>
          </p:cNvSpPr>
          <p:nvPr>
            <p:ph type="title"/>
          </p:nvPr>
        </p:nvSpPr>
        <p:spPr/>
        <p:txBody>
          <a:bodyPr/>
          <a:lstStyle/>
          <a:p>
            <a:r>
              <a:rPr lang="en-US" dirty="0"/>
              <a:t>Data Types</a:t>
            </a:r>
          </a:p>
        </p:txBody>
      </p:sp>
    </p:spTree>
    <p:extLst>
      <p:ext uri="{BB962C8B-B14F-4D97-AF65-F5344CB8AC3E}">
        <p14:creationId xmlns:p14="http://schemas.microsoft.com/office/powerpoint/2010/main" val="3012292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0"/>
            <a:ext cx="8610599" cy="4267200"/>
          </a:xfrm>
        </p:spPr>
        <p:txBody>
          <a:bodyPr>
            <a:normAutofit/>
          </a:bodyPr>
          <a:lstStyle/>
          <a:p>
            <a:r>
              <a:rPr lang="en-US" dirty="0" smtClean="0"/>
              <a:t>Understand Non primitive Data type with String class.</a:t>
            </a:r>
          </a:p>
          <a:p>
            <a:pPr lvl="1"/>
            <a:r>
              <a:rPr lang="en-US" dirty="0" smtClean="0">
                <a:solidFill>
                  <a:schemeClr val="tx1">
                    <a:lumMod val="85000"/>
                    <a:lumOff val="15000"/>
                  </a:schemeClr>
                </a:solidFill>
              </a:rPr>
              <a:t>String is class , when we have to use String data type then it create reference to this class. </a:t>
            </a:r>
          </a:p>
          <a:p>
            <a:pPr lvl="1"/>
            <a:r>
              <a:rPr lang="en-US" dirty="0" smtClean="0">
                <a:solidFill>
                  <a:schemeClr val="tx1">
                    <a:lumMod val="85000"/>
                    <a:lumOff val="15000"/>
                  </a:schemeClr>
                </a:solidFill>
              </a:rPr>
              <a:t>String StudentName = “Bhushan”;</a:t>
            </a:r>
          </a:p>
          <a:p>
            <a:pPr lvl="1"/>
            <a:r>
              <a:rPr lang="en-US" dirty="0" smtClean="0">
                <a:solidFill>
                  <a:schemeClr val="tx1">
                    <a:lumMod val="85000"/>
                    <a:lumOff val="15000"/>
                  </a:schemeClr>
                </a:solidFill>
              </a:rPr>
              <a:t>(We will see String class in depth because it is very important in Java)</a:t>
            </a:r>
          </a:p>
          <a:p>
            <a:pPr lvl="1"/>
            <a:r>
              <a:rPr lang="en-US" dirty="0" smtClean="0">
                <a:solidFill>
                  <a:srgbClr val="C00000"/>
                </a:solidFill>
              </a:rPr>
              <a:t>(In Java if you don’t Know String then You don’t have enough understanding of Java.)</a:t>
            </a:r>
            <a:endParaRPr lang="en-US" dirty="0">
              <a:solidFill>
                <a:srgbClr val="C00000"/>
              </a:solidFill>
            </a:endParaRPr>
          </a:p>
          <a:p>
            <a:pPr marL="279400" lvl="2" indent="0">
              <a:buNone/>
            </a:pPr>
            <a:r>
              <a:rPr lang="en-US" dirty="0" smtClean="0">
                <a:solidFill>
                  <a:schemeClr val="tx1">
                    <a:lumMod val="85000"/>
                    <a:lumOff val="15000"/>
                  </a:schemeClr>
                </a:solidFill>
              </a:rPr>
              <a:t>	</a:t>
            </a:r>
            <a:endParaRPr lang="en-US" dirty="0">
              <a:solidFill>
                <a:schemeClr val="tx1">
                  <a:lumMod val="85000"/>
                  <a:lumOff val="15000"/>
                </a:schemeClr>
              </a:solidFill>
            </a:endParaRPr>
          </a:p>
          <a:p>
            <a:pPr marL="301943" lvl="1" indent="0">
              <a:buNone/>
            </a:pPr>
            <a:endParaRPr lang="en-US" dirty="0" smtClean="0">
              <a:solidFill>
                <a:schemeClr val="tx1">
                  <a:lumMod val="85000"/>
                  <a:lumOff val="15000"/>
                </a:schemeClr>
              </a:solidFill>
            </a:endParaRPr>
          </a:p>
        </p:txBody>
      </p:sp>
      <p:sp>
        <p:nvSpPr>
          <p:cNvPr id="3" name="Title 2"/>
          <p:cNvSpPr>
            <a:spLocks noGrp="1"/>
          </p:cNvSpPr>
          <p:nvPr>
            <p:ph type="title"/>
          </p:nvPr>
        </p:nvSpPr>
        <p:spPr/>
        <p:txBody>
          <a:bodyPr/>
          <a:lstStyle/>
          <a:p>
            <a:r>
              <a:rPr lang="en-US" dirty="0"/>
              <a:t>Data Types</a:t>
            </a:r>
          </a:p>
        </p:txBody>
      </p:sp>
      <p:sp>
        <p:nvSpPr>
          <p:cNvPr id="4" name="Rectangle 3"/>
          <p:cNvSpPr/>
          <p:nvPr/>
        </p:nvSpPr>
        <p:spPr>
          <a:xfrm>
            <a:off x="8077200" y="2286000"/>
            <a:ext cx="6858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D7</a:t>
            </a:r>
            <a:endParaRPr lang="en-US" dirty="0">
              <a:solidFill>
                <a:schemeClr val="tx1"/>
              </a:solidFill>
            </a:endParaRPr>
          </a:p>
        </p:txBody>
      </p:sp>
    </p:spTree>
    <p:extLst>
      <p:ext uri="{BB962C8B-B14F-4D97-AF65-F5344CB8AC3E}">
        <p14:creationId xmlns:p14="http://schemas.microsoft.com/office/powerpoint/2010/main" val="21823938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438400"/>
            <a:ext cx="8610600" cy="4191000"/>
          </a:xfrm>
        </p:spPr>
        <p:txBody>
          <a:bodyPr/>
          <a:lstStyle/>
          <a:p>
            <a:r>
              <a:rPr lang="en-US" dirty="0" smtClean="0"/>
              <a:t>Operators in Java are widely divided into categories.</a:t>
            </a:r>
          </a:p>
          <a:p>
            <a:pPr lvl="2"/>
            <a:r>
              <a:rPr lang="en-US" dirty="0"/>
              <a:t>Unary Operator,</a:t>
            </a:r>
          </a:p>
          <a:p>
            <a:pPr lvl="2"/>
            <a:r>
              <a:rPr lang="en-US" dirty="0"/>
              <a:t>Arithmetic Operator,</a:t>
            </a:r>
          </a:p>
          <a:p>
            <a:pPr lvl="2"/>
            <a:r>
              <a:rPr lang="en-US" dirty="0"/>
              <a:t>Shift Operator,</a:t>
            </a:r>
          </a:p>
          <a:p>
            <a:pPr lvl="2"/>
            <a:r>
              <a:rPr lang="en-US" dirty="0"/>
              <a:t>Relational Operator,</a:t>
            </a:r>
          </a:p>
          <a:p>
            <a:pPr lvl="2"/>
            <a:r>
              <a:rPr lang="en-US" dirty="0"/>
              <a:t>Bitwise Operator,</a:t>
            </a:r>
          </a:p>
          <a:p>
            <a:pPr lvl="2"/>
            <a:r>
              <a:rPr lang="en-US" dirty="0"/>
              <a:t>Logical Operator,</a:t>
            </a:r>
          </a:p>
          <a:p>
            <a:pPr lvl="2"/>
            <a:r>
              <a:rPr lang="en-US" dirty="0"/>
              <a:t>Ternary Operator and</a:t>
            </a:r>
          </a:p>
          <a:p>
            <a:pPr lvl="2"/>
            <a:r>
              <a:rPr lang="en-US" dirty="0"/>
              <a:t>Assignment Operator.</a:t>
            </a:r>
          </a:p>
          <a:p>
            <a:endParaRPr lang="en-US" dirty="0" smtClean="0"/>
          </a:p>
        </p:txBody>
      </p:sp>
      <p:sp>
        <p:nvSpPr>
          <p:cNvPr id="3" name="Title 2"/>
          <p:cNvSpPr>
            <a:spLocks noGrp="1"/>
          </p:cNvSpPr>
          <p:nvPr>
            <p:ph type="title"/>
          </p:nvPr>
        </p:nvSpPr>
        <p:spPr/>
        <p:txBody>
          <a:bodyPr/>
          <a:lstStyle/>
          <a:p>
            <a:r>
              <a:rPr lang="en-US" dirty="0" smtClean="0"/>
              <a:t>Operators in Java</a:t>
            </a:r>
            <a:endParaRPr lang="en-US" dirty="0"/>
          </a:p>
        </p:txBody>
      </p:sp>
    </p:spTree>
    <p:extLst>
      <p:ext uri="{BB962C8B-B14F-4D97-AF65-F5344CB8AC3E}">
        <p14:creationId xmlns:p14="http://schemas.microsoft.com/office/powerpoint/2010/main" val="4043327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Java Unary Operator</a:t>
            </a:r>
          </a:p>
          <a:p>
            <a:pPr lvl="1"/>
            <a:r>
              <a:rPr lang="en-US" dirty="0">
                <a:solidFill>
                  <a:schemeClr val="tx1"/>
                </a:solidFill>
              </a:rPr>
              <a:t>The Java unary operators require only one operand. Unary operators are used to perform various operations </a:t>
            </a:r>
          </a:p>
          <a:p>
            <a:pPr lvl="2"/>
            <a:r>
              <a:rPr lang="en-US" dirty="0">
                <a:solidFill>
                  <a:schemeClr val="tx1"/>
                </a:solidFill>
              </a:rPr>
              <a:t>incrementing/decrementing a value by one</a:t>
            </a:r>
          </a:p>
          <a:p>
            <a:pPr lvl="2"/>
            <a:r>
              <a:rPr lang="en-US" dirty="0">
                <a:solidFill>
                  <a:schemeClr val="tx1"/>
                </a:solidFill>
              </a:rPr>
              <a:t>negating an expression</a:t>
            </a:r>
          </a:p>
          <a:p>
            <a:pPr lvl="2"/>
            <a:r>
              <a:rPr lang="en-US" dirty="0">
                <a:solidFill>
                  <a:schemeClr val="tx1"/>
                </a:solidFill>
              </a:rPr>
              <a:t>inverting the value of a boolean</a:t>
            </a:r>
          </a:p>
          <a:p>
            <a:pPr lvl="2"/>
            <a:endParaRPr lang="en-US" dirty="0"/>
          </a:p>
        </p:txBody>
      </p:sp>
      <p:sp>
        <p:nvSpPr>
          <p:cNvPr id="3" name="Title 2"/>
          <p:cNvSpPr>
            <a:spLocks noGrp="1"/>
          </p:cNvSpPr>
          <p:nvPr>
            <p:ph type="title"/>
          </p:nvPr>
        </p:nvSpPr>
        <p:spPr/>
        <p:txBody>
          <a:bodyPr/>
          <a:lstStyle/>
          <a:p>
            <a:r>
              <a:rPr lang="en-US" dirty="0"/>
              <a:t>Operators in Java</a:t>
            </a:r>
          </a:p>
        </p:txBody>
      </p:sp>
    </p:spTree>
    <p:extLst>
      <p:ext uri="{BB962C8B-B14F-4D97-AF65-F5344CB8AC3E}">
        <p14:creationId xmlns:p14="http://schemas.microsoft.com/office/powerpoint/2010/main" val="1359425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959504"/>
            <a:ext cx="7408333" cy="3450696"/>
          </a:xfrm>
        </p:spPr>
        <p:txBody>
          <a:bodyPr/>
          <a:lstStyle/>
          <a:p>
            <a:r>
              <a:rPr lang="en-US" b="1" dirty="0"/>
              <a:t>Java Unary Operator</a:t>
            </a:r>
          </a:p>
          <a:p>
            <a:pPr lvl="2"/>
            <a:r>
              <a:rPr lang="en-US" dirty="0" smtClean="0">
                <a:solidFill>
                  <a:schemeClr val="tx1"/>
                </a:solidFill>
              </a:rPr>
              <a:t>incrementing/decrementing </a:t>
            </a:r>
            <a:r>
              <a:rPr lang="en-US" dirty="0">
                <a:solidFill>
                  <a:schemeClr val="tx1"/>
                </a:solidFill>
              </a:rPr>
              <a:t>a value by one</a:t>
            </a:r>
          </a:p>
          <a:p>
            <a:pPr lvl="3"/>
            <a:r>
              <a:rPr lang="en-US" dirty="0">
                <a:solidFill>
                  <a:schemeClr val="tx1"/>
                </a:solidFill>
              </a:rPr>
              <a:t>Java Unary Operator Example: ++ and --</a:t>
            </a:r>
          </a:p>
          <a:p>
            <a:pPr lvl="3"/>
            <a:r>
              <a:rPr lang="en-US" dirty="0" smtClean="0"/>
              <a:t>There are two operations using increment and decrement operators.</a:t>
            </a:r>
          </a:p>
          <a:p>
            <a:pPr lvl="4"/>
            <a:r>
              <a:rPr lang="en-US" dirty="0" smtClean="0"/>
              <a:t>Postfix</a:t>
            </a:r>
          </a:p>
          <a:p>
            <a:pPr lvl="4"/>
            <a:r>
              <a:rPr lang="en-US" dirty="0" smtClean="0"/>
              <a:t>Prefix</a:t>
            </a:r>
          </a:p>
          <a:p>
            <a:pPr lvl="4"/>
            <a:r>
              <a:rPr lang="en-US" dirty="0" smtClean="0"/>
              <a:t>Example = int a=10;</a:t>
            </a:r>
          </a:p>
          <a:p>
            <a:pPr lvl="7"/>
            <a:r>
              <a:rPr lang="en-US" dirty="0" smtClean="0"/>
              <a:t>a++;</a:t>
            </a:r>
          </a:p>
          <a:p>
            <a:pPr lvl="7"/>
            <a:r>
              <a:rPr lang="en-US" dirty="0" smtClean="0"/>
              <a:t>Output will be 11;</a:t>
            </a:r>
          </a:p>
          <a:p>
            <a:pPr lvl="3"/>
            <a:endParaRPr lang="en-US" dirty="0" smtClean="0"/>
          </a:p>
        </p:txBody>
      </p:sp>
      <p:sp>
        <p:nvSpPr>
          <p:cNvPr id="3" name="Title 2"/>
          <p:cNvSpPr>
            <a:spLocks noGrp="1"/>
          </p:cNvSpPr>
          <p:nvPr>
            <p:ph type="title"/>
          </p:nvPr>
        </p:nvSpPr>
        <p:spPr/>
        <p:txBody>
          <a:bodyPr/>
          <a:lstStyle/>
          <a:p>
            <a:r>
              <a:rPr lang="en-US" dirty="0"/>
              <a:t>Operators in Java</a:t>
            </a:r>
          </a:p>
        </p:txBody>
      </p:sp>
      <p:sp>
        <p:nvSpPr>
          <p:cNvPr id="4" name="Rectangle 3"/>
          <p:cNvSpPr/>
          <p:nvPr/>
        </p:nvSpPr>
        <p:spPr>
          <a:xfrm>
            <a:off x="3962400" y="3962400"/>
            <a:ext cx="4953000" cy="2667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0000"/>
                </a:solidFill>
              </a:rPr>
              <a:t>Example </a:t>
            </a:r>
            <a:r>
              <a:rPr lang="en-US" dirty="0" smtClean="0">
                <a:solidFill>
                  <a:srgbClr val="FF0000"/>
                </a:solidFill>
                <a:sym typeface="Wingdings" panose="05000000000000000000" pitchFamily="2" charset="2"/>
              </a:rPr>
              <a:t> (demonstrate)</a:t>
            </a:r>
            <a:endParaRPr lang="en-US" dirty="0" smtClean="0">
              <a:solidFill>
                <a:srgbClr val="FF0000"/>
              </a:solidFill>
            </a:endParaRPr>
          </a:p>
          <a:p>
            <a:r>
              <a:rPr lang="en-US" dirty="0" smtClean="0">
                <a:solidFill>
                  <a:srgbClr val="FF0000"/>
                </a:solidFill>
              </a:rPr>
              <a:t>int </a:t>
            </a:r>
            <a:r>
              <a:rPr lang="en-US" dirty="0">
                <a:solidFill>
                  <a:srgbClr val="FF0000"/>
                </a:solidFill>
              </a:rPr>
              <a:t>n1=10;</a:t>
            </a:r>
          </a:p>
          <a:p>
            <a:r>
              <a:rPr lang="en-US" dirty="0">
                <a:solidFill>
                  <a:srgbClr val="FF0000"/>
                </a:solidFill>
              </a:rPr>
              <a:t>int m=n1++;</a:t>
            </a:r>
          </a:p>
          <a:p>
            <a:r>
              <a:rPr lang="pt-BR" dirty="0">
                <a:solidFill>
                  <a:srgbClr val="FF0000"/>
                </a:solidFill>
              </a:rPr>
              <a:t>System.</a:t>
            </a:r>
            <a:r>
              <a:rPr lang="pt-BR" i="1" dirty="0">
                <a:solidFill>
                  <a:srgbClr val="FF0000"/>
                </a:solidFill>
              </a:rPr>
              <a:t>out.println("n1="+n1+"m="+m);</a:t>
            </a:r>
          </a:p>
          <a:p>
            <a:r>
              <a:rPr lang="en-US" dirty="0">
                <a:solidFill>
                  <a:srgbClr val="FF0000"/>
                </a:solidFill>
              </a:rPr>
              <a:t>int k=++m;</a:t>
            </a:r>
          </a:p>
          <a:p>
            <a:r>
              <a:rPr lang="pt-BR" dirty="0">
                <a:solidFill>
                  <a:srgbClr val="FF0000"/>
                </a:solidFill>
              </a:rPr>
              <a:t>System.</a:t>
            </a:r>
            <a:r>
              <a:rPr lang="pt-BR" i="1" dirty="0">
                <a:solidFill>
                  <a:srgbClr val="FF0000"/>
                </a:solidFill>
              </a:rPr>
              <a:t>out.println("n1="+n1+"m="+m+"k"+k</a:t>
            </a:r>
            <a:r>
              <a:rPr lang="pt-BR" i="1" dirty="0" smtClean="0">
                <a:solidFill>
                  <a:srgbClr val="FF0000"/>
                </a:solidFill>
              </a:rPr>
              <a:t>);</a:t>
            </a:r>
          </a:p>
          <a:p>
            <a:r>
              <a:rPr lang="pt-BR" i="1" dirty="0" smtClean="0">
                <a:solidFill>
                  <a:srgbClr val="FF0000"/>
                </a:solidFill>
              </a:rPr>
              <a:t>Output=  </a:t>
            </a:r>
            <a:r>
              <a:rPr lang="en-US" dirty="0" smtClean="0">
                <a:solidFill>
                  <a:srgbClr val="FF0000"/>
                </a:solidFill>
              </a:rPr>
              <a:t>n1=11m=10</a:t>
            </a:r>
            <a:endParaRPr lang="en-US" dirty="0">
              <a:solidFill>
                <a:srgbClr val="FF0000"/>
              </a:solidFill>
            </a:endParaRPr>
          </a:p>
          <a:p>
            <a:r>
              <a:rPr lang="en-US" dirty="0" smtClean="0">
                <a:solidFill>
                  <a:srgbClr val="FF0000"/>
                </a:solidFill>
              </a:rPr>
              <a:t>	n1=11m=11k11</a:t>
            </a:r>
            <a:endParaRPr lang="en-US" dirty="0">
              <a:solidFill>
                <a:srgbClr val="FF0000"/>
              </a:solidFill>
            </a:endParaRPr>
          </a:p>
        </p:txBody>
      </p:sp>
    </p:spTree>
    <p:extLst>
      <p:ext uri="{BB962C8B-B14F-4D97-AF65-F5344CB8AC3E}">
        <p14:creationId xmlns:p14="http://schemas.microsoft.com/office/powerpoint/2010/main" val="13886135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890933" cy="3450696"/>
          </a:xfrm>
        </p:spPr>
        <p:txBody>
          <a:bodyPr>
            <a:normAutofit/>
          </a:bodyPr>
          <a:lstStyle/>
          <a:p>
            <a:r>
              <a:rPr lang="en-US" b="1" dirty="0"/>
              <a:t>Java Unary Operator</a:t>
            </a:r>
          </a:p>
          <a:p>
            <a:pPr lvl="2"/>
            <a:r>
              <a:rPr lang="en-US" dirty="0">
                <a:solidFill>
                  <a:schemeClr val="tx1"/>
                </a:solidFill>
              </a:rPr>
              <a:t>Java Unary Operator Example: </a:t>
            </a:r>
            <a:r>
              <a:rPr lang="en-US" dirty="0" smtClean="0">
                <a:solidFill>
                  <a:schemeClr val="tx1"/>
                </a:solidFill>
              </a:rPr>
              <a:t> </a:t>
            </a:r>
          </a:p>
          <a:p>
            <a:pPr lvl="2"/>
            <a:r>
              <a:rPr lang="en-US" dirty="0" smtClean="0">
                <a:solidFill>
                  <a:schemeClr val="tx1"/>
                </a:solidFill>
              </a:rPr>
              <a:t>negating </a:t>
            </a:r>
            <a:r>
              <a:rPr lang="en-US" dirty="0">
                <a:solidFill>
                  <a:schemeClr val="tx1"/>
                </a:solidFill>
              </a:rPr>
              <a:t>an </a:t>
            </a:r>
            <a:r>
              <a:rPr lang="en-US" dirty="0" smtClean="0">
                <a:solidFill>
                  <a:schemeClr val="tx1"/>
                </a:solidFill>
              </a:rPr>
              <a:t>expression </a:t>
            </a:r>
            <a:r>
              <a:rPr lang="en-US" dirty="0" smtClean="0">
                <a:solidFill>
                  <a:schemeClr val="tx1"/>
                </a:solidFill>
                <a:sym typeface="Wingdings" panose="05000000000000000000" pitchFamily="2" charset="2"/>
              </a:rPr>
              <a:t> </a:t>
            </a:r>
            <a:r>
              <a:rPr lang="en-US" dirty="0" smtClean="0">
                <a:solidFill>
                  <a:schemeClr val="tx1"/>
                </a:solidFill>
              </a:rPr>
              <a:t>~</a:t>
            </a:r>
            <a:endParaRPr lang="en-US" dirty="0">
              <a:solidFill>
                <a:schemeClr val="tx1"/>
              </a:solidFill>
            </a:endParaRPr>
          </a:p>
          <a:p>
            <a:pPr lvl="2"/>
            <a:r>
              <a:rPr lang="en-US" dirty="0" smtClean="0">
                <a:solidFill>
                  <a:schemeClr val="tx1"/>
                </a:solidFill>
              </a:rPr>
              <a:t>Inverting values of boolean </a:t>
            </a:r>
            <a:r>
              <a:rPr lang="en-US" dirty="0" smtClean="0">
                <a:solidFill>
                  <a:schemeClr val="tx1"/>
                </a:solidFill>
                <a:sym typeface="Wingdings" panose="05000000000000000000" pitchFamily="2" charset="2"/>
              </a:rPr>
              <a:t></a:t>
            </a:r>
            <a:r>
              <a:rPr lang="en-US" dirty="0" smtClean="0">
                <a:solidFill>
                  <a:schemeClr val="tx1"/>
                </a:solidFill>
              </a:rPr>
              <a:t> !</a:t>
            </a:r>
          </a:p>
          <a:p>
            <a:pPr marL="914400" lvl="3" indent="0">
              <a:buNone/>
            </a:pPr>
            <a:r>
              <a:rPr lang="en-US" dirty="0" smtClean="0">
                <a:solidFill>
                  <a:schemeClr val="tx1"/>
                </a:solidFill>
              </a:rPr>
              <a:t>int num1 =25;</a:t>
            </a:r>
          </a:p>
          <a:p>
            <a:pPr marL="914400" lvl="3" indent="0">
              <a:buNone/>
            </a:pPr>
            <a:r>
              <a:rPr lang="en-US" dirty="0" smtClean="0">
                <a:solidFill>
                  <a:schemeClr val="tx1"/>
                </a:solidFill>
              </a:rPr>
              <a:t>Int num2 = -30;</a:t>
            </a:r>
            <a:endParaRPr lang="en-US" dirty="0">
              <a:solidFill>
                <a:schemeClr val="tx1"/>
              </a:solidFill>
            </a:endParaRPr>
          </a:p>
          <a:p>
            <a:pPr marL="914400" lvl="3" indent="0">
              <a:buNone/>
            </a:pPr>
            <a:r>
              <a:rPr lang="en-US" dirty="0" smtClean="0">
                <a:solidFill>
                  <a:schemeClr val="tx1"/>
                </a:solidFill>
              </a:rPr>
              <a:t>boolean res = true;</a:t>
            </a:r>
          </a:p>
          <a:p>
            <a:pPr marL="1234440" lvl="4" indent="0">
              <a:buNone/>
            </a:pPr>
            <a:r>
              <a:rPr lang="en-US" dirty="0" err="1" smtClean="0">
                <a:solidFill>
                  <a:schemeClr val="tx1"/>
                </a:solidFill>
              </a:rPr>
              <a:t>Sysout</a:t>
            </a:r>
            <a:r>
              <a:rPr lang="en-US" dirty="0" smtClean="0">
                <a:solidFill>
                  <a:schemeClr val="tx1"/>
                </a:solidFill>
              </a:rPr>
              <a:t>(`num1); </a:t>
            </a:r>
            <a:r>
              <a:rPr lang="en-US" dirty="0" smtClean="0">
                <a:solidFill>
                  <a:schemeClr val="tx1"/>
                </a:solidFill>
                <a:sym typeface="Wingdings" panose="05000000000000000000" pitchFamily="2" charset="2"/>
              </a:rPr>
              <a:t> -26 ( </a:t>
            </a:r>
            <a:r>
              <a:rPr lang="en-US" dirty="0"/>
              <a:t>minus of total positive value which starts from </a:t>
            </a:r>
            <a:r>
              <a:rPr lang="en-US" dirty="0" smtClean="0"/>
              <a:t>0)</a:t>
            </a:r>
            <a:endParaRPr lang="en-US" dirty="0" smtClean="0">
              <a:solidFill>
                <a:schemeClr val="tx1"/>
              </a:solidFill>
            </a:endParaRPr>
          </a:p>
          <a:p>
            <a:pPr marL="1234440" lvl="4" indent="0">
              <a:buNone/>
            </a:pPr>
            <a:r>
              <a:rPr lang="en-US" dirty="0" err="1" smtClean="0">
                <a:solidFill>
                  <a:schemeClr val="tx1"/>
                </a:solidFill>
              </a:rPr>
              <a:t>Sysout</a:t>
            </a:r>
            <a:r>
              <a:rPr lang="en-US" dirty="0" smtClean="0">
                <a:solidFill>
                  <a:schemeClr val="tx1"/>
                </a:solidFill>
              </a:rPr>
              <a:t>(`num2); </a:t>
            </a:r>
            <a:r>
              <a:rPr lang="en-US" dirty="0" smtClean="0">
                <a:solidFill>
                  <a:schemeClr val="tx1"/>
                </a:solidFill>
                <a:sym typeface="Wingdings" panose="05000000000000000000" pitchFamily="2" charset="2"/>
              </a:rPr>
              <a:t> 29 </a:t>
            </a:r>
            <a:r>
              <a:rPr lang="en-US" dirty="0"/>
              <a:t>(positive of total minus, positive starts from 0)</a:t>
            </a:r>
            <a:endParaRPr lang="en-US" dirty="0" smtClean="0">
              <a:solidFill>
                <a:schemeClr val="tx1"/>
              </a:solidFill>
            </a:endParaRPr>
          </a:p>
          <a:p>
            <a:pPr marL="1234440" lvl="4" indent="0">
              <a:buNone/>
            </a:pPr>
            <a:r>
              <a:rPr lang="en-US" dirty="0" err="1" smtClean="0">
                <a:solidFill>
                  <a:schemeClr val="tx1"/>
                </a:solidFill>
              </a:rPr>
              <a:t>Sysout</a:t>
            </a:r>
            <a:r>
              <a:rPr lang="en-US" dirty="0" smtClean="0">
                <a:solidFill>
                  <a:schemeClr val="tx1"/>
                </a:solidFill>
              </a:rPr>
              <a:t>(!res); </a:t>
            </a:r>
            <a:r>
              <a:rPr lang="en-US" dirty="0" smtClean="0">
                <a:solidFill>
                  <a:schemeClr val="tx1"/>
                </a:solidFill>
                <a:sym typeface="Wingdings" panose="05000000000000000000" pitchFamily="2" charset="2"/>
              </a:rPr>
              <a:t> false</a:t>
            </a:r>
            <a:endParaRPr lang="en-US" dirty="0" smtClean="0">
              <a:solidFill>
                <a:schemeClr val="tx1"/>
              </a:solidFill>
            </a:endParaRPr>
          </a:p>
          <a:p>
            <a:pPr lvl="4"/>
            <a:endParaRPr lang="en-US" dirty="0" smtClean="0"/>
          </a:p>
          <a:p>
            <a:pPr lvl="4"/>
            <a:endParaRPr lang="en-US" dirty="0" smtClean="0"/>
          </a:p>
        </p:txBody>
      </p:sp>
      <p:sp>
        <p:nvSpPr>
          <p:cNvPr id="3" name="Title 2"/>
          <p:cNvSpPr>
            <a:spLocks noGrp="1"/>
          </p:cNvSpPr>
          <p:nvPr>
            <p:ph type="title"/>
          </p:nvPr>
        </p:nvSpPr>
        <p:spPr/>
        <p:txBody>
          <a:bodyPr/>
          <a:lstStyle/>
          <a:p>
            <a:r>
              <a:rPr lang="en-US" dirty="0"/>
              <a:t>Operators in Java</a:t>
            </a:r>
          </a:p>
        </p:txBody>
      </p:sp>
      <p:sp>
        <p:nvSpPr>
          <p:cNvPr id="4" name="Rectangle 3"/>
          <p:cNvSpPr/>
          <p:nvPr/>
        </p:nvSpPr>
        <p:spPr>
          <a:xfrm>
            <a:off x="4114800" y="2514600"/>
            <a:ext cx="6858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D8</a:t>
            </a:r>
            <a:endParaRPr lang="en-US" dirty="0">
              <a:solidFill>
                <a:schemeClr val="tx1"/>
              </a:solidFill>
            </a:endParaRPr>
          </a:p>
        </p:txBody>
      </p:sp>
    </p:spTree>
    <p:extLst>
      <p:ext uri="{BB962C8B-B14F-4D97-AF65-F5344CB8AC3E}">
        <p14:creationId xmlns:p14="http://schemas.microsoft.com/office/powerpoint/2010/main" val="2181198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752600"/>
            <a:ext cx="8686799" cy="4800600"/>
          </a:xfrm>
        </p:spPr>
        <p:txBody>
          <a:bodyPr/>
          <a:lstStyle/>
          <a:p>
            <a:pPr marL="0" indent="0">
              <a:buNone/>
            </a:pPr>
            <a:r>
              <a:rPr lang="en-US" sz="3200" b="1" dirty="0" smtClean="0"/>
              <a:t>Dive into</a:t>
            </a:r>
          </a:p>
          <a:p>
            <a:pPr lvl="2"/>
            <a:r>
              <a:rPr lang="en-US" sz="2400" dirty="0" smtClean="0"/>
              <a:t>Data types </a:t>
            </a:r>
          </a:p>
          <a:p>
            <a:pPr lvl="2"/>
            <a:r>
              <a:rPr lang="en-US" sz="2400" dirty="0" smtClean="0"/>
              <a:t>Operators</a:t>
            </a:r>
          </a:p>
          <a:p>
            <a:pPr lvl="2"/>
            <a:r>
              <a:rPr lang="en-US" sz="2400" dirty="0" smtClean="0"/>
              <a:t>Conditional Statements </a:t>
            </a:r>
          </a:p>
          <a:p>
            <a:pPr lvl="2"/>
            <a:r>
              <a:rPr lang="en-US" sz="2400" dirty="0" smtClean="0"/>
              <a:t>Looping constructs </a:t>
            </a:r>
          </a:p>
          <a:p>
            <a:pPr lvl="2"/>
            <a:r>
              <a:rPr lang="en-US" sz="2400" dirty="0" smtClean="0"/>
              <a:t>Classes </a:t>
            </a:r>
            <a:r>
              <a:rPr lang="en-US" sz="2400" dirty="0"/>
              <a:t>and </a:t>
            </a:r>
            <a:r>
              <a:rPr lang="en-US" sz="2400" dirty="0" smtClean="0"/>
              <a:t>Objects </a:t>
            </a:r>
          </a:p>
          <a:p>
            <a:pPr lvl="2"/>
            <a:r>
              <a:rPr lang="en-US" sz="2400" dirty="0" smtClean="0"/>
              <a:t>Constructors</a:t>
            </a:r>
          </a:p>
          <a:p>
            <a:pPr lvl="2"/>
            <a:r>
              <a:rPr lang="en-US" sz="2400" dirty="0" smtClean="0"/>
              <a:t>Methods</a:t>
            </a:r>
          </a:p>
          <a:p>
            <a:pPr lvl="2"/>
            <a:r>
              <a:rPr lang="en-US" sz="2400" dirty="0" smtClean="0"/>
              <a:t>Variables </a:t>
            </a:r>
            <a:endParaRPr lang="en-US" sz="2400" dirty="0"/>
          </a:p>
          <a:p>
            <a:pPr lvl="2"/>
            <a:r>
              <a:rPr lang="en-US" sz="2400" dirty="0" smtClean="0"/>
              <a:t>Arrays</a:t>
            </a:r>
            <a:endParaRPr lang="en-US" sz="2400" dirty="0"/>
          </a:p>
        </p:txBody>
      </p:sp>
      <p:sp>
        <p:nvSpPr>
          <p:cNvPr id="3" name="Title 2"/>
          <p:cNvSpPr>
            <a:spLocks noGrp="1"/>
          </p:cNvSpPr>
          <p:nvPr>
            <p:ph type="title"/>
          </p:nvPr>
        </p:nvSpPr>
        <p:spPr/>
        <p:txBody>
          <a:bodyPr/>
          <a:lstStyle/>
          <a:p>
            <a:r>
              <a:rPr lang="en-US" dirty="0" smtClean="0"/>
              <a:t>Objectives of Session</a:t>
            </a:r>
            <a:endParaRPr lang="en-US" dirty="0"/>
          </a:p>
        </p:txBody>
      </p:sp>
    </p:spTree>
    <p:extLst>
      <p:ext uri="{BB962C8B-B14F-4D97-AF65-F5344CB8AC3E}">
        <p14:creationId xmlns:p14="http://schemas.microsoft.com/office/powerpoint/2010/main" val="34276276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890933" cy="4030133"/>
          </a:xfrm>
        </p:spPr>
        <p:txBody>
          <a:bodyPr>
            <a:normAutofit lnSpcReduction="10000"/>
          </a:bodyPr>
          <a:lstStyle/>
          <a:p>
            <a:r>
              <a:rPr lang="en-US" b="1" dirty="0"/>
              <a:t>Java </a:t>
            </a:r>
            <a:r>
              <a:rPr lang="en-US" b="1" dirty="0" smtClean="0"/>
              <a:t>Arithmetic Operators</a:t>
            </a:r>
          </a:p>
          <a:p>
            <a:pPr lvl="1"/>
            <a:r>
              <a:rPr lang="en-US" dirty="0">
                <a:solidFill>
                  <a:schemeClr val="tx1"/>
                </a:solidFill>
              </a:rPr>
              <a:t>Java arithmetic operators are used to perform addition, subtraction, multiplication, and division. They act as basic mathematical operations</a:t>
            </a:r>
            <a:r>
              <a:rPr lang="en-US" dirty="0" smtClean="0">
                <a:solidFill>
                  <a:schemeClr val="tx1"/>
                </a:solidFill>
              </a:rPr>
              <a:t>.</a:t>
            </a:r>
          </a:p>
          <a:p>
            <a:pPr lvl="3"/>
            <a:r>
              <a:rPr lang="en-US" dirty="0" smtClean="0">
                <a:solidFill>
                  <a:schemeClr val="tx1"/>
                </a:solidFill>
              </a:rPr>
              <a:t>+ </a:t>
            </a:r>
            <a:r>
              <a:rPr lang="en-US" dirty="0" smtClean="0">
                <a:solidFill>
                  <a:schemeClr val="tx1"/>
                </a:solidFill>
                <a:sym typeface="Wingdings" panose="05000000000000000000" pitchFamily="2" charset="2"/>
              </a:rPr>
              <a:t> use to perform addition</a:t>
            </a:r>
            <a:endParaRPr lang="en-US" dirty="0" smtClean="0">
              <a:solidFill>
                <a:schemeClr val="tx1"/>
              </a:solidFill>
            </a:endParaRPr>
          </a:p>
          <a:p>
            <a:pPr lvl="3"/>
            <a:r>
              <a:rPr lang="en-US" dirty="0" smtClean="0">
                <a:solidFill>
                  <a:schemeClr val="tx1"/>
                </a:solidFill>
              </a:rPr>
              <a:t>- </a:t>
            </a:r>
            <a:r>
              <a:rPr lang="en-US" dirty="0" smtClean="0">
                <a:solidFill>
                  <a:schemeClr val="tx1"/>
                </a:solidFill>
                <a:sym typeface="Wingdings" panose="05000000000000000000" pitchFamily="2" charset="2"/>
              </a:rPr>
              <a:t> use to perform subtraction</a:t>
            </a:r>
            <a:endParaRPr lang="en-US" dirty="0" smtClean="0">
              <a:solidFill>
                <a:schemeClr val="tx1"/>
              </a:solidFill>
            </a:endParaRPr>
          </a:p>
          <a:p>
            <a:pPr lvl="3"/>
            <a:r>
              <a:rPr lang="en-US" dirty="0" smtClean="0">
                <a:solidFill>
                  <a:schemeClr val="tx1"/>
                </a:solidFill>
              </a:rPr>
              <a:t>* </a:t>
            </a:r>
            <a:r>
              <a:rPr lang="en-US" dirty="0" smtClean="0">
                <a:solidFill>
                  <a:schemeClr val="tx1"/>
                </a:solidFill>
                <a:sym typeface="Wingdings" panose="05000000000000000000" pitchFamily="2" charset="2"/>
              </a:rPr>
              <a:t> use to perform multiplication</a:t>
            </a:r>
            <a:endParaRPr lang="en-US" dirty="0" smtClean="0">
              <a:solidFill>
                <a:schemeClr val="tx1"/>
              </a:solidFill>
            </a:endParaRPr>
          </a:p>
          <a:p>
            <a:pPr lvl="3"/>
            <a:r>
              <a:rPr lang="en-US" dirty="0" smtClean="0">
                <a:solidFill>
                  <a:schemeClr val="tx1"/>
                </a:solidFill>
              </a:rPr>
              <a:t>/ </a:t>
            </a:r>
            <a:r>
              <a:rPr lang="en-US" dirty="0" smtClean="0">
                <a:solidFill>
                  <a:schemeClr val="tx1"/>
                </a:solidFill>
                <a:sym typeface="Wingdings" panose="05000000000000000000" pitchFamily="2" charset="2"/>
              </a:rPr>
              <a:t> use to perform division</a:t>
            </a:r>
            <a:endParaRPr lang="en-US" dirty="0" smtClean="0">
              <a:solidFill>
                <a:schemeClr val="tx1"/>
              </a:solidFill>
            </a:endParaRPr>
          </a:p>
          <a:p>
            <a:pPr lvl="3"/>
            <a:r>
              <a:rPr lang="en-US" dirty="0" smtClean="0">
                <a:solidFill>
                  <a:schemeClr val="tx1"/>
                </a:solidFill>
              </a:rPr>
              <a:t>% </a:t>
            </a:r>
            <a:r>
              <a:rPr lang="en-US" dirty="0" smtClean="0">
                <a:solidFill>
                  <a:schemeClr val="tx1"/>
                </a:solidFill>
                <a:sym typeface="Wingdings" panose="05000000000000000000" pitchFamily="2" charset="2"/>
              </a:rPr>
              <a:t> use to perform modulo.</a:t>
            </a:r>
            <a:endParaRPr lang="en-US" dirty="0">
              <a:solidFill>
                <a:schemeClr val="tx1"/>
              </a:solidFill>
              <a:sym typeface="Wingdings" panose="05000000000000000000" pitchFamily="2" charset="2"/>
            </a:endParaRPr>
          </a:p>
          <a:p>
            <a:pPr lvl="3"/>
            <a:r>
              <a:rPr lang="en-US" dirty="0" smtClean="0">
                <a:solidFill>
                  <a:schemeClr val="tx1"/>
                </a:solidFill>
                <a:sym typeface="Wingdings" panose="05000000000000000000" pitchFamily="2" charset="2"/>
              </a:rPr>
              <a:t>(We can perform expression operation, Ex  perform various operation in one expression. </a:t>
            </a:r>
          </a:p>
          <a:p>
            <a:pPr marL="914400" lvl="3" indent="0">
              <a:buNone/>
            </a:pPr>
            <a:r>
              <a:rPr lang="en-US" dirty="0" smtClean="0">
                <a:solidFill>
                  <a:schemeClr val="tx1"/>
                </a:solidFill>
                <a:sym typeface="Wingdings" panose="05000000000000000000" pitchFamily="2" charset="2"/>
              </a:rPr>
              <a:t>      But it follows sequence   </a:t>
            </a:r>
            <a:r>
              <a:rPr lang="en-US" dirty="0"/>
              <a:t>* / </a:t>
            </a:r>
            <a:r>
              <a:rPr lang="en-US" dirty="0" smtClean="0"/>
              <a:t>% </a:t>
            </a:r>
            <a:r>
              <a:rPr lang="en-US" dirty="0"/>
              <a:t>+ -</a:t>
            </a:r>
            <a:r>
              <a:rPr lang="en-US" dirty="0" smtClean="0">
                <a:solidFill>
                  <a:schemeClr val="tx1"/>
                </a:solidFill>
                <a:sym typeface="Wingdings" panose="05000000000000000000" pitchFamily="2" charset="2"/>
              </a:rPr>
              <a:t>)</a:t>
            </a:r>
            <a:endParaRPr lang="en-US" dirty="0" smtClean="0"/>
          </a:p>
          <a:p>
            <a:pPr lvl="4"/>
            <a:endParaRPr lang="en-US" dirty="0" smtClean="0"/>
          </a:p>
        </p:txBody>
      </p:sp>
      <p:sp>
        <p:nvSpPr>
          <p:cNvPr id="3" name="Title 2"/>
          <p:cNvSpPr>
            <a:spLocks noGrp="1"/>
          </p:cNvSpPr>
          <p:nvPr>
            <p:ph type="title"/>
          </p:nvPr>
        </p:nvSpPr>
        <p:spPr/>
        <p:txBody>
          <a:bodyPr/>
          <a:lstStyle/>
          <a:p>
            <a:r>
              <a:rPr lang="en-US" dirty="0"/>
              <a:t>Operators in Java</a:t>
            </a:r>
          </a:p>
        </p:txBody>
      </p:sp>
      <p:sp>
        <p:nvSpPr>
          <p:cNvPr id="4" name="Rectangle 3"/>
          <p:cNvSpPr/>
          <p:nvPr/>
        </p:nvSpPr>
        <p:spPr>
          <a:xfrm>
            <a:off x="4876800" y="2514600"/>
            <a:ext cx="6858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D9</a:t>
            </a:r>
            <a:endParaRPr lang="en-US" dirty="0">
              <a:solidFill>
                <a:schemeClr val="tx1"/>
              </a:solidFill>
            </a:endParaRPr>
          </a:p>
        </p:txBody>
      </p:sp>
    </p:spTree>
    <p:extLst>
      <p:ext uri="{BB962C8B-B14F-4D97-AF65-F5344CB8AC3E}">
        <p14:creationId xmlns:p14="http://schemas.microsoft.com/office/powerpoint/2010/main" val="37986017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890933" cy="4030133"/>
          </a:xfrm>
        </p:spPr>
        <p:txBody>
          <a:bodyPr>
            <a:normAutofit/>
          </a:bodyPr>
          <a:lstStyle/>
          <a:p>
            <a:r>
              <a:rPr lang="en-US" b="1" dirty="0"/>
              <a:t>Java </a:t>
            </a:r>
            <a:r>
              <a:rPr lang="en-US" b="1" dirty="0" smtClean="0"/>
              <a:t>Assignment Operators</a:t>
            </a:r>
          </a:p>
          <a:p>
            <a:pPr lvl="2"/>
            <a:r>
              <a:rPr lang="en-US" dirty="0">
                <a:solidFill>
                  <a:schemeClr val="tx1"/>
                </a:solidFill>
              </a:rPr>
              <a:t>Java assignment operator is one of the most common operators. It is used to assign the value on its right to the operand on its left</a:t>
            </a:r>
            <a:r>
              <a:rPr lang="en-US" dirty="0" smtClean="0">
                <a:solidFill>
                  <a:schemeClr val="tx1"/>
                </a:solidFill>
              </a:rPr>
              <a:t>.</a:t>
            </a:r>
          </a:p>
          <a:p>
            <a:pPr marL="1234440" lvl="4" indent="0">
              <a:buNone/>
            </a:pPr>
            <a:r>
              <a:rPr lang="en-US" b="1" dirty="0">
                <a:solidFill>
                  <a:schemeClr val="tx1"/>
                </a:solidFill>
              </a:rPr>
              <a:t>int</a:t>
            </a:r>
            <a:r>
              <a:rPr lang="en-US" dirty="0">
                <a:solidFill>
                  <a:schemeClr val="tx1"/>
                </a:solidFill>
              </a:rPr>
              <a:t> </a:t>
            </a:r>
            <a:r>
              <a:rPr lang="en-US" dirty="0" smtClean="0">
                <a:solidFill>
                  <a:schemeClr val="tx1"/>
                </a:solidFill>
              </a:rPr>
              <a:t>num1=20</a:t>
            </a:r>
            <a:r>
              <a:rPr lang="en-US" dirty="0">
                <a:solidFill>
                  <a:schemeClr val="tx1"/>
                </a:solidFill>
              </a:rPr>
              <a:t>;  </a:t>
            </a:r>
          </a:p>
          <a:p>
            <a:pPr marL="1234440" lvl="4" indent="0">
              <a:buNone/>
            </a:pPr>
            <a:r>
              <a:rPr lang="en-US" b="1" dirty="0">
                <a:solidFill>
                  <a:schemeClr val="tx1"/>
                </a:solidFill>
              </a:rPr>
              <a:t>int</a:t>
            </a:r>
            <a:r>
              <a:rPr lang="en-US" dirty="0">
                <a:solidFill>
                  <a:schemeClr val="tx1"/>
                </a:solidFill>
              </a:rPr>
              <a:t> </a:t>
            </a:r>
            <a:r>
              <a:rPr lang="en-US" dirty="0" smtClean="0">
                <a:solidFill>
                  <a:schemeClr val="tx1"/>
                </a:solidFill>
              </a:rPr>
              <a:t>num2=30</a:t>
            </a:r>
            <a:r>
              <a:rPr lang="en-US" dirty="0">
                <a:solidFill>
                  <a:schemeClr val="tx1"/>
                </a:solidFill>
              </a:rPr>
              <a:t>;  </a:t>
            </a:r>
          </a:p>
          <a:p>
            <a:pPr marL="1234440" lvl="4" indent="0">
              <a:buNone/>
            </a:pPr>
            <a:r>
              <a:rPr lang="en-US" dirty="0">
                <a:solidFill>
                  <a:schemeClr val="tx1"/>
                </a:solidFill>
              </a:rPr>
              <a:t>a+=4;//a=a+4 (</a:t>
            </a:r>
            <a:r>
              <a:rPr lang="en-US" dirty="0" smtClean="0">
                <a:solidFill>
                  <a:schemeClr val="tx1"/>
                </a:solidFill>
              </a:rPr>
              <a:t>a=20+4</a:t>
            </a:r>
            <a:r>
              <a:rPr lang="en-US" dirty="0">
                <a:solidFill>
                  <a:schemeClr val="tx1"/>
                </a:solidFill>
              </a:rPr>
              <a:t>)  </a:t>
            </a:r>
          </a:p>
          <a:p>
            <a:pPr marL="1234440" lvl="4" indent="0">
              <a:buNone/>
            </a:pPr>
            <a:r>
              <a:rPr lang="en-US" dirty="0">
                <a:solidFill>
                  <a:schemeClr val="tx1"/>
                </a:solidFill>
              </a:rPr>
              <a:t>b-=4;//b=b-4 (</a:t>
            </a:r>
            <a:r>
              <a:rPr lang="en-US" dirty="0" smtClean="0">
                <a:solidFill>
                  <a:schemeClr val="tx1"/>
                </a:solidFill>
              </a:rPr>
              <a:t>b=30-4</a:t>
            </a:r>
            <a:r>
              <a:rPr lang="en-US" dirty="0">
                <a:solidFill>
                  <a:schemeClr val="tx1"/>
                </a:solidFill>
              </a:rPr>
              <a:t>)  </a:t>
            </a:r>
          </a:p>
          <a:p>
            <a:pPr marL="1234440" lvl="4" indent="0">
              <a:buNone/>
            </a:pPr>
            <a:r>
              <a:rPr lang="en-US" dirty="0">
                <a:solidFill>
                  <a:schemeClr val="tx1"/>
                </a:solidFill>
              </a:rPr>
              <a:t>System.out.println(a);  </a:t>
            </a:r>
          </a:p>
          <a:p>
            <a:pPr marL="1234440" lvl="4" indent="0">
              <a:buNone/>
            </a:pPr>
            <a:r>
              <a:rPr lang="en-US" dirty="0">
                <a:solidFill>
                  <a:schemeClr val="tx1"/>
                </a:solidFill>
              </a:rPr>
              <a:t>System.out.println(b);</a:t>
            </a:r>
            <a:r>
              <a:rPr lang="en-US" dirty="0"/>
              <a:t>  </a:t>
            </a:r>
          </a:p>
          <a:p>
            <a:pPr lvl="2"/>
            <a:endParaRPr lang="en-US" b="1" dirty="0" smtClean="0">
              <a:solidFill>
                <a:schemeClr val="tx1"/>
              </a:solidFill>
            </a:endParaRPr>
          </a:p>
          <a:p>
            <a:pPr lvl="4"/>
            <a:endParaRPr lang="en-US" dirty="0" smtClean="0"/>
          </a:p>
        </p:txBody>
      </p:sp>
      <p:sp>
        <p:nvSpPr>
          <p:cNvPr id="3" name="Title 2"/>
          <p:cNvSpPr>
            <a:spLocks noGrp="1"/>
          </p:cNvSpPr>
          <p:nvPr>
            <p:ph type="title"/>
          </p:nvPr>
        </p:nvSpPr>
        <p:spPr/>
        <p:txBody>
          <a:bodyPr/>
          <a:lstStyle/>
          <a:p>
            <a:r>
              <a:rPr lang="en-US" dirty="0"/>
              <a:t>Operators in Java</a:t>
            </a:r>
          </a:p>
        </p:txBody>
      </p:sp>
      <p:sp>
        <p:nvSpPr>
          <p:cNvPr id="5" name="Rectangle 4"/>
          <p:cNvSpPr/>
          <p:nvPr/>
        </p:nvSpPr>
        <p:spPr>
          <a:xfrm>
            <a:off x="4953000" y="2590800"/>
            <a:ext cx="6858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D10</a:t>
            </a:r>
            <a:endParaRPr lang="en-US" dirty="0">
              <a:solidFill>
                <a:schemeClr val="tx1"/>
              </a:solidFill>
            </a:endParaRPr>
          </a:p>
        </p:txBody>
      </p:sp>
    </p:spTree>
    <p:extLst>
      <p:ext uri="{BB962C8B-B14F-4D97-AF65-F5344CB8AC3E}">
        <p14:creationId xmlns:p14="http://schemas.microsoft.com/office/powerpoint/2010/main" val="38936296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905000"/>
            <a:ext cx="7890933" cy="4572000"/>
          </a:xfrm>
        </p:spPr>
        <p:txBody>
          <a:bodyPr>
            <a:normAutofit/>
          </a:bodyPr>
          <a:lstStyle/>
          <a:p>
            <a:r>
              <a:rPr lang="en-US" b="1" dirty="0"/>
              <a:t>Java </a:t>
            </a:r>
            <a:r>
              <a:rPr lang="en-US" b="1" dirty="0" smtClean="0"/>
              <a:t>Logical Operators</a:t>
            </a:r>
          </a:p>
          <a:p>
            <a:pPr lvl="2"/>
            <a:r>
              <a:rPr lang="en-US" b="1" dirty="0" smtClean="0">
                <a:solidFill>
                  <a:schemeClr val="tx1"/>
                </a:solidFill>
              </a:rPr>
              <a:t>Following are the logical operator in Java</a:t>
            </a:r>
          </a:p>
          <a:p>
            <a:pPr lvl="3"/>
            <a:r>
              <a:rPr lang="en-US" dirty="0"/>
              <a:t>logical </a:t>
            </a:r>
            <a:r>
              <a:rPr lang="en-US" dirty="0" smtClean="0"/>
              <a:t>AND </a:t>
            </a:r>
            <a:r>
              <a:rPr lang="en-US" dirty="0" smtClean="0">
                <a:sym typeface="Wingdings" panose="05000000000000000000" pitchFamily="2" charset="2"/>
              </a:rPr>
              <a:t> It represent by &amp;&amp; operator</a:t>
            </a:r>
          </a:p>
          <a:p>
            <a:pPr marL="914400" lvl="3" indent="0">
              <a:buNone/>
            </a:pPr>
            <a:r>
              <a:rPr lang="en-US" dirty="0" smtClean="0">
                <a:solidFill>
                  <a:schemeClr val="tx1"/>
                </a:solidFill>
                <a:sym typeface="Wingdings" panose="05000000000000000000" pitchFamily="2" charset="2"/>
              </a:rPr>
              <a:t>(It checks conditions if first is true then it will check second and if both true result will be true)</a:t>
            </a:r>
            <a:endParaRPr lang="en-US" dirty="0" smtClean="0">
              <a:solidFill>
                <a:schemeClr val="tx1"/>
              </a:solidFill>
            </a:endParaRPr>
          </a:p>
          <a:p>
            <a:pPr lvl="3"/>
            <a:r>
              <a:rPr lang="en-US" dirty="0"/>
              <a:t>logical </a:t>
            </a:r>
            <a:r>
              <a:rPr lang="en-US" dirty="0" smtClean="0"/>
              <a:t>OR </a:t>
            </a:r>
            <a:r>
              <a:rPr lang="en-US" dirty="0" smtClean="0">
                <a:sym typeface="Wingdings" panose="05000000000000000000" pitchFamily="2" charset="2"/>
              </a:rPr>
              <a:t> It represented by ||  operator</a:t>
            </a:r>
          </a:p>
          <a:p>
            <a:pPr marL="914400" lvl="3" indent="0">
              <a:buNone/>
            </a:pPr>
            <a:r>
              <a:rPr lang="en-US" dirty="0">
                <a:solidFill>
                  <a:schemeClr val="tx1"/>
                </a:solidFill>
                <a:sym typeface="Wingdings" panose="05000000000000000000" pitchFamily="2" charset="2"/>
              </a:rPr>
              <a:t>(It checks conditions if first is </a:t>
            </a:r>
            <a:r>
              <a:rPr lang="en-US" dirty="0" smtClean="0">
                <a:solidFill>
                  <a:schemeClr val="tx1"/>
                </a:solidFill>
                <a:sym typeface="Wingdings" panose="05000000000000000000" pitchFamily="2" charset="2"/>
              </a:rPr>
              <a:t>false then </a:t>
            </a:r>
            <a:r>
              <a:rPr lang="en-US" dirty="0">
                <a:solidFill>
                  <a:schemeClr val="tx1"/>
                </a:solidFill>
                <a:sym typeface="Wingdings" panose="05000000000000000000" pitchFamily="2" charset="2"/>
              </a:rPr>
              <a:t>it will check second and if </a:t>
            </a:r>
            <a:r>
              <a:rPr lang="en-US" dirty="0" smtClean="0">
                <a:solidFill>
                  <a:schemeClr val="tx1"/>
                </a:solidFill>
                <a:sym typeface="Wingdings" panose="05000000000000000000" pitchFamily="2" charset="2"/>
              </a:rPr>
              <a:t>any one is true </a:t>
            </a:r>
            <a:r>
              <a:rPr lang="en-US" dirty="0">
                <a:solidFill>
                  <a:schemeClr val="tx1"/>
                </a:solidFill>
                <a:sym typeface="Wingdings" panose="05000000000000000000" pitchFamily="2" charset="2"/>
              </a:rPr>
              <a:t>result will be true</a:t>
            </a:r>
            <a:r>
              <a:rPr lang="en-US" dirty="0" smtClean="0">
                <a:solidFill>
                  <a:schemeClr val="tx1"/>
                </a:solidFill>
                <a:sym typeface="Wingdings" panose="05000000000000000000" pitchFamily="2" charset="2"/>
              </a:rPr>
              <a:t>)</a:t>
            </a:r>
          </a:p>
          <a:p>
            <a:pPr marL="290513" lvl="3" indent="-290513"/>
            <a:r>
              <a:rPr lang="en-US" sz="2400" b="1" dirty="0" smtClean="0">
                <a:solidFill>
                  <a:schemeClr val="tx2">
                    <a:lumMod val="75000"/>
                  </a:schemeClr>
                </a:solidFill>
                <a:sym typeface="Wingdings" panose="05000000000000000000" pitchFamily="2" charset="2"/>
              </a:rPr>
              <a:t>Java Bitwise Operator </a:t>
            </a:r>
          </a:p>
          <a:p>
            <a:pPr marL="1250633" lvl="6" indent="-290513"/>
            <a:r>
              <a:rPr lang="en-US" sz="2000" dirty="0" smtClean="0">
                <a:solidFill>
                  <a:schemeClr val="tx2">
                    <a:lumMod val="75000"/>
                  </a:schemeClr>
                </a:solidFill>
                <a:sym typeface="Wingdings" panose="05000000000000000000" pitchFamily="2" charset="2"/>
              </a:rPr>
              <a:t>Bitwise AND  </a:t>
            </a:r>
            <a:r>
              <a:rPr lang="en-US" sz="2000" dirty="0">
                <a:sym typeface="Wingdings" panose="05000000000000000000" pitchFamily="2" charset="2"/>
              </a:rPr>
              <a:t>It represent by </a:t>
            </a:r>
            <a:r>
              <a:rPr lang="en-US" sz="2000" dirty="0" smtClean="0">
                <a:sym typeface="Wingdings" panose="05000000000000000000" pitchFamily="2" charset="2"/>
              </a:rPr>
              <a:t>&amp; </a:t>
            </a:r>
            <a:r>
              <a:rPr lang="en-US" sz="2000" dirty="0">
                <a:sym typeface="Wingdings" panose="05000000000000000000" pitchFamily="2" charset="2"/>
              </a:rPr>
              <a:t>operator</a:t>
            </a:r>
          </a:p>
          <a:p>
            <a:pPr marL="640080" lvl="5" indent="0">
              <a:buNone/>
            </a:pPr>
            <a:r>
              <a:rPr lang="en-US" sz="1800" dirty="0" smtClean="0">
                <a:solidFill>
                  <a:schemeClr val="tx1"/>
                </a:solidFill>
                <a:sym typeface="Wingdings" panose="05000000000000000000" pitchFamily="2" charset="2"/>
              </a:rPr>
              <a:t>	(</a:t>
            </a:r>
            <a:r>
              <a:rPr lang="en-US" sz="1800" dirty="0">
                <a:solidFill>
                  <a:schemeClr val="tx1"/>
                </a:solidFill>
                <a:sym typeface="Wingdings" panose="05000000000000000000" pitchFamily="2" charset="2"/>
              </a:rPr>
              <a:t>It checks </a:t>
            </a:r>
            <a:r>
              <a:rPr lang="en-US" sz="1800" dirty="0" smtClean="0">
                <a:solidFill>
                  <a:schemeClr val="tx1"/>
                </a:solidFill>
                <a:sym typeface="Wingdings" panose="05000000000000000000" pitchFamily="2" charset="2"/>
              </a:rPr>
              <a:t>both conditions even if first condition false)</a:t>
            </a:r>
          </a:p>
          <a:p>
            <a:pPr marL="1250633" lvl="6" indent="-290513"/>
            <a:r>
              <a:rPr lang="en-US" sz="2000" dirty="0" smtClean="0">
                <a:solidFill>
                  <a:schemeClr val="tx2">
                    <a:lumMod val="75000"/>
                  </a:schemeClr>
                </a:solidFill>
                <a:sym typeface="Wingdings" panose="05000000000000000000" pitchFamily="2" charset="2"/>
              </a:rPr>
              <a:t>Bitwise OR </a:t>
            </a:r>
            <a:r>
              <a:rPr lang="en-US" sz="2000" dirty="0">
                <a:solidFill>
                  <a:schemeClr val="tx2">
                    <a:lumMod val="75000"/>
                  </a:schemeClr>
                </a:solidFill>
                <a:sym typeface="Wingdings" panose="05000000000000000000" pitchFamily="2" charset="2"/>
              </a:rPr>
              <a:t> </a:t>
            </a:r>
            <a:r>
              <a:rPr lang="en-US" sz="2000" dirty="0">
                <a:sym typeface="Wingdings" panose="05000000000000000000" pitchFamily="2" charset="2"/>
              </a:rPr>
              <a:t>It represent by </a:t>
            </a:r>
            <a:r>
              <a:rPr lang="en-US" sz="2000" dirty="0" smtClean="0">
                <a:sym typeface="Wingdings" panose="05000000000000000000" pitchFamily="2" charset="2"/>
              </a:rPr>
              <a:t>| </a:t>
            </a:r>
            <a:r>
              <a:rPr lang="en-US" sz="2000" dirty="0">
                <a:sym typeface="Wingdings" panose="05000000000000000000" pitchFamily="2" charset="2"/>
              </a:rPr>
              <a:t>operator</a:t>
            </a:r>
          </a:p>
          <a:p>
            <a:pPr marL="640080" lvl="5" indent="0">
              <a:buNone/>
            </a:pPr>
            <a:r>
              <a:rPr lang="en-US" sz="1800" dirty="0">
                <a:solidFill>
                  <a:schemeClr val="tx1"/>
                </a:solidFill>
                <a:sym typeface="Wingdings" panose="05000000000000000000" pitchFamily="2" charset="2"/>
              </a:rPr>
              <a:t>	(It checks both conditions even if first condition </a:t>
            </a:r>
            <a:r>
              <a:rPr lang="en-US" sz="1800" dirty="0" smtClean="0">
                <a:solidFill>
                  <a:schemeClr val="tx1"/>
                </a:solidFill>
                <a:sym typeface="Wingdings" panose="05000000000000000000" pitchFamily="2" charset="2"/>
              </a:rPr>
              <a:t>true)</a:t>
            </a:r>
            <a:endParaRPr lang="en-US" sz="1800" dirty="0">
              <a:solidFill>
                <a:schemeClr val="tx1"/>
              </a:solidFill>
            </a:endParaRPr>
          </a:p>
          <a:p>
            <a:pPr marL="640080" lvl="5" indent="0">
              <a:buNone/>
            </a:pPr>
            <a:endParaRPr lang="en-US" sz="1800" dirty="0">
              <a:solidFill>
                <a:schemeClr val="tx1"/>
              </a:solidFill>
            </a:endParaRPr>
          </a:p>
          <a:p>
            <a:pPr marL="930593" lvl="5" indent="-290513"/>
            <a:endParaRPr lang="en-US" sz="2000" b="1" dirty="0" smtClean="0">
              <a:solidFill>
                <a:schemeClr val="tx2">
                  <a:lumMod val="75000"/>
                </a:schemeClr>
              </a:solidFill>
            </a:endParaRPr>
          </a:p>
          <a:p>
            <a:pPr lvl="4"/>
            <a:endParaRPr lang="en-US" dirty="0" smtClean="0"/>
          </a:p>
        </p:txBody>
      </p:sp>
      <p:sp>
        <p:nvSpPr>
          <p:cNvPr id="3" name="Title 2"/>
          <p:cNvSpPr>
            <a:spLocks noGrp="1"/>
          </p:cNvSpPr>
          <p:nvPr>
            <p:ph type="title"/>
          </p:nvPr>
        </p:nvSpPr>
        <p:spPr/>
        <p:txBody>
          <a:bodyPr/>
          <a:lstStyle/>
          <a:p>
            <a:r>
              <a:rPr lang="en-US" dirty="0"/>
              <a:t>Operators in Java</a:t>
            </a:r>
          </a:p>
        </p:txBody>
      </p:sp>
      <p:sp>
        <p:nvSpPr>
          <p:cNvPr id="4" name="Rectangle 3"/>
          <p:cNvSpPr/>
          <p:nvPr/>
        </p:nvSpPr>
        <p:spPr>
          <a:xfrm>
            <a:off x="5791200" y="2286000"/>
            <a:ext cx="6858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D11</a:t>
            </a:r>
            <a:endParaRPr lang="en-US" dirty="0">
              <a:solidFill>
                <a:schemeClr val="tx1"/>
              </a:solidFill>
            </a:endParaRPr>
          </a:p>
        </p:txBody>
      </p:sp>
      <p:sp>
        <p:nvSpPr>
          <p:cNvPr id="5" name="Rectangle 4"/>
          <p:cNvSpPr/>
          <p:nvPr/>
        </p:nvSpPr>
        <p:spPr>
          <a:xfrm>
            <a:off x="5791200" y="4495800"/>
            <a:ext cx="6858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D12</a:t>
            </a:r>
            <a:endParaRPr lang="en-US" dirty="0">
              <a:solidFill>
                <a:schemeClr val="tx1"/>
              </a:solidFill>
            </a:endParaRPr>
          </a:p>
        </p:txBody>
      </p:sp>
    </p:spTree>
    <p:extLst>
      <p:ext uri="{BB962C8B-B14F-4D97-AF65-F5344CB8AC3E}">
        <p14:creationId xmlns:p14="http://schemas.microsoft.com/office/powerpoint/2010/main" val="35551387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905000"/>
            <a:ext cx="7890933" cy="4572000"/>
          </a:xfrm>
        </p:spPr>
        <p:txBody>
          <a:bodyPr>
            <a:normAutofit/>
          </a:bodyPr>
          <a:lstStyle/>
          <a:p>
            <a:r>
              <a:rPr lang="en-US" b="1" dirty="0"/>
              <a:t>Java </a:t>
            </a:r>
            <a:r>
              <a:rPr lang="en-US" b="1" dirty="0" smtClean="0"/>
              <a:t>Ternary Operators </a:t>
            </a:r>
          </a:p>
          <a:p>
            <a:pPr lvl="2"/>
            <a:r>
              <a:rPr lang="en-US" dirty="0">
                <a:solidFill>
                  <a:schemeClr val="tx1"/>
                </a:solidFill>
              </a:rPr>
              <a:t>Java Ternary operator is used as one line replacement for if-then-else statement and used a lot in Java programming. It is the only conditional operator which takes three operands</a:t>
            </a:r>
            <a:r>
              <a:rPr lang="en-US" dirty="0" smtClean="0">
                <a:solidFill>
                  <a:schemeClr val="tx1"/>
                </a:solidFill>
              </a:rPr>
              <a:t>.</a:t>
            </a:r>
          </a:p>
          <a:p>
            <a:pPr marL="914400" lvl="3" indent="0">
              <a:buNone/>
            </a:pPr>
            <a:r>
              <a:rPr lang="en-US" b="1" dirty="0" smtClean="0">
                <a:solidFill>
                  <a:schemeClr val="tx1"/>
                </a:solidFill>
              </a:rPr>
              <a:t>	int</a:t>
            </a:r>
            <a:r>
              <a:rPr lang="en-US" dirty="0">
                <a:solidFill>
                  <a:schemeClr val="tx1"/>
                </a:solidFill>
              </a:rPr>
              <a:t> </a:t>
            </a:r>
            <a:r>
              <a:rPr lang="en-US" dirty="0" smtClean="0">
                <a:solidFill>
                  <a:schemeClr val="tx1"/>
                </a:solidFill>
              </a:rPr>
              <a:t>num1=24;</a:t>
            </a:r>
            <a:r>
              <a:rPr lang="en-US" dirty="0">
                <a:solidFill>
                  <a:schemeClr val="tx1"/>
                </a:solidFill>
              </a:rPr>
              <a:t>  </a:t>
            </a:r>
          </a:p>
          <a:p>
            <a:pPr marL="914400" lvl="3" indent="0">
              <a:buNone/>
            </a:pPr>
            <a:r>
              <a:rPr lang="en-US" b="1" dirty="0" smtClean="0">
                <a:solidFill>
                  <a:schemeClr val="tx1"/>
                </a:solidFill>
              </a:rPr>
              <a:t>	int</a:t>
            </a:r>
            <a:r>
              <a:rPr lang="en-US" dirty="0">
                <a:solidFill>
                  <a:schemeClr val="tx1"/>
                </a:solidFill>
              </a:rPr>
              <a:t> </a:t>
            </a:r>
            <a:r>
              <a:rPr lang="en-US" dirty="0" smtClean="0">
                <a:solidFill>
                  <a:schemeClr val="tx1"/>
                </a:solidFill>
              </a:rPr>
              <a:t>num2=54;</a:t>
            </a:r>
            <a:r>
              <a:rPr lang="en-US" dirty="0">
                <a:solidFill>
                  <a:schemeClr val="tx1"/>
                </a:solidFill>
              </a:rPr>
              <a:t>  </a:t>
            </a:r>
          </a:p>
          <a:p>
            <a:pPr marL="914400" lvl="3" indent="0">
              <a:buNone/>
            </a:pPr>
            <a:r>
              <a:rPr lang="en-US" b="1" dirty="0" smtClean="0">
                <a:solidFill>
                  <a:schemeClr val="tx1"/>
                </a:solidFill>
              </a:rPr>
              <a:t>	int</a:t>
            </a:r>
            <a:r>
              <a:rPr lang="en-US" dirty="0">
                <a:solidFill>
                  <a:schemeClr val="tx1"/>
                </a:solidFill>
              </a:rPr>
              <a:t> min=(a&lt;b)?</a:t>
            </a:r>
            <a:r>
              <a:rPr lang="en-US" dirty="0" err="1">
                <a:solidFill>
                  <a:schemeClr val="tx1"/>
                </a:solidFill>
              </a:rPr>
              <a:t>a:b</a:t>
            </a:r>
            <a:r>
              <a:rPr lang="en-US" dirty="0">
                <a:solidFill>
                  <a:schemeClr val="tx1"/>
                </a:solidFill>
              </a:rPr>
              <a:t>;  </a:t>
            </a:r>
            <a:r>
              <a:rPr lang="en-US" dirty="0" smtClean="0">
                <a:solidFill>
                  <a:schemeClr val="tx1"/>
                </a:solidFill>
              </a:rPr>
              <a:t> output </a:t>
            </a:r>
            <a:r>
              <a:rPr lang="en-US" dirty="0" smtClean="0">
                <a:solidFill>
                  <a:schemeClr val="tx1"/>
                </a:solidFill>
                <a:sym typeface="Wingdings" panose="05000000000000000000" pitchFamily="2" charset="2"/>
              </a:rPr>
              <a:t> 24</a:t>
            </a:r>
            <a:endParaRPr lang="en-US" dirty="0">
              <a:solidFill>
                <a:schemeClr val="tx1"/>
              </a:solidFill>
            </a:endParaRPr>
          </a:p>
          <a:p>
            <a:pPr lvl="2"/>
            <a:endParaRPr lang="en-US" b="1" dirty="0" smtClean="0">
              <a:solidFill>
                <a:schemeClr val="tx1"/>
              </a:solidFill>
            </a:endParaRPr>
          </a:p>
          <a:p>
            <a:pPr marL="640080" lvl="5" indent="0">
              <a:buNone/>
            </a:pPr>
            <a:endParaRPr lang="en-US" sz="1800" dirty="0">
              <a:solidFill>
                <a:schemeClr val="tx1"/>
              </a:solidFill>
            </a:endParaRPr>
          </a:p>
          <a:p>
            <a:pPr marL="930593" lvl="5" indent="-290513"/>
            <a:endParaRPr lang="en-US" sz="2000" b="1" dirty="0" smtClean="0">
              <a:solidFill>
                <a:schemeClr val="tx2">
                  <a:lumMod val="75000"/>
                </a:schemeClr>
              </a:solidFill>
            </a:endParaRPr>
          </a:p>
          <a:p>
            <a:pPr lvl="4"/>
            <a:endParaRPr lang="en-US" dirty="0" smtClean="0"/>
          </a:p>
        </p:txBody>
      </p:sp>
      <p:sp>
        <p:nvSpPr>
          <p:cNvPr id="3" name="Title 2"/>
          <p:cNvSpPr>
            <a:spLocks noGrp="1"/>
          </p:cNvSpPr>
          <p:nvPr>
            <p:ph type="title"/>
          </p:nvPr>
        </p:nvSpPr>
        <p:spPr/>
        <p:txBody>
          <a:bodyPr/>
          <a:lstStyle/>
          <a:p>
            <a:r>
              <a:rPr lang="en-US" dirty="0"/>
              <a:t>Operators in Java</a:t>
            </a:r>
          </a:p>
        </p:txBody>
      </p:sp>
      <p:sp>
        <p:nvSpPr>
          <p:cNvPr id="4" name="Rectangle 3"/>
          <p:cNvSpPr/>
          <p:nvPr/>
        </p:nvSpPr>
        <p:spPr>
          <a:xfrm>
            <a:off x="3733800" y="1828800"/>
            <a:ext cx="6858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D13</a:t>
            </a:r>
            <a:endParaRPr lang="en-US" dirty="0">
              <a:solidFill>
                <a:schemeClr val="tx1"/>
              </a:solidFill>
            </a:endParaRPr>
          </a:p>
        </p:txBody>
      </p:sp>
    </p:spTree>
    <p:extLst>
      <p:ext uri="{BB962C8B-B14F-4D97-AF65-F5344CB8AC3E}">
        <p14:creationId xmlns:p14="http://schemas.microsoft.com/office/powerpoint/2010/main" val="14510106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819400"/>
            <a:ext cx="8534400" cy="3763963"/>
          </a:xfrm>
        </p:spPr>
        <p:txBody>
          <a:bodyPr/>
          <a:lstStyle/>
          <a:p>
            <a:r>
              <a:rPr lang="en-US" dirty="0" smtClean="0"/>
              <a:t>In this session we have learned Data types and Operators.</a:t>
            </a:r>
          </a:p>
          <a:p>
            <a:pPr marL="0" indent="0">
              <a:buNone/>
            </a:pPr>
            <a:endParaRPr lang="en-US" dirty="0" smtClean="0"/>
          </a:p>
        </p:txBody>
      </p:sp>
      <p:sp>
        <p:nvSpPr>
          <p:cNvPr id="3" name="Title 2"/>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2644632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438400"/>
            <a:ext cx="8686799" cy="4114800"/>
          </a:xfrm>
        </p:spPr>
        <p:txBody>
          <a:bodyPr>
            <a:normAutofit lnSpcReduction="10000"/>
          </a:bodyPr>
          <a:lstStyle/>
          <a:p>
            <a:pPr marL="0" indent="0">
              <a:buNone/>
            </a:pPr>
            <a:r>
              <a:rPr lang="en-US" b="1" dirty="0" smtClean="0"/>
              <a:t>Data Types- </a:t>
            </a:r>
            <a:r>
              <a:rPr lang="en-US" dirty="0" smtClean="0">
                <a:solidFill>
                  <a:schemeClr val="tx1">
                    <a:lumMod val="85000"/>
                    <a:lumOff val="15000"/>
                  </a:schemeClr>
                </a:solidFill>
              </a:rPr>
              <a:t>Data </a:t>
            </a:r>
            <a:r>
              <a:rPr lang="en-US" dirty="0">
                <a:solidFill>
                  <a:schemeClr val="tx1">
                    <a:lumMod val="85000"/>
                    <a:lumOff val="15000"/>
                  </a:schemeClr>
                </a:solidFill>
              </a:rPr>
              <a:t>type specifies the size and type of values that can be stored in an identifier. The Java language is rich in its data types. Different data types allow you to select the type appropriate to the needs of the application</a:t>
            </a:r>
            <a:r>
              <a:rPr lang="en-US" dirty="0" smtClean="0">
                <a:solidFill>
                  <a:schemeClr val="tx1">
                    <a:lumMod val="85000"/>
                    <a:lumOff val="15000"/>
                  </a:schemeClr>
                </a:solidFill>
              </a:rPr>
              <a:t>.</a:t>
            </a:r>
          </a:p>
          <a:p>
            <a:pPr marL="0" indent="0">
              <a:buNone/>
            </a:pPr>
            <a:r>
              <a:rPr lang="en-US" b="1" dirty="0" smtClean="0">
                <a:solidFill>
                  <a:schemeClr val="tx1">
                    <a:lumMod val="85000"/>
                    <a:lumOff val="15000"/>
                  </a:schemeClr>
                </a:solidFill>
              </a:rPr>
              <a:t>Example – different values-</a:t>
            </a:r>
          </a:p>
          <a:p>
            <a:pPr marL="0" indent="0">
              <a:buNone/>
            </a:pPr>
            <a:r>
              <a:rPr lang="en-US" b="1" dirty="0" smtClean="0">
                <a:solidFill>
                  <a:schemeClr val="tx1">
                    <a:lumMod val="85000"/>
                    <a:lumOff val="15000"/>
                  </a:schemeClr>
                </a:solidFill>
              </a:rPr>
              <a:t>1232</a:t>
            </a:r>
          </a:p>
          <a:p>
            <a:pPr marL="0" indent="0">
              <a:buNone/>
            </a:pPr>
            <a:r>
              <a:rPr lang="en-US" b="1" dirty="0" smtClean="0">
                <a:solidFill>
                  <a:schemeClr val="tx1">
                    <a:lumMod val="85000"/>
                    <a:lumOff val="15000"/>
                  </a:schemeClr>
                </a:solidFill>
              </a:rPr>
              <a:t>Bhushan</a:t>
            </a:r>
          </a:p>
          <a:p>
            <a:pPr marL="0" indent="0">
              <a:buNone/>
            </a:pPr>
            <a:r>
              <a:rPr lang="en-US" b="1" dirty="0" smtClean="0">
                <a:solidFill>
                  <a:schemeClr val="tx1">
                    <a:lumMod val="85000"/>
                    <a:lumOff val="15000"/>
                  </a:schemeClr>
                </a:solidFill>
              </a:rPr>
              <a:t>45643.543</a:t>
            </a:r>
          </a:p>
          <a:p>
            <a:pPr marL="0" indent="0">
              <a:buNone/>
            </a:pPr>
            <a:r>
              <a:rPr lang="en-US" b="1" dirty="0" smtClean="0">
                <a:solidFill>
                  <a:schemeClr val="tx1">
                    <a:lumMod val="85000"/>
                    <a:lumOff val="15000"/>
                  </a:schemeClr>
                </a:solidFill>
              </a:rPr>
              <a:t>G</a:t>
            </a:r>
          </a:p>
          <a:p>
            <a:pPr marL="0" indent="0">
              <a:buNone/>
            </a:pPr>
            <a:r>
              <a:rPr lang="en-US" b="1" dirty="0" smtClean="0">
                <a:solidFill>
                  <a:schemeClr val="tx1">
                    <a:lumMod val="85000"/>
                    <a:lumOff val="15000"/>
                  </a:schemeClr>
                </a:solidFill>
              </a:rPr>
              <a:t>true</a:t>
            </a:r>
            <a:endParaRPr lang="en-US" b="1" dirty="0">
              <a:solidFill>
                <a:schemeClr val="tx1">
                  <a:lumMod val="85000"/>
                  <a:lumOff val="15000"/>
                </a:schemeClr>
              </a:solidFill>
            </a:endParaRPr>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27446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438400"/>
            <a:ext cx="8686799" cy="4114800"/>
          </a:xfrm>
        </p:spPr>
        <p:txBody>
          <a:bodyPr>
            <a:normAutofit/>
          </a:bodyPr>
          <a:lstStyle/>
          <a:p>
            <a:pPr marL="0" indent="0">
              <a:buNone/>
            </a:pPr>
            <a:r>
              <a:rPr lang="en-US" dirty="0" smtClean="0">
                <a:solidFill>
                  <a:schemeClr val="tx1">
                    <a:lumMod val="85000"/>
                    <a:lumOff val="15000"/>
                  </a:schemeClr>
                </a:solidFill>
              </a:rPr>
              <a:t>In order to achieve this, Java is very well equipped with Data types. </a:t>
            </a:r>
          </a:p>
          <a:p>
            <a:pPr marL="0" indent="0">
              <a:buNone/>
            </a:pPr>
            <a:r>
              <a:rPr lang="en-US" dirty="0" smtClean="0">
                <a:solidFill>
                  <a:schemeClr val="tx1">
                    <a:lumMod val="85000"/>
                    <a:lumOff val="15000"/>
                  </a:schemeClr>
                </a:solidFill>
              </a:rPr>
              <a:t>Data Types are broadly divided in two data types in Java.</a:t>
            </a:r>
          </a:p>
          <a:p>
            <a:pPr marL="0" indent="0">
              <a:buNone/>
            </a:pPr>
            <a:r>
              <a:rPr lang="en-US" dirty="0">
                <a:solidFill>
                  <a:schemeClr val="tx1">
                    <a:lumMod val="85000"/>
                    <a:lumOff val="15000"/>
                  </a:schemeClr>
                </a:solidFill>
              </a:rPr>
              <a:t>	</a:t>
            </a:r>
            <a:r>
              <a:rPr lang="en-US" b="1" dirty="0" smtClean="0">
                <a:solidFill>
                  <a:schemeClr val="tx1">
                    <a:lumMod val="85000"/>
                    <a:lumOff val="15000"/>
                  </a:schemeClr>
                </a:solidFill>
              </a:rPr>
              <a:t>1. Primitive Data types</a:t>
            </a:r>
          </a:p>
          <a:p>
            <a:pPr marL="0" indent="0">
              <a:buNone/>
            </a:pPr>
            <a:r>
              <a:rPr lang="en-US" b="1" dirty="0">
                <a:solidFill>
                  <a:schemeClr val="tx1">
                    <a:lumMod val="85000"/>
                    <a:lumOff val="15000"/>
                  </a:schemeClr>
                </a:solidFill>
              </a:rPr>
              <a:t>	</a:t>
            </a:r>
            <a:r>
              <a:rPr lang="en-US" b="1" dirty="0" smtClean="0">
                <a:solidFill>
                  <a:schemeClr val="tx1">
                    <a:lumMod val="85000"/>
                    <a:lumOff val="15000"/>
                  </a:schemeClr>
                </a:solidFill>
              </a:rPr>
              <a:t>2. Non-Primitive Data types.</a:t>
            </a:r>
          </a:p>
          <a:p>
            <a:pPr marL="0" indent="0">
              <a:buNone/>
            </a:pPr>
            <a:endParaRPr lang="en-US" dirty="0">
              <a:solidFill>
                <a:schemeClr val="tx1">
                  <a:lumMod val="85000"/>
                  <a:lumOff val="15000"/>
                </a:schemeClr>
              </a:solidFill>
            </a:endParaRPr>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56470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Types</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2600325"/>
            <a:ext cx="8153399" cy="387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9317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Types</a:t>
            </a:r>
            <a:endParaRPr lang="en-US" dirty="0"/>
          </a:p>
        </p:txBody>
      </p:sp>
      <p:sp>
        <p:nvSpPr>
          <p:cNvPr id="2" name="Content Placeholder 1"/>
          <p:cNvSpPr>
            <a:spLocks noGrp="1"/>
          </p:cNvSpPr>
          <p:nvPr>
            <p:ph idx="1"/>
          </p:nvPr>
        </p:nvSpPr>
        <p:spPr/>
        <p:txBody>
          <a:bodyPr>
            <a:normAutofit lnSpcReduction="10000"/>
          </a:bodyPr>
          <a:lstStyle/>
          <a:p>
            <a:r>
              <a:rPr lang="en-US" dirty="0" smtClean="0"/>
              <a:t>There are 8 primitive data types in Java.</a:t>
            </a:r>
          </a:p>
          <a:p>
            <a:pPr lvl="1">
              <a:buFont typeface="Wingdings" panose="05000000000000000000" pitchFamily="2" charset="2"/>
              <a:buChar char="§"/>
            </a:pPr>
            <a:r>
              <a:rPr lang="en-US" dirty="0"/>
              <a:t>boolean data type</a:t>
            </a:r>
          </a:p>
          <a:p>
            <a:pPr lvl="1">
              <a:buFont typeface="Wingdings" panose="05000000000000000000" pitchFamily="2" charset="2"/>
              <a:buChar char="§"/>
            </a:pPr>
            <a:r>
              <a:rPr lang="en-US" dirty="0"/>
              <a:t>byte data type</a:t>
            </a:r>
          </a:p>
          <a:p>
            <a:pPr lvl="1">
              <a:buFont typeface="Wingdings" panose="05000000000000000000" pitchFamily="2" charset="2"/>
              <a:buChar char="§"/>
            </a:pPr>
            <a:r>
              <a:rPr lang="en-US" dirty="0"/>
              <a:t>char data type</a:t>
            </a:r>
          </a:p>
          <a:p>
            <a:pPr lvl="1">
              <a:buFont typeface="Wingdings" panose="05000000000000000000" pitchFamily="2" charset="2"/>
              <a:buChar char="§"/>
            </a:pPr>
            <a:r>
              <a:rPr lang="en-US" dirty="0"/>
              <a:t>short data type</a:t>
            </a:r>
          </a:p>
          <a:p>
            <a:pPr lvl="1">
              <a:buFont typeface="Wingdings" panose="05000000000000000000" pitchFamily="2" charset="2"/>
              <a:buChar char="§"/>
            </a:pPr>
            <a:r>
              <a:rPr lang="en-US" dirty="0"/>
              <a:t>int data type</a:t>
            </a:r>
          </a:p>
          <a:p>
            <a:pPr lvl="1">
              <a:buFont typeface="Wingdings" panose="05000000000000000000" pitchFamily="2" charset="2"/>
              <a:buChar char="§"/>
            </a:pPr>
            <a:r>
              <a:rPr lang="en-US" dirty="0"/>
              <a:t>long data type</a:t>
            </a:r>
          </a:p>
          <a:p>
            <a:pPr lvl="1">
              <a:buFont typeface="Wingdings" panose="05000000000000000000" pitchFamily="2" charset="2"/>
              <a:buChar char="§"/>
            </a:pPr>
            <a:r>
              <a:rPr lang="en-US" dirty="0"/>
              <a:t>float data type</a:t>
            </a:r>
          </a:p>
          <a:p>
            <a:pPr lvl="1">
              <a:buFont typeface="Wingdings" panose="05000000000000000000" pitchFamily="2" charset="2"/>
              <a:buChar char="§"/>
            </a:pPr>
            <a:r>
              <a:rPr lang="en-US" dirty="0"/>
              <a:t>double data type</a:t>
            </a:r>
          </a:p>
          <a:p>
            <a:pPr lvl="1"/>
            <a:endParaRPr lang="en-US" dirty="0"/>
          </a:p>
        </p:txBody>
      </p:sp>
    </p:spTree>
    <p:extLst>
      <p:ext uri="{BB962C8B-B14F-4D97-AF65-F5344CB8AC3E}">
        <p14:creationId xmlns:p14="http://schemas.microsoft.com/office/powerpoint/2010/main" val="2749410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Types</a:t>
            </a:r>
            <a:endParaRPr lang="en-US" dirty="0"/>
          </a:p>
        </p:txBody>
      </p:sp>
      <p:sp>
        <p:nvSpPr>
          <p:cNvPr id="2" name="Content Placeholder 1"/>
          <p:cNvSpPr>
            <a:spLocks noGrp="1"/>
          </p:cNvSpPr>
          <p:nvPr>
            <p:ph idx="1"/>
          </p:nvPr>
        </p:nvSpPr>
        <p:spPr>
          <a:xfrm>
            <a:off x="872067" y="2362200"/>
            <a:ext cx="7408333" cy="3450696"/>
          </a:xfrm>
        </p:spPr>
        <p:txBody>
          <a:bodyPr>
            <a:normAutofit/>
          </a:bodyPr>
          <a:lstStyle/>
          <a:p>
            <a:r>
              <a:rPr lang="en-US" dirty="0" smtClean="0"/>
              <a:t>Different data type comes with different size in order to save memory.</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3249706"/>
            <a:ext cx="6076950" cy="3379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9098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Types</a:t>
            </a:r>
            <a:endParaRPr lang="en-US" dirty="0"/>
          </a:p>
        </p:txBody>
      </p:sp>
      <p:sp>
        <p:nvSpPr>
          <p:cNvPr id="2" name="Content Placeholder 1"/>
          <p:cNvSpPr>
            <a:spLocks noGrp="1"/>
          </p:cNvSpPr>
          <p:nvPr>
            <p:ph idx="1"/>
          </p:nvPr>
        </p:nvSpPr>
        <p:spPr>
          <a:xfrm>
            <a:off x="872067" y="2362200"/>
            <a:ext cx="7408333" cy="3450696"/>
          </a:xfrm>
        </p:spPr>
        <p:txBody>
          <a:bodyPr>
            <a:normAutofit/>
          </a:bodyPr>
          <a:lstStyle/>
          <a:p>
            <a:r>
              <a:rPr lang="en-US" dirty="0"/>
              <a:t>Boolean Data Type</a:t>
            </a:r>
          </a:p>
          <a:p>
            <a:pPr lvl="1"/>
            <a:r>
              <a:rPr lang="en-US" dirty="0">
                <a:solidFill>
                  <a:schemeClr val="tx1">
                    <a:lumMod val="85000"/>
                    <a:lumOff val="15000"/>
                  </a:schemeClr>
                </a:solidFill>
              </a:rPr>
              <a:t>The Boolean data type is used to store only two possible values: true and false. </a:t>
            </a:r>
            <a:endParaRPr lang="en-US" dirty="0" smtClean="0"/>
          </a:p>
          <a:p>
            <a:r>
              <a:rPr lang="en-US" dirty="0"/>
              <a:t>Byte Data </a:t>
            </a:r>
            <a:r>
              <a:rPr lang="en-US" dirty="0" smtClean="0"/>
              <a:t>Type </a:t>
            </a:r>
          </a:p>
          <a:p>
            <a:pPr lvl="1"/>
            <a:r>
              <a:rPr lang="en-US" dirty="0" smtClean="0">
                <a:solidFill>
                  <a:schemeClr val="tx1">
                    <a:lumMod val="85000"/>
                    <a:lumOff val="15000"/>
                  </a:schemeClr>
                </a:solidFill>
              </a:rPr>
              <a:t>The</a:t>
            </a:r>
            <a:r>
              <a:rPr lang="en-US" dirty="0">
                <a:solidFill>
                  <a:schemeClr val="tx1">
                    <a:lumMod val="85000"/>
                    <a:lumOff val="15000"/>
                  </a:schemeClr>
                </a:solidFill>
              </a:rPr>
              <a:t> byte data type is an 8-bit signed two's complement integer. It has a minimum value of -128 and a maximum value of 127 (inclusive).</a:t>
            </a:r>
          </a:p>
          <a:p>
            <a:pPr lvl="1"/>
            <a:r>
              <a:rPr lang="en-US" dirty="0">
                <a:solidFill>
                  <a:schemeClr val="tx1">
                    <a:lumMod val="85000"/>
                    <a:lumOff val="15000"/>
                  </a:schemeClr>
                </a:solidFill>
              </a:rPr>
              <a:t>The byte data type is used to save memory in large arrays where the memory savings is most required.</a:t>
            </a:r>
          </a:p>
        </p:txBody>
      </p:sp>
      <p:sp>
        <p:nvSpPr>
          <p:cNvPr id="4" name="Rectangle 3"/>
          <p:cNvSpPr/>
          <p:nvPr/>
        </p:nvSpPr>
        <p:spPr>
          <a:xfrm>
            <a:off x="3810000" y="2362200"/>
            <a:ext cx="6858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D1</a:t>
            </a:r>
            <a:endParaRPr lang="en-US" dirty="0">
              <a:solidFill>
                <a:schemeClr val="tx1"/>
              </a:solidFill>
            </a:endParaRPr>
          </a:p>
        </p:txBody>
      </p:sp>
      <p:sp>
        <p:nvSpPr>
          <p:cNvPr id="6" name="Rectangle 5"/>
          <p:cNvSpPr/>
          <p:nvPr/>
        </p:nvSpPr>
        <p:spPr>
          <a:xfrm>
            <a:off x="3352800" y="3505200"/>
            <a:ext cx="6858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D2</a:t>
            </a:r>
            <a:endParaRPr lang="en-US" dirty="0">
              <a:solidFill>
                <a:schemeClr val="tx1"/>
              </a:solidFill>
            </a:endParaRPr>
          </a:p>
        </p:txBody>
      </p:sp>
    </p:spTree>
    <p:extLst>
      <p:ext uri="{BB962C8B-B14F-4D97-AF65-F5344CB8AC3E}">
        <p14:creationId xmlns:p14="http://schemas.microsoft.com/office/powerpoint/2010/main" val="1698398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Types</a:t>
            </a:r>
            <a:endParaRPr lang="en-US" dirty="0"/>
          </a:p>
        </p:txBody>
      </p:sp>
      <p:sp>
        <p:nvSpPr>
          <p:cNvPr id="2" name="Content Placeholder 1"/>
          <p:cNvSpPr>
            <a:spLocks noGrp="1"/>
          </p:cNvSpPr>
          <p:nvPr>
            <p:ph idx="1"/>
          </p:nvPr>
        </p:nvSpPr>
        <p:spPr>
          <a:xfrm>
            <a:off x="76200" y="1828800"/>
            <a:ext cx="8839200" cy="4876800"/>
          </a:xfrm>
        </p:spPr>
        <p:txBody>
          <a:bodyPr>
            <a:normAutofit/>
          </a:bodyPr>
          <a:lstStyle/>
          <a:p>
            <a:r>
              <a:rPr lang="en-US" dirty="0"/>
              <a:t>Char Data Type</a:t>
            </a:r>
          </a:p>
          <a:p>
            <a:pPr lvl="1"/>
            <a:r>
              <a:rPr lang="en-US" dirty="0">
                <a:solidFill>
                  <a:schemeClr val="tx1">
                    <a:lumMod val="85000"/>
                    <a:lumOff val="15000"/>
                  </a:schemeClr>
                </a:solidFill>
              </a:rPr>
              <a:t>The char data type is a single 16-bit Unicode character. Its value-range lies between '\u0000' (or 0) to '\</a:t>
            </a:r>
            <a:r>
              <a:rPr lang="en-US" dirty="0" err="1">
                <a:solidFill>
                  <a:schemeClr val="tx1">
                    <a:lumMod val="85000"/>
                    <a:lumOff val="15000"/>
                  </a:schemeClr>
                </a:solidFill>
              </a:rPr>
              <a:t>uffff</a:t>
            </a:r>
            <a:r>
              <a:rPr lang="en-US" dirty="0">
                <a:solidFill>
                  <a:schemeClr val="tx1">
                    <a:lumMod val="85000"/>
                    <a:lumOff val="15000"/>
                  </a:schemeClr>
                </a:solidFill>
              </a:rPr>
              <a:t>' (or 65,535 inclusive).The char data type is used to store characters. </a:t>
            </a:r>
            <a:endParaRPr lang="en-US" dirty="0" smtClean="0">
              <a:solidFill>
                <a:schemeClr val="tx1">
                  <a:lumMod val="85000"/>
                  <a:lumOff val="15000"/>
                </a:schemeClr>
              </a:solidFill>
            </a:endParaRPr>
          </a:p>
          <a:p>
            <a:pPr lvl="1"/>
            <a:r>
              <a:rPr lang="en-US" dirty="0" smtClean="0">
                <a:solidFill>
                  <a:schemeClr val="tx1">
                    <a:lumMod val="85000"/>
                    <a:lumOff val="15000"/>
                  </a:schemeClr>
                </a:solidFill>
              </a:rPr>
              <a:t>What is ‘\u0000’ t0 ‘\</a:t>
            </a:r>
            <a:r>
              <a:rPr lang="en-US" dirty="0" err="1" smtClean="0">
                <a:solidFill>
                  <a:schemeClr val="tx1">
                    <a:lumMod val="85000"/>
                    <a:lumOff val="15000"/>
                  </a:schemeClr>
                </a:solidFill>
              </a:rPr>
              <a:t>uffff</a:t>
            </a:r>
            <a:r>
              <a:rPr lang="en-US" dirty="0" smtClean="0">
                <a:solidFill>
                  <a:schemeClr val="tx1">
                    <a:lumMod val="85000"/>
                    <a:lumOff val="15000"/>
                  </a:schemeClr>
                </a:solidFill>
              </a:rPr>
              <a:t>’ ?</a:t>
            </a:r>
          </a:p>
          <a:p>
            <a:pPr lvl="1"/>
            <a:r>
              <a:rPr lang="en-US" dirty="0" smtClean="0">
                <a:solidFill>
                  <a:schemeClr val="tx1">
                    <a:lumMod val="85000"/>
                    <a:lumOff val="15000"/>
                  </a:schemeClr>
                </a:solidFill>
              </a:rPr>
              <a:t>Ans- &gt; It is same like [0,65535]</a:t>
            </a:r>
          </a:p>
          <a:p>
            <a:pPr lvl="1"/>
            <a:r>
              <a:rPr lang="en-US" dirty="0" smtClean="0">
                <a:solidFill>
                  <a:schemeClr val="tx1">
                    <a:lumMod val="85000"/>
                    <a:lumOff val="15000"/>
                  </a:schemeClr>
                </a:solidFill>
              </a:rPr>
              <a:t>Explanation </a:t>
            </a:r>
            <a:r>
              <a:rPr lang="en-US" dirty="0" smtClean="0">
                <a:solidFill>
                  <a:schemeClr val="tx1">
                    <a:lumMod val="85000"/>
                    <a:lumOff val="15000"/>
                  </a:schemeClr>
                </a:solidFill>
                <a:sym typeface="Wingdings" panose="05000000000000000000" pitchFamily="2" charset="2"/>
              </a:rPr>
              <a:t> </a:t>
            </a:r>
          </a:p>
          <a:p>
            <a:pPr lvl="2"/>
            <a:r>
              <a:rPr lang="en-US" dirty="0" smtClean="0">
                <a:solidFill>
                  <a:schemeClr val="tx1">
                    <a:lumMod val="85000"/>
                    <a:lumOff val="15000"/>
                  </a:schemeClr>
                </a:solidFill>
                <a:sym typeface="Wingdings" panose="05000000000000000000" pitchFamily="2" charset="2"/>
              </a:rPr>
              <a:t>Java Follows Unicode Schemes for Char</a:t>
            </a:r>
          </a:p>
          <a:p>
            <a:pPr lvl="2"/>
            <a:r>
              <a:rPr lang="en-US" dirty="0" smtClean="0">
                <a:solidFill>
                  <a:schemeClr val="tx1">
                    <a:lumMod val="85000"/>
                    <a:lumOff val="15000"/>
                  </a:schemeClr>
                </a:solidFill>
                <a:sym typeface="Wingdings" panose="05000000000000000000" pitchFamily="2" charset="2"/>
              </a:rPr>
              <a:t>Each character encode in binary and save to memory</a:t>
            </a:r>
          </a:p>
          <a:p>
            <a:pPr lvl="2"/>
            <a:r>
              <a:rPr lang="en-US" dirty="0" smtClean="0">
                <a:solidFill>
                  <a:schemeClr val="tx1">
                    <a:lumMod val="85000"/>
                    <a:lumOff val="15000"/>
                  </a:schemeClr>
                </a:solidFill>
                <a:sym typeface="Wingdings" panose="05000000000000000000" pitchFamily="2" charset="2"/>
              </a:rPr>
              <a:t>Java use Unicode scheme for</a:t>
            </a:r>
          </a:p>
          <a:p>
            <a:pPr lvl="3"/>
            <a:r>
              <a:rPr lang="en-US" dirty="0" smtClean="0">
                <a:solidFill>
                  <a:schemeClr val="tx1">
                    <a:lumMod val="85000"/>
                    <a:lumOff val="15000"/>
                  </a:schemeClr>
                </a:solidFill>
                <a:sym typeface="Wingdings" panose="05000000000000000000" pitchFamily="2" charset="2"/>
              </a:rPr>
              <a:t>Character Unicode  Binary </a:t>
            </a:r>
          </a:p>
          <a:p>
            <a:pPr lvl="3"/>
            <a:r>
              <a:rPr lang="en-US" dirty="0" smtClean="0">
                <a:solidFill>
                  <a:schemeClr val="tx1">
                    <a:lumMod val="85000"/>
                    <a:lumOff val="15000"/>
                  </a:schemeClr>
                </a:solidFill>
                <a:sym typeface="Wingdings" panose="05000000000000000000" pitchFamily="2" charset="2"/>
              </a:rPr>
              <a:t>Binary  Unicode Character.</a:t>
            </a:r>
          </a:p>
          <a:p>
            <a:pPr lvl="1"/>
            <a:endParaRPr lang="en-US" dirty="0" smtClean="0">
              <a:solidFill>
                <a:schemeClr val="tx1">
                  <a:lumMod val="85000"/>
                  <a:lumOff val="15000"/>
                </a:schemeClr>
              </a:solidFill>
            </a:endParaRPr>
          </a:p>
        </p:txBody>
      </p:sp>
    </p:spTree>
    <p:extLst>
      <p:ext uri="{BB962C8B-B14F-4D97-AF65-F5344CB8AC3E}">
        <p14:creationId xmlns:p14="http://schemas.microsoft.com/office/powerpoint/2010/main" val="26129408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430</TotalTime>
  <Words>1024</Words>
  <Application>Microsoft Office PowerPoint</Application>
  <PresentationFormat>On-screen Show (4:3)</PresentationFormat>
  <Paragraphs>205</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Waveform</vt:lpstr>
      <vt:lpstr>Day 1 Session 2</vt:lpstr>
      <vt:lpstr>Objectives of Session</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Operators in Java</vt:lpstr>
      <vt:lpstr>Operators in Java</vt:lpstr>
      <vt:lpstr>Operators in Java</vt:lpstr>
      <vt:lpstr>Operators in Java</vt:lpstr>
      <vt:lpstr>Operators in Java</vt:lpstr>
      <vt:lpstr>Operators in Java</vt:lpstr>
      <vt:lpstr>Operators in Java</vt:lpstr>
      <vt:lpstr>Operators in Java</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1 Session 2</dc:title>
  <dc:creator>Bhushan Paradkar</dc:creator>
  <cp:lastModifiedBy>BHUSHAN</cp:lastModifiedBy>
  <cp:revision>119</cp:revision>
  <dcterms:created xsi:type="dcterms:W3CDTF">2006-08-16T00:00:00Z</dcterms:created>
  <dcterms:modified xsi:type="dcterms:W3CDTF">2021-09-05T18:59:16Z</dcterms:modified>
</cp:coreProperties>
</file>