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0" r:id="rId8"/>
    <p:sldId id="262" r:id="rId9"/>
    <p:sldId id="263" r:id="rId10"/>
    <p:sldId id="264" r:id="rId11"/>
    <p:sldId id="266" r:id="rId12"/>
    <p:sldId id="268" r:id="rId13"/>
    <p:sldId id="269" r:id="rId14"/>
    <p:sldId id="270" r:id="rId15"/>
    <p:sldId id="271" r:id="rId16"/>
    <p:sldId id="272" r:id="rId17"/>
    <p:sldId id="273" r:id="rId18"/>
    <p:sldId id="274" r:id="rId19"/>
    <p:sldId id="275" r:id="rId20"/>
    <p:sldId id="276"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DE18FF-DCDC-459A-841E-C84E74CAD86B}"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57190-F44C-4228-A837-417235440006}" type="slidenum">
              <a:rPr lang="en-US" smtClean="0"/>
              <a:t>‹#›</a:t>
            </a:fld>
            <a:endParaRPr lang="en-US"/>
          </a:p>
        </p:txBody>
      </p:sp>
    </p:spTree>
    <p:extLst>
      <p:ext uri="{BB962C8B-B14F-4D97-AF65-F5344CB8AC3E}">
        <p14:creationId xmlns:p14="http://schemas.microsoft.com/office/powerpoint/2010/main" val="224451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DE18FF-DCDC-459A-841E-C84E74CAD86B}"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57190-F44C-4228-A837-417235440006}" type="slidenum">
              <a:rPr lang="en-US" smtClean="0"/>
              <a:t>‹#›</a:t>
            </a:fld>
            <a:endParaRPr lang="en-US"/>
          </a:p>
        </p:txBody>
      </p:sp>
    </p:spTree>
    <p:extLst>
      <p:ext uri="{BB962C8B-B14F-4D97-AF65-F5344CB8AC3E}">
        <p14:creationId xmlns:p14="http://schemas.microsoft.com/office/powerpoint/2010/main" val="279755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6DE18FF-DCDC-459A-841E-C84E74CAD86B}"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57190-F44C-4228-A837-417235440006}" type="slidenum">
              <a:rPr lang="en-US" smtClean="0"/>
              <a:t>‹#›</a:t>
            </a:fld>
            <a:endParaRPr lang="en-US"/>
          </a:p>
        </p:txBody>
      </p:sp>
    </p:spTree>
    <p:extLst>
      <p:ext uri="{BB962C8B-B14F-4D97-AF65-F5344CB8AC3E}">
        <p14:creationId xmlns:p14="http://schemas.microsoft.com/office/powerpoint/2010/main" val="2081014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6DE18FF-DCDC-459A-841E-C84E74CAD86B}"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57190-F44C-4228-A837-41723544000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79862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DE18FF-DCDC-459A-841E-C84E74CAD86B}"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57190-F44C-4228-A837-417235440006}" type="slidenum">
              <a:rPr lang="en-US" smtClean="0"/>
              <a:t>‹#›</a:t>
            </a:fld>
            <a:endParaRPr lang="en-US"/>
          </a:p>
        </p:txBody>
      </p:sp>
    </p:spTree>
    <p:extLst>
      <p:ext uri="{BB962C8B-B14F-4D97-AF65-F5344CB8AC3E}">
        <p14:creationId xmlns:p14="http://schemas.microsoft.com/office/powerpoint/2010/main" val="180047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DE18FF-DCDC-459A-841E-C84E74CAD86B}" type="datetimeFigureOut">
              <a:rPr lang="en-US" smtClean="0"/>
              <a:t>1/13/2022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57190-F44C-4228-A837-417235440006}" type="slidenum">
              <a:rPr lang="en-US" smtClean="0"/>
              <a:t>‹#›</a:t>
            </a:fld>
            <a:endParaRPr lang="en-US"/>
          </a:p>
        </p:txBody>
      </p:sp>
    </p:spTree>
    <p:extLst>
      <p:ext uri="{BB962C8B-B14F-4D97-AF65-F5344CB8AC3E}">
        <p14:creationId xmlns:p14="http://schemas.microsoft.com/office/powerpoint/2010/main" val="2388250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DE18FF-DCDC-459A-841E-C84E74CAD86B}" type="datetimeFigureOut">
              <a:rPr lang="en-US" smtClean="0"/>
              <a:t>1/13/2022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57190-F44C-4228-A837-417235440006}" type="slidenum">
              <a:rPr lang="en-US" smtClean="0"/>
              <a:t>‹#›</a:t>
            </a:fld>
            <a:endParaRPr lang="en-US"/>
          </a:p>
        </p:txBody>
      </p:sp>
    </p:spTree>
    <p:extLst>
      <p:ext uri="{BB962C8B-B14F-4D97-AF65-F5344CB8AC3E}">
        <p14:creationId xmlns:p14="http://schemas.microsoft.com/office/powerpoint/2010/main" val="2423736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E18FF-DCDC-459A-841E-C84E74CAD86B}"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57190-F44C-4228-A837-417235440006}" type="slidenum">
              <a:rPr lang="en-US" smtClean="0"/>
              <a:t>‹#›</a:t>
            </a:fld>
            <a:endParaRPr lang="en-US"/>
          </a:p>
        </p:txBody>
      </p:sp>
    </p:spTree>
    <p:extLst>
      <p:ext uri="{BB962C8B-B14F-4D97-AF65-F5344CB8AC3E}">
        <p14:creationId xmlns:p14="http://schemas.microsoft.com/office/powerpoint/2010/main" val="224303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E18FF-DCDC-459A-841E-C84E74CAD86B}"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57190-F44C-4228-A837-417235440006}" type="slidenum">
              <a:rPr lang="en-US" smtClean="0"/>
              <a:t>‹#›</a:t>
            </a:fld>
            <a:endParaRPr lang="en-US"/>
          </a:p>
        </p:txBody>
      </p:sp>
    </p:spTree>
    <p:extLst>
      <p:ext uri="{BB962C8B-B14F-4D97-AF65-F5344CB8AC3E}">
        <p14:creationId xmlns:p14="http://schemas.microsoft.com/office/powerpoint/2010/main" val="667177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6DE18FF-DCDC-459A-841E-C84E74CAD86B}"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57190-F44C-4228-A837-417235440006}" type="slidenum">
              <a:rPr lang="en-US" smtClean="0"/>
              <a:t>‹#›</a:t>
            </a:fld>
            <a:endParaRPr lang="en-US"/>
          </a:p>
        </p:txBody>
      </p:sp>
    </p:spTree>
    <p:extLst>
      <p:ext uri="{BB962C8B-B14F-4D97-AF65-F5344CB8AC3E}">
        <p14:creationId xmlns:p14="http://schemas.microsoft.com/office/powerpoint/2010/main" val="2463241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DE18FF-DCDC-459A-841E-C84E74CAD86B}"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57190-F44C-4228-A837-417235440006}" type="slidenum">
              <a:rPr lang="en-US" smtClean="0"/>
              <a:t>‹#›</a:t>
            </a:fld>
            <a:endParaRPr lang="en-US"/>
          </a:p>
        </p:txBody>
      </p:sp>
    </p:spTree>
    <p:extLst>
      <p:ext uri="{BB962C8B-B14F-4D97-AF65-F5344CB8AC3E}">
        <p14:creationId xmlns:p14="http://schemas.microsoft.com/office/powerpoint/2010/main" val="346970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DE18FF-DCDC-459A-841E-C84E74CAD86B}"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57190-F44C-4228-A837-417235440006}" type="slidenum">
              <a:rPr lang="en-US" smtClean="0"/>
              <a:t>‹#›</a:t>
            </a:fld>
            <a:endParaRPr lang="en-US"/>
          </a:p>
        </p:txBody>
      </p:sp>
    </p:spTree>
    <p:extLst>
      <p:ext uri="{BB962C8B-B14F-4D97-AF65-F5344CB8AC3E}">
        <p14:creationId xmlns:p14="http://schemas.microsoft.com/office/powerpoint/2010/main" val="2969898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DE18FF-DCDC-459A-841E-C84E74CAD86B}"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057190-F44C-4228-A837-417235440006}" type="slidenum">
              <a:rPr lang="en-US" smtClean="0"/>
              <a:t>‹#›</a:t>
            </a:fld>
            <a:endParaRPr lang="en-US"/>
          </a:p>
        </p:txBody>
      </p:sp>
    </p:spTree>
    <p:extLst>
      <p:ext uri="{BB962C8B-B14F-4D97-AF65-F5344CB8AC3E}">
        <p14:creationId xmlns:p14="http://schemas.microsoft.com/office/powerpoint/2010/main" val="76532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6DE18FF-DCDC-459A-841E-C84E74CAD86B}" type="datetimeFigureOut">
              <a:rPr lang="en-US" smtClean="0"/>
              <a:t>1/13/2022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1057190-F44C-4228-A837-417235440006}" type="slidenum">
              <a:rPr lang="en-US" smtClean="0"/>
              <a:t>‹#›</a:t>
            </a:fld>
            <a:endParaRPr lang="en-US"/>
          </a:p>
        </p:txBody>
      </p:sp>
    </p:spTree>
    <p:extLst>
      <p:ext uri="{BB962C8B-B14F-4D97-AF65-F5344CB8AC3E}">
        <p14:creationId xmlns:p14="http://schemas.microsoft.com/office/powerpoint/2010/main" val="4168832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DE18FF-DCDC-459A-841E-C84E74CAD86B}" type="datetimeFigureOut">
              <a:rPr lang="en-US" smtClean="0"/>
              <a:t>1/13/2022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1057190-F44C-4228-A837-417235440006}" type="slidenum">
              <a:rPr lang="en-US" smtClean="0"/>
              <a:t>‹#›</a:t>
            </a:fld>
            <a:endParaRPr lang="en-US"/>
          </a:p>
        </p:txBody>
      </p:sp>
    </p:spTree>
    <p:extLst>
      <p:ext uri="{BB962C8B-B14F-4D97-AF65-F5344CB8AC3E}">
        <p14:creationId xmlns:p14="http://schemas.microsoft.com/office/powerpoint/2010/main" val="3834970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6DE18FF-DCDC-459A-841E-C84E74CAD86B}" type="datetimeFigureOut">
              <a:rPr lang="en-US" smtClean="0"/>
              <a:t>1/13/2022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1057190-F44C-4228-A837-417235440006}" type="slidenum">
              <a:rPr lang="en-US" smtClean="0"/>
              <a:t>‹#›</a:t>
            </a:fld>
            <a:endParaRPr lang="en-US"/>
          </a:p>
        </p:txBody>
      </p:sp>
    </p:spTree>
    <p:extLst>
      <p:ext uri="{BB962C8B-B14F-4D97-AF65-F5344CB8AC3E}">
        <p14:creationId xmlns:p14="http://schemas.microsoft.com/office/powerpoint/2010/main" val="1931963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6DE18FF-DCDC-459A-841E-C84E74CAD86B}"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57190-F44C-4228-A837-417235440006}" type="slidenum">
              <a:rPr lang="en-US" smtClean="0"/>
              <a:t>‹#›</a:t>
            </a:fld>
            <a:endParaRPr lang="en-US"/>
          </a:p>
        </p:txBody>
      </p:sp>
    </p:spTree>
    <p:extLst>
      <p:ext uri="{BB962C8B-B14F-4D97-AF65-F5344CB8AC3E}">
        <p14:creationId xmlns:p14="http://schemas.microsoft.com/office/powerpoint/2010/main" val="27252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DE18FF-DCDC-459A-841E-C84E74CAD86B}" type="datetimeFigureOut">
              <a:rPr lang="en-US" smtClean="0"/>
              <a:t>1/13/2022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1057190-F44C-4228-A837-417235440006}" type="slidenum">
              <a:rPr lang="en-US" smtClean="0"/>
              <a:t>‹#›</a:t>
            </a:fld>
            <a:endParaRPr lang="en-US"/>
          </a:p>
        </p:txBody>
      </p:sp>
    </p:spTree>
    <p:extLst>
      <p:ext uri="{BB962C8B-B14F-4D97-AF65-F5344CB8AC3E}">
        <p14:creationId xmlns:p14="http://schemas.microsoft.com/office/powerpoint/2010/main" val="5993425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0F2DE-49AA-4C93-817F-D178F2143026}"/>
              </a:ext>
            </a:extLst>
          </p:cNvPr>
          <p:cNvSpPr>
            <a:spLocks noGrp="1"/>
          </p:cNvSpPr>
          <p:nvPr>
            <p:ph type="ctrTitle"/>
          </p:nvPr>
        </p:nvSpPr>
        <p:spPr/>
        <p:txBody>
          <a:bodyPr/>
          <a:lstStyle/>
          <a:p>
            <a:r>
              <a:rPr lang="en-US" dirty="0"/>
              <a:t>Log4j</a:t>
            </a:r>
          </a:p>
        </p:txBody>
      </p:sp>
      <p:sp>
        <p:nvSpPr>
          <p:cNvPr id="3" name="Subtitle 2">
            <a:extLst>
              <a:ext uri="{FF2B5EF4-FFF2-40B4-BE49-F238E27FC236}">
                <a16:creationId xmlns:a16="http://schemas.microsoft.com/office/drawing/2014/main" id="{7EB94E39-A73A-4146-9F20-DF37EB42B650}"/>
              </a:ext>
            </a:extLst>
          </p:cNvPr>
          <p:cNvSpPr>
            <a:spLocks noGrp="1"/>
          </p:cNvSpPr>
          <p:nvPr>
            <p:ph type="subTitle" idx="1"/>
          </p:nvPr>
        </p:nvSpPr>
        <p:spPr/>
        <p:txBody>
          <a:bodyPr/>
          <a:lstStyle/>
          <a:p>
            <a:r>
              <a:rPr lang="en-US"/>
              <a:t>Session 1</a:t>
            </a:r>
            <a:endParaRPr lang="en-US" dirty="0"/>
          </a:p>
        </p:txBody>
      </p:sp>
    </p:spTree>
    <p:extLst>
      <p:ext uri="{BB962C8B-B14F-4D97-AF65-F5344CB8AC3E}">
        <p14:creationId xmlns:p14="http://schemas.microsoft.com/office/powerpoint/2010/main" val="273318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CD1B-9095-456D-99A8-CC1D1CE9799D}"/>
              </a:ext>
            </a:extLst>
          </p:cNvPr>
          <p:cNvSpPr>
            <a:spLocks noGrp="1"/>
          </p:cNvSpPr>
          <p:nvPr>
            <p:ph type="title"/>
          </p:nvPr>
        </p:nvSpPr>
        <p:spPr/>
        <p:txBody>
          <a:bodyPr/>
          <a:lstStyle/>
          <a:p>
            <a:r>
              <a:rPr lang="en-US" dirty="0"/>
              <a:t>Log4j Architecture</a:t>
            </a:r>
          </a:p>
        </p:txBody>
      </p:sp>
      <p:sp>
        <p:nvSpPr>
          <p:cNvPr id="3" name="Content Placeholder 2">
            <a:extLst>
              <a:ext uri="{FF2B5EF4-FFF2-40B4-BE49-F238E27FC236}">
                <a16:creationId xmlns:a16="http://schemas.microsoft.com/office/drawing/2014/main" id="{A7ADF1B9-34BD-4EF1-9C85-AE3306E9F934}"/>
              </a:ext>
            </a:extLst>
          </p:cNvPr>
          <p:cNvSpPr>
            <a:spLocks noGrp="1"/>
          </p:cNvSpPr>
          <p:nvPr>
            <p:ph idx="1"/>
          </p:nvPr>
        </p:nvSpPr>
        <p:spPr/>
        <p:txBody>
          <a:bodyPr>
            <a:normAutofit/>
          </a:bodyPr>
          <a:lstStyle/>
          <a:p>
            <a:r>
              <a:rPr lang="en-US" dirty="0"/>
              <a:t>Log4j follows a layered architecture where each layer is used to provide different objects to perform different tasks. This layered architecture makes the design easy and flexible to extend in the future.</a:t>
            </a:r>
          </a:p>
          <a:p>
            <a:r>
              <a:rPr lang="en-US" dirty="0"/>
              <a:t>There are two types of objects available in the log4j framework:</a:t>
            </a:r>
          </a:p>
          <a:p>
            <a:pPr lvl="1"/>
            <a:r>
              <a:rPr lang="en-US" b="1" dirty="0"/>
              <a:t>Core objects:</a:t>
            </a:r>
            <a:r>
              <a:rPr lang="en-US" dirty="0"/>
              <a:t> Core objects are mandatory objects of the framework. All objects are required to use the framework.</a:t>
            </a:r>
          </a:p>
          <a:p>
            <a:pPr lvl="1"/>
            <a:r>
              <a:rPr lang="en-US" b="1" dirty="0"/>
              <a:t>Support Objects:</a:t>
            </a:r>
            <a:r>
              <a:rPr lang="en-US" dirty="0"/>
              <a:t> Support objects are optional objects of the framework. They used to support core objects to perform additional but important tasks.</a:t>
            </a:r>
          </a:p>
          <a:p>
            <a:pPr lvl="1"/>
            <a:endParaRPr lang="en-US" dirty="0"/>
          </a:p>
        </p:txBody>
      </p:sp>
    </p:spTree>
    <p:extLst>
      <p:ext uri="{BB962C8B-B14F-4D97-AF65-F5344CB8AC3E}">
        <p14:creationId xmlns:p14="http://schemas.microsoft.com/office/powerpoint/2010/main" val="1801504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CD1B-9095-456D-99A8-CC1D1CE9799D}"/>
              </a:ext>
            </a:extLst>
          </p:cNvPr>
          <p:cNvSpPr>
            <a:spLocks noGrp="1"/>
          </p:cNvSpPr>
          <p:nvPr>
            <p:ph type="title"/>
          </p:nvPr>
        </p:nvSpPr>
        <p:spPr/>
        <p:txBody>
          <a:bodyPr/>
          <a:lstStyle/>
          <a:p>
            <a:r>
              <a:rPr lang="en-US" dirty="0"/>
              <a:t>Log4j Architecture</a:t>
            </a:r>
          </a:p>
        </p:txBody>
      </p:sp>
      <p:sp>
        <p:nvSpPr>
          <p:cNvPr id="3" name="Content Placeholder 2">
            <a:extLst>
              <a:ext uri="{FF2B5EF4-FFF2-40B4-BE49-F238E27FC236}">
                <a16:creationId xmlns:a16="http://schemas.microsoft.com/office/drawing/2014/main" id="{A7ADF1B9-34BD-4EF1-9C85-AE3306E9F934}"/>
              </a:ext>
            </a:extLst>
          </p:cNvPr>
          <p:cNvSpPr>
            <a:spLocks noGrp="1"/>
          </p:cNvSpPr>
          <p:nvPr>
            <p:ph idx="1"/>
          </p:nvPr>
        </p:nvSpPr>
        <p:spPr/>
        <p:txBody>
          <a:bodyPr>
            <a:normAutofit lnSpcReduction="10000"/>
          </a:bodyPr>
          <a:lstStyle/>
          <a:p>
            <a:r>
              <a:rPr lang="en-US" dirty="0"/>
              <a:t>Core Objects</a:t>
            </a:r>
          </a:p>
          <a:p>
            <a:pPr lvl="1"/>
            <a:r>
              <a:rPr lang="en-US" dirty="0"/>
              <a:t>Logger:</a:t>
            </a:r>
          </a:p>
          <a:p>
            <a:pPr lvl="2"/>
            <a:r>
              <a:rPr lang="en-US" dirty="0"/>
              <a:t>The Logger is the top-level layer which provides the </a:t>
            </a:r>
            <a:r>
              <a:rPr lang="en-US" b="1" dirty="0"/>
              <a:t>Logger object</a:t>
            </a:r>
            <a:r>
              <a:rPr lang="en-US" dirty="0"/>
              <a:t>. The Logger object is responsible for taking logging information, and they are stored in a namespace hierarchy.</a:t>
            </a:r>
          </a:p>
          <a:p>
            <a:pPr lvl="2"/>
            <a:r>
              <a:rPr lang="en-US" dirty="0"/>
              <a:t>Logger is a class, which is available in org.apache.log4j.*</a:t>
            </a:r>
          </a:p>
          <a:p>
            <a:pPr lvl="2"/>
            <a:r>
              <a:rPr lang="en-US" dirty="0"/>
              <a:t>We have to create Logger object one per java class</a:t>
            </a:r>
          </a:p>
          <a:p>
            <a:pPr lvl="2"/>
            <a:r>
              <a:rPr lang="en-US" dirty="0"/>
              <a:t>Logger component is used to enable the log4j in our java class</a:t>
            </a:r>
          </a:p>
          <a:p>
            <a:pPr lvl="2"/>
            <a:r>
              <a:rPr lang="en-US" dirty="0"/>
              <a:t>Logger methods are used to generate log statements in a java class instead of SOPLS.</a:t>
            </a:r>
          </a:p>
          <a:p>
            <a:pPr lvl="2"/>
            <a:r>
              <a:rPr lang="en-US" dirty="0"/>
              <a:t>In order to get an object of Logger class, we need to call a static factory method which will give an object as a return type</a:t>
            </a:r>
          </a:p>
          <a:p>
            <a:pPr lvl="2"/>
            <a:r>
              <a:rPr lang="en-US" dirty="0"/>
              <a:t>We have to create a Logger object right after our class name. For example:</a:t>
            </a:r>
          </a:p>
          <a:p>
            <a:pPr lvl="1"/>
            <a:endParaRPr lang="en-US" dirty="0"/>
          </a:p>
        </p:txBody>
      </p:sp>
    </p:spTree>
    <p:extLst>
      <p:ext uri="{BB962C8B-B14F-4D97-AF65-F5344CB8AC3E}">
        <p14:creationId xmlns:p14="http://schemas.microsoft.com/office/powerpoint/2010/main" val="3820713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CD1B-9095-456D-99A8-CC1D1CE9799D}"/>
              </a:ext>
            </a:extLst>
          </p:cNvPr>
          <p:cNvSpPr>
            <a:spLocks noGrp="1"/>
          </p:cNvSpPr>
          <p:nvPr>
            <p:ph type="title"/>
          </p:nvPr>
        </p:nvSpPr>
        <p:spPr/>
        <p:txBody>
          <a:bodyPr/>
          <a:lstStyle/>
          <a:p>
            <a:r>
              <a:rPr lang="en-US" dirty="0"/>
              <a:t>Log4j Architecture</a:t>
            </a:r>
          </a:p>
        </p:txBody>
      </p:sp>
      <p:sp>
        <p:nvSpPr>
          <p:cNvPr id="3" name="Content Placeholder 2">
            <a:extLst>
              <a:ext uri="{FF2B5EF4-FFF2-40B4-BE49-F238E27FC236}">
                <a16:creationId xmlns:a16="http://schemas.microsoft.com/office/drawing/2014/main" id="{A7ADF1B9-34BD-4EF1-9C85-AE3306E9F934}"/>
              </a:ext>
            </a:extLst>
          </p:cNvPr>
          <p:cNvSpPr>
            <a:spLocks noGrp="1"/>
          </p:cNvSpPr>
          <p:nvPr>
            <p:ph idx="1"/>
          </p:nvPr>
        </p:nvSpPr>
        <p:spPr>
          <a:xfrm>
            <a:off x="1103312" y="2052918"/>
            <a:ext cx="8946541" cy="4702724"/>
          </a:xfrm>
        </p:spPr>
        <p:txBody>
          <a:bodyPr>
            <a:normAutofit fontScale="92500" lnSpcReduction="20000"/>
          </a:bodyPr>
          <a:lstStyle/>
          <a:p>
            <a:r>
              <a:rPr lang="en-US" b="1" dirty="0"/>
              <a:t>Getting logger object:</a:t>
            </a:r>
          </a:p>
          <a:p>
            <a:pPr lvl="1"/>
            <a:r>
              <a:rPr lang="en-US" b="1" dirty="0"/>
              <a:t>static</a:t>
            </a:r>
            <a:r>
              <a:rPr lang="en-US" dirty="0"/>
              <a:t> Logger log = </a:t>
            </a:r>
            <a:r>
              <a:rPr lang="en-US" dirty="0" err="1"/>
              <a:t>Logger.getLogger</a:t>
            </a:r>
            <a:r>
              <a:rPr lang="en-US" dirty="0"/>
              <a:t>(</a:t>
            </a:r>
            <a:r>
              <a:rPr lang="en-US" dirty="0" err="1"/>
              <a:t>YourClassName.</a:t>
            </a:r>
            <a:r>
              <a:rPr lang="en-US" b="1" dirty="0" err="1"/>
              <a:t>class</a:t>
            </a:r>
            <a:r>
              <a:rPr lang="en-US" dirty="0" err="1"/>
              <a:t>.getName</a:t>
            </a:r>
            <a:r>
              <a:rPr lang="en-US" dirty="0"/>
              <a:t>())  </a:t>
            </a:r>
          </a:p>
          <a:p>
            <a:r>
              <a:rPr lang="en-US" dirty="0"/>
              <a:t>Logger object has some methods; these methods are used to print the status of our application:</a:t>
            </a:r>
          </a:p>
          <a:p>
            <a:r>
              <a:rPr lang="en-US" dirty="0"/>
              <a:t>These methods are:</a:t>
            </a:r>
          </a:p>
          <a:p>
            <a:pPr lvl="2"/>
            <a:r>
              <a:rPr lang="en-US" dirty="0"/>
              <a:t>debug() -&gt;The DEBUG Level designates fine-grained informational events that are most useful to debug an application.</a:t>
            </a:r>
          </a:p>
          <a:p>
            <a:pPr lvl="2"/>
            <a:r>
              <a:rPr lang="en-US" dirty="0"/>
              <a:t>info() </a:t>
            </a:r>
            <a:r>
              <a:rPr lang="en-US" dirty="0">
                <a:sym typeface="Wingdings" panose="05000000000000000000" pitchFamily="2" charset="2"/>
              </a:rPr>
              <a:t> </a:t>
            </a:r>
            <a:r>
              <a:rPr lang="en-US" b="1" i="1" dirty="0"/>
              <a:t> </a:t>
            </a:r>
            <a:r>
              <a:rPr lang="en-US" dirty="0"/>
              <a:t>general tips, news information, it will display the information.</a:t>
            </a:r>
          </a:p>
          <a:p>
            <a:pPr lvl="2"/>
            <a:r>
              <a:rPr lang="en-US" dirty="0"/>
              <a:t>warn() -&gt;can be seen as a warning the warning, in general we need to optimize the code.</a:t>
            </a:r>
          </a:p>
          <a:p>
            <a:pPr lvl="2"/>
            <a:r>
              <a:rPr lang="en-US" dirty="0"/>
              <a:t>error() -&gt; you can think of error </a:t>
            </a:r>
            <a:r>
              <a:rPr lang="en-US" dirty="0" err="1"/>
              <a:t>error</a:t>
            </a:r>
            <a:r>
              <a:rPr lang="en-US" dirty="0"/>
              <a:t> here only to show the red error message, these errors we need careful analysis.</a:t>
            </a:r>
          </a:p>
          <a:p>
            <a:pPr lvl="2"/>
            <a:r>
              <a:rPr lang="en-US" dirty="0"/>
              <a:t>fatal() -&gt;The FATAL level </a:t>
            </a:r>
            <a:r>
              <a:rPr lang="en-US" b="1" dirty="0"/>
              <a:t>designates very severe error events that will presumably lead the application to abort</a:t>
            </a:r>
            <a:r>
              <a:rPr lang="en-US" dirty="0"/>
              <a:t>. </a:t>
            </a:r>
          </a:p>
          <a:p>
            <a:pPr marL="914400" lvl="2" indent="0">
              <a:buNone/>
            </a:pPr>
            <a:r>
              <a:rPr lang="en-US" dirty="0"/>
              <a:t>(Note - These all methods are approximately the same. Priority order of these methods is: debug &lt; info &lt; warn &lt; error &lt; fatal.)</a:t>
            </a:r>
          </a:p>
        </p:txBody>
      </p:sp>
    </p:spTree>
    <p:extLst>
      <p:ext uri="{BB962C8B-B14F-4D97-AF65-F5344CB8AC3E}">
        <p14:creationId xmlns:p14="http://schemas.microsoft.com/office/powerpoint/2010/main" val="3206555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CD1B-9095-456D-99A8-CC1D1CE9799D}"/>
              </a:ext>
            </a:extLst>
          </p:cNvPr>
          <p:cNvSpPr>
            <a:spLocks noGrp="1"/>
          </p:cNvSpPr>
          <p:nvPr>
            <p:ph type="title"/>
          </p:nvPr>
        </p:nvSpPr>
        <p:spPr/>
        <p:txBody>
          <a:bodyPr/>
          <a:lstStyle/>
          <a:p>
            <a:r>
              <a:rPr lang="en-US" dirty="0"/>
              <a:t>Log4j Architecture</a:t>
            </a:r>
          </a:p>
        </p:txBody>
      </p:sp>
      <p:sp>
        <p:nvSpPr>
          <p:cNvPr id="3" name="Content Placeholder 2">
            <a:extLst>
              <a:ext uri="{FF2B5EF4-FFF2-40B4-BE49-F238E27FC236}">
                <a16:creationId xmlns:a16="http://schemas.microsoft.com/office/drawing/2014/main" id="{A7ADF1B9-34BD-4EF1-9C85-AE3306E9F934}"/>
              </a:ext>
            </a:extLst>
          </p:cNvPr>
          <p:cNvSpPr>
            <a:spLocks noGrp="1"/>
          </p:cNvSpPr>
          <p:nvPr>
            <p:ph idx="1"/>
          </p:nvPr>
        </p:nvSpPr>
        <p:spPr>
          <a:xfrm>
            <a:off x="1103312" y="2052918"/>
            <a:ext cx="8946541" cy="4702724"/>
          </a:xfrm>
        </p:spPr>
        <p:txBody>
          <a:bodyPr>
            <a:normAutofit fontScale="92500" lnSpcReduction="20000"/>
          </a:bodyPr>
          <a:lstStyle/>
          <a:p>
            <a:r>
              <a:rPr lang="en-US" dirty="0"/>
              <a:t>Next Object is </a:t>
            </a:r>
            <a:r>
              <a:rPr lang="en-US" dirty="0">
                <a:sym typeface="Wingdings" panose="05000000000000000000" pitchFamily="2" charset="2"/>
              </a:rPr>
              <a:t></a:t>
            </a:r>
          </a:p>
          <a:p>
            <a:r>
              <a:rPr lang="en-US" dirty="0" err="1"/>
              <a:t>Appender</a:t>
            </a:r>
            <a:r>
              <a:rPr lang="en-US" dirty="0"/>
              <a:t>:</a:t>
            </a:r>
          </a:p>
          <a:p>
            <a:pPr lvl="1"/>
            <a:r>
              <a:rPr lang="en-US" dirty="0"/>
              <a:t>The </a:t>
            </a:r>
            <a:r>
              <a:rPr lang="en-US" dirty="0" err="1"/>
              <a:t>appender</a:t>
            </a:r>
            <a:r>
              <a:rPr lang="en-US" dirty="0"/>
              <a:t> is the lower layer component, which provides </a:t>
            </a:r>
            <a:r>
              <a:rPr lang="en-US" b="1" dirty="0" err="1"/>
              <a:t>Appender</a:t>
            </a:r>
            <a:r>
              <a:rPr lang="en-US" b="1" dirty="0"/>
              <a:t> objects</a:t>
            </a:r>
            <a:r>
              <a:rPr lang="en-US" dirty="0"/>
              <a:t>. The </a:t>
            </a:r>
            <a:r>
              <a:rPr lang="en-US" dirty="0" err="1"/>
              <a:t>Appender</a:t>
            </a:r>
            <a:r>
              <a:rPr lang="en-US" dirty="0"/>
              <a:t> object is responsible for publishing logging information to various preferred destinations such as a file, database, console, Unix Syslog, etc.</a:t>
            </a:r>
          </a:p>
          <a:p>
            <a:pPr lvl="1"/>
            <a:r>
              <a:rPr lang="en-US" dirty="0"/>
              <a:t>Logger classes are used to generate statements in different levels, and </a:t>
            </a:r>
            <a:r>
              <a:rPr lang="en-US" dirty="0" err="1"/>
              <a:t>Appender</a:t>
            </a:r>
            <a:r>
              <a:rPr lang="en-US" dirty="0"/>
              <a:t> takes these logs and stores in some database or files.</a:t>
            </a:r>
          </a:p>
          <a:p>
            <a:pPr lvl="1"/>
            <a:r>
              <a:rPr lang="en-US" dirty="0" err="1"/>
              <a:t>Appender</a:t>
            </a:r>
            <a:r>
              <a:rPr lang="en-US" dirty="0"/>
              <a:t> is not a class; it is an interface.</a:t>
            </a:r>
          </a:p>
          <a:p>
            <a:pPr lvl="1"/>
            <a:r>
              <a:rPr lang="en-US" dirty="0"/>
              <a:t>In log4j, we have different </a:t>
            </a:r>
            <a:r>
              <a:rPr lang="en-US" dirty="0" err="1"/>
              <a:t>Appender</a:t>
            </a:r>
            <a:r>
              <a:rPr lang="en-US" dirty="0"/>
              <a:t> implementation classes:</a:t>
            </a:r>
          </a:p>
          <a:p>
            <a:r>
              <a:rPr lang="en-US" b="1" dirty="0" err="1"/>
              <a:t>FileAppender</a:t>
            </a:r>
            <a:r>
              <a:rPr lang="en-US" b="1" dirty="0"/>
              <a:t>:</a:t>
            </a:r>
            <a:r>
              <a:rPr lang="en-US" dirty="0"/>
              <a:t> used to append log events to a file. It supports two more </a:t>
            </a:r>
            <a:r>
              <a:rPr lang="en-US" dirty="0" err="1"/>
              <a:t>appender</a:t>
            </a:r>
            <a:r>
              <a:rPr lang="en-US" dirty="0"/>
              <a:t> classes:</a:t>
            </a:r>
          </a:p>
          <a:p>
            <a:r>
              <a:rPr lang="en-US" dirty="0" err="1"/>
              <a:t>RollingFileAppender</a:t>
            </a:r>
            <a:r>
              <a:rPr lang="en-US" dirty="0"/>
              <a:t>: Extends </a:t>
            </a:r>
            <a:r>
              <a:rPr lang="en-US" dirty="0" err="1"/>
              <a:t>FileAppender</a:t>
            </a:r>
            <a:r>
              <a:rPr lang="en-US" dirty="0"/>
              <a:t> class to back up the log files when they reach a certain size.</a:t>
            </a:r>
          </a:p>
          <a:p>
            <a:r>
              <a:rPr lang="en-US" dirty="0" err="1"/>
              <a:t>DailyRollingFileAppender</a:t>
            </a:r>
            <a:r>
              <a:rPr lang="en-US" dirty="0"/>
              <a:t>: Extends </a:t>
            </a:r>
            <a:r>
              <a:rPr lang="en-US" dirty="0" err="1"/>
              <a:t>FileAppender</a:t>
            </a:r>
            <a:r>
              <a:rPr lang="en-US" dirty="0"/>
              <a:t> class so that the underlying file is rolled over at a user-chosen frequency.</a:t>
            </a:r>
          </a:p>
          <a:p>
            <a:endParaRPr lang="en-US" dirty="0"/>
          </a:p>
        </p:txBody>
      </p:sp>
    </p:spTree>
    <p:extLst>
      <p:ext uri="{BB962C8B-B14F-4D97-AF65-F5344CB8AC3E}">
        <p14:creationId xmlns:p14="http://schemas.microsoft.com/office/powerpoint/2010/main" val="3219183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CD1B-9095-456D-99A8-CC1D1CE9799D}"/>
              </a:ext>
            </a:extLst>
          </p:cNvPr>
          <p:cNvSpPr>
            <a:spLocks noGrp="1"/>
          </p:cNvSpPr>
          <p:nvPr>
            <p:ph type="title"/>
          </p:nvPr>
        </p:nvSpPr>
        <p:spPr/>
        <p:txBody>
          <a:bodyPr/>
          <a:lstStyle/>
          <a:p>
            <a:r>
              <a:rPr lang="en-US" dirty="0"/>
              <a:t>Log4j Architecture</a:t>
            </a:r>
          </a:p>
        </p:txBody>
      </p:sp>
      <p:sp>
        <p:nvSpPr>
          <p:cNvPr id="3" name="Content Placeholder 2">
            <a:extLst>
              <a:ext uri="{FF2B5EF4-FFF2-40B4-BE49-F238E27FC236}">
                <a16:creationId xmlns:a16="http://schemas.microsoft.com/office/drawing/2014/main" id="{A7ADF1B9-34BD-4EF1-9C85-AE3306E9F934}"/>
              </a:ext>
            </a:extLst>
          </p:cNvPr>
          <p:cNvSpPr>
            <a:spLocks noGrp="1"/>
          </p:cNvSpPr>
          <p:nvPr>
            <p:ph idx="1"/>
          </p:nvPr>
        </p:nvSpPr>
        <p:spPr>
          <a:xfrm>
            <a:off x="1103312" y="2052918"/>
            <a:ext cx="8946541" cy="4702724"/>
          </a:xfrm>
        </p:spPr>
        <p:txBody>
          <a:bodyPr>
            <a:normAutofit lnSpcReduction="10000"/>
          </a:bodyPr>
          <a:lstStyle/>
          <a:p>
            <a:r>
              <a:rPr lang="en-US" dirty="0"/>
              <a:t>Next Object is </a:t>
            </a:r>
            <a:r>
              <a:rPr lang="en-US" dirty="0">
                <a:sym typeface="Wingdings" panose="05000000000000000000" pitchFamily="2" charset="2"/>
              </a:rPr>
              <a:t></a:t>
            </a:r>
          </a:p>
          <a:p>
            <a:r>
              <a:rPr lang="en-US" dirty="0" err="1"/>
              <a:t>Appender</a:t>
            </a:r>
            <a:r>
              <a:rPr lang="en-US" dirty="0"/>
              <a:t>:</a:t>
            </a:r>
          </a:p>
          <a:p>
            <a:r>
              <a:rPr lang="en-US" b="1" dirty="0" err="1"/>
              <a:t>ConsoleAppender</a:t>
            </a:r>
            <a:r>
              <a:rPr lang="en-US" b="1" dirty="0"/>
              <a:t>:</a:t>
            </a:r>
            <a:r>
              <a:rPr lang="en-US" dirty="0"/>
              <a:t> Appends log events to </a:t>
            </a:r>
            <a:r>
              <a:rPr lang="en-US" dirty="0" err="1"/>
              <a:t>System.err</a:t>
            </a:r>
            <a:r>
              <a:rPr lang="en-US" dirty="0"/>
              <a:t> or </a:t>
            </a:r>
            <a:r>
              <a:rPr lang="en-US" dirty="0" err="1"/>
              <a:t>System.out</a:t>
            </a:r>
            <a:r>
              <a:rPr lang="en-US" dirty="0"/>
              <a:t> using a layout specified by the user. The default console is </a:t>
            </a:r>
            <a:r>
              <a:rPr lang="en-US" dirty="0" err="1"/>
              <a:t>System.out</a:t>
            </a:r>
            <a:r>
              <a:rPr lang="en-US" dirty="0"/>
              <a:t>.</a:t>
            </a:r>
          </a:p>
          <a:p>
            <a:r>
              <a:rPr lang="en-US" b="1" dirty="0" err="1"/>
              <a:t>JDBCAppender</a:t>
            </a:r>
            <a:r>
              <a:rPr lang="en-US" b="1" dirty="0"/>
              <a:t>:</a:t>
            </a:r>
            <a:r>
              <a:rPr lang="en-US" dirty="0"/>
              <a:t> Used for Database.</a:t>
            </a:r>
          </a:p>
          <a:p>
            <a:r>
              <a:rPr lang="en-US" b="1" dirty="0" err="1"/>
              <a:t>SMTPAppender</a:t>
            </a:r>
            <a:r>
              <a:rPr lang="en-US" b="1" dirty="0"/>
              <a:t>:</a:t>
            </a:r>
            <a:r>
              <a:rPr lang="en-US" dirty="0"/>
              <a:t> Used to send an email when a specific logging event occurs, typically on errors or fatal errors.</a:t>
            </a:r>
          </a:p>
          <a:p>
            <a:r>
              <a:rPr lang="en-US" b="1" dirty="0" err="1"/>
              <a:t>SocketAppender</a:t>
            </a:r>
            <a:r>
              <a:rPr lang="en-US" b="1" dirty="0"/>
              <a:t>:</a:t>
            </a:r>
            <a:r>
              <a:rPr lang="en-US" dirty="0"/>
              <a:t> Used for remote storage.</a:t>
            </a:r>
          </a:p>
          <a:p>
            <a:r>
              <a:rPr lang="en-US" b="1" dirty="0" err="1"/>
              <a:t>SyslogAppender</a:t>
            </a:r>
            <a:r>
              <a:rPr lang="en-US" b="1" dirty="0"/>
              <a:t>:</a:t>
            </a:r>
            <a:r>
              <a:rPr lang="en-US" dirty="0"/>
              <a:t> Sends messages to a remote Syslog domain.</a:t>
            </a:r>
          </a:p>
          <a:p>
            <a:r>
              <a:rPr lang="en-US" b="1" dirty="0" err="1"/>
              <a:t>TelnetAppender</a:t>
            </a:r>
            <a:r>
              <a:rPr lang="en-US" b="1" dirty="0"/>
              <a:t>:</a:t>
            </a:r>
            <a:r>
              <a:rPr lang="en-US" dirty="0"/>
              <a:t> Specializes in writing to a read-only socket.</a:t>
            </a:r>
          </a:p>
          <a:p>
            <a:r>
              <a:rPr lang="en-US" b="1" dirty="0" err="1"/>
              <a:t>WriterAppender</a:t>
            </a:r>
            <a:r>
              <a:rPr lang="en-US" b="1" dirty="0"/>
              <a:t>:</a:t>
            </a:r>
            <a:r>
              <a:rPr lang="en-US" dirty="0"/>
              <a:t> Used to append log events to a Writer or an </a:t>
            </a:r>
            <a:r>
              <a:rPr lang="en-US" dirty="0" err="1"/>
              <a:t>OutputStream</a:t>
            </a:r>
            <a:r>
              <a:rPr lang="en-US" dirty="0"/>
              <a:t> depending on the user's choice.</a:t>
            </a:r>
          </a:p>
          <a:p>
            <a:endParaRPr lang="en-US" dirty="0"/>
          </a:p>
        </p:txBody>
      </p:sp>
    </p:spTree>
    <p:extLst>
      <p:ext uri="{BB962C8B-B14F-4D97-AF65-F5344CB8AC3E}">
        <p14:creationId xmlns:p14="http://schemas.microsoft.com/office/powerpoint/2010/main" val="1035051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CD1B-9095-456D-99A8-CC1D1CE9799D}"/>
              </a:ext>
            </a:extLst>
          </p:cNvPr>
          <p:cNvSpPr>
            <a:spLocks noGrp="1"/>
          </p:cNvSpPr>
          <p:nvPr>
            <p:ph type="title"/>
          </p:nvPr>
        </p:nvSpPr>
        <p:spPr/>
        <p:txBody>
          <a:bodyPr/>
          <a:lstStyle/>
          <a:p>
            <a:r>
              <a:rPr lang="en-US" dirty="0"/>
              <a:t>Log4j Architecture</a:t>
            </a:r>
          </a:p>
        </p:txBody>
      </p:sp>
      <p:sp>
        <p:nvSpPr>
          <p:cNvPr id="3" name="Content Placeholder 2">
            <a:extLst>
              <a:ext uri="{FF2B5EF4-FFF2-40B4-BE49-F238E27FC236}">
                <a16:creationId xmlns:a16="http://schemas.microsoft.com/office/drawing/2014/main" id="{A7ADF1B9-34BD-4EF1-9C85-AE3306E9F934}"/>
              </a:ext>
            </a:extLst>
          </p:cNvPr>
          <p:cNvSpPr>
            <a:spLocks noGrp="1"/>
          </p:cNvSpPr>
          <p:nvPr>
            <p:ph idx="1"/>
          </p:nvPr>
        </p:nvSpPr>
        <p:spPr>
          <a:xfrm>
            <a:off x="1103312" y="2052918"/>
            <a:ext cx="8946541" cy="4702724"/>
          </a:xfrm>
        </p:spPr>
        <p:txBody>
          <a:bodyPr>
            <a:normAutofit lnSpcReduction="10000"/>
          </a:bodyPr>
          <a:lstStyle/>
          <a:p>
            <a:r>
              <a:rPr lang="en-US" dirty="0"/>
              <a:t>Next Object is </a:t>
            </a:r>
            <a:r>
              <a:rPr lang="en-US" dirty="0">
                <a:sym typeface="Wingdings" panose="05000000000000000000" pitchFamily="2" charset="2"/>
              </a:rPr>
              <a:t></a:t>
            </a:r>
          </a:p>
          <a:p>
            <a:r>
              <a:rPr lang="en-US" dirty="0" err="1"/>
              <a:t>Appender</a:t>
            </a:r>
            <a:r>
              <a:rPr lang="en-US" dirty="0"/>
              <a:t>:</a:t>
            </a:r>
          </a:p>
          <a:p>
            <a:r>
              <a:rPr lang="en-US" b="1" dirty="0" err="1"/>
              <a:t>ConsoleAppender</a:t>
            </a:r>
            <a:r>
              <a:rPr lang="en-US" b="1" dirty="0"/>
              <a:t>:</a:t>
            </a:r>
            <a:r>
              <a:rPr lang="en-US" dirty="0"/>
              <a:t> Appends log events to </a:t>
            </a:r>
            <a:r>
              <a:rPr lang="en-US" dirty="0" err="1"/>
              <a:t>System.err</a:t>
            </a:r>
            <a:r>
              <a:rPr lang="en-US" dirty="0"/>
              <a:t> or </a:t>
            </a:r>
            <a:r>
              <a:rPr lang="en-US" dirty="0" err="1"/>
              <a:t>System.out</a:t>
            </a:r>
            <a:r>
              <a:rPr lang="en-US" dirty="0"/>
              <a:t> using a layout specified by the user. The default console is </a:t>
            </a:r>
            <a:r>
              <a:rPr lang="en-US" dirty="0" err="1"/>
              <a:t>System.out</a:t>
            </a:r>
            <a:r>
              <a:rPr lang="en-US" dirty="0"/>
              <a:t>.</a:t>
            </a:r>
          </a:p>
          <a:p>
            <a:r>
              <a:rPr lang="en-US" b="1" dirty="0" err="1"/>
              <a:t>JDBCAppender</a:t>
            </a:r>
            <a:r>
              <a:rPr lang="en-US" b="1" dirty="0"/>
              <a:t>:</a:t>
            </a:r>
            <a:r>
              <a:rPr lang="en-US" dirty="0"/>
              <a:t> Used for Database.</a:t>
            </a:r>
          </a:p>
          <a:p>
            <a:r>
              <a:rPr lang="en-US" b="1" dirty="0" err="1"/>
              <a:t>SMTPAppender</a:t>
            </a:r>
            <a:r>
              <a:rPr lang="en-US" b="1" dirty="0"/>
              <a:t>:</a:t>
            </a:r>
            <a:r>
              <a:rPr lang="en-US" dirty="0"/>
              <a:t> Used to send an email when a specific logging event occurs, typically on errors or fatal errors.</a:t>
            </a:r>
          </a:p>
          <a:p>
            <a:r>
              <a:rPr lang="en-US" b="1" dirty="0" err="1"/>
              <a:t>SocketAppender</a:t>
            </a:r>
            <a:r>
              <a:rPr lang="en-US" b="1" dirty="0"/>
              <a:t>:</a:t>
            </a:r>
            <a:r>
              <a:rPr lang="en-US" dirty="0"/>
              <a:t> Used for remote storage.</a:t>
            </a:r>
          </a:p>
          <a:p>
            <a:r>
              <a:rPr lang="en-US" b="1" dirty="0" err="1"/>
              <a:t>SyslogAppender</a:t>
            </a:r>
            <a:r>
              <a:rPr lang="en-US" b="1" dirty="0"/>
              <a:t>:</a:t>
            </a:r>
            <a:r>
              <a:rPr lang="en-US" dirty="0"/>
              <a:t> Sends messages to a remote Syslog domain.</a:t>
            </a:r>
          </a:p>
          <a:p>
            <a:r>
              <a:rPr lang="en-US" b="1" dirty="0" err="1"/>
              <a:t>TelnetAppender</a:t>
            </a:r>
            <a:r>
              <a:rPr lang="en-US" b="1" dirty="0"/>
              <a:t>:</a:t>
            </a:r>
            <a:r>
              <a:rPr lang="en-US" dirty="0"/>
              <a:t> Specializes in writing to a read-only socket.</a:t>
            </a:r>
          </a:p>
          <a:p>
            <a:r>
              <a:rPr lang="en-US" b="1" dirty="0" err="1"/>
              <a:t>WriterAppender</a:t>
            </a:r>
            <a:r>
              <a:rPr lang="en-US" b="1" dirty="0"/>
              <a:t>:</a:t>
            </a:r>
            <a:r>
              <a:rPr lang="en-US" dirty="0"/>
              <a:t> Used to append log events to a Writer or an </a:t>
            </a:r>
            <a:r>
              <a:rPr lang="en-US" dirty="0" err="1"/>
              <a:t>OutputStream</a:t>
            </a:r>
            <a:r>
              <a:rPr lang="en-US" dirty="0"/>
              <a:t> depending on the user's choice.</a:t>
            </a:r>
          </a:p>
          <a:p>
            <a:endParaRPr lang="en-US" dirty="0"/>
          </a:p>
        </p:txBody>
      </p:sp>
    </p:spTree>
    <p:extLst>
      <p:ext uri="{BB962C8B-B14F-4D97-AF65-F5344CB8AC3E}">
        <p14:creationId xmlns:p14="http://schemas.microsoft.com/office/powerpoint/2010/main" val="3595898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CD1B-9095-456D-99A8-CC1D1CE9799D}"/>
              </a:ext>
            </a:extLst>
          </p:cNvPr>
          <p:cNvSpPr>
            <a:spLocks noGrp="1"/>
          </p:cNvSpPr>
          <p:nvPr>
            <p:ph type="title"/>
          </p:nvPr>
        </p:nvSpPr>
        <p:spPr/>
        <p:txBody>
          <a:bodyPr/>
          <a:lstStyle/>
          <a:p>
            <a:r>
              <a:rPr lang="en-US" dirty="0"/>
              <a:t>Log4j Architecture</a:t>
            </a:r>
          </a:p>
        </p:txBody>
      </p:sp>
      <p:sp>
        <p:nvSpPr>
          <p:cNvPr id="3" name="Content Placeholder 2">
            <a:extLst>
              <a:ext uri="{FF2B5EF4-FFF2-40B4-BE49-F238E27FC236}">
                <a16:creationId xmlns:a16="http://schemas.microsoft.com/office/drawing/2014/main" id="{A7ADF1B9-34BD-4EF1-9C85-AE3306E9F934}"/>
              </a:ext>
            </a:extLst>
          </p:cNvPr>
          <p:cNvSpPr>
            <a:spLocks noGrp="1"/>
          </p:cNvSpPr>
          <p:nvPr>
            <p:ph idx="1"/>
          </p:nvPr>
        </p:nvSpPr>
        <p:spPr>
          <a:xfrm>
            <a:off x="1103312" y="2052918"/>
            <a:ext cx="8946541" cy="4702724"/>
          </a:xfrm>
        </p:spPr>
        <p:txBody>
          <a:bodyPr>
            <a:normAutofit fontScale="92500" lnSpcReduction="10000"/>
          </a:bodyPr>
          <a:lstStyle/>
          <a:p>
            <a:r>
              <a:rPr lang="en-US" dirty="0"/>
              <a:t>Next Object is </a:t>
            </a:r>
            <a:r>
              <a:rPr lang="en-US" dirty="0">
                <a:sym typeface="Wingdings" panose="05000000000000000000" pitchFamily="2" charset="2"/>
              </a:rPr>
              <a:t></a:t>
            </a:r>
          </a:p>
          <a:p>
            <a:r>
              <a:rPr lang="en-US" dirty="0"/>
              <a:t>Layout:</a:t>
            </a:r>
          </a:p>
          <a:p>
            <a:pPr lvl="1"/>
            <a:r>
              <a:rPr lang="en-US" dirty="0"/>
              <a:t>The layout layer provides </a:t>
            </a:r>
            <a:r>
              <a:rPr lang="en-US" b="1" dirty="0"/>
              <a:t>Layout objects</a:t>
            </a:r>
            <a:r>
              <a:rPr lang="en-US" dirty="0"/>
              <a:t> which are used to format logging information in different styles. It is used to provide support to </a:t>
            </a:r>
            <a:r>
              <a:rPr lang="en-US" dirty="0" err="1"/>
              <a:t>appender</a:t>
            </a:r>
            <a:r>
              <a:rPr lang="en-US" dirty="0"/>
              <a:t> objects before publishing logging information.</a:t>
            </a:r>
          </a:p>
          <a:p>
            <a:pPr lvl="1"/>
            <a:r>
              <a:rPr lang="en-US" dirty="0"/>
              <a:t>Layout objects play an important role in publishing logging information in a way, i.e., human-readable and reusable.</a:t>
            </a:r>
          </a:p>
          <a:p>
            <a:pPr lvl="1"/>
            <a:r>
              <a:rPr lang="en-US" dirty="0"/>
              <a:t>The layout component defines the format in which the log statements are written into the destination repository by the </a:t>
            </a:r>
            <a:r>
              <a:rPr lang="en-US" dirty="0" err="1"/>
              <a:t>appender</a:t>
            </a:r>
            <a:r>
              <a:rPr lang="en-US" dirty="0"/>
              <a:t>.</a:t>
            </a:r>
          </a:p>
          <a:p>
            <a:pPr lvl="1"/>
            <a:r>
              <a:rPr lang="en-US" dirty="0"/>
              <a:t>There are different types of layout classes in log4j:</a:t>
            </a:r>
          </a:p>
          <a:p>
            <a:pPr lvl="1"/>
            <a:r>
              <a:rPr lang="en-US" dirty="0" err="1"/>
              <a:t>SimpleLayout</a:t>
            </a:r>
            <a:r>
              <a:rPr lang="en-US" dirty="0"/>
              <a:t>: It is used to format the output in a very simple manner; it prints the Level, then a dash "-" and then the log message.</a:t>
            </a:r>
          </a:p>
          <a:p>
            <a:pPr lvl="1"/>
            <a:r>
              <a:rPr lang="en-US" dirty="0" err="1"/>
              <a:t>PatternLayout</a:t>
            </a:r>
            <a:r>
              <a:rPr lang="en-US" dirty="0"/>
              <a:t>: Used to format the output based on conversion pattern specified or if none is specified, the default conversion pattern is considered.</a:t>
            </a:r>
          </a:p>
          <a:p>
            <a:pPr lvl="1"/>
            <a:r>
              <a:rPr lang="en-US" dirty="0" err="1"/>
              <a:t>HTMLLayout</a:t>
            </a:r>
            <a:r>
              <a:rPr lang="en-US" dirty="0"/>
              <a:t>: It formats the output as an HTML table.</a:t>
            </a:r>
          </a:p>
          <a:p>
            <a:pPr lvl="1"/>
            <a:endParaRPr lang="en-US" dirty="0"/>
          </a:p>
          <a:p>
            <a:endParaRPr lang="en-US" dirty="0"/>
          </a:p>
        </p:txBody>
      </p:sp>
    </p:spTree>
    <p:extLst>
      <p:ext uri="{BB962C8B-B14F-4D97-AF65-F5344CB8AC3E}">
        <p14:creationId xmlns:p14="http://schemas.microsoft.com/office/powerpoint/2010/main" val="1218627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CD1B-9095-456D-99A8-CC1D1CE9799D}"/>
              </a:ext>
            </a:extLst>
          </p:cNvPr>
          <p:cNvSpPr>
            <a:spLocks noGrp="1"/>
          </p:cNvSpPr>
          <p:nvPr>
            <p:ph type="title"/>
          </p:nvPr>
        </p:nvSpPr>
        <p:spPr/>
        <p:txBody>
          <a:bodyPr/>
          <a:lstStyle/>
          <a:p>
            <a:r>
              <a:rPr lang="en-US" dirty="0"/>
              <a:t>Log4j Architecture</a:t>
            </a:r>
          </a:p>
        </p:txBody>
      </p:sp>
      <p:sp>
        <p:nvSpPr>
          <p:cNvPr id="3" name="Content Placeholder 2">
            <a:extLst>
              <a:ext uri="{FF2B5EF4-FFF2-40B4-BE49-F238E27FC236}">
                <a16:creationId xmlns:a16="http://schemas.microsoft.com/office/drawing/2014/main" id="{A7ADF1B9-34BD-4EF1-9C85-AE3306E9F934}"/>
              </a:ext>
            </a:extLst>
          </p:cNvPr>
          <p:cNvSpPr>
            <a:spLocks noGrp="1"/>
          </p:cNvSpPr>
          <p:nvPr>
            <p:ph idx="1"/>
          </p:nvPr>
        </p:nvSpPr>
        <p:spPr>
          <a:xfrm>
            <a:off x="1103312" y="2052918"/>
            <a:ext cx="8946541" cy="4702724"/>
          </a:xfrm>
        </p:spPr>
        <p:txBody>
          <a:bodyPr>
            <a:normAutofit/>
          </a:bodyPr>
          <a:lstStyle/>
          <a:p>
            <a:pPr fontAlgn="base"/>
            <a:r>
              <a:rPr lang="en-US" dirty="0"/>
              <a:t>Note </a:t>
            </a:r>
            <a:r>
              <a:rPr lang="en-US" dirty="0">
                <a:sym typeface="Wingdings" panose="05000000000000000000" pitchFamily="2" charset="2"/>
              </a:rPr>
              <a:t> </a:t>
            </a:r>
            <a:r>
              <a:rPr lang="en-US" dirty="0"/>
              <a:t>Log4j is a </a:t>
            </a:r>
            <a:r>
              <a:rPr lang="en-US" dirty="0" err="1"/>
              <a:t>defacto</a:t>
            </a:r>
            <a:r>
              <a:rPr lang="en-US" dirty="0"/>
              <a:t> standard logging library for Java.</a:t>
            </a:r>
          </a:p>
          <a:p>
            <a:pPr marL="457200" lvl="1" indent="0" fontAlgn="base">
              <a:buNone/>
            </a:pPr>
            <a:r>
              <a:rPr lang="en-US" dirty="0" err="1"/>
              <a:t>Java.util.logging</a:t>
            </a:r>
            <a:r>
              <a:rPr lang="en-US" dirty="0"/>
              <a:t> is a built in logging mechanism in Java, but that doesn't make it </a:t>
            </a:r>
            <a:r>
              <a:rPr lang="en-US"/>
              <a:t>the greatest Use </a:t>
            </a:r>
            <a:r>
              <a:rPr lang="en-US" dirty="0"/>
              <a:t>Log4j </a:t>
            </a:r>
          </a:p>
          <a:p>
            <a:endParaRPr lang="en-US" dirty="0"/>
          </a:p>
          <a:p>
            <a:pPr lvl="1"/>
            <a:endParaRPr lang="en-US" dirty="0"/>
          </a:p>
          <a:p>
            <a:endParaRPr lang="en-US" dirty="0"/>
          </a:p>
        </p:txBody>
      </p:sp>
    </p:spTree>
    <p:extLst>
      <p:ext uri="{BB962C8B-B14F-4D97-AF65-F5344CB8AC3E}">
        <p14:creationId xmlns:p14="http://schemas.microsoft.com/office/powerpoint/2010/main" val="356857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CD1B-9095-456D-99A8-CC1D1CE9799D}"/>
              </a:ext>
            </a:extLst>
          </p:cNvPr>
          <p:cNvSpPr>
            <a:spLocks noGrp="1"/>
          </p:cNvSpPr>
          <p:nvPr>
            <p:ph type="title"/>
          </p:nvPr>
        </p:nvSpPr>
        <p:spPr/>
        <p:txBody>
          <a:bodyPr/>
          <a:lstStyle/>
          <a:p>
            <a:r>
              <a:rPr lang="en-US" dirty="0"/>
              <a:t>Installation of Log4j</a:t>
            </a:r>
          </a:p>
        </p:txBody>
      </p:sp>
      <p:sp>
        <p:nvSpPr>
          <p:cNvPr id="3" name="Content Placeholder 2">
            <a:extLst>
              <a:ext uri="{FF2B5EF4-FFF2-40B4-BE49-F238E27FC236}">
                <a16:creationId xmlns:a16="http://schemas.microsoft.com/office/drawing/2014/main" id="{A7ADF1B9-34BD-4EF1-9C85-AE3306E9F934}"/>
              </a:ext>
            </a:extLst>
          </p:cNvPr>
          <p:cNvSpPr>
            <a:spLocks noGrp="1"/>
          </p:cNvSpPr>
          <p:nvPr>
            <p:ph idx="1"/>
          </p:nvPr>
        </p:nvSpPr>
        <p:spPr/>
        <p:txBody>
          <a:bodyPr>
            <a:normAutofit/>
          </a:bodyPr>
          <a:lstStyle/>
          <a:p>
            <a:pPr lvl="1"/>
            <a:r>
              <a:rPr lang="en-US" dirty="0"/>
              <a:t>For working with Log4j we will required log4j jar files which we will have to download from official web site of Apache.</a:t>
            </a:r>
          </a:p>
          <a:p>
            <a:pPr lvl="1"/>
            <a:r>
              <a:rPr lang="en-US" dirty="0"/>
              <a:t>We will have to follow steps to add it in our project</a:t>
            </a:r>
          </a:p>
          <a:p>
            <a:pPr lvl="1"/>
            <a:r>
              <a:rPr lang="en-US" dirty="0"/>
              <a:t>Step 1. go to Build path</a:t>
            </a:r>
          </a:p>
          <a:p>
            <a:pPr lvl="1"/>
            <a:r>
              <a:rPr lang="en-US" dirty="0"/>
              <a:t>Step 2. go configure build path </a:t>
            </a:r>
          </a:p>
          <a:p>
            <a:pPr lvl="1"/>
            <a:r>
              <a:rPr lang="en-US" dirty="0"/>
              <a:t>Step 3. click on </a:t>
            </a:r>
            <a:r>
              <a:rPr lang="en-US" dirty="0" err="1"/>
              <a:t>classpath</a:t>
            </a:r>
            <a:endParaRPr lang="en-US" dirty="0"/>
          </a:p>
          <a:p>
            <a:pPr lvl="1"/>
            <a:r>
              <a:rPr lang="en-US" dirty="0"/>
              <a:t>Step 4. click on Add external jar</a:t>
            </a:r>
          </a:p>
          <a:p>
            <a:pPr lvl="1"/>
            <a:r>
              <a:rPr lang="en-US" dirty="0"/>
              <a:t>Step 4. Select from desired destination</a:t>
            </a:r>
          </a:p>
        </p:txBody>
      </p:sp>
    </p:spTree>
    <p:extLst>
      <p:ext uri="{BB962C8B-B14F-4D97-AF65-F5344CB8AC3E}">
        <p14:creationId xmlns:p14="http://schemas.microsoft.com/office/powerpoint/2010/main" val="3590480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9B75C-CE78-4BFA-85D7-79428E695CE3}"/>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8A47A7A-E668-42CF-92DD-62033E131DB1}"/>
              </a:ext>
            </a:extLst>
          </p:cNvPr>
          <p:cNvSpPr>
            <a:spLocks noGrp="1"/>
          </p:cNvSpPr>
          <p:nvPr>
            <p:ph idx="1"/>
          </p:nvPr>
        </p:nvSpPr>
        <p:spPr/>
        <p:txBody>
          <a:bodyPr/>
          <a:lstStyle/>
          <a:p>
            <a:r>
              <a:rPr lang="en-US" dirty="0"/>
              <a:t>Log4j Introduction</a:t>
            </a:r>
          </a:p>
          <a:p>
            <a:r>
              <a:rPr lang="en-US" dirty="0"/>
              <a:t>Log4j Advantages and Disadvantages</a:t>
            </a:r>
          </a:p>
          <a:p>
            <a:r>
              <a:rPr lang="en-US" dirty="0"/>
              <a:t>Log4j Installation</a:t>
            </a:r>
          </a:p>
          <a:p>
            <a:r>
              <a:rPr lang="en-US" dirty="0"/>
              <a:t>Log4j Methods</a:t>
            </a:r>
          </a:p>
        </p:txBody>
      </p:sp>
    </p:spTree>
    <p:extLst>
      <p:ext uri="{BB962C8B-B14F-4D97-AF65-F5344CB8AC3E}">
        <p14:creationId xmlns:p14="http://schemas.microsoft.com/office/powerpoint/2010/main" val="3431848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CD1B-9095-456D-99A8-CC1D1CE9799D}"/>
              </a:ext>
            </a:extLst>
          </p:cNvPr>
          <p:cNvSpPr>
            <a:spLocks noGrp="1"/>
          </p:cNvSpPr>
          <p:nvPr>
            <p:ph type="title"/>
          </p:nvPr>
        </p:nvSpPr>
        <p:spPr/>
        <p:txBody>
          <a:bodyPr/>
          <a:lstStyle/>
          <a:p>
            <a:r>
              <a:rPr lang="en-US" dirty="0"/>
              <a:t>Introduction to Log4j</a:t>
            </a:r>
          </a:p>
        </p:txBody>
      </p:sp>
      <p:sp>
        <p:nvSpPr>
          <p:cNvPr id="3" name="Content Placeholder 2">
            <a:extLst>
              <a:ext uri="{FF2B5EF4-FFF2-40B4-BE49-F238E27FC236}">
                <a16:creationId xmlns:a16="http://schemas.microsoft.com/office/drawing/2014/main" id="{A7ADF1B9-34BD-4EF1-9C85-AE3306E9F934}"/>
              </a:ext>
            </a:extLst>
          </p:cNvPr>
          <p:cNvSpPr>
            <a:spLocks noGrp="1"/>
          </p:cNvSpPr>
          <p:nvPr>
            <p:ph idx="1"/>
          </p:nvPr>
        </p:nvSpPr>
        <p:spPr/>
        <p:txBody>
          <a:bodyPr/>
          <a:lstStyle/>
          <a:p>
            <a:r>
              <a:rPr lang="en-US" dirty="0"/>
              <a:t>Analogy</a:t>
            </a:r>
          </a:p>
          <a:p>
            <a:pPr lvl="1"/>
            <a:r>
              <a:rPr lang="en-US" dirty="0"/>
              <a:t>Consider simple example of your smartphones</a:t>
            </a:r>
          </a:p>
          <a:p>
            <a:pPr lvl="1"/>
            <a:r>
              <a:rPr lang="en-US" dirty="0"/>
              <a:t>When I am saying let me see your call log that time call log will keep all information about all kind of incoming and outgoing call.</a:t>
            </a:r>
          </a:p>
          <a:p>
            <a:pPr lvl="1"/>
            <a:r>
              <a:rPr lang="en-US" dirty="0"/>
              <a:t>This log is also updating if new call will be done so this is nothing but log keeping of your calls.</a:t>
            </a:r>
          </a:p>
          <a:p>
            <a:pPr lvl="1"/>
            <a:endParaRPr lang="en-US" dirty="0"/>
          </a:p>
        </p:txBody>
      </p:sp>
      <p:pic>
        <p:nvPicPr>
          <p:cNvPr id="5" name="Picture 4">
            <a:extLst>
              <a:ext uri="{FF2B5EF4-FFF2-40B4-BE49-F238E27FC236}">
                <a16:creationId xmlns:a16="http://schemas.microsoft.com/office/drawing/2014/main" id="{61E3C62E-46F3-4580-A018-F031587A8C46}"/>
              </a:ext>
            </a:extLst>
          </p:cNvPr>
          <p:cNvPicPr>
            <a:picLocks noChangeAspect="1"/>
          </p:cNvPicPr>
          <p:nvPr/>
        </p:nvPicPr>
        <p:blipFill>
          <a:blip r:embed="rId2"/>
          <a:stretch>
            <a:fillRect/>
          </a:stretch>
        </p:blipFill>
        <p:spPr>
          <a:xfrm>
            <a:off x="9902748" y="2797792"/>
            <a:ext cx="2106246" cy="3746310"/>
          </a:xfrm>
          <a:prstGeom prst="rect">
            <a:avLst/>
          </a:prstGeom>
        </p:spPr>
      </p:pic>
    </p:spTree>
    <p:extLst>
      <p:ext uri="{BB962C8B-B14F-4D97-AF65-F5344CB8AC3E}">
        <p14:creationId xmlns:p14="http://schemas.microsoft.com/office/powerpoint/2010/main" val="50448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CD1B-9095-456D-99A8-CC1D1CE9799D}"/>
              </a:ext>
            </a:extLst>
          </p:cNvPr>
          <p:cNvSpPr>
            <a:spLocks noGrp="1"/>
          </p:cNvSpPr>
          <p:nvPr>
            <p:ph type="title"/>
          </p:nvPr>
        </p:nvSpPr>
        <p:spPr/>
        <p:txBody>
          <a:bodyPr/>
          <a:lstStyle/>
          <a:p>
            <a:r>
              <a:rPr lang="en-US" dirty="0"/>
              <a:t>Introduction to Log4j</a:t>
            </a:r>
          </a:p>
        </p:txBody>
      </p:sp>
      <p:sp>
        <p:nvSpPr>
          <p:cNvPr id="3" name="Content Placeholder 2">
            <a:extLst>
              <a:ext uri="{FF2B5EF4-FFF2-40B4-BE49-F238E27FC236}">
                <a16:creationId xmlns:a16="http://schemas.microsoft.com/office/drawing/2014/main" id="{A7ADF1B9-34BD-4EF1-9C85-AE3306E9F934}"/>
              </a:ext>
            </a:extLst>
          </p:cNvPr>
          <p:cNvSpPr>
            <a:spLocks noGrp="1"/>
          </p:cNvSpPr>
          <p:nvPr>
            <p:ph idx="1"/>
          </p:nvPr>
        </p:nvSpPr>
        <p:spPr/>
        <p:txBody>
          <a:bodyPr/>
          <a:lstStyle/>
          <a:p>
            <a:pPr lvl="1"/>
            <a:r>
              <a:rPr lang="en-US" dirty="0"/>
              <a:t>Process of keeping log is Logging</a:t>
            </a:r>
          </a:p>
          <a:p>
            <a:pPr lvl="1"/>
            <a:r>
              <a:rPr lang="en-US" dirty="0"/>
              <a:t>In simple word we can say the logging means some way to indicate the state of the system at runtime.</a:t>
            </a:r>
          </a:p>
          <a:p>
            <a:pPr lvl="1"/>
            <a:r>
              <a:rPr lang="en-US" dirty="0"/>
              <a:t>Good logging requires three things:</a:t>
            </a:r>
          </a:p>
          <a:p>
            <a:pPr lvl="2"/>
            <a:r>
              <a:rPr lang="en-US" dirty="0"/>
              <a:t>Logging should provides what our application is doing internally</a:t>
            </a:r>
          </a:p>
          <a:p>
            <a:pPr lvl="2"/>
            <a:r>
              <a:rPr lang="en-US" dirty="0"/>
              <a:t>Logging process should not be very heavy, it would be very efficient so it couldn’t affect performance of your system.</a:t>
            </a:r>
          </a:p>
          <a:p>
            <a:pPr lvl="2"/>
            <a:r>
              <a:rPr lang="en-US" dirty="0"/>
              <a:t>You need to be able to adapt the logging details to different deployment environments and situations</a:t>
            </a:r>
          </a:p>
          <a:p>
            <a:pPr lvl="1"/>
            <a:endParaRPr lang="en-US" dirty="0"/>
          </a:p>
        </p:txBody>
      </p:sp>
    </p:spTree>
    <p:extLst>
      <p:ext uri="{BB962C8B-B14F-4D97-AF65-F5344CB8AC3E}">
        <p14:creationId xmlns:p14="http://schemas.microsoft.com/office/powerpoint/2010/main" val="2553783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CD1B-9095-456D-99A8-CC1D1CE9799D}"/>
              </a:ext>
            </a:extLst>
          </p:cNvPr>
          <p:cNvSpPr>
            <a:spLocks noGrp="1"/>
          </p:cNvSpPr>
          <p:nvPr>
            <p:ph type="title"/>
          </p:nvPr>
        </p:nvSpPr>
        <p:spPr/>
        <p:txBody>
          <a:bodyPr/>
          <a:lstStyle/>
          <a:p>
            <a:r>
              <a:rPr lang="en-US" dirty="0"/>
              <a:t>Introduction to Log4j</a:t>
            </a:r>
          </a:p>
        </p:txBody>
      </p:sp>
      <p:sp>
        <p:nvSpPr>
          <p:cNvPr id="3" name="Content Placeholder 2">
            <a:extLst>
              <a:ext uri="{FF2B5EF4-FFF2-40B4-BE49-F238E27FC236}">
                <a16:creationId xmlns:a16="http://schemas.microsoft.com/office/drawing/2014/main" id="{A7ADF1B9-34BD-4EF1-9C85-AE3306E9F934}"/>
              </a:ext>
            </a:extLst>
          </p:cNvPr>
          <p:cNvSpPr>
            <a:spLocks noGrp="1"/>
          </p:cNvSpPr>
          <p:nvPr>
            <p:ph idx="1"/>
          </p:nvPr>
        </p:nvSpPr>
        <p:spPr/>
        <p:txBody>
          <a:bodyPr/>
          <a:lstStyle/>
          <a:p>
            <a:pPr lvl="1"/>
            <a:r>
              <a:rPr lang="en-US" dirty="0"/>
              <a:t>Advantages of Logging</a:t>
            </a:r>
          </a:p>
          <a:p>
            <a:pPr lvl="2"/>
            <a:r>
              <a:rPr lang="en-US" b="1" dirty="0"/>
              <a:t>Quick Debugging:</a:t>
            </a:r>
            <a:r>
              <a:rPr lang="en-US" dirty="0"/>
              <a:t> If we write logging code very well then we will be able to find root cause of that respective application and we can fix it quickly.</a:t>
            </a:r>
          </a:p>
          <a:p>
            <a:pPr lvl="2"/>
            <a:r>
              <a:rPr lang="en-US" b="1" dirty="0"/>
              <a:t>Problem Diagnosis:</a:t>
            </a:r>
            <a:r>
              <a:rPr lang="en-US" dirty="0"/>
              <a:t> No matter how well written our code is, there may be some problems hidden in it. If you review the logging process, then we will be able to detect the problems precisely and quickly.</a:t>
            </a:r>
          </a:p>
          <a:p>
            <a:pPr lvl="2"/>
            <a:r>
              <a:rPr lang="en-US" b="1" dirty="0"/>
              <a:t>Easy Maintenance:</a:t>
            </a:r>
            <a:r>
              <a:rPr lang="en-US" dirty="0"/>
              <a:t> If application is properly logged then it is very easy to debug which results easy for maintenance.</a:t>
            </a:r>
          </a:p>
          <a:p>
            <a:pPr lvl="2"/>
            <a:r>
              <a:rPr lang="en-US" b="1" dirty="0"/>
              <a:t>Cost and Time Savings:</a:t>
            </a:r>
            <a:r>
              <a:rPr lang="en-US" dirty="0"/>
              <a:t> Well-written logging code offers quick debugging and easy maintenance. It makes installation, day to day maintenance, and maintenance, and debugging much more cost and time-effective.</a:t>
            </a:r>
          </a:p>
        </p:txBody>
      </p:sp>
    </p:spTree>
    <p:extLst>
      <p:ext uri="{BB962C8B-B14F-4D97-AF65-F5344CB8AC3E}">
        <p14:creationId xmlns:p14="http://schemas.microsoft.com/office/powerpoint/2010/main" val="216220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CD1B-9095-456D-99A8-CC1D1CE9799D}"/>
              </a:ext>
            </a:extLst>
          </p:cNvPr>
          <p:cNvSpPr>
            <a:spLocks noGrp="1"/>
          </p:cNvSpPr>
          <p:nvPr>
            <p:ph type="title"/>
          </p:nvPr>
        </p:nvSpPr>
        <p:spPr/>
        <p:txBody>
          <a:bodyPr/>
          <a:lstStyle/>
          <a:p>
            <a:r>
              <a:rPr lang="en-US" dirty="0"/>
              <a:t>Introduction to Log4j</a:t>
            </a:r>
          </a:p>
        </p:txBody>
      </p:sp>
      <p:sp>
        <p:nvSpPr>
          <p:cNvPr id="3" name="Content Placeholder 2">
            <a:extLst>
              <a:ext uri="{FF2B5EF4-FFF2-40B4-BE49-F238E27FC236}">
                <a16:creationId xmlns:a16="http://schemas.microsoft.com/office/drawing/2014/main" id="{A7ADF1B9-34BD-4EF1-9C85-AE3306E9F934}"/>
              </a:ext>
            </a:extLst>
          </p:cNvPr>
          <p:cNvSpPr>
            <a:spLocks noGrp="1"/>
          </p:cNvSpPr>
          <p:nvPr>
            <p:ph idx="1"/>
          </p:nvPr>
        </p:nvSpPr>
        <p:spPr/>
        <p:txBody>
          <a:bodyPr/>
          <a:lstStyle/>
          <a:p>
            <a:r>
              <a:rPr lang="en-US" b="1" dirty="0"/>
              <a:t>Disadvantages of Logging</a:t>
            </a:r>
          </a:p>
          <a:p>
            <a:pPr lvl="1"/>
            <a:r>
              <a:rPr lang="en-US" dirty="0"/>
              <a:t>Following disadvantages can occur with any logging process:</a:t>
            </a:r>
          </a:p>
          <a:p>
            <a:pPr lvl="1"/>
            <a:r>
              <a:rPr lang="en-US" dirty="0"/>
              <a:t>Logging adds runtime overhead due to the generation of logging information and the device </a:t>
            </a:r>
            <a:r>
              <a:rPr lang="en-US" dirty="0" err="1"/>
              <a:t>Input/Output</a:t>
            </a:r>
            <a:r>
              <a:rPr lang="en-US" dirty="0"/>
              <a:t> (I/O) related to publishing logging information.</a:t>
            </a:r>
          </a:p>
          <a:p>
            <a:pPr lvl="1"/>
            <a:r>
              <a:rPr lang="en-US" dirty="0"/>
              <a:t>Logging includes programming overhead due to the extra code required for producing logging information. The logging process increases the size of the code.</a:t>
            </a:r>
          </a:p>
          <a:p>
            <a:pPr lvl="1"/>
            <a:r>
              <a:rPr lang="en-US" dirty="0"/>
              <a:t>Badly produced logging information can cause confusion.</a:t>
            </a:r>
          </a:p>
          <a:p>
            <a:pPr lvl="1"/>
            <a:r>
              <a:rPr lang="en-US" dirty="0"/>
              <a:t>Logging with bad code can seriously affect the application's performance.</a:t>
            </a:r>
          </a:p>
        </p:txBody>
      </p:sp>
    </p:spTree>
    <p:extLst>
      <p:ext uri="{BB962C8B-B14F-4D97-AF65-F5344CB8AC3E}">
        <p14:creationId xmlns:p14="http://schemas.microsoft.com/office/powerpoint/2010/main" val="283334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CD1B-9095-456D-99A8-CC1D1CE9799D}"/>
              </a:ext>
            </a:extLst>
          </p:cNvPr>
          <p:cNvSpPr>
            <a:spLocks noGrp="1"/>
          </p:cNvSpPr>
          <p:nvPr>
            <p:ph type="title"/>
          </p:nvPr>
        </p:nvSpPr>
        <p:spPr/>
        <p:txBody>
          <a:bodyPr/>
          <a:lstStyle/>
          <a:p>
            <a:r>
              <a:rPr lang="en-US" dirty="0"/>
              <a:t>Introduction to Log4j</a:t>
            </a:r>
          </a:p>
        </p:txBody>
      </p:sp>
      <p:sp>
        <p:nvSpPr>
          <p:cNvPr id="3" name="Content Placeholder 2">
            <a:extLst>
              <a:ext uri="{FF2B5EF4-FFF2-40B4-BE49-F238E27FC236}">
                <a16:creationId xmlns:a16="http://schemas.microsoft.com/office/drawing/2014/main" id="{A7ADF1B9-34BD-4EF1-9C85-AE3306E9F934}"/>
              </a:ext>
            </a:extLst>
          </p:cNvPr>
          <p:cNvSpPr>
            <a:spLocks noGrp="1"/>
          </p:cNvSpPr>
          <p:nvPr>
            <p:ph idx="1"/>
          </p:nvPr>
        </p:nvSpPr>
        <p:spPr/>
        <p:txBody>
          <a:bodyPr/>
          <a:lstStyle/>
          <a:p>
            <a:r>
              <a:rPr lang="en-US" dirty="0"/>
              <a:t>Why use Log4j?</a:t>
            </a:r>
          </a:p>
          <a:p>
            <a:pPr lvl="1"/>
            <a:r>
              <a:rPr lang="en-US" dirty="0"/>
              <a:t>Log4j is open source.</a:t>
            </a:r>
          </a:p>
          <a:p>
            <a:pPr lvl="1"/>
            <a:r>
              <a:rPr lang="en-US" dirty="0"/>
              <a:t>Log4j facilitate us to store flow details either in file or database.</a:t>
            </a:r>
          </a:p>
          <a:p>
            <a:pPr lvl="1"/>
            <a:r>
              <a:rPr lang="en-US" dirty="0"/>
              <a:t>Log4j is worked for large as well as small projects.</a:t>
            </a:r>
          </a:p>
        </p:txBody>
      </p:sp>
    </p:spTree>
    <p:extLst>
      <p:ext uri="{BB962C8B-B14F-4D97-AF65-F5344CB8AC3E}">
        <p14:creationId xmlns:p14="http://schemas.microsoft.com/office/powerpoint/2010/main" val="51080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CD1B-9095-456D-99A8-CC1D1CE9799D}"/>
              </a:ext>
            </a:extLst>
          </p:cNvPr>
          <p:cNvSpPr>
            <a:spLocks noGrp="1"/>
          </p:cNvSpPr>
          <p:nvPr>
            <p:ph type="title"/>
          </p:nvPr>
        </p:nvSpPr>
        <p:spPr/>
        <p:txBody>
          <a:bodyPr/>
          <a:lstStyle/>
          <a:p>
            <a:r>
              <a:rPr lang="en-US" dirty="0"/>
              <a:t>Introduction to Log4j</a:t>
            </a:r>
          </a:p>
        </p:txBody>
      </p:sp>
      <p:sp>
        <p:nvSpPr>
          <p:cNvPr id="3" name="Content Placeholder 2">
            <a:extLst>
              <a:ext uri="{FF2B5EF4-FFF2-40B4-BE49-F238E27FC236}">
                <a16:creationId xmlns:a16="http://schemas.microsoft.com/office/drawing/2014/main" id="{A7ADF1B9-34BD-4EF1-9C85-AE3306E9F934}"/>
              </a:ext>
            </a:extLst>
          </p:cNvPr>
          <p:cNvSpPr>
            <a:spLocks noGrp="1"/>
          </p:cNvSpPr>
          <p:nvPr>
            <p:ph idx="1"/>
          </p:nvPr>
        </p:nvSpPr>
        <p:spPr/>
        <p:txBody>
          <a:bodyPr>
            <a:normAutofit lnSpcReduction="10000"/>
          </a:bodyPr>
          <a:lstStyle/>
          <a:p>
            <a:r>
              <a:rPr lang="en-US" dirty="0"/>
              <a:t>Log4J Features</a:t>
            </a:r>
          </a:p>
          <a:p>
            <a:pPr lvl="1"/>
            <a:r>
              <a:rPr lang="en-US" dirty="0"/>
              <a:t>It is thread-safe</a:t>
            </a:r>
          </a:p>
          <a:p>
            <a:pPr lvl="1"/>
            <a:r>
              <a:rPr lang="en-US" dirty="0"/>
              <a:t>It is optimized for speed</a:t>
            </a:r>
          </a:p>
          <a:p>
            <a:pPr lvl="1"/>
            <a:r>
              <a:rPr lang="en-US" dirty="0"/>
              <a:t>It is based on a named logger hierarchy</a:t>
            </a:r>
          </a:p>
          <a:p>
            <a:pPr lvl="1"/>
            <a:r>
              <a:rPr lang="en-US" dirty="0"/>
              <a:t>It supports internationalization</a:t>
            </a:r>
          </a:p>
          <a:p>
            <a:pPr lvl="1"/>
            <a:r>
              <a:rPr lang="en-US" dirty="0"/>
              <a:t>It supports multiple outputs of appenders per logger</a:t>
            </a:r>
          </a:p>
          <a:p>
            <a:pPr lvl="1"/>
            <a:r>
              <a:rPr lang="en-US" dirty="0"/>
              <a:t>It is not restricted to a predefined set of facilities</a:t>
            </a:r>
          </a:p>
          <a:p>
            <a:pPr lvl="1"/>
            <a:r>
              <a:rPr lang="en-US" dirty="0"/>
              <a:t>The format of the log output can be easily altered by extending the Layout class</a:t>
            </a:r>
          </a:p>
          <a:p>
            <a:pPr lvl="1"/>
            <a:r>
              <a:rPr lang="en-US" dirty="0"/>
              <a:t>It is designed to manage Java exceptions from the start</a:t>
            </a:r>
          </a:p>
          <a:p>
            <a:pPr lvl="1"/>
            <a:r>
              <a:rPr lang="en-US" dirty="0"/>
              <a:t>Behavior of logging can be set at runtime using a configuration file</a:t>
            </a:r>
          </a:p>
          <a:p>
            <a:pPr lvl="1"/>
            <a:endParaRPr lang="en-US" dirty="0"/>
          </a:p>
        </p:txBody>
      </p:sp>
    </p:spTree>
    <p:extLst>
      <p:ext uri="{BB962C8B-B14F-4D97-AF65-F5344CB8AC3E}">
        <p14:creationId xmlns:p14="http://schemas.microsoft.com/office/powerpoint/2010/main" val="2106391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CD1B-9095-456D-99A8-CC1D1CE9799D}"/>
              </a:ext>
            </a:extLst>
          </p:cNvPr>
          <p:cNvSpPr>
            <a:spLocks noGrp="1"/>
          </p:cNvSpPr>
          <p:nvPr>
            <p:ph type="title"/>
          </p:nvPr>
        </p:nvSpPr>
        <p:spPr/>
        <p:txBody>
          <a:bodyPr/>
          <a:lstStyle/>
          <a:p>
            <a:r>
              <a:rPr lang="en-US" dirty="0"/>
              <a:t>Introduction to Log4j</a:t>
            </a:r>
          </a:p>
        </p:txBody>
      </p:sp>
      <p:sp>
        <p:nvSpPr>
          <p:cNvPr id="3" name="Content Placeholder 2">
            <a:extLst>
              <a:ext uri="{FF2B5EF4-FFF2-40B4-BE49-F238E27FC236}">
                <a16:creationId xmlns:a16="http://schemas.microsoft.com/office/drawing/2014/main" id="{A7ADF1B9-34BD-4EF1-9C85-AE3306E9F934}"/>
              </a:ext>
            </a:extLst>
          </p:cNvPr>
          <p:cNvSpPr>
            <a:spLocks noGrp="1"/>
          </p:cNvSpPr>
          <p:nvPr>
            <p:ph idx="1"/>
          </p:nvPr>
        </p:nvSpPr>
        <p:spPr/>
        <p:txBody>
          <a:bodyPr>
            <a:normAutofit lnSpcReduction="10000"/>
          </a:bodyPr>
          <a:lstStyle/>
          <a:p>
            <a:r>
              <a:rPr lang="en-US" dirty="0"/>
              <a:t>Log4J Features</a:t>
            </a:r>
          </a:p>
          <a:p>
            <a:pPr lvl="1"/>
            <a:r>
              <a:rPr lang="en-US" dirty="0"/>
              <a:t>It is thread-safe</a:t>
            </a:r>
          </a:p>
          <a:p>
            <a:pPr lvl="1"/>
            <a:r>
              <a:rPr lang="en-US" dirty="0"/>
              <a:t>It is optimized for speed</a:t>
            </a:r>
          </a:p>
          <a:p>
            <a:pPr lvl="1"/>
            <a:r>
              <a:rPr lang="en-US" dirty="0"/>
              <a:t>It is based on a named logger hierarchy</a:t>
            </a:r>
          </a:p>
          <a:p>
            <a:pPr lvl="1"/>
            <a:r>
              <a:rPr lang="en-US" dirty="0"/>
              <a:t>It supports internationalization</a:t>
            </a:r>
          </a:p>
          <a:p>
            <a:pPr lvl="1"/>
            <a:r>
              <a:rPr lang="en-US" dirty="0"/>
              <a:t>It supports multiple outputs of appenders per logger</a:t>
            </a:r>
          </a:p>
          <a:p>
            <a:pPr lvl="1"/>
            <a:r>
              <a:rPr lang="en-US" dirty="0"/>
              <a:t>It is not restricted to a predefined set of facilities</a:t>
            </a:r>
          </a:p>
          <a:p>
            <a:pPr lvl="1"/>
            <a:r>
              <a:rPr lang="en-US" dirty="0"/>
              <a:t>The format of the log output can be easily altered by extending the Layout class</a:t>
            </a:r>
          </a:p>
          <a:p>
            <a:pPr lvl="1"/>
            <a:r>
              <a:rPr lang="en-US" dirty="0"/>
              <a:t>It is designed to manage Java exceptions from the start</a:t>
            </a:r>
          </a:p>
          <a:p>
            <a:pPr lvl="1"/>
            <a:r>
              <a:rPr lang="en-US" dirty="0"/>
              <a:t>Behavior of logging can be set at runtime using a configuration file</a:t>
            </a:r>
          </a:p>
          <a:p>
            <a:pPr lvl="1"/>
            <a:endParaRPr lang="en-US" dirty="0"/>
          </a:p>
        </p:txBody>
      </p:sp>
    </p:spTree>
    <p:extLst>
      <p:ext uri="{BB962C8B-B14F-4D97-AF65-F5344CB8AC3E}">
        <p14:creationId xmlns:p14="http://schemas.microsoft.com/office/powerpoint/2010/main" val="1692320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BF6AB195FA6B40BB05C998728EFA1C" ma:contentTypeVersion="14" ma:contentTypeDescription="Create a new document." ma:contentTypeScope="" ma:versionID="36a31e67a0ebb9353d8ed00dc44ea807">
  <xsd:schema xmlns:xsd="http://www.w3.org/2001/XMLSchema" xmlns:xs="http://www.w3.org/2001/XMLSchema" xmlns:p="http://schemas.microsoft.com/office/2006/metadata/properties" xmlns:ns3="cabf9d1d-7037-4043-81d1-9a99ac01e8a4" xmlns:ns4="68c7713d-6281-4197-a031-c946640054c5" targetNamespace="http://schemas.microsoft.com/office/2006/metadata/properties" ma:root="true" ma:fieldsID="4b72d673f45b4d64d13f24e2b404a3cd" ns3:_="" ns4:_="">
    <xsd:import namespace="cabf9d1d-7037-4043-81d1-9a99ac01e8a4"/>
    <xsd:import namespace="68c7713d-6281-4197-a031-c946640054c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f9d1d-7037-4043-81d1-9a99ac01e8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c7713d-6281-4197-a031-c946640054c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90EA0B-3203-444D-A3FB-41C03D3CB3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f9d1d-7037-4043-81d1-9a99ac01e8a4"/>
    <ds:schemaRef ds:uri="68c7713d-6281-4197-a031-c946640054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B04038-CA45-4DC4-8EF1-9508E21394E2}">
  <ds:schemaRefs>
    <ds:schemaRef ds:uri="http://schemas.microsoft.com/sharepoint/v3/contenttype/forms"/>
  </ds:schemaRefs>
</ds:datastoreItem>
</file>

<file path=customXml/itemProps3.xml><?xml version="1.0" encoding="utf-8"?>
<ds:datastoreItem xmlns:ds="http://schemas.openxmlformats.org/officeDocument/2006/customXml" ds:itemID="{91A996DA-B3EF-4CC0-AD83-8DB009FFC9D9}">
  <ds:schemaRefs>
    <ds:schemaRef ds:uri="http://schemas.microsoft.com/office/infopath/2007/PartnerControls"/>
    <ds:schemaRef ds:uri="http://www.w3.org/XML/1998/namespace"/>
    <ds:schemaRef ds:uri="http://schemas.microsoft.com/office/2006/documentManagement/types"/>
    <ds:schemaRef ds:uri="http://purl.org/dc/elements/1.1/"/>
    <ds:schemaRef ds:uri="cabf9d1d-7037-4043-81d1-9a99ac01e8a4"/>
    <ds:schemaRef ds:uri="http://purl.org/dc/dcmitype/"/>
    <ds:schemaRef ds:uri="http://purl.org/dc/terms/"/>
    <ds:schemaRef ds:uri="http://schemas.microsoft.com/office/2006/metadata/properties"/>
    <ds:schemaRef ds:uri="68c7713d-6281-4197-a031-c946640054c5"/>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Ion</Template>
  <TotalTime>96</TotalTime>
  <Words>1637</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Wingdings</vt:lpstr>
      <vt:lpstr>Wingdings 3</vt:lpstr>
      <vt:lpstr>Ion</vt:lpstr>
      <vt:lpstr>Log4j</vt:lpstr>
      <vt:lpstr>Objectives</vt:lpstr>
      <vt:lpstr>Introduction to Log4j</vt:lpstr>
      <vt:lpstr>Introduction to Log4j</vt:lpstr>
      <vt:lpstr>Introduction to Log4j</vt:lpstr>
      <vt:lpstr>Introduction to Log4j</vt:lpstr>
      <vt:lpstr>Introduction to Log4j</vt:lpstr>
      <vt:lpstr>Introduction to Log4j</vt:lpstr>
      <vt:lpstr>Introduction to Log4j</vt:lpstr>
      <vt:lpstr>Log4j Architecture</vt:lpstr>
      <vt:lpstr>Log4j Architecture</vt:lpstr>
      <vt:lpstr>Log4j Architecture</vt:lpstr>
      <vt:lpstr>Log4j Architecture</vt:lpstr>
      <vt:lpstr>Log4j Architecture</vt:lpstr>
      <vt:lpstr>Log4j Architecture</vt:lpstr>
      <vt:lpstr>Log4j Architecture</vt:lpstr>
      <vt:lpstr>Log4j Architecture</vt:lpstr>
      <vt:lpstr>Installation of Log4j</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Log4j</dc:title>
  <dc:creator>Bhushan Paradkar</dc:creator>
  <cp:lastModifiedBy>Bhushan Paradkar</cp:lastModifiedBy>
  <cp:revision>3</cp:revision>
  <dcterms:created xsi:type="dcterms:W3CDTF">2021-11-15T14:32:11Z</dcterms:created>
  <dcterms:modified xsi:type="dcterms:W3CDTF">2022-01-13T13:43:39Z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0x010100D6BF6AB195FA6B40BB05C998728EFA1C</vt:lpwstr>
  </property>
</Properties>
</file>