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67" r:id="rId5"/>
    <p:sldId id="259" r:id="rId6"/>
    <p:sldId id="269" r:id="rId7"/>
    <p:sldId id="270" r:id="rId8"/>
    <p:sldId id="271" r:id="rId9"/>
    <p:sldId id="272" r:id="rId10"/>
    <p:sldId id="273" r:id="rId11"/>
    <p:sldId id="274" r:id="rId12"/>
    <p:sldId id="275" r:id="rId13"/>
    <p:sldId id="260" r:id="rId14"/>
    <p:sldId id="276" r:id="rId15"/>
    <p:sldId id="261" r:id="rId16"/>
    <p:sldId id="262" r:id="rId17"/>
    <p:sldId id="277" r:id="rId18"/>
    <p:sldId id="263" r:id="rId19"/>
    <p:sldId id="265" r:id="rId20"/>
    <p:sldId id="278" r:id="rId21"/>
    <p:sldId id="281" r:id="rId22"/>
    <p:sldId id="268" r:id="rId23"/>
    <p:sldId id="279" r:id="rId24"/>
    <p:sldId id="282" r:id="rId25"/>
    <p:sldId id="280" r:id="rId26"/>
    <p:sldId id="289" r:id="rId27"/>
    <p:sldId id="29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Paradkar" userId="34e5527b-0322-46c9-85e8-191e72d03a67" providerId="ADAL" clId="{29492E1B-1ED0-4E7F-B416-9E5F03DE29C4}"/>
    <pc:docChg chg="delSld">
      <pc:chgData name="Bhushan Paradkar" userId="34e5527b-0322-46c9-85e8-191e72d03a67" providerId="ADAL" clId="{29492E1B-1ED0-4E7F-B416-9E5F03DE29C4}" dt="2022-01-10T18:57:14.650" v="5" actId="2696"/>
      <pc:docMkLst>
        <pc:docMk/>
      </pc:docMkLst>
      <pc:sldChg chg="del">
        <pc:chgData name="Bhushan Paradkar" userId="34e5527b-0322-46c9-85e8-191e72d03a67" providerId="ADAL" clId="{29492E1B-1ED0-4E7F-B416-9E5F03DE29C4}" dt="2022-01-10T18:57:08.995" v="0" actId="2696"/>
        <pc:sldMkLst>
          <pc:docMk/>
          <pc:sldMk cId="798950513" sldId="283"/>
        </pc:sldMkLst>
      </pc:sldChg>
      <pc:sldChg chg="del">
        <pc:chgData name="Bhushan Paradkar" userId="34e5527b-0322-46c9-85e8-191e72d03a67" providerId="ADAL" clId="{29492E1B-1ED0-4E7F-B416-9E5F03DE29C4}" dt="2022-01-10T18:57:10.544" v="1" actId="2696"/>
        <pc:sldMkLst>
          <pc:docMk/>
          <pc:sldMk cId="3483135752" sldId="284"/>
        </pc:sldMkLst>
      </pc:sldChg>
      <pc:sldChg chg="del">
        <pc:chgData name="Bhushan Paradkar" userId="34e5527b-0322-46c9-85e8-191e72d03a67" providerId="ADAL" clId="{29492E1B-1ED0-4E7F-B416-9E5F03DE29C4}" dt="2022-01-10T18:57:11.667" v="2" actId="2696"/>
        <pc:sldMkLst>
          <pc:docMk/>
          <pc:sldMk cId="2490471504" sldId="285"/>
        </pc:sldMkLst>
      </pc:sldChg>
      <pc:sldChg chg="del">
        <pc:chgData name="Bhushan Paradkar" userId="34e5527b-0322-46c9-85e8-191e72d03a67" providerId="ADAL" clId="{29492E1B-1ED0-4E7F-B416-9E5F03DE29C4}" dt="2022-01-10T18:57:13.236" v="3" actId="2696"/>
        <pc:sldMkLst>
          <pc:docMk/>
          <pc:sldMk cId="1753076894" sldId="286"/>
        </pc:sldMkLst>
      </pc:sldChg>
      <pc:sldChg chg="del">
        <pc:chgData name="Bhushan Paradkar" userId="34e5527b-0322-46c9-85e8-191e72d03a67" providerId="ADAL" clId="{29492E1B-1ED0-4E7F-B416-9E5F03DE29C4}" dt="2022-01-10T18:57:14.018" v="4" actId="2696"/>
        <pc:sldMkLst>
          <pc:docMk/>
          <pc:sldMk cId="1164495624" sldId="287"/>
        </pc:sldMkLst>
      </pc:sldChg>
      <pc:sldChg chg="del">
        <pc:chgData name="Bhushan Paradkar" userId="34e5527b-0322-46c9-85e8-191e72d03a67" providerId="ADAL" clId="{29492E1B-1ED0-4E7F-B416-9E5F03DE29C4}" dt="2022-01-10T18:57:14.650" v="5" actId="2696"/>
        <pc:sldMkLst>
          <pc:docMk/>
          <pc:sldMk cId="2896185955" sldId="28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A9E8D0-74B4-4693-8745-03CE32DEB182}" type="datetimeFigureOut">
              <a:rPr lang="en-US" smtClean="0"/>
              <a:t>1/11/2022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CA5F9-BF5A-494E-A989-9057CA85D24F}" type="slidenum">
              <a:rPr lang="en-US" smtClean="0"/>
              <a:t>‹#›</a:t>
            </a:fld>
            <a:endParaRPr lang="en-US"/>
          </a:p>
        </p:txBody>
      </p:sp>
    </p:spTree>
    <p:extLst>
      <p:ext uri="{BB962C8B-B14F-4D97-AF65-F5344CB8AC3E}">
        <p14:creationId xmlns:p14="http://schemas.microsoft.com/office/powerpoint/2010/main" val="3865673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9CA5F9-BF5A-494E-A989-9057CA85D24F}" type="slidenum">
              <a:rPr lang="en-US" smtClean="0"/>
              <a:t>12</a:t>
            </a:fld>
            <a:endParaRPr lang="en-US"/>
          </a:p>
        </p:txBody>
      </p:sp>
    </p:spTree>
    <p:extLst>
      <p:ext uri="{BB962C8B-B14F-4D97-AF65-F5344CB8AC3E}">
        <p14:creationId xmlns:p14="http://schemas.microsoft.com/office/powerpoint/2010/main" val="889833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1/11/2022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Day 5</a:t>
            </a:r>
          </a:p>
        </p:txBody>
      </p:sp>
    </p:spTree>
    <p:extLst>
      <p:ext uri="{BB962C8B-B14F-4D97-AF65-F5344CB8AC3E}">
        <p14:creationId xmlns:p14="http://schemas.microsoft.com/office/powerpoint/2010/main" val="3266140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81200"/>
            <a:ext cx="8686799" cy="4572000"/>
          </a:xfrm>
        </p:spPr>
        <p:txBody>
          <a:bodyPr>
            <a:normAutofit fontScale="85000" lnSpcReduction="20000"/>
          </a:bodyPr>
          <a:lstStyle/>
          <a:p>
            <a:r>
              <a:rPr lang="en-US" dirty="0"/>
              <a:t>When we create an instance of class which is extending Thread class is called as thread in New Born state.</a:t>
            </a:r>
          </a:p>
          <a:p>
            <a:r>
              <a:rPr lang="en-US" dirty="0"/>
              <a:t>Ex. </a:t>
            </a:r>
          </a:p>
          <a:p>
            <a:pPr marL="627063" lvl="2" indent="0">
              <a:buNone/>
            </a:pPr>
            <a:r>
              <a:rPr lang="en-US" dirty="0"/>
              <a:t>Class </a:t>
            </a:r>
            <a:r>
              <a:rPr lang="en-US" dirty="0" err="1"/>
              <a:t>MyThreadClass</a:t>
            </a:r>
            <a:r>
              <a:rPr lang="en-US" dirty="0"/>
              <a:t> extends Thread{</a:t>
            </a:r>
          </a:p>
          <a:p>
            <a:pPr marL="627063" lvl="2" indent="0">
              <a:buNone/>
            </a:pPr>
            <a:r>
              <a:rPr lang="en-US" dirty="0"/>
              <a:t>Public void run(){</a:t>
            </a:r>
          </a:p>
          <a:p>
            <a:pPr marL="627063" lvl="2" indent="0">
              <a:buNone/>
            </a:pPr>
            <a:r>
              <a:rPr lang="en-US" dirty="0"/>
              <a:t>}</a:t>
            </a:r>
          </a:p>
          <a:p>
            <a:pPr marL="627063" lvl="2" indent="0">
              <a:buNone/>
            </a:pPr>
            <a:r>
              <a:rPr lang="en-US" dirty="0"/>
              <a:t>}</a:t>
            </a:r>
          </a:p>
          <a:p>
            <a:pPr marL="627063" lvl="2" indent="0">
              <a:buNone/>
            </a:pPr>
            <a:r>
              <a:rPr lang="en-US" dirty="0"/>
              <a:t>-----------</a:t>
            </a:r>
          </a:p>
          <a:p>
            <a:pPr marL="627063" lvl="2" indent="0">
              <a:buNone/>
            </a:pPr>
            <a:r>
              <a:rPr lang="en-US" dirty="0"/>
              <a:t>Public class Main{</a:t>
            </a:r>
          </a:p>
          <a:p>
            <a:pPr marL="627063" lvl="2" indent="0">
              <a:buNone/>
            </a:pPr>
            <a:r>
              <a:rPr lang="en-US" dirty="0"/>
              <a:t>Public static void main(String [] args){</a:t>
            </a:r>
          </a:p>
          <a:p>
            <a:pPr marL="627063" lvl="2" indent="0">
              <a:buNone/>
            </a:pPr>
            <a:r>
              <a:rPr lang="en-US" dirty="0" err="1"/>
              <a:t>MyThreadClass</a:t>
            </a:r>
            <a:r>
              <a:rPr lang="en-US" dirty="0"/>
              <a:t> </a:t>
            </a:r>
            <a:r>
              <a:rPr lang="en-US" dirty="0" err="1"/>
              <a:t>obj</a:t>
            </a:r>
            <a:r>
              <a:rPr lang="en-US" dirty="0"/>
              <a:t> = new </a:t>
            </a:r>
            <a:r>
              <a:rPr lang="en-US" dirty="0" err="1"/>
              <a:t>MyThreadClass</a:t>
            </a:r>
            <a:r>
              <a:rPr lang="en-US" dirty="0"/>
              <a:t> ();  // newborn thread</a:t>
            </a:r>
          </a:p>
          <a:p>
            <a:pPr marL="627063" lvl="2" indent="0">
              <a:buNone/>
            </a:pPr>
            <a:r>
              <a:rPr lang="en-US" dirty="0"/>
              <a:t>}</a:t>
            </a:r>
          </a:p>
          <a:p>
            <a:pPr marL="627063" lvl="2" indent="0">
              <a:buNone/>
            </a:pPr>
            <a:r>
              <a:rPr lang="en-US" dirty="0"/>
              <a:t>}</a:t>
            </a:r>
          </a:p>
          <a:p>
            <a:pPr marL="1234440" lvl="4" indent="0">
              <a:buNone/>
            </a:pPr>
            <a:r>
              <a:rPr lang="en-US" sz="1900" dirty="0">
                <a:solidFill>
                  <a:schemeClr val="tx1"/>
                </a:solidFill>
              </a:rPr>
              <a:t>(Note -&gt; we can use only two methods over here</a:t>
            </a:r>
          </a:p>
          <a:p>
            <a:pPr marL="1691640" lvl="4" indent="-457200">
              <a:buAutoNum type="arabicPeriod"/>
            </a:pPr>
            <a:r>
              <a:rPr lang="en-US" sz="1900" dirty="0">
                <a:solidFill>
                  <a:schemeClr val="tx1"/>
                </a:solidFill>
              </a:rPr>
              <a:t>Start ()-&gt; to take in ready or runnable state</a:t>
            </a:r>
          </a:p>
          <a:p>
            <a:pPr marL="1691640" lvl="4" indent="-457200">
              <a:buAutoNum type="arabicPeriod"/>
            </a:pPr>
            <a:r>
              <a:rPr lang="en-US" sz="1900" dirty="0">
                <a:solidFill>
                  <a:schemeClr val="tx1"/>
                </a:solidFill>
              </a:rPr>
              <a:t>Stop() -&gt; to take in dead state)</a:t>
            </a:r>
          </a:p>
        </p:txBody>
      </p:sp>
      <p:sp>
        <p:nvSpPr>
          <p:cNvPr id="3" name="Title 2"/>
          <p:cNvSpPr>
            <a:spLocks noGrp="1"/>
          </p:cNvSpPr>
          <p:nvPr>
            <p:ph type="title"/>
          </p:nvPr>
        </p:nvSpPr>
        <p:spPr/>
        <p:txBody>
          <a:bodyPr/>
          <a:lstStyle/>
          <a:p>
            <a:r>
              <a:rPr lang="en-US" dirty="0"/>
              <a:t>Thread Life Cycle</a:t>
            </a:r>
          </a:p>
        </p:txBody>
      </p:sp>
    </p:spTree>
    <p:extLst>
      <p:ext uri="{BB962C8B-B14F-4D97-AF65-F5344CB8AC3E}">
        <p14:creationId xmlns:p14="http://schemas.microsoft.com/office/powerpoint/2010/main" val="2704705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05000"/>
            <a:ext cx="8686799" cy="4648200"/>
          </a:xfrm>
        </p:spPr>
        <p:txBody>
          <a:bodyPr/>
          <a:lstStyle/>
          <a:p>
            <a:r>
              <a:rPr lang="en-US" dirty="0"/>
              <a:t>Runnable and Running states</a:t>
            </a:r>
          </a:p>
          <a:p>
            <a:endParaRPr lang="en-US" dirty="0"/>
          </a:p>
        </p:txBody>
      </p:sp>
      <p:sp>
        <p:nvSpPr>
          <p:cNvPr id="3" name="Title 2"/>
          <p:cNvSpPr>
            <a:spLocks noGrp="1"/>
          </p:cNvSpPr>
          <p:nvPr>
            <p:ph type="title"/>
          </p:nvPr>
        </p:nvSpPr>
        <p:spPr/>
        <p:txBody>
          <a:bodyPr/>
          <a:lstStyle/>
          <a:p>
            <a:r>
              <a:rPr lang="en-US" dirty="0"/>
              <a:t>Thread Life Cycle</a:t>
            </a:r>
          </a:p>
        </p:txBody>
      </p:sp>
      <p:sp>
        <p:nvSpPr>
          <p:cNvPr id="4" name="Rectangle 3"/>
          <p:cNvSpPr/>
          <p:nvPr/>
        </p:nvSpPr>
        <p:spPr>
          <a:xfrm>
            <a:off x="1447800" y="2362200"/>
            <a:ext cx="57912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MyClass</a:t>
            </a:r>
            <a:r>
              <a:rPr lang="en-US" dirty="0">
                <a:solidFill>
                  <a:schemeClr val="tx1"/>
                </a:solidFill>
              </a:rPr>
              <a:t> </a:t>
            </a:r>
            <a:r>
              <a:rPr lang="en-US" dirty="0" err="1">
                <a:solidFill>
                  <a:schemeClr val="tx1"/>
                </a:solidFill>
              </a:rPr>
              <a:t>obj</a:t>
            </a:r>
            <a:r>
              <a:rPr lang="en-US" dirty="0">
                <a:solidFill>
                  <a:schemeClr val="tx1"/>
                </a:solidFill>
              </a:rPr>
              <a:t> = new </a:t>
            </a:r>
            <a:r>
              <a:rPr lang="en-US" dirty="0" err="1">
                <a:solidFill>
                  <a:schemeClr val="tx1"/>
                </a:solidFill>
              </a:rPr>
              <a:t>MyClass</a:t>
            </a:r>
            <a:r>
              <a:rPr lang="en-US" dirty="0">
                <a:solidFill>
                  <a:schemeClr val="tx1"/>
                </a:solidFill>
              </a:rPr>
              <a:t>();</a:t>
            </a:r>
          </a:p>
          <a:p>
            <a:pPr algn="ctr"/>
            <a:r>
              <a:rPr lang="en-US" dirty="0">
                <a:solidFill>
                  <a:schemeClr val="tx1"/>
                </a:solidFill>
              </a:rPr>
              <a:t>New Born Thread</a:t>
            </a:r>
          </a:p>
        </p:txBody>
      </p:sp>
      <p:cxnSp>
        <p:nvCxnSpPr>
          <p:cNvPr id="6" name="Straight Arrow Connector 5"/>
          <p:cNvCxnSpPr>
            <a:stCxn id="4" idx="2"/>
          </p:cNvCxnSpPr>
          <p:nvPr/>
        </p:nvCxnSpPr>
        <p:spPr>
          <a:xfrm>
            <a:off x="4343400" y="3352800"/>
            <a:ext cx="0" cy="685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2590800" y="3505200"/>
            <a:ext cx="15240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p>
        </p:txBody>
      </p:sp>
      <p:sp>
        <p:nvSpPr>
          <p:cNvPr id="9" name="Rectangle 8"/>
          <p:cNvSpPr/>
          <p:nvPr/>
        </p:nvSpPr>
        <p:spPr>
          <a:xfrm>
            <a:off x="228600" y="4038600"/>
            <a:ext cx="85344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8200" y="4114800"/>
            <a:ext cx="39624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Runnable state</a:t>
            </a:r>
          </a:p>
        </p:txBody>
      </p:sp>
      <p:sp>
        <p:nvSpPr>
          <p:cNvPr id="11" name="Oval 10"/>
          <p:cNvSpPr/>
          <p:nvPr/>
        </p:nvSpPr>
        <p:spPr>
          <a:xfrm>
            <a:off x="381000" y="4114800"/>
            <a:ext cx="39624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Running state</a:t>
            </a:r>
          </a:p>
        </p:txBody>
      </p:sp>
      <p:sp>
        <p:nvSpPr>
          <p:cNvPr id="12" name="Cloud Callout 11"/>
          <p:cNvSpPr/>
          <p:nvPr/>
        </p:nvSpPr>
        <p:spPr>
          <a:xfrm>
            <a:off x="5493895" y="1981200"/>
            <a:ext cx="3657600" cy="2514600"/>
          </a:xfrm>
          <a:prstGeom prst="cloud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Thread Scheduler start working on it. Thread with more priority or if no priority so on first come first serve basis that thread go in running state</a:t>
            </a:r>
          </a:p>
        </p:txBody>
      </p:sp>
      <p:sp>
        <p:nvSpPr>
          <p:cNvPr id="13" name="Rectangle 12"/>
          <p:cNvSpPr/>
          <p:nvPr/>
        </p:nvSpPr>
        <p:spPr>
          <a:xfrm>
            <a:off x="4953000" y="4648200"/>
            <a:ext cx="685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T1</a:t>
            </a:r>
          </a:p>
        </p:txBody>
      </p:sp>
      <p:sp>
        <p:nvSpPr>
          <p:cNvPr id="14" name="Rectangle 13"/>
          <p:cNvSpPr/>
          <p:nvPr/>
        </p:nvSpPr>
        <p:spPr>
          <a:xfrm>
            <a:off x="7543800" y="4648200"/>
            <a:ext cx="685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T2</a:t>
            </a:r>
          </a:p>
        </p:txBody>
      </p:sp>
      <p:sp>
        <p:nvSpPr>
          <p:cNvPr id="15" name="Rectangle 14"/>
          <p:cNvSpPr/>
          <p:nvPr/>
        </p:nvSpPr>
        <p:spPr>
          <a:xfrm>
            <a:off x="6096000" y="5257800"/>
            <a:ext cx="685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T2</a:t>
            </a:r>
          </a:p>
        </p:txBody>
      </p:sp>
      <p:cxnSp>
        <p:nvCxnSpPr>
          <p:cNvPr id="17" name="Curved Connector 16"/>
          <p:cNvCxnSpPr>
            <a:stCxn id="13" idx="0"/>
          </p:cNvCxnSpPr>
          <p:nvPr/>
        </p:nvCxnSpPr>
        <p:spPr>
          <a:xfrm rot="16200000" flipV="1">
            <a:off x="3943350" y="3295650"/>
            <a:ext cx="304800" cy="24003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09800" y="4191000"/>
            <a:ext cx="685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T1</a:t>
            </a:r>
          </a:p>
        </p:txBody>
      </p:sp>
      <p:sp>
        <p:nvSpPr>
          <p:cNvPr id="19" name="Cloud Callout 18"/>
          <p:cNvSpPr/>
          <p:nvPr/>
        </p:nvSpPr>
        <p:spPr>
          <a:xfrm>
            <a:off x="1447800" y="1371600"/>
            <a:ext cx="3657600" cy="2514600"/>
          </a:xfrm>
          <a:prstGeom prst="cloud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T1 will do it’s work and after finish it will go to in Runnable state back. We can use </a:t>
            </a:r>
            <a:r>
              <a:rPr lang="en-US" b="1" dirty="0">
                <a:solidFill>
                  <a:schemeClr val="tx1"/>
                </a:solidFill>
              </a:rPr>
              <a:t>yield </a:t>
            </a:r>
            <a:r>
              <a:rPr lang="en-US" dirty="0">
                <a:solidFill>
                  <a:schemeClr val="tx1"/>
                </a:solidFill>
              </a:rPr>
              <a:t>function also to do so</a:t>
            </a:r>
          </a:p>
        </p:txBody>
      </p:sp>
      <p:cxnSp>
        <p:nvCxnSpPr>
          <p:cNvPr id="21" name="Curved Connector 20"/>
          <p:cNvCxnSpPr>
            <a:stCxn id="18" idx="2"/>
            <a:endCxn id="10" idx="3"/>
          </p:cNvCxnSpPr>
          <p:nvPr/>
        </p:nvCxnSpPr>
        <p:spPr>
          <a:xfrm rot="16200000" flipH="1">
            <a:off x="3453001" y="3900299"/>
            <a:ext cx="875178" cy="2675780"/>
          </a:xfrm>
          <a:prstGeom prst="curvedConnector3">
            <a:avLst>
              <a:gd name="adj1" fmla="val 15672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71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500" fill="hold"/>
                                        <p:tgtEl>
                                          <p:spTgt spid="19"/>
                                        </p:tgtEl>
                                        <p:attrNameLst>
                                          <p:attrName>ppt_x</p:attrName>
                                        </p:attrNameLst>
                                      </p:cBhvr>
                                      <p:tavLst>
                                        <p:tav tm="0">
                                          <p:val>
                                            <p:strVal val="#ppt_x"/>
                                          </p:val>
                                        </p:tav>
                                        <p:tav tm="100000">
                                          <p:val>
                                            <p:strVal val="#ppt_x"/>
                                          </p:val>
                                        </p:tav>
                                      </p:tavLst>
                                    </p:anim>
                                    <p:anim calcmode="lin" valueType="num">
                                      <p:cBhvr additive="base">
                                        <p:cTn id="7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ppt_x"/>
                                          </p:val>
                                        </p:tav>
                                        <p:tav tm="100000">
                                          <p:val>
                                            <p:strVal val="#ppt_x"/>
                                          </p:val>
                                        </p:tav>
                                      </p:tavLst>
                                    </p:anim>
                                    <p:anim calcmode="lin" valueType="num">
                                      <p:cBhvr additive="base">
                                        <p:cTn id="7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0" grpId="0" animBg="1"/>
      <p:bldP spid="11" grpId="0" animBg="1"/>
      <p:bldP spid="12" grpId="0" animBg="1"/>
      <p:bldP spid="13" grpId="0" animBg="1"/>
      <p:bldP spid="14" grpId="0" animBg="1"/>
      <p:bldP spid="15" grpId="0" animBg="1"/>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1295400"/>
            <a:ext cx="57912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MyClass</a:t>
            </a:r>
            <a:r>
              <a:rPr lang="en-US" dirty="0">
                <a:solidFill>
                  <a:schemeClr val="tx1"/>
                </a:solidFill>
              </a:rPr>
              <a:t> </a:t>
            </a:r>
            <a:r>
              <a:rPr lang="en-US" dirty="0" err="1">
                <a:solidFill>
                  <a:schemeClr val="tx1"/>
                </a:solidFill>
              </a:rPr>
              <a:t>obj</a:t>
            </a:r>
            <a:r>
              <a:rPr lang="en-US" dirty="0">
                <a:solidFill>
                  <a:schemeClr val="tx1"/>
                </a:solidFill>
              </a:rPr>
              <a:t> = new </a:t>
            </a:r>
            <a:r>
              <a:rPr lang="en-US" dirty="0" err="1">
                <a:solidFill>
                  <a:schemeClr val="tx1"/>
                </a:solidFill>
              </a:rPr>
              <a:t>MyClass</a:t>
            </a:r>
            <a:r>
              <a:rPr lang="en-US" dirty="0">
                <a:solidFill>
                  <a:schemeClr val="tx1"/>
                </a:solidFill>
              </a:rPr>
              <a:t>();</a:t>
            </a:r>
          </a:p>
          <a:p>
            <a:pPr algn="ctr"/>
            <a:r>
              <a:rPr lang="en-US" dirty="0">
                <a:solidFill>
                  <a:schemeClr val="tx1"/>
                </a:solidFill>
              </a:rPr>
              <a:t>New Born Thread</a:t>
            </a:r>
          </a:p>
        </p:txBody>
      </p:sp>
      <p:cxnSp>
        <p:nvCxnSpPr>
          <p:cNvPr id="6" name="Straight Arrow Connector 5"/>
          <p:cNvCxnSpPr>
            <a:stCxn id="4" idx="2"/>
          </p:cNvCxnSpPr>
          <p:nvPr/>
        </p:nvCxnSpPr>
        <p:spPr>
          <a:xfrm>
            <a:off x="4343400" y="2286000"/>
            <a:ext cx="0" cy="685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2590800" y="2438400"/>
            <a:ext cx="15240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p>
        </p:txBody>
      </p:sp>
      <p:sp>
        <p:nvSpPr>
          <p:cNvPr id="9" name="Rectangle 8"/>
          <p:cNvSpPr/>
          <p:nvPr/>
        </p:nvSpPr>
        <p:spPr>
          <a:xfrm>
            <a:off x="228600" y="2971800"/>
            <a:ext cx="85344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8200" y="3048000"/>
            <a:ext cx="39624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Runnable state</a:t>
            </a:r>
          </a:p>
        </p:txBody>
      </p:sp>
      <p:sp>
        <p:nvSpPr>
          <p:cNvPr id="11" name="Oval 10"/>
          <p:cNvSpPr/>
          <p:nvPr/>
        </p:nvSpPr>
        <p:spPr>
          <a:xfrm>
            <a:off x="381000" y="3048000"/>
            <a:ext cx="39624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Running state</a:t>
            </a:r>
          </a:p>
        </p:txBody>
      </p:sp>
      <p:sp>
        <p:nvSpPr>
          <p:cNvPr id="13" name="Rectangle 12"/>
          <p:cNvSpPr/>
          <p:nvPr/>
        </p:nvSpPr>
        <p:spPr>
          <a:xfrm>
            <a:off x="4953000" y="3581400"/>
            <a:ext cx="685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T1</a:t>
            </a:r>
          </a:p>
        </p:txBody>
      </p:sp>
      <p:sp>
        <p:nvSpPr>
          <p:cNvPr id="14" name="Rectangle 13"/>
          <p:cNvSpPr/>
          <p:nvPr/>
        </p:nvSpPr>
        <p:spPr>
          <a:xfrm>
            <a:off x="7543800" y="3581400"/>
            <a:ext cx="685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T2</a:t>
            </a:r>
          </a:p>
        </p:txBody>
      </p:sp>
      <p:sp>
        <p:nvSpPr>
          <p:cNvPr id="15" name="Rectangle 14"/>
          <p:cNvSpPr/>
          <p:nvPr/>
        </p:nvSpPr>
        <p:spPr>
          <a:xfrm>
            <a:off x="6096000" y="4191000"/>
            <a:ext cx="685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T2</a:t>
            </a:r>
          </a:p>
        </p:txBody>
      </p:sp>
      <p:cxnSp>
        <p:nvCxnSpPr>
          <p:cNvPr id="17" name="Curved Connector 16"/>
          <p:cNvCxnSpPr>
            <a:stCxn id="13" idx="0"/>
          </p:cNvCxnSpPr>
          <p:nvPr/>
        </p:nvCxnSpPr>
        <p:spPr>
          <a:xfrm rot="16200000" flipV="1">
            <a:off x="3943350" y="2228850"/>
            <a:ext cx="304800" cy="24003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09800" y="3124200"/>
            <a:ext cx="685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T1</a:t>
            </a:r>
          </a:p>
        </p:txBody>
      </p:sp>
      <p:sp>
        <p:nvSpPr>
          <p:cNvPr id="8" name="Rectangle 7"/>
          <p:cNvSpPr/>
          <p:nvPr/>
        </p:nvSpPr>
        <p:spPr>
          <a:xfrm>
            <a:off x="3200400" y="5791200"/>
            <a:ext cx="2971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Blocked / Not Runnable</a:t>
            </a:r>
          </a:p>
        </p:txBody>
      </p:sp>
      <p:cxnSp>
        <p:nvCxnSpPr>
          <p:cNvPr id="20" name="Straight Arrow Connector 19"/>
          <p:cNvCxnSpPr/>
          <p:nvPr/>
        </p:nvCxnSpPr>
        <p:spPr>
          <a:xfrm>
            <a:off x="3505200" y="5029200"/>
            <a:ext cx="0" cy="762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V="1">
            <a:off x="4953000" y="5029200"/>
            <a:ext cx="0" cy="762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6" name="Rectangle 25"/>
          <p:cNvSpPr/>
          <p:nvPr/>
        </p:nvSpPr>
        <p:spPr>
          <a:xfrm>
            <a:off x="2133600" y="5029200"/>
            <a:ext cx="1295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suspend()</a:t>
            </a:r>
          </a:p>
        </p:txBody>
      </p:sp>
      <p:sp>
        <p:nvSpPr>
          <p:cNvPr id="27" name="Rectangle 26"/>
          <p:cNvSpPr/>
          <p:nvPr/>
        </p:nvSpPr>
        <p:spPr>
          <a:xfrm>
            <a:off x="2133600" y="5334000"/>
            <a:ext cx="1295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a:t>
            </a:r>
          </a:p>
        </p:txBody>
      </p:sp>
      <p:sp>
        <p:nvSpPr>
          <p:cNvPr id="28" name="Rectangle 27"/>
          <p:cNvSpPr/>
          <p:nvPr/>
        </p:nvSpPr>
        <p:spPr>
          <a:xfrm>
            <a:off x="2133600" y="5638800"/>
            <a:ext cx="1295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sleep()</a:t>
            </a:r>
          </a:p>
        </p:txBody>
      </p:sp>
      <p:sp>
        <p:nvSpPr>
          <p:cNvPr id="30" name="Rectangle 29"/>
          <p:cNvSpPr/>
          <p:nvPr/>
        </p:nvSpPr>
        <p:spPr>
          <a:xfrm>
            <a:off x="5029200" y="5105400"/>
            <a:ext cx="1295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resume()</a:t>
            </a:r>
          </a:p>
        </p:txBody>
      </p:sp>
      <p:sp>
        <p:nvSpPr>
          <p:cNvPr id="31" name="Rectangle 30"/>
          <p:cNvSpPr/>
          <p:nvPr/>
        </p:nvSpPr>
        <p:spPr>
          <a:xfrm>
            <a:off x="5029200" y="5410200"/>
            <a:ext cx="1295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notify()</a:t>
            </a:r>
          </a:p>
        </p:txBody>
      </p:sp>
      <p:cxnSp>
        <p:nvCxnSpPr>
          <p:cNvPr id="33" name="Straight Arrow Connector 32"/>
          <p:cNvCxnSpPr>
            <a:stCxn id="18" idx="2"/>
          </p:cNvCxnSpPr>
          <p:nvPr/>
        </p:nvCxnSpPr>
        <p:spPr>
          <a:xfrm>
            <a:off x="2552700" y="3733800"/>
            <a:ext cx="952500" cy="1295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a:endCxn id="10" idx="3"/>
          </p:cNvCxnSpPr>
          <p:nvPr/>
        </p:nvCxnSpPr>
        <p:spPr>
          <a:xfrm flipV="1">
            <a:off x="4953000" y="4608978"/>
            <a:ext cx="275480" cy="4202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76200" y="1828800"/>
            <a:ext cx="12954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Dead state</a:t>
            </a:r>
          </a:p>
        </p:txBody>
      </p:sp>
      <p:cxnSp>
        <p:nvCxnSpPr>
          <p:cNvPr id="38" name="Straight Arrow Connector 37"/>
          <p:cNvCxnSpPr>
            <a:stCxn id="11" idx="1"/>
          </p:cNvCxnSpPr>
          <p:nvPr/>
        </p:nvCxnSpPr>
        <p:spPr>
          <a:xfrm flipH="1" flipV="1">
            <a:off x="723900" y="2895600"/>
            <a:ext cx="237380" cy="4202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9" name="Rectangle 38"/>
          <p:cNvSpPr/>
          <p:nvPr/>
        </p:nvSpPr>
        <p:spPr>
          <a:xfrm>
            <a:off x="76200" y="2971800"/>
            <a:ext cx="1066800" cy="3440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Stop</a:t>
            </a:r>
          </a:p>
        </p:txBody>
      </p:sp>
      <p:sp>
        <p:nvSpPr>
          <p:cNvPr id="40" name="Rectangle 39"/>
          <p:cNvSpPr/>
          <p:nvPr/>
        </p:nvSpPr>
        <p:spPr>
          <a:xfrm>
            <a:off x="228600" y="1219200"/>
            <a:ext cx="1066800" cy="3440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Stop</a:t>
            </a:r>
          </a:p>
        </p:txBody>
      </p:sp>
      <p:cxnSp>
        <p:nvCxnSpPr>
          <p:cNvPr id="42" name="Curved Connector 41"/>
          <p:cNvCxnSpPr>
            <a:stCxn id="4" idx="1"/>
          </p:cNvCxnSpPr>
          <p:nvPr/>
        </p:nvCxnSpPr>
        <p:spPr>
          <a:xfrm rot="10800000" flipV="1">
            <a:off x="762000" y="1790700"/>
            <a:ext cx="685800" cy="266700"/>
          </a:xfrm>
          <a:prstGeom prst="curvedConnector3">
            <a:avLst/>
          </a:prstGeom>
          <a:ln>
            <a:tailEnd type="arrow"/>
          </a:ln>
        </p:spPr>
        <p:style>
          <a:lnRef idx="1">
            <a:schemeClr val="dk1"/>
          </a:lnRef>
          <a:fillRef idx="0">
            <a:schemeClr val="dk1"/>
          </a:fillRef>
          <a:effectRef idx="0">
            <a:schemeClr val="dk1"/>
          </a:effectRef>
          <a:fontRef idx="minor">
            <a:schemeClr val="tx1"/>
          </a:fontRef>
        </p:style>
      </p:cxnSp>
      <p:cxnSp>
        <p:nvCxnSpPr>
          <p:cNvPr id="44" name="Curved Connector 43"/>
          <p:cNvCxnSpPr>
            <a:stCxn id="8" idx="0"/>
            <a:endCxn id="36" idx="3"/>
          </p:cNvCxnSpPr>
          <p:nvPr/>
        </p:nvCxnSpPr>
        <p:spPr>
          <a:xfrm rot="16200000" flipV="1">
            <a:off x="1314450" y="2419350"/>
            <a:ext cx="3429000" cy="3314700"/>
          </a:xfrm>
          <a:prstGeom prst="curvedConnector2">
            <a:avLst/>
          </a:prstGeom>
        </p:spPr>
        <p:style>
          <a:lnRef idx="1">
            <a:schemeClr val="dk1"/>
          </a:lnRef>
          <a:fillRef idx="0">
            <a:schemeClr val="dk1"/>
          </a:fillRef>
          <a:effectRef idx="0">
            <a:schemeClr val="dk1"/>
          </a:effectRef>
          <a:fontRef idx="minor">
            <a:schemeClr val="tx1"/>
          </a:fontRef>
        </p:style>
      </p:cxnSp>
      <p:sp>
        <p:nvSpPr>
          <p:cNvPr id="45" name="Rectangle 44"/>
          <p:cNvSpPr/>
          <p:nvPr/>
        </p:nvSpPr>
        <p:spPr>
          <a:xfrm>
            <a:off x="3886200" y="4608978"/>
            <a:ext cx="1066800" cy="3440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Stop</a:t>
            </a:r>
          </a:p>
        </p:txBody>
      </p:sp>
    </p:spTree>
    <p:extLst>
      <p:ext uri="{BB962C8B-B14F-4D97-AF65-F5344CB8AC3E}">
        <p14:creationId xmlns:p14="http://schemas.microsoft.com/office/powerpoint/2010/main" val="280477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ppt_x"/>
                                          </p:val>
                                        </p:tav>
                                        <p:tav tm="100000">
                                          <p:val>
                                            <p:strVal val="#ppt_x"/>
                                          </p:val>
                                        </p:tav>
                                      </p:tavLst>
                                    </p:anim>
                                    <p:anim calcmode="lin" valueType="num">
                                      <p:cBhvr additive="base">
                                        <p:cTn id="6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 calcmode="lin" valueType="num">
                                      <p:cBhvr additive="base">
                                        <p:cTn id="65" dur="500" fill="hold"/>
                                        <p:tgtEl>
                                          <p:spTgt spid="33"/>
                                        </p:tgtEl>
                                        <p:attrNameLst>
                                          <p:attrName>ppt_x</p:attrName>
                                        </p:attrNameLst>
                                      </p:cBhvr>
                                      <p:tavLst>
                                        <p:tav tm="0">
                                          <p:val>
                                            <p:strVal val="#ppt_x"/>
                                          </p:val>
                                        </p:tav>
                                        <p:tav tm="100000">
                                          <p:val>
                                            <p:strVal val="#ppt_x"/>
                                          </p:val>
                                        </p:tav>
                                      </p:tavLst>
                                    </p:anim>
                                    <p:anim calcmode="lin" valueType="num">
                                      <p:cBhvr additive="base">
                                        <p:cTn id="6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anim calcmode="lin" valueType="num">
                                      <p:cBhvr additive="base">
                                        <p:cTn id="71" dur="500" fill="hold"/>
                                        <p:tgtEl>
                                          <p:spTgt spid="26"/>
                                        </p:tgtEl>
                                        <p:attrNameLst>
                                          <p:attrName>ppt_x</p:attrName>
                                        </p:attrNameLst>
                                      </p:cBhvr>
                                      <p:tavLst>
                                        <p:tav tm="0">
                                          <p:val>
                                            <p:strVal val="#ppt_x"/>
                                          </p:val>
                                        </p:tav>
                                        <p:tav tm="100000">
                                          <p:val>
                                            <p:strVal val="#ppt_x"/>
                                          </p:val>
                                        </p:tav>
                                      </p:tavLst>
                                    </p:anim>
                                    <p:anim calcmode="lin" valueType="num">
                                      <p:cBhvr additive="base">
                                        <p:cTn id="7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anim calcmode="lin" valueType="num">
                                      <p:cBhvr additive="base">
                                        <p:cTn id="77" dur="500" fill="hold"/>
                                        <p:tgtEl>
                                          <p:spTgt spid="27"/>
                                        </p:tgtEl>
                                        <p:attrNameLst>
                                          <p:attrName>ppt_x</p:attrName>
                                        </p:attrNameLst>
                                      </p:cBhvr>
                                      <p:tavLst>
                                        <p:tav tm="0">
                                          <p:val>
                                            <p:strVal val="#ppt_x"/>
                                          </p:val>
                                        </p:tav>
                                        <p:tav tm="100000">
                                          <p:val>
                                            <p:strVal val="#ppt_x"/>
                                          </p:val>
                                        </p:tav>
                                      </p:tavLst>
                                    </p:anim>
                                    <p:anim calcmode="lin" valueType="num">
                                      <p:cBhvr additive="base">
                                        <p:cTn id="7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28"/>
                                        </p:tgtEl>
                                        <p:attrNameLst>
                                          <p:attrName>style.visibility</p:attrName>
                                        </p:attrNameLst>
                                      </p:cBhvr>
                                      <p:to>
                                        <p:strVal val="visible"/>
                                      </p:to>
                                    </p:set>
                                    <p:anim calcmode="lin" valueType="num">
                                      <p:cBhvr additive="base">
                                        <p:cTn id="83" dur="500" fill="hold"/>
                                        <p:tgtEl>
                                          <p:spTgt spid="28"/>
                                        </p:tgtEl>
                                        <p:attrNameLst>
                                          <p:attrName>ppt_x</p:attrName>
                                        </p:attrNameLst>
                                      </p:cBhvr>
                                      <p:tavLst>
                                        <p:tav tm="0">
                                          <p:val>
                                            <p:strVal val="#ppt_x"/>
                                          </p:val>
                                        </p:tav>
                                        <p:tav tm="100000">
                                          <p:val>
                                            <p:strVal val="#ppt_x"/>
                                          </p:val>
                                        </p:tav>
                                      </p:tavLst>
                                    </p:anim>
                                    <p:anim calcmode="lin" valueType="num">
                                      <p:cBhvr additive="base">
                                        <p:cTn id="8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8"/>
                                        </p:tgtEl>
                                        <p:attrNameLst>
                                          <p:attrName>style.visibility</p:attrName>
                                        </p:attrNameLst>
                                      </p:cBhvr>
                                      <p:to>
                                        <p:strVal val="visible"/>
                                      </p:to>
                                    </p:set>
                                    <p:anim calcmode="lin" valueType="num">
                                      <p:cBhvr additive="base">
                                        <p:cTn id="89" dur="500" fill="hold"/>
                                        <p:tgtEl>
                                          <p:spTgt spid="8"/>
                                        </p:tgtEl>
                                        <p:attrNameLst>
                                          <p:attrName>ppt_x</p:attrName>
                                        </p:attrNameLst>
                                      </p:cBhvr>
                                      <p:tavLst>
                                        <p:tav tm="0">
                                          <p:val>
                                            <p:strVal val="#ppt_x"/>
                                          </p:val>
                                        </p:tav>
                                        <p:tav tm="100000">
                                          <p:val>
                                            <p:strVal val="#ppt_x"/>
                                          </p:val>
                                        </p:tav>
                                      </p:tavLst>
                                    </p:anim>
                                    <p:anim calcmode="lin" valueType="num">
                                      <p:cBhvr additive="base">
                                        <p:cTn id="9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500" fill="hold"/>
                                        <p:tgtEl>
                                          <p:spTgt spid="22"/>
                                        </p:tgtEl>
                                        <p:attrNameLst>
                                          <p:attrName>ppt_x</p:attrName>
                                        </p:attrNameLst>
                                      </p:cBhvr>
                                      <p:tavLst>
                                        <p:tav tm="0">
                                          <p:val>
                                            <p:strVal val="#ppt_x"/>
                                          </p:val>
                                        </p:tav>
                                        <p:tav tm="100000">
                                          <p:val>
                                            <p:strVal val="#ppt_x"/>
                                          </p:val>
                                        </p:tav>
                                      </p:tavLst>
                                    </p:anim>
                                    <p:anim calcmode="lin" valueType="num">
                                      <p:cBhvr additive="base">
                                        <p:cTn id="9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35"/>
                                        </p:tgtEl>
                                        <p:attrNameLst>
                                          <p:attrName>style.visibility</p:attrName>
                                        </p:attrNameLst>
                                      </p:cBhvr>
                                      <p:to>
                                        <p:strVal val="visible"/>
                                      </p:to>
                                    </p:set>
                                    <p:anim calcmode="lin" valueType="num">
                                      <p:cBhvr additive="base">
                                        <p:cTn id="101" dur="500" fill="hold"/>
                                        <p:tgtEl>
                                          <p:spTgt spid="35"/>
                                        </p:tgtEl>
                                        <p:attrNameLst>
                                          <p:attrName>ppt_x</p:attrName>
                                        </p:attrNameLst>
                                      </p:cBhvr>
                                      <p:tavLst>
                                        <p:tav tm="0">
                                          <p:val>
                                            <p:strVal val="#ppt_x"/>
                                          </p:val>
                                        </p:tav>
                                        <p:tav tm="100000">
                                          <p:val>
                                            <p:strVal val="#ppt_x"/>
                                          </p:val>
                                        </p:tav>
                                      </p:tavLst>
                                    </p:anim>
                                    <p:anim calcmode="lin" valueType="num">
                                      <p:cBhvr additive="base">
                                        <p:cTn id="10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31"/>
                                        </p:tgtEl>
                                        <p:attrNameLst>
                                          <p:attrName>style.visibility</p:attrName>
                                        </p:attrNameLst>
                                      </p:cBhvr>
                                      <p:to>
                                        <p:strVal val="visible"/>
                                      </p:to>
                                    </p:set>
                                    <p:anim calcmode="lin" valueType="num">
                                      <p:cBhvr additive="base">
                                        <p:cTn id="107" dur="500" fill="hold"/>
                                        <p:tgtEl>
                                          <p:spTgt spid="31"/>
                                        </p:tgtEl>
                                        <p:attrNameLst>
                                          <p:attrName>ppt_x</p:attrName>
                                        </p:attrNameLst>
                                      </p:cBhvr>
                                      <p:tavLst>
                                        <p:tav tm="0">
                                          <p:val>
                                            <p:strVal val="#ppt_x"/>
                                          </p:val>
                                        </p:tav>
                                        <p:tav tm="100000">
                                          <p:val>
                                            <p:strVal val="#ppt_x"/>
                                          </p:val>
                                        </p:tav>
                                      </p:tavLst>
                                    </p:anim>
                                    <p:anim calcmode="lin" valueType="num">
                                      <p:cBhvr additive="base">
                                        <p:cTn id="10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30"/>
                                        </p:tgtEl>
                                        <p:attrNameLst>
                                          <p:attrName>style.visibility</p:attrName>
                                        </p:attrNameLst>
                                      </p:cBhvr>
                                      <p:to>
                                        <p:strVal val="visible"/>
                                      </p:to>
                                    </p:set>
                                    <p:anim calcmode="lin" valueType="num">
                                      <p:cBhvr additive="base">
                                        <p:cTn id="113" dur="500" fill="hold"/>
                                        <p:tgtEl>
                                          <p:spTgt spid="30"/>
                                        </p:tgtEl>
                                        <p:attrNameLst>
                                          <p:attrName>ppt_x</p:attrName>
                                        </p:attrNameLst>
                                      </p:cBhvr>
                                      <p:tavLst>
                                        <p:tav tm="0">
                                          <p:val>
                                            <p:strVal val="#ppt_x"/>
                                          </p:val>
                                        </p:tav>
                                        <p:tav tm="100000">
                                          <p:val>
                                            <p:strVal val="#ppt_x"/>
                                          </p:val>
                                        </p:tav>
                                      </p:tavLst>
                                    </p:anim>
                                    <p:anim calcmode="lin" valueType="num">
                                      <p:cBhvr additive="base">
                                        <p:cTn id="1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38"/>
                                        </p:tgtEl>
                                        <p:attrNameLst>
                                          <p:attrName>style.visibility</p:attrName>
                                        </p:attrNameLst>
                                      </p:cBhvr>
                                      <p:to>
                                        <p:strVal val="visible"/>
                                      </p:to>
                                    </p:set>
                                    <p:anim calcmode="lin" valueType="num">
                                      <p:cBhvr additive="base">
                                        <p:cTn id="119" dur="500" fill="hold"/>
                                        <p:tgtEl>
                                          <p:spTgt spid="38"/>
                                        </p:tgtEl>
                                        <p:attrNameLst>
                                          <p:attrName>ppt_x</p:attrName>
                                        </p:attrNameLst>
                                      </p:cBhvr>
                                      <p:tavLst>
                                        <p:tav tm="0">
                                          <p:val>
                                            <p:strVal val="#ppt_x"/>
                                          </p:val>
                                        </p:tav>
                                        <p:tav tm="100000">
                                          <p:val>
                                            <p:strVal val="#ppt_x"/>
                                          </p:val>
                                        </p:tav>
                                      </p:tavLst>
                                    </p:anim>
                                    <p:anim calcmode="lin" valueType="num">
                                      <p:cBhvr additive="base">
                                        <p:cTn id="12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39"/>
                                        </p:tgtEl>
                                        <p:attrNameLst>
                                          <p:attrName>style.visibility</p:attrName>
                                        </p:attrNameLst>
                                      </p:cBhvr>
                                      <p:to>
                                        <p:strVal val="visible"/>
                                      </p:to>
                                    </p:set>
                                    <p:anim calcmode="lin" valueType="num">
                                      <p:cBhvr additive="base">
                                        <p:cTn id="125" dur="500" fill="hold"/>
                                        <p:tgtEl>
                                          <p:spTgt spid="39"/>
                                        </p:tgtEl>
                                        <p:attrNameLst>
                                          <p:attrName>ppt_x</p:attrName>
                                        </p:attrNameLst>
                                      </p:cBhvr>
                                      <p:tavLst>
                                        <p:tav tm="0">
                                          <p:val>
                                            <p:strVal val="#ppt_x"/>
                                          </p:val>
                                        </p:tav>
                                        <p:tav tm="100000">
                                          <p:val>
                                            <p:strVal val="#ppt_x"/>
                                          </p:val>
                                        </p:tav>
                                      </p:tavLst>
                                    </p:anim>
                                    <p:anim calcmode="lin" valueType="num">
                                      <p:cBhvr additive="base">
                                        <p:cTn id="12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36"/>
                                        </p:tgtEl>
                                        <p:attrNameLst>
                                          <p:attrName>style.visibility</p:attrName>
                                        </p:attrNameLst>
                                      </p:cBhvr>
                                      <p:to>
                                        <p:strVal val="visible"/>
                                      </p:to>
                                    </p:set>
                                    <p:anim calcmode="lin" valueType="num">
                                      <p:cBhvr additive="base">
                                        <p:cTn id="131" dur="500" fill="hold"/>
                                        <p:tgtEl>
                                          <p:spTgt spid="36"/>
                                        </p:tgtEl>
                                        <p:attrNameLst>
                                          <p:attrName>ppt_x</p:attrName>
                                        </p:attrNameLst>
                                      </p:cBhvr>
                                      <p:tavLst>
                                        <p:tav tm="0">
                                          <p:val>
                                            <p:strVal val="#ppt_x"/>
                                          </p:val>
                                        </p:tav>
                                        <p:tav tm="100000">
                                          <p:val>
                                            <p:strVal val="#ppt_x"/>
                                          </p:val>
                                        </p:tav>
                                      </p:tavLst>
                                    </p:anim>
                                    <p:anim calcmode="lin" valueType="num">
                                      <p:cBhvr additive="base">
                                        <p:cTn id="13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40"/>
                                        </p:tgtEl>
                                        <p:attrNameLst>
                                          <p:attrName>style.visibility</p:attrName>
                                        </p:attrNameLst>
                                      </p:cBhvr>
                                      <p:to>
                                        <p:strVal val="visible"/>
                                      </p:to>
                                    </p:set>
                                    <p:anim calcmode="lin" valueType="num">
                                      <p:cBhvr additive="base">
                                        <p:cTn id="137" dur="500" fill="hold"/>
                                        <p:tgtEl>
                                          <p:spTgt spid="40"/>
                                        </p:tgtEl>
                                        <p:attrNameLst>
                                          <p:attrName>ppt_x</p:attrName>
                                        </p:attrNameLst>
                                      </p:cBhvr>
                                      <p:tavLst>
                                        <p:tav tm="0">
                                          <p:val>
                                            <p:strVal val="#ppt_x"/>
                                          </p:val>
                                        </p:tav>
                                        <p:tav tm="100000">
                                          <p:val>
                                            <p:strVal val="#ppt_x"/>
                                          </p:val>
                                        </p:tav>
                                      </p:tavLst>
                                    </p:anim>
                                    <p:anim calcmode="lin" valueType="num">
                                      <p:cBhvr additive="base">
                                        <p:cTn id="13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42"/>
                                        </p:tgtEl>
                                        <p:attrNameLst>
                                          <p:attrName>style.visibility</p:attrName>
                                        </p:attrNameLst>
                                      </p:cBhvr>
                                      <p:to>
                                        <p:strVal val="visible"/>
                                      </p:to>
                                    </p:set>
                                    <p:anim calcmode="lin" valueType="num">
                                      <p:cBhvr additive="base">
                                        <p:cTn id="143" dur="500" fill="hold"/>
                                        <p:tgtEl>
                                          <p:spTgt spid="42"/>
                                        </p:tgtEl>
                                        <p:attrNameLst>
                                          <p:attrName>ppt_x</p:attrName>
                                        </p:attrNameLst>
                                      </p:cBhvr>
                                      <p:tavLst>
                                        <p:tav tm="0">
                                          <p:val>
                                            <p:strVal val="#ppt_x"/>
                                          </p:val>
                                        </p:tav>
                                        <p:tav tm="100000">
                                          <p:val>
                                            <p:strVal val="#ppt_x"/>
                                          </p:val>
                                        </p:tav>
                                      </p:tavLst>
                                    </p:anim>
                                    <p:anim calcmode="lin" valueType="num">
                                      <p:cBhvr additive="base">
                                        <p:cTn id="14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grpId="0" nodeType="clickEffect">
                                  <p:stCondLst>
                                    <p:cond delay="0"/>
                                  </p:stCondLst>
                                  <p:childTnLst>
                                    <p:set>
                                      <p:cBhvr>
                                        <p:cTn id="148" dur="1" fill="hold">
                                          <p:stCondLst>
                                            <p:cond delay="0"/>
                                          </p:stCondLst>
                                        </p:cTn>
                                        <p:tgtEl>
                                          <p:spTgt spid="45"/>
                                        </p:tgtEl>
                                        <p:attrNameLst>
                                          <p:attrName>style.visibility</p:attrName>
                                        </p:attrNameLst>
                                      </p:cBhvr>
                                      <p:to>
                                        <p:strVal val="visible"/>
                                      </p:to>
                                    </p:set>
                                    <p:anim calcmode="lin" valueType="num">
                                      <p:cBhvr additive="base">
                                        <p:cTn id="149" dur="500" fill="hold"/>
                                        <p:tgtEl>
                                          <p:spTgt spid="45"/>
                                        </p:tgtEl>
                                        <p:attrNameLst>
                                          <p:attrName>ppt_x</p:attrName>
                                        </p:attrNameLst>
                                      </p:cBhvr>
                                      <p:tavLst>
                                        <p:tav tm="0">
                                          <p:val>
                                            <p:strVal val="#ppt_x"/>
                                          </p:val>
                                        </p:tav>
                                        <p:tav tm="100000">
                                          <p:val>
                                            <p:strVal val="#ppt_x"/>
                                          </p:val>
                                        </p:tav>
                                      </p:tavLst>
                                    </p:anim>
                                    <p:anim calcmode="lin" valueType="num">
                                      <p:cBhvr additive="base">
                                        <p:cTn id="150" dur="500" fill="hold"/>
                                        <p:tgtEl>
                                          <p:spTgt spid="45"/>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44"/>
                                        </p:tgtEl>
                                        <p:attrNameLst>
                                          <p:attrName>style.visibility</p:attrName>
                                        </p:attrNameLst>
                                      </p:cBhvr>
                                      <p:to>
                                        <p:strVal val="visible"/>
                                      </p:to>
                                    </p:set>
                                    <p:anim calcmode="lin" valueType="num">
                                      <p:cBhvr additive="base">
                                        <p:cTn id="153" dur="500" fill="hold"/>
                                        <p:tgtEl>
                                          <p:spTgt spid="44"/>
                                        </p:tgtEl>
                                        <p:attrNameLst>
                                          <p:attrName>ppt_x</p:attrName>
                                        </p:attrNameLst>
                                      </p:cBhvr>
                                      <p:tavLst>
                                        <p:tav tm="0">
                                          <p:val>
                                            <p:strVal val="#ppt_x"/>
                                          </p:val>
                                        </p:tav>
                                        <p:tav tm="100000">
                                          <p:val>
                                            <p:strVal val="#ppt_x"/>
                                          </p:val>
                                        </p:tav>
                                      </p:tavLst>
                                    </p:anim>
                                    <p:anim calcmode="lin" valueType="num">
                                      <p:cBhvr additive="base">
                                        <p:cTn id="15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0" grpId="0" animBg="1"/>
      <p:bldP spid="11" grpId="0" animBg="1"/>
      <p:bldP spid="13" grpId="0" animBg="1"/>
      <p:bldP spid="14" grpId="0" animBg="1"/>
      <p:bldP spid="15" grpId="0" animBg="1"/>
      <p:bldP spid="18" grpId="0" animBg="1"/>
      <p:bldP spid="8" grpId="0" animBg="1"/>
      <p:bldP spid="26" grpId="0" animBg="1"/>
      <p:bldP spid="27" grpId="0" animBg="1"/>
      <p:bldP spid="28" grpId="0" animBg="1"/>
      <p:bldP spid="30" grpId="0" animBg="1"/>
      <p:bldP spid="31" grpId="0" animBg="1"/>
      <p:bldP spid="36" grpId="0" animBg="1"/>
      <p:bldP spid="39" grpId="0" animBg="1"/>
      <p:bldP spid="40" grpId="0" animBg="1"/>
      <p:bldP spid="4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a:t>Threads in Java</a:t>
            </a:r>
          </a:p>
          <a:p>
            <a:pPr marL="759143" lvl="1" indent="-457200">
              <a:buFont typeface="+mj-lt"/>
              <a:buAutoNum type="arabicPeriod"/>
            </a:pPr>
            <a:r>
              <a:rPr lang="en-US" dirty="0">
                <a:solidFill>
                  <a:schemeClr val="tx1"/>
                </a:solidFill>
              </a:rPr>
              <a:t>Every java program creates at least one thread [ main() thread ]. Additional threads are created through the Thread constructor or by instantiating classes that extend the Thread class.</a:t>
            </a:r>
          </a:p>
          <a:p>
            <a:r>
              <a:rPr lang="en-US" b="1" dirty="0"/>
              <a:t>Thread creation in Java</a:t>
            </a:r>
          </a:p>
          <a:p>
            <a:pPr lvl="2"/>
            <a:r>
              <a:rPr lang="en-US" dirty="0">
                <a:solidFill>
                  <a:schemeClr val="tx1"/>
                </a:solidFill>
              </a:rPr>
              <a:t>Thread implementation in java can be achieved in two ways:</a:t>
            </a:r>
          </a:p>
          <a:p>
            <a:pPr lvl="2"/>
            <a:r>
              <a:rPr lang="en-US" dirty="0">
                <a:solidFill>
                  <a:schemeClr val="tx1"/>
                </a:solidFill>
              </a:rPr>
              <a:t>Extending the </a:t>
            </a:r>
            <a:r>
              <a:rPr lang="en-US" b="1" dirty="0" err="1">
                <a:solidFill>
                  <a:schemeClr val="tx1"/>
                </a:solidFill>
              </a:rPr>
              <a:t>java.lang.Thread</a:t>
            </a:r>
            <a:r>
              <a:rPr lang="en-US" dirty="0">
                <a:solidFill>
                  <a:schemeClr val="tx1"/>
                </a:solidFill>
              </a:rPr>
              <a:t> class</a:t>
            </a:r>
          </a:p>
          <a:p>
            <a:pPr lvl="2"/>
            <a:r>
              <a:rPr lang="en-US" dirty="0">
                <a:solidFill>
                  <a:schemeClr val="tx1"/>
                </a:solidFill>
              </a:rPr>
              <a:t>Implementing the </a:t>
            </a:r>
            <a:r>
              <a:rPr lang="en-US" b="1" dirty="0" err="1">
                <a:solidFill>
                  <a:schemeClr val="tx1"/>
                </a:solidFill>
              </a:rPr>
              <a:t>java.lang.Runnable</a:t>
            </a:r>
            <a:r>
              <a:rPr lang="en-US" dirty="0">
                <a:solidFill>
                  <a:schemeClr val="tx1"/>
                </a:solidFill>
              </a:rPr>
              <a:t> Interface</a:t>
            </a:r>
          </a:p>
          <a:p>
            <a:endParaRPr lang="en-US" dirty="0"/>
          </a:p>
        </p:txBody>
      </p:sp>
      <p:sp>
        <p:nvSpPr>
          <p:cNvPr id="3" name="Title 2"/>
          <p:cNvSpPr>
            <a:spLocks noGrp="1"/>
          </p:cNvSpPr>
          <p:nvPr>
            <p:ph type="title"/>
          </p:nvPr>
        </p:nvSpPr>
        <p:spPr/>
        <p:txBody>
          <a:bodyPr/>
          <a:lstStyle/>
          <a:p>
            <a:r>
              <a:rPr lang="en-US" dirty="0"/>
              <a:t>Thread</a:t>
            </a:r>
          </a:p>
        </p:txBody>
      </p:sp>
    </p:spTree>
    <p:extLst>
      <p:ext uri="{BB962C8B-B14F-4D97-AF65-F5344CB8AC3E}">
        <p14:creationId xmlns:p14="http://schemas.microsoft.com/office/powerpoint/2010/main" val="1550649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362200"/>
            <a:ext cx="8610599" cy="4267200"/>
          </a:xfrm>
        </p:spPr>
        <p:txBody>
          <a:bodyPr/>
          <a:lstStyle/>
          <a:p>
            <a:r>
              <a:rPr lang="en-US" dirty="0"/>
              <a:t>Let’s Understand Thread Hierarchy </a:t>
            </a:r>
            <a:r>
              <a:rPr lang="en-US" dirty="0">
                <a:sym typeface="Wingdings" panose="05000000000000000000" pitchFamily="2" charset="2"/>
              </a:rPr>
              <a:t></a:t>
            </a:r>
          </a:p>
          <a:p>
            <a:endParaRPr lang="en-US" dirty="0"/>
          </a:p>
        </p:txBody>
      </p:sp>
      <p:sp>
        <p:nvSpPr>
          <p:cNvPr id="3" name="Title 2"/>
          <p:cNvSpPr>
            <a:spLocks noGrp="1"/>
          </p:cNvSpPr>
          <p:nvPr>
            <p:ph type="title"/>
          </p:nvPr>
        </p:nvSpPr>
        <p:spPr>
          <a:xfrm>
            <a:off x="457200" y="381000"/>
            <a:ext cx="8229600" cy="1252728"/>
          </a:xfrm>
        </p:spPr>
        <p:txBody>
          <a:bodyPr/>
          <a:lstStyle/>
          <a:p>
            <a:r>
              <a:rPr lang="en-US" dirty="0"/>
              <a:t>Thread</a:t>
            </a:r>
          </a:p>
        </p:txBody>
      </p:sp>
      <p:sp>
        <p:nvSpPr>
          <p:cNvPr id="4" name="Rectangle 3"/>
          <p:cNvSpPr/>
          <p:nvPr/>
        </p:nvSpPr>
        <p:spPr>
          <a:xfrm>
            <a:off x="2438400" y="4191000"/>
            <a:ext cx="3352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Thread Class</a:t>
            </a:r>
          </a:p>
        </p:txBody>
      </p:sp>
      <p:sp>
        <p:nvSpPr>
          <p:cNvPr id="5" name="Rectangle 4"/>
          <p:cNvSpPr/>
          <p:nvPr/>
        </p:nvSpPr>
        <p:spPr>
          <a:xfrm>
            <a:off x="4495800" y="2819400"/>
            <a:ext cx="3352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Runnable Interface</a:t>
            </a:r>
          </a:p>
        </p:txBody>
      </p:sp>
      <p:sp>
        <p:nvSpPr>
          <p:cNvPr id="6" name="Rectangle 5"/>
          <p:cNvSpPr/>
          <p:nvPr/>
        </p:nvSpPr>
        <p:spPr>
          <a:xfrm>
            <a:off x="381000" y="2819400"/>
            <a:ext cx="3352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Object Class</a:t>
            </a:r>
          </a:p>
        </p:txBody>
      </p:sp>
      <p:sp>
        <p:nvSpPr>
          <p:cNvPr id="7" name="Rectangle 6"/>
          <p:cNvSpPr/>
          <p:nvPr/>
        </p:nvSpPr>
        <p:spPr>
          <a:xfrm>
            <a:off x="2438400" y="4343400"/>
            <a:ext cx="3352800" cy="838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Thread Class extends Object implements Runnable</a:t>
            </a:r>
          </a:p>
          <a:p>
            <a:pPr algn="ctr"/>
            <a:endParaRPr lang="en-US" dirty="0">
              <a:solidFill>
                <a:schemeClr val="tx1"/>
              </a:solidFill>
            </a:endParaRPr>
          </a:p>
        </p:txBody>
      </p:sp>
      <p:cxnSp>
        <p:nvCxnSpPr>
          <p:cNvPr id="9" name="Straight Arrow Connector 8"/>
          <p:cNvCxnSpPr>
            <a:stCxn id="6" idx="2"/>
            <a:endCxn id="4" idx="1"/>
          </p:cNvCxnSpPr>
          <p:nvPr/>
        </p:nvCxnSpPr>
        <p:spPr>
          <a:xfrm>
            <a:off x="2057400" y="3962400"/>
            <a:ext cx="381000" cy="8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2"/>
            <a:endCxn id="7" idx="3"/>
          </p:cNvCxnSpPr>
          <p:nvPr/>
        </p:nvCxnSpPr>
        <p:spPr>
          <a:xfrm flipH="1">
            <a:off x="5791200" y="3962400"/>
            <a:ext cx="381000" cy="8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81000" y="5486400"/>
            <a:ext cx="8534400" cy="11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Note –(</a:t>
            </a:r>
            <a:r>
              <a:rPr lang="en-US" b="1" dirty="0">
                <a:solidFill>
                  <a:schemeClr val="tx1"/>
                </a:solidFill>
              </a:rPr>
              <a:t>Runnable is Interface </a:t>
            </a:r>
            <a:r>
              <a:rPr lang="en-US" dirty="0">
                <a:solidFill>
                  <a:schemeClr val="tx1"/>
                </a:solidFill>
              </a:rPr>
              <a:t>and there is a abstract method in Runnable Interface </a:t>
            </a:r>
          </a:p>
          <a:p>
            <a:pPr algn="ctr"/>
            <a:r>
              <a:rPr lang="en-US" b="1" dirty="0">
                <a:solidFill>
                  <a:schemeClr val="tx1"/>
                </a:solidFill>
              </a:rPr>
              <a:t>Public void run(); </a:t>
            </a:r>
            <a:r>
              <a:rPr lang="en-US" dirty="0">
                <a:solidFill>
                  <a:schemeClr val="tx1"/>
                </a:solidFill>
              </a:rPr>
              <a:t>. So Whatever code we have to write for a thread we have to write that we have to write in implementation of run()  method)</a:t>
            </a:r>
          </a:p>
        </p:txBody>
      </p:sp>
      <p:cxnSp>
        <p:nvCxnSpPr>
          <p:cNvPr id="14" name="Straight Arrow Connector 13"/>
          <p:cNvCxnSpPr>
            <a:stCxn id="5" idx="2"/>
          </p:cNvCxnSpPr>
          <p:nvPr/>
        </p:nvCxnSpPr>
        <p:spPr>
          <a:xfrm>
            <a:off x="6172200" y="3962400"/>
            <a:ext cx="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52400" y="3962400"/>
            <a:ext cx="2095500" cy="1371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Methods like start(), stop(), resume(), notify()… are in thread class</a:t>
            </a:r>
          </a:p>
        </p:txBody>
      </p:sp>
      <p:cxnSp>
        <p:nvCxnSpPr>
          <p:cNvPr id="18" name="Straight Arrow Connector 17"/>
          <p:cNvCxnSpPr>
            <a:endCxn id="7" idx="1"/>
          </p:cNvCxnSpPr>
          <p:nvPr/>
        </p:nvCxnSpPr>
        <p:spPr>
          <a:xfrm>
            <a:off x="2247900" y="4762500"/>
            <a:ext cx="1905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67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2"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905000"/>
            <a:ext cx="8763000" cy="3048000"/>
          </a:xfrm>
        </p:spPr>
        <p:txBody>
          <a:bodyPr>
            <a:normAutofit/>
          </a:bodyPr>
          <a:lstStyle/>
          <a:p>
            <a:pPr marL="0" indent="0">
              <a:buNone/>
            </a:pPr>
            <a:r>
              <a:rPr lang="en-US" b="1" dirty="0"/>
              <a:t>1) By extending thread class</a:t>
            </a:r>
          </a:p>
          <a:p>
            <a:pPr marL="759143" lvl="1" indent="-457200">
              <a:buFont typeface="+mj-lt"/>
              <a:buAutoNum type="arabicPeriod"/>
            </a:pPr>
            <a:r>
              <a:rPr lang="en-US" dirty="0">
                <a:solidFill>
                  <a:schemeClr val="tx1"/>
                </a:solidFill>
              </a:rPr>
              <a:t>The class should extend Java Thread class.</a:t>
            </a:r>
          </a:p>
          <a:p>
            <a:pPr marL="759143" lvl="1" indent="-457200">
              <a:buFont typeface="+mj-lt"/>
              <a:buAutoNum type="arabicPeriod"/>
            </a:pPr>
            <a:r>
              <a:rPr lang="en-US" dirty="0">
                <a:solidFill>
                  <a:schemeClr val="tx1"/>
                </a:solidFill>
              </a:rPr>
              <a:t>The class should override the run() method.</a:t>
            </a:r>
          </a:p>
          <a:p>
            <a:pPr marL="759143" lvl="1" indent="-457200">
              <a:buFont typeface="+mj-lt"/>
              <a:buAutoNum type="arabicPeriod"/>
            </a:pPr>
            <a:r>
              <a:rPr lang="en-US" dirty="0">
                <a:solidFill>
                  <a:schemeClr val="tx1"/>
                </a:solidFill>
              </a:rPr>
              <a:t>The functionality that is expected by the Thread to be executed is written in the run() method.</a:t>
            </a:r>
          </a:p>
          <a:p>
            <a:pPr lvl="1"/>
            <a:r>
              <a:rPr lang="en-US" b="1" dirty="0">
                <a:solidFill>
                  <a:schemeClr val="tx1"/>
                </a:solidFill>
              </a:rPr>
              <a:t>void start(): </a:t>
            </a:r>
            <a:r>
              <a:rPr lang="en-US" dirty="0">
                <a:solidFill>
                  <a:schemeClr val="tx1"/>
                </a:solidFill>
              </a:rPr>
              <a:t>Creates a new thread and makes it runnable.</a:t>
            </a:r>
          </a:p>
          <a:p>
            <a:pPr lvl="1"/>
            <a:r>
              <a:rPr lang="en-US" b="1" dirty="0">
                <a:solidFill>
                  <a:schemeClr val="tx1"/>
                </a:solidFill>
              </a:rPr>
              <a:t>void run(): </a:t>
            </a:r>
            <a:r>
              <a:rPr lang="en-US" dirty="0">
                <a:solidFill>
                  <a:schemeClr val="tx1"/>
                </a:solidFill>
              </a:rPr>
              <a:t>The new thread begins its life inside this method.</a:t>
            </a:r>
          </a:p>
          <a:p>
            <a:endParaRPr lang="en-US" dirty="0"/>
          </a:p>
        </p:txBody>
      </p:sp>
      <p:sp>
        <p:nvSpPr>
          <p:cNvPr id="3" name="Title 2"/>
          <p:cNvSpPr>
            <a:spLocks noGrp="1"/>
          </p:cNvSpPr>
          <p:nvPr>
            <p:ph type="title"/>
          </p:nvPr>
        </p:nvSpPr>
        <p:spPr/>
        <p:txBody>
          <a:bodyPr/>
          <a:lstStyle/>
          <a:p>
            <a:r>
              <a:rPr lang="en-US" dirty="0"/>
              <a:t>Thread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724400"/>
            <a:ext cx="69342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2674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905000"/>
            <a:ext cx="8763000" cy="3352800"/>
          </a:xfrm>
        </p:spPr>
        <p:txBody>
          <a:bodyPr>
            <a:normAutofit fontScale="92500" lnSpcReduction="20000"/>
          </a:bodyPr>
          <a:lstStyle/>
          <a:p>
            <a:r>
              <a:rPr lang="en-US" b="1" dirty="0"/>
              <a:t>Take an Example </a:t>
            </a:r>
          </a:p>
          <a:p>
            <a:pPr marL="914400" lvl="3" indent="0">
              <a:buNone/>
            </a:pPr>
            <a:r>
              <a:rPr lang="en-US" b="1" dirty="0"/>
              <a:t>Class </a:t>
            </a:r>
            <a:r>
              <a:rPr lang="en-US" b="1" dirty="0" err="1"/>
              <a:t>MyThreadClass</a:t>
            </a:r>
            <a:r>
              <a:rPr lang="en-US" b="1" dirty="0"/>
              <a:t> extends Threads{</a:t>
            </a:r>
          </a:p>
          <a:p>
            <a:pPr marL="914400" lvl="3" indent="0">
              <a:buNone/>
            </a:pPr>
            <a:r>
              <a:rPr lang="en-US" b="1" dirty="0"/>
              <a:t>}</a:t>
            </a:r>
          </a:p>
          <a:p>
            <a:pPr lvl="1"/>
            <a:endParaRPr lang="en-US" b="1" dirty="0"/>
          </a:p>
          <a:p>
            <a:pPr marL="914400" lvl="3" indent="0">
              <a:buNone/>
            </a:pPr>
            <a:r>
              <a:rPr lang="en-US" b="1" dirty="0"/>
              <a:t>Class Main</a:t>
            </a:r>
          </a:p>
          <a:p>
            <a:pPr marL="914400" lvl="3" indent="0">
              <a:buNone/>
            </a:pPr>
            <a:r>
              <a:rPr lang="en-US" b="1" dirty="0" err="1"/>
              <a:t>psv</a:t>
            </a:r>
            <a:r>
              <a:rPr lang="en-US" b="1" dirty="0"/>
              <a:t> main(){</a:t>
            </a:r>
          </a:p>
          <a:p>
            <a:pPr marL="914400" lvl="3" indent="0">
              <a:buNone/>
            </a:pPr>
            <a:r>
              <a:rPr lang="en-US" b="1" dirty="0" err="1"/>
              <a:t>MyThreadClass</a:t>
            </a:r>
            <a:r>
              <a:rPr lang="en-US" b="1" dirty="0"/>
              <a:t> </a:t>
            </a:r>
            <a:r>
              <a:rPr lang="en-US" b="1" dirty="0" err="1"/>
              <a:t>obj</a:t>
            </a:r>
            <a:r>
              <a:rPr lang="en-US" b="1" dirty="0"/>
              <a:t> = new </a:t>
            </a:r>
            <a:r>
              <a:rPr lang="en-US" b="1" dirty="0" err="1"/>
              <a:t>MyThreadClass</a:t>
            </a:r>
            <a:r>
              <a:rPr lang="en-US" b="1" dirty="0"/>
              <a:t> ();</a:t>
            </a:r>
          </a:p>
          <a:p>
            <a:pPr marL="914400" lvl="3" indent="0">
              <a:buNone/>
            </a:pPr>
            <a:r>
              <a:rPr lang="en-US" b="1" dirty="0" err="1"/>
              <a:t>Obj.start</a:t>
            </a:r>
            <a:r>
              <a:rPr lang="en-US" b="1" dirty="0"/>
              <a:t>();  </a:t>
            </a:r>
          </a:p>
          <a:p>
            <a:pPr marL="914400" lvl="3" indent="0">
              <a:buNone/>
            </a:pPr>
            <a:r>
              <a:rPr lang="en-US" b="1" dirty="0"/>
              <a:t>(But if we will use run() method directly for this thread then this thread will share stack of main method.)</a:t>
            </a:r>
          </a:p>
          <a:p>
            <a:pPr marL="914400" lvl="3" indent="0">
              <a:buNone/>
            </a:pPr>
            <a:endParaRPr lang="en-US" b="1" dirty="0"/>
          </a:p>
          <a:p>
            <a:pPr marL="914400" lvl="3" indent="0">
              <a:buNone/>
            </a:pPr>
            <a:r>
              <a:rPr lang="en-US" b="1" dirty="0"/>
              <a:t>}</a:t>
            </a:r>
            <a:endParaRPr lang="en-US" dirty="0"/>
          </a:p>
        </p:txBody>
      </p:sp>
      <p:sp>
        <p:nvSpPr>
          <p:cNvPr id="3" name="Title 2"/>
          <p:cNvSpPr>
            <a:spLocks noGrp="1"/>
          </p:cNvSpPr>
          <p:nvPr>
            <p:ph type="title"/>
          </p:nvPr>
        </p:nvSpPr>
        <p:spPr/>
        <p:txBody>
          <a:bodyPr/>
          <a:lstStyle/>
          <a:p>
            <a:r>
              <a:rPr lang="en-US" dirty="0"/>
              <a:t>Thread</a:t>
            </a:r>
          </a:p>
        </p:txBody>
      </p:sp>
      <p:sp>
        <p:nvSpPr>
          <p:cNvPr id="4" name="Rectangle 3"/>
          <p:cNvSpPr/>
          <p:nvPr/>
        </p:nvSpPr>
        <p:spPr>
          <a:xfrm>
            <a:off x="685800" y="5486400"/>
            <a:ext cx="1600200" cy="1219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Stack for thread of main method</a:t>
            </a:r>
          </a:p>
        </p:txBody>
      </p:sp>
      <p:cxnSp>
        <p:nvCxnSpPr>
          <p:cNvPr id="6" name="Straight Arrow Connector 5"/>
          <p:cNvCxnSpPr>
            <a:endCxn id="4" idx="0"/>
          </p:cNvCxnSpPr>
          <p:nvPr/>
        </p:nvCxnSpPr>
        <p:spPr>
          <a:xfrm flipH="1">
            <a:off x="1485900" y="3505200"/>
            <a:ext cx="419100" cy="1981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 name="Rectangle 7"/>
          <p:cNvSpPr/>
          <p:nvPr/>
        </p:nvSpPr>
        <p:spPr>
          <a:xfrm>
            <a:off x="5486400" y="3429000"/>
            <a:ext cx="3657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 born Thread</a:t>
            </a:r>
          </a:p>
        </p:txBody>
      </p:sp>
      <p:cxnSp>
        <p:nvCxnSpPr>
          <p:cNvPr id="10" name="Straight Arrow Connector 9"/>
          <p:cNvCxnSpPr/>
          <p:nvPr/>
        </p:nvCxnSpPr>
        <p:spPr>
          <a:xfrm flipH="1">
            <a:off x="5181600" y="3657600"/>
            <a:ext cx="304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2514600" y="5486400"/>
            <a:ext cx="1600200" cy="1219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 stack will be created for thread</a:t>
            </a:r>
          </a:p>
        </p:txBody>
      </p:sp>
      <p:cxnSp>
        <p:nvCxnSpPr>
          <p:cNvPr id="13" name="Straight Arrow Connector 12"/>
          <p:cNvCxnSpPr/>
          <p:nvPr/>
        </p:nvCxnSpPr>
        <p:spPr>
          <a:xfrm>
            <a:off x="2057400" y="3962400"/>
            <a:ext cx="1333500" cy="1447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4038600" y="2514600"/>
            <a:ext cx="7620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D1</a:t>
            </a:r>
          </a:p>
        </p:txBody>
      </p:sp>
    </p:spTree>
    <p:extLst>
      <p:ext uri="{BB962C8B-B14F-4D97-AF65-F5344CB8AC3E}">
        <p14:creationId xmlns:p14="http://schemas.microsoft.com/office/powerpoint/2010/main" val="274749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 calcmode="lin" valueType="num">
                                      <p:cBhvr additive="base">
                                        <p:cTn id="1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 calcmode="lin" valueType="num">
                                      <p:cBhvr additive="base">
                                        <p:cTn id="2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additive="base">
                                        <p:cTn id="2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ppt_x"/>
                                          </p:val>
                                        </p:tav>
                                        <p:tav tm="100000">
                                          <p:val>
                                            <p:strVal val="#ppt_x"/>
                                          </p:val>
                                        </p:tav>
                                      </p:tavLst>
                                    </p:anim>
                                    <p:anim calcmode="lin" valueType="num">
                                      <p:cBhvr additive="base">
                                        <p:cTn id="4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
                                            <p:txEl>
                                              <p:pRg st="7" end="7"/>
                                            </p:txEl>
                                          </p:spTgt>
                                        </p:tgtEl>
                                        <p:attrNameLst>
                                          <p:attrName>style.visibility</p:attrName>
                                        </p:attrNameLst>
                                      </p:cBhvr>
                                      <p:to>
                                        <p:strVal val="visible"/>
                                      </p:to>
                                    </p:set>
                                    <p:anim calcmode="lin" valueType="num">
                                      <p:cBhvr additive="base">
                                        <p:cTn id="53"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2">
                                            <p:txEl>
                                              <p:pRg st="8" end="8"/>
                                            </p:txEl>
                                          </p:spTgt>
                                        </p:tgtEl>
                                        <p:attrNameLst>
                                          <p:attrName>style.visibility</p:attrName>
                                        </p:attrNameLst>
                                      </p:cBhvr>
                                      <p:to>
                                        <p:strVal val="visible"/>
                                      </p:to>
                                    </p:set>
                                    <p:anim calcmode="lin" valueType="num">
                                      <p:cBhvr additive="base">
                                        <p:cTn id="5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2057400"/>
            <a:ext cx="7408333" cy="3450696"/>
          </a:xfrm>
        </p:spPr>
        <p:txBody>
          <a:bodyPr>
            <a:normAutofit/>
          </a:bodyPr>
          <a:lstStyle/>
          <a:p>
            <a:r>
              <a:rPr lang="en-US" dirty="0"/>
              <a:t>Implementing Runnable Interface</a:t>
            </a:r>
          </a:p>
          <a:p>
            <a:pPr marL="1038543" lvl="2" indent="-457200">
              <a:buFont typeface="+mj-lt"/>
              <a:buAutoNum type="arabicPeriod"/>
            </a:pPr>
            <a:r>
              <a:rPr lang="en-US" dirty="0">
                <a:solidFill>
                  <a:schemeClr val="tx1"/>
                </a:solidFill>
              </a:rPr>
              <a:t>The class should implements Runnable .</a:t>
            </a:r>
          </a:p>
          <a:p>
            <a:pPr marL="1038543" lvl="2" indent="-457200">
              <a:buFont typeface="+mj-lt"/>
              <a:buAutoNum type="arabicPeriod"/>
            </a:pPr>
            <a:r>
              <a:rPr lang="en-US" dirty="0">
                <a:solidFill>
                  <a:schemeClr val="tx1"/>
                </a:solidFill>
              </a:rPr>
              <a:t>The class should override the run() method.</a:t>
            </a:r>
          </a:p>
          <a:p>
            <a:pPr marL="1038543" lvl="2" indent="-457200">
              <a:buFont typeface="+mj-lt"/>
              <a:buAutoNum type="arabicPeriod"/>
            </a:pPr>
            <a:r>
              <a:rPr lang="en-US" dirty="0">
                <a:solidFill>
                  <a:schemeClr val="tx1"/>
                </a:solidFill>
              </a:rPr>
              <a:t>The functionality that is expected by the Thread to be executed is written in the run() method.</a:t>
            </a:r>
          </a:p>
          <a:p>
            <a:pPr lvl="2"/>
            <a:r>
              <a:rPr lang="en-US" b="1" dirty="0">
                <a:solidFill>
                  <a:schemeClr val="tx1"/>
                </a:solidFill>
              </a:rPr>
              <a:t>void start(): </a:t>
            </a:r>
            <a:r>
              <a:rPr lang="en-US" dirty="0">
                <a:solidFill>
                  <a:schemeClr val="tx1"/>
                </a:solidFill>
              </a:rPr>
              <a:t>Creates a new thread and makes it runnable.</a:t>
            </a:r>
          </a:p>
          <a:p>
            <a:pPr lvl="2"/>
            <a:r>
              <a:rPr lang="en-US" b="1" dirty="0">
                <a:solidFill>
                  <a:schemeClr val="tx1"/>
                </a:solidFill>
              </a:rPr>
              <a:t>void run(): </a:t>
            </a:r>
            <a:r>
              <a:rPr lang="en-US" dirty="0">
                <a:solidFill>
                  <a:schemeClr val="tx1"/>
                </a:solidFill>
              </a:rPr>
              <a:t>The new thread begins its life inside this method.</a:t>
            </a:r>
          </a:p>
          <a:p>
            <a:endParaRPr lang="en-US" dirty="0"/>
          </a:p>
        </p:txBody>
      </p:sp>
      <p:sp>
        <p:nvSpPr>
          <p:cNvPr id="3" name="Title 2"/>
          <p:cNvSpPr>
            <a:spLocks noGrp="1"/>
          </p:cNvSpPr>
          <p:nvPr>
            <p:ph type="title"/>
          </p:nvPr>
        </p:nvSpPr>
        <p:spPr/>
        <p:txBody>
          <a:bodyPr/>
          <a:lstStyle/>
          <a:p>
            <a:r>
              <a:rPr lang="en-US" dirty="0"/>
              <a:t>Thread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4953000"/>
            <a:ext cx="4572000" cy="1794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4937234"/>
            <a:ext cx="4114800" cy="1692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248400" y="2514600"/>
            <a:ext cx="7620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D2</a:t>
            </a:r>
          </a:p>
        </p:txBody>
      </p:sp>
    </p:spTree>
    <p:extLst>
      <p:ext uri="{BB962C8B-B14F-4D97-AF65-F5344CB8AC3E}">
        <p14:creationId xmlns:p14="http://schemas.microsoft.com/office/powerpoint/2010/main" val="3611665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905000"/>
            <a:ext cx="8763000" cy="4724400"/>
          </a:xfrm>
        </p:spPr>
        <p:txBody>
          <a:bodyPr>
            <a:normAutofit/>
          </a:bodyPr>
          <a:lstStyle/>
          <a:p>
            <a:pPr marL="0" indent="0">
              <a:buNone/>
            </a:pPr>
            <a:r>
              <a:rPr lang="en-US" b="1" dirty="0"/>
              <a:t> Extends Thread class vs Implements Runnable Interface?</a:t>
            </a:r>
          </a:p>
          <a:p>
            <a:pPr lvl="1"/>
            <a:r>
              <a:rPr lang="en-US" dirty="0">
                <a:solidFill>
                  <a:schemeClr val="tx1"/>
                </a:solidFill>
              </a:rPr>
              <a:t>Extending the Thread class will make your class </a:t>
            </a:r>
            <a:r>
              <a:rPr lang="en-US" dirty="0"/>
              <a:t>unable to extend other classes</a:t>
            </a:r>
            <a:r>
              <a:rPr lang="en-US" dirty="0">
                <a:solidFill>
                  <a:schemeClr val="tx1"/>
                </a:solidFill>
              </a:rPr>
              <a:t>, because of the single inheritance feature in  JAVA. However, this will give you a simpler code structure. If you implement Runnable, you can gain better object-oriented design and consistency and also avoid the single inheritance problems.</a:t>
            </a:r>
          </a:p>
          <a:p>
            <a:pPr lvl="1"/>
            <a:r>
              <a:rPr lang="en-US" dirty="0">
                <a:solidFill>
                  <a:schemeClr val="tx1"/>
                </a:solidFill>
              </a:rPr>
              <a:t>If you just want to achieve basic functionality of a thread you can simply implement Runnable interface and override run() method. But if you want to do something serious with thread object as it has other methods like suspend(), resume(), ..</a:t>
            </a:r>
            <a:r>
              <a:rPr lang="en-US" dirty="0" err="1">
                <a:solidFill>
                  <a:schemeClr val="tx1"/>
                </a:solidFill>
              </a:rPr>
              <a:t>etc</a:t>
            </a:r>
            <a:r>
              <a:rPr lang="en-US" dirty="0">
                <a:solidFill>
                  <a:schemeClr val="tx1"/>
                </a:solidFill>
              </a:rPr>
              <a:t> which are not available in Runnable interface then you may prefer to extend the Thread class.</a:t>
            </a:r>
          </a:p>
          <a:p>
            <a:endParaRPr lang="en-US" dirty="0"/>
          </a:p>
        </p:txBody>
      </p:sp>
      <p:sp>
        <p:nvSpPr>
          <p:cNvPr id="3" name="Title 2"/>
          <p:cNvSpPr>
            <a:spLocks noGrp="1"/>
          </p:cNvSpPr>
          <p:nvPr>
            <p:ph type="title"/>
          </p:nvPr>
        </p:nvSpPr>
        <p:spPr/>
        <p:txBody>
          <a:bodyPr/>
          <a:lstStyle/>
          <a:p>
            <a:r>
              <a:rPr lang="en-US" dirty="0"/>
              <a:t>Thread</a:t>
            </a:r>
          </a:p>
        </p:txBody>
      </p:sp>
    </p:spTree>
    <p:extLst>
      <p:ext uri="{BB962C8B-B14F-4D97-AF65-F5344CB8AC3E}">
        <p14:creationId xmlns:p14="http://schemas.microsoft.com/office/powerpoint/2010/main" val="3221242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905000"/>
            <a:ext cx="8763000" cy="4724400"/>
          </a:xfrm>
        </p:spPr>
        <p:txBody>
          <a:bodyPr>
            <a:normAutofit lnSpcReduction="10000"/>
          </a:bodyPr>
          <a:lstStyle/>
          <a:p>
            <a:r>
              <a:rPr lang="en-US" b="1" dirty="0"/>
              <a:t> Synchronization of Threads</a:t>
            </a:r>
          </a:p>
          <a:p>
            <a:pPr lvl="1"/>
            <a:r>
              <a:rPr lang="en-US" dirty="0">
                <a:solidFill>
                  <a:schemeClr val="tx1"/>
                </a:solidFill>
              </a:rPr>
              <a:t>In many cases concurrently running threads share data and two threads try to do operations on the same variables at the same time. This often results in corrupt data as two threads try to operate on the same data.</a:t>
            </a:r>
          </a:p>
          <a:p>
            <a:pPr lvl="1"/>
            <a:endParaRPr lang="en-US" dirty="0">
              <a:solidFill>
                <a:schemeClr val="tx1"/>
              </a:solidFill>
            </a:endParaRPr>
          </a:p>
          <a:p>
            <a:pPr lvl="1"/>
            <a:r>
              <a:rPr lang="en-US" dirty="0">
                <a:solidFill>
                  <a:schemeClr val="tx1"/>
                </a:solidFill>
              </a:rPr>
              <a:t>A popular solution is to provide some kind of lock primitive.  Only one thread can acquire a particular lock at any particular time. This can be achieved by using a keyword “synchronized” .</a:t>
            </a:r>
          </a:p>
          <a:p>
            <a:pPr lvl="1"/>
            <a:endParaRPr lang="en-US" dirty="0">
              <a:solidFill>
                <a:schemeClr val="tx1"/>
              </a:solidFill>
            </a:endParaRPr>
          </a:p>
          <a:p>
            <a:pPr lvl="1"/>
            <a:r>
              <a:rPr lang="en-US" dirty="0">
                <a:solidFill>
                  <a:schemeClr val="tx1"/>
                </a:solidFill>
              </a:rPr>
              <a:t>By using the synchronize only one thread can access the method at a time and a second call will be blocked until the first call returns or wait() is called inside the synchronized method.</a:t>
            </a:r>
          </a:p>
          <a:p>
            <a:endParaRPr lang="en-US" dirty="0"/>
          </a:p>
        </p:txBody>
      </p:sp>
      <p:sp>
        <p:nvSpPr>
          <p:cNvPr id="3" name="Title 2"/>
          <p:cNvSpPr>
            <a:spLocks noGrp="1"/>
          </p:cNvSpPr>
          <p:nvPr>
            <p:ph type="title"/>
          </p:nvPr>
        </p:nvSpPr>
        <p:spPr/>
        <p:txBody>
          <a:bodyPr/>
          <a:lstStyle/>
          <a:p>
            <a:r>
              <a:rPr lang="en-US" dirty="0"/>
              <a:t>Thread</a:t>
            </a:r>
          </a:p>
        </p:txBody>
      </p:sp>
    </p:spTree>
    <p:extLst>
      <p:ext uri="{BB962C8B-B14F-4D97-AF65-F5344CB8AC3E}">
        <p14:creationId xmlns:p14="http://schemas.microsoft.com/office/powerpoint/2010/main" val="164767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Thread class</a:t>
            </a:r>
          </a:p>
          <a:p>
            <a:r>
              <a:rPr lang="en-US" dirty="0"/>
              <a:t>Runnable Interface</a:t>
            </a:r>
          </a:p>
          <a:p>
            <a:r>
              <a:rPr lang="en-US" dirty="0"/>
              <a:t>Thread Methods</a:t>
            </a:r>
          </a:p>
          <a:p>
            <a:r>
              <a:rPr lang="en-US" dirty="0"/>
              <a:t> Synchronization</a:t>
            </a:r>
          </a:p>
          <a:p>
            <a:r>
              <a:rPr lang="en-US" dirty="0"/>
              <a:t>Semaphore</a:t>
            </a:r>
          </a:p>
          <a:p>
            <a:r>
              <a:rPr lang="en-US" dirty="0"/>
              <a:t>Practicing Collection</a:t>
            </a:r>
          </a:p>
        </p:txBody>
      </p:sp>
      <p:sp>
        <p:nvSpPr>
          <p:cNvPr id="3" name="Title 2"/>
          <p:cNvSpPr>
            <a:spLocks noGrp="1"/>
          </p:cNvSpPr>
          <p:nvPr>
            <p:ph type="title"/>
          </p:nvPr>
        </p:nvSpPr>
        <p:spPr/>
        <p:txBody>
          <a:bodyPr/>
          <a:lstStyle/>
          <a:p>
            <a:r>
              <a:rPr lang="en-US" dirty="0"/>
              <a:t>Objectives</a:t>
            </a:r>
          </a:p>
        </p:txBody>
      </p:sp>
    </p:spTree>
    <p:extLst>
      <p:ext uri="{BB962C8B-B14F-4D97-AF65-F5344CB8AC3E}">
        <p14:creationId xmlns:p14="http://schemas.microsoft.com/office/powerpoint/2010/main" val="4285045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4443"/>
            <a:ext cx="8229600" cy="1252728"/>
          </a:xfrm>
        </p:spPr>
        <p:txBody>
          <a:bodyPr/>
          <a:lstStyle/>
          <a:p>
            <a:r>
              <a:rPr lang="en-US" dirty="0"/>
              <a:t>Thread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78429"/>
            <a:ext cx="928687" cy="2100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1578429"/>
            <a:ext cx="1042188" cy="2014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2068542"/>
            <a:ext cx="914400" cy="1403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173" y="3054576"/>
            <a:ext cx="12954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657600" y="2217288"/>
            <a:ext cx="1981200" cy="7327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Husband Account has only 1,00,00/-</a:t>
            </a:r>
          </a:p>
        </p:txBody>
      </p:sp>
      <p:sp>
        <p:nvSpPr>
          <p:cNvPr id="10" name="Rectangle 9"/>
          <p:cNvSpPr/>
          <p:nvPr/>
        </p:nvSpPr>
        <p:spPr>
          <a:xfrm>
            <a:off x="6781800" y="3588888"/>
            <a:ext cx="1981200" cy="11137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Wife wants to withdraw 50,000 for shopping</a:t>
            </a:r>
          </a:p>
          <a:p>
            <a:pPr algn="ctr"/>
            <a:endParaRPr lang="en-US" dirty="0">
              <a:solidFill>
                <a:schemeClr val="tx1"/>
              </a:solidFill>
            </a:endParaRPr>
          </a:p>
        </p:txBody>
      </p:sp>
      <p:sp>
        <p:nvSpPr>
          <p:cNvPr id="11" name="Rectangle 10"/>
          <p:cNvSpPr/>
          <p:nvPr/>
        </p:nvSpPr>
        <p:spPr>
          <a:xfrm>
            <a:off x="1143000" y="1807029"/>
            <a:ext cx="1981200" cy="961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Husband has to transfer 55,000</a:t>
            </a:r>
          </a:p>
          <a:p>
            <a:pPr algn="ctr"/>
            <a:r>
              <a:rPr lang="en-US" dirty="0">
                <a:solidFill>
                  <a:schemeClr val="tx1"/>
                </a:solidFill>
              </a:rPr>
              <a:t>To his friend</a:t>
            </a:r>
          </a:p>
        </p:txBody>
      </p:sp>
      <p:sp>
        <p:nvSpPr>
          <p:cNvPr id="5" name="Rectangle 4"/>
          <p:cNvSpPr/>
          <p:nvPr/>
        </p:nvSpPr>
        <p:spPr>
          <a:xfrm>
            <a:off x="3200400" y="3788229"/>
            <a:ext cx="26670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But accidently both of them started their transaction at same time.</a:t>
            </a:r>
          </a:p>
        </p:txBody>
      </p:sp>
      <p:sp>
        <p:nvSpPr>
          <p:cNvPr id="8" name="Freeform 7"/>
          <p:cNvSpPr/>
          <p:nvPr/>
        </p:nvSpPr>
        <p:spPr>
          <a:xfrm>
            <a:off x="6472365" y="3479800"/>
            <a:ext cx="305806" cy="2235200"/>
          </a:xfrm>
          <a:custGeom>
            <a:avLst/>
            <a:gdLst>
              <a:gd name="connsiteX0" fmla="*/ 146149 w 305806"/>
              <a:gd name="connsiteY0" fmla="*/ 0 h 2235200"/>
              <a:gd name="connsiteX1" fmla="*/ 73578 w 305806"/>
              <a:gd name="connsiteY1" fmla="*/ 14515 h 2235200"/>
              <a:gd name="connsiteX2" fmla="*/ 44549 w 305806"/>
              <a:gd name="connsiteY2" fmla="*/ 58058 h 2235200"/>
              <a:gd name="connsiteX3" fmla="*/ 30035 w 305806"/>
              <a:gd name="connsiteY3" fmla="*/ 101600 h 2235200"/>
              <a:gd name="connsiteX4" fmla="*/ 1006 w 305806"/>
              <a:gd name="connsiteY4" fmla="*/ 275772 h 2235200"/>
              <a:gd name="connsiteX5" fmla="*/ 15521 w 305806"/>
              <a:gd name="connsiteY5" fmla="*/ 551543 h 2235200"/>
              <a:gd name="connsiteX6" fmla="*/ 146149 w 305806"/>
              <a:gd name="connsiteY6" fmla="*/ 624115 h 2235200"/>
              <a:gd name="connsiteX7" fmla="*/ 160664 w 305806"/>
              <a:gd name="connsiteY7" fmla="*/ 667658 h 2235200"/>
              <a:gd name="connsiteX8" fmla="*/ 189692 w 305806"/>
              <a:gd name="connsiteY8" fmla="*/ 711200 h 2235200"/>
              <a:gd name="connsiteX9" fmla="*/ 175178 w 305806"/>
              <a:gd name="connsiteY9" fmla="*/ 1016000 h 2235200"/>
              <a:gd name="connsiteX10" fmla="*/ 131635 w 305806"/>
              <a:gd name="connsiteY10" fmla="*/ 1103086 h 2235200"/>
              <a:gd name="connsiteX11" fmla="*/ 88092 w 305806"/>
              <a:gd name="connsiteY11" fmla="*/ 1117600 h 2235200"/>
              <a:gd name="connsiteX12" fmla="*/ 73578 w 305806"/>
              <a:gd name="connsiteY12" fmla="*/ 1161143 h 2235200"/>
              <a:gd name="connsiteX13" fmla="*/ 30035 w 305806"/>
              <a:gd name="connsiteY13" fmla="*/ 1248229 h 2235200"/>
              <a:gd name="connsiteX14" fmla="*/ 44549 w 305806"/>
              <a:gd name="connsiteY14" fmla="*/ 1582058 h 2235200"/>
              <a:gd name="connsiteX15" fmla="*/ 189692 w 305806"/>
              <a:gd name="connsiteY15" fmla="*/ 1654629 h 2235200"/>
              <a:gd name="connsiteX16" fmla="*/ 233235 w 305806"/>
              <a:gd name="connsiteY16" fmla="*/ 1669143 h 2235200"/>
              <a:gd name="connsiteX17" fmla="*/ 276778 w 305806"/>
              <a:gd name="connsiteY17" fmla="*/ 1698172 h 2235200"/>
              <a:gd name="connsiteX18" fmla="*/ 305806 w 305806"/>
              <a:gd name="connsiteY18" fmla="*/ 1785258 h 2235200"/>
              <a:gd name="connsiteX19" fmla="*/ 291292 w 305806"/>
              <a:gd name="connsiteY19" fmla="*/ 2235200 h 223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5806" h="2235200">
                <a:moveTo>
                  <a:pt x="146149" y="0"/>
                </a:moveTo>
                <a:cubicBezTo>
                  <a:pt x="121959" y="4838"/>
                  <a:pt x="94997" y="2275"/>
                  <a:pt x="73578" y="14515"/>
                </a:cubicBezTo>
                <a:cubicBezTo>
                  <a:pt x="58432" y="23170"/>
                  <a:pt x="52350" y="42456"/>
                  <a:pt x="44549" y="58058"/>
                </a:cubicBezTo>
                <a:cubicBezTo>
                  <a:pt x="37707" y="71742"/>
                  <a:pt x="34238" y="86890"/>
                  <a:pt x="30035" y="101600"/>
                </a:cubicBezTo>
                <a:cubicBezTo>
                  <a:pt x="8725" y="176185"/>
                  <a:pt x="12785" y="181541"/>
                  <a:pt x="1006" y="275772"/>
                </a:cubicBezTo>
                <a:cubicBezTo>
                  <a:pt x="5844" y="367696"/>
                  <a:pt x="-11281" y="463480"/>
                  <a:pt x="15521" y="551543"/>
                </a:cubicBezTo>
                <a:cubicBezTo>
                  <a:pt x="26790" y="588570"/>
                  <a:pt x="108339" y="611511"/>
                  <a:pt x="146149" y="624115"/>
                </a:cubicBezTo>
                <a:cubicBezTo>
                  <a:pt x="150987" y="638629"/>
                  <a:pt x="153822" y="653974"/>
                  <a:pt x="160664" y="667658"/>
                </a:cubicBezTo>
                <a:cubicBezTo>
                  <a:pt x="168465" y="683260"/>
                  <a:pt x="188966" y="693771"/>
                  <a:pt x="189692" y="711200"/>
                </a:cubicBezTo>
                <a:cubicBezTo>
                  <a:pt x="193926" y="812827"/>
                  <a:pt x="183625" y="914636"/>
                  <a:pt x="175178" y="1016000"/>
                </a:cubicBezTo>
                <a:cubicBezTo>
                  <a:pt x="173300" y="1038539"/>
                  <a:pt x="148454" y="1089631"/>
                  <a:pt x="131635" y="1103086"/>
                </a:cubicBezTo>
                <a:cubicBezTo>
                  <a:pt x="119688" y="1112643"/>
                  <a:pt x="102606" y="1112762"/>
                  <a:pt x="88092" y="1117600"/>
                </a:cubicBezTo>
                <a:cubicBezTo>
                  <a:pt x="83254" y="1132114"/>
                  <a:pt x="80420" y="1147459"/>
                  <a:pt x="73578" y="1161143"/>
                </a:cubicBezTo>
                <a:cubicBezTo>
                  <a:pt x="17305" y="1273689"/>
                  <a:pt x="66516" y="1138783"/>
                  <a:pt x="30035" y="1248229"/>
                </a:cubicBezTo>
                <a:cubicBezTo>
                  <a:pt x="34873" y="1359505"/>
                  <a:pt x="16596" y="1474241"/>
                  <a:pt x="44549" y="1582058"/>
                </a:cubicBezTo>
                <a:cubicBezTo>
                  <a:pt x="57216" y="1630916"/>
                  <a:pt x="149829" y="1643240"/>
                  <a:pt x="189692" y="1654629"/>
                </a:cubicBezTo>
                <a:cubicBezTo>
                  <a:pt x="204403" y="1658832"/>
                  <a:pt x="218721" y="1664305"/>
                  <a:pt x="233235" y="1669143"/>
                </a:cubicBezTo>
                <a:cubicBezTo>
                  <a:pt x="247749" y="1678819"/>
                  <a:pt x="267533" y="1683379"/>
                  <a:pt x="276778" y="1698172"/>
                </a:cubicBezTo>
                <a:cubicBezTo>
                  <a:pt x="292995" y="1724120"/>
                  <a:pt x="305806" y="1785258"/>
                  <a:pt x="305806" y="1785258"/>
                </a:cubicBezTo>
                <a:cubicBezTo>
                  <a:pt x="290362" y="2186801"/>
                  <a:pt x="291292" y="2036746"/>
                  <a:pt x="291292" y="223520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Freeform 15"/>
          <p:cNvSpPr/>
          <p:nvPr/>
        </p:nvSpPr>
        <p:spPr>
          <a:xfrm>
            <a:off x="914400" y="3479800"/>
            <a:ext cx="305806" cy="2235200"/>
          </a:xfrm>
          <a:custGeom>
            <a:avLst/>
            <a:gdLst>
              <a:gd name="connsiteX0" fmla="*/ 146149 w 305806"/>
              <a:gd name="connsiteY0" fmla="*/ 0 h 2235200"/>
              <a:gd name="connsiteX1" fmla="*/ 73578 w 305806"/>
              <a:gd name="connsiteY1" fmla="*/ 14515 h 2235200"/>
              <a:gd name="connsiteX2" fmla="*/ 44549 w 305806"/>
              <a:gd name="connsiteY2" fmla="*/ 58058 h 2235200"/>
              <a:gd name="connsiteX3" fmla="*/ 30035 w 305806"/>
              <a:gd name="connsiteY3" fmla="*/ 101600 h 2235200"/>
              <a:gd name="connsiteX4" fmla="*/ 1006 w 305806"/>
              <a:gd name="connsiteY4" fmla="*/ 275772 h 2235200"/>
              <a:gd name="connsiteX5" fmla="*/ 15521 w 305806"/>
              <a:gd name="connsiteY5" fmla="*/ 551543 h 2235200"/>
              <a:gd name="connsiteX6" fmla="*/ 146149 w 305806"/>
              <a:gd name="connsiteY6" fmla="*/ 624115 h 2235200"/>
              <a:gd name="connsiteX7" fmla="*/ 160664 w 305806"/>
              <a:gd name="connsiteY7" fmla="*/ 667658 h 2235200"/>
              <a:gd name="connsiteX8" fmla="*/ 189692 w 305806"/>
              <a:gd name="connsiteY8" fmla="*/ 711200 h 2235200"/>
              <a:gd name="connsiteX9" fmla="*/ 175178 w 305806"/>
              <a:gd name="connsiteY9" fmla="*/ 1016000 h 2235200"/>
              <a:gd name="connsiteX10" fmla="*/ 131635 w 305806"/>
              <a:gd name="connsiteY10" fmla="*/ 1103086 h 2235200"/>
              <a:gd name="connsiteX11" fmla="*/ 88092 w 305806"/>
              <a:gd name="connsiteY11" fmla="*/ 1117600 h 2235200"/>
              <a:gd name="connsiteX12" fmla="*/ 73578 w 305806"/>
              <a:gd name="connsiteY12" fmla="*/ 1161143 h 2235200"/>
              <a:gd name="connsiteX13" fmla="*/ 30035 w 305806"/>
              <a:gd name="connsiteY13" fmla="*/ 1248229 h 2235200"/>
              <a:gd name="connsiteX14" fmla="*/ 44549 w 305806"/>
              <a:gd name="connsiteY14" fmla="*/ 1582058 h 2235200"/>
              <a:gd name="connsiteX15" fmla="*/ 189692 w 305806"/>
              <a:gd name="connsiteY15" fmla="*/ 1654629 h 2235200"/>
              <a:gd name="connsiteX16" fmla="*/ 233235 w 305806"/>
              <a:gd name="connsiteY16" fmla="*/ 1669143 h 2235200"/>
              <a:gd name="connsiteX17" fmla="*/ 276778 w 305806"/>
              <a:gd name="connsiteY17" fmla="*/ 1698172 h 2235200"/>
              <a:gd name="connsiteX18" fmla="*/ 305806 w 305806"/>
              <a:gd name="connsiteY18" fmla="*/ 1785258 h 2235200"/>
              <a:gd name="connsiteX19" fmla="*/ 291292 w 305806"/>
              <a:gd name="connsiteY19" fmla="*/ 2235200 h 223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5806" h="2235200">
                <a:moveTo>
                  <a:pt x="146149" y="0"/>
                </a:moveTo>
                <a:cubicBezTo>
                  <a:pt x="121959" y="4838"/>
                  <a:pt x="94997" y="2275"/>
                  <a:pt x="73578" y="14515"/>
                </a:cubicBezTo>
                <a:cubicBezTo>
                  <a:pt x="58432" y="23170"/>
                  <a:pt x="52350" y="42456"/>
                  <a:pt x="44549" y="58058"/>
                </a:cubicBezTo>
                <a:cubicBezTo>
                  <a:pt x="37707" y="71742"/>
                  <a:pt x="34238" y="86890"/>
                  <a:pt x="30035" y="101600"/>
                </a:cubicBezTo>
                <a:cubicBezTo>
                  <a:pt x="8725" y="176185"/>
                  <a:pt x="12785" y="181541"/>
                  <a:pt x="1006" y="275772"/>
                </a:cubicBezTo>
                <a:cubicBezTo>
                  <a:pt x="5844" y="367696"/>
                  <a:pt x="-11281" y="463480"/>
                  <a:pt x="15521" y="551543"/>
                </a:cubicBezTo>
                <a:cubicBezTo>
                  <a:pt x="26790" y="588570"/>
                  <a:pt x="108339" y="611511"/>
                  <a:pt x="146149" y="624115"/>
                </a:cubicBezTo>
                <a:cubicBezTo>
                  <a:pt x="150987" y="638629"/>
                  <a:pt x="153822" y="653974"/>
                  <a:pt x="160664" y="667658"/>
                </a:cubicBezTo>
                <a:cubicBezTo>
                  <a:pt x="168465" y="683260"/>
                  <a:pt x="188966" y="693771"/>
                  <a:pt x="189692" y="711200"/>
                </a:cubicBezTo>
                <a:cubicBezTo>
                  <a:pt x="193926" y="812827"/>
                  <a:pt x="183625" y="914636"/>
                  <a:pt x="175178" y="1016000"/>
                </a:cubicBezTo>
                <a:cubicBezTo>
                  <a:pt x="173300" y="1038539"/>
                  <a:pt x="148454" y="1089631"/>
                  <a:pt x="131635" y="1103086"/>
                </a:cubicBezTo>
                <a:cubicBezTo>
                  <a:pt x="119688" y="1112643"/>
                  <a:pt x="102606" y="1112762"/>
                  <a:pt x="88092" y="1117600"/>
                </a:cubicBezTo>
                <a:cubicBezTo>
                  <a:pt x="83254" y="1132114"/>
                  <a:pt x="80420" y="1147459"/>
                  <a:pt x="73578" y="1161143"/>
                </a:cubicBezTo>
                <a:cubicBezTo>
                  <a:pt x="17305" y="1273689"/>
                  <a:pt x="66516" y="1138783"/>
                  <a:pt x="30035" y="1248229"/>
                </a:cubicBezTo>
                <a:cubicBezTo>
                  <a:pt x="34873" y="1359505"/>
                  <a:pt x="16596" y="1474241"/>
                  <a:pt x="44549" y="1582058"/>
                </a:cubicBezTo>
                <a:cubicBezTo>
                  <a:pt x="57216" y="1630916"/>
                  <a:pt x="149829" y="1643240"/>
                  <a:pt x="189692" y="1654629"/>
                </a:cubicBezTo>
                <a:cubicBezTo>
                  <a:pt x="204403" y="1658832"/>
                  <a:pt x="218721" y="1664305"/>
                  <a:pt x="233235" y="1669143"/>
                </a:cubicBezTo>
                <a:cubicBezTo>
                  <a:pt x="247749" y="1678819"/>
                  <a:pt x="267533" y="1683379"/>
                  <a:pt x="276778" y="1698172"/>
                </a:cubicBezTo>
                <a:cubicBezTo>
                  <a:pt x="292995" y="1724120"/>
                  <a:pt x="305806" y="1785258"/>
                  <a:pt x="305806" y="1785258"/>
                </a:cubicBezTo>
                <a:cubicBezTo>
                  <a:pt x="290362" y="2186801"/>
                  <a:pt x="291292" y="2036746"/>
                  <a:pt x="291292" y="223520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Rectangle 8"/>
          <p:cNvSpPr/>
          <p:nvPr/>
        </p:nvSpPr>
        <p:spPr>
          <a:xfrm>
            <a:off x="1053873" y="5711371"/>
            <a:ext cx="6718527"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Two thread working concurrently. In such kind of condition if there won’t be synchronization then It is not being well working application. So in order to avoid such scenario we will use synchronization</a:t>
            </a:r>
          </a:p>
        </p:txBody>
      </p:sp>
      <p:sp>
        <p:nvSpPr>
          <p:cNvPr id="18" name="Rectangle 17"/>
          <p:cNvSpPr/>
          <p:nvPr/>
        </p:nvSpPr>
        <p:spPr>
          <a:xfrm>
            <a:off x="8001000" y="5025571"/>
            <a:ext cx="7620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D3</a:t>
            </a:r>
          </a:p>
        </p:txBody>
      </p:sp>
    </p:spTree>
    <p:extLst>
      <p:ext uri="{BB962C8B-B14F-4D97-AF65-F5344CB8AC3E}">
        <p14:creationId xmlns:p14="http://schemas.microsoft.com/office/powerpoint/2010/main" val="248149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anim calcmode="lin" valueType="num">
                                      <p:cBhvr additive="base">
                                        <p:cTn id="13" dur="500" fill="hold"/>
                                        <p:tgtEl>
                                          <p:spTgt spid="3075"/>
                                        </p:tgtEl>
                                        <p:attrNameLst>
                                          <p:attrName>ppt_x</p:attrName>
                                        </p:attrNameLst>
                                      </p:cBhvr>
                                      <p:tavLst>
                                        <p:tav tm="0">
                                          <p:val>
                                            <p:strVal val="#ppt_x"/>
                                          </p:val>
                                        </p:tav>
                                        <p:tav tm="100000">
                                          <p:val>
                                            <p:strVal val="#ppt_x"/>
                                          </p:val>
                                        </p:tav>
                                      </p:tavLst>
                                    </p:anim>
                                    <p:anim calcmode="lin" valueType="num">
                                      <p:cBhvr additive="base">
                                        <p:cTn id="14"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8"/>
                                        </p:tgtEl>
                                        <p:attrNameLst>
                                          <p:attrName>style.visibility</p:attrName>
                                        </p:attrNameLst>
                                      </p:cBhvr>
                                      <p:to>
                                        <p:strVal val="visible"/>
                                      </p:to>
                                    </p:set>
                                    <p:anim calcmode="lin" valueType="num">
                                      <p:cBhvr additive="base">
                                        <p:cTn id="25" dur="500" fill="hold"/>
                                        <p:tgtEl>
                                          <p:spTgt spid="3078"/>
                                        </p:tgtEl>
                                        <p:attrNameLst>
                                          <p:attrName>ppt_x</p:attrName>
                                        </p:attrNameLst>
                                      </p:cBhvr>
                                      <p:tavLst>
                                        <p:tav tm="0">
                                          <p:val>
                                            <p:strVal val="#ppt_x"/>
                                          </p:val>
                                        </p:tav>
                                        <p:tav tm="100000">
                                          <p:val>
                                            <p:strVal val="#ppt_x"/>
                                          </p:val>
                                        </p:tav>
                                      </p:tavLst>
                                    </p:anim>
                                    <p:anim calcmode="lin" valueType="num">
                                      <p:cBhvr additive="base">
                                        <p:cTn id="26" dur="500" fill="hold"/>
                                        <p:tgtEl>
                                          <p:spTgt spid="307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076"/>
                                        </p:tgtEl>
                                        <p:attrNameLst>
                                          <p:attrName>style.visibility</p:attrName>
                                        </p:attrNameLst>
                                      </p:cBhvr>
                                      <p:to>
                                        <p:strVal val="visible"/>
                                      </p:to>
                                    </p:set>
                                    <p:anim calcmode="lin" valueType="num">
                                      <p:cBhvr additive="base">
                                        <p:cTn id="35" dur="500" fill="hold"/>
                                        <p:tgtEl>
                                          <p:spTgt spid="3076"/>
                                        </p:tgtEl>
                                        <p:attrNameLst>
                                          <p:attrName>ppt_x</p:attrName>
                                        </p:attrNameLst>
                                      </p:cBhvr>
                                      <p:tavLst>
                                        <p:tav tm="0">
                                          <p:val>
                                            <p:strVal val="#ppt_x"/>
                                          </p:val>
                                        </p:tav>
                                        <p:tav tm="100000">
                                          <p:val>
                                            <p:strVal val="#ppt_x"/>
                                          </p:val>
                                        </p:tav>
                                      </p:tavLst>
                                    </p:anim>
                                    <p:anim calcmode="lin" valueType="num">
                                      <p:cBhvr additive="base">
                                        <p:cTn id="36" dur="500" fill="hold"/>
                                        <p:tgtEl>
                                          <p:spTgt spid="307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additive="base">
                                        <p:cTn id="45" dur="500" fill="hold"/>
                                        <p:tgtEl>
                                          <p:spTgt spid="5"/>
                                        </p:tgtEl>
                                        <p:attrNameLst>
                                          <p:attrName>ppt_x</p:attrName>
                                        </p:attrNameLst>
                                      </p:cBhvr>
                                      <p:tavLst>
                                        <p:tav tm="0">
                                          <p:val>
                                            <p:strVal val="#ppt_x"/>
                                          </p:val>
                                        </p:tav>
                                        <p:tav tm="100000">
                                          <p:val>
                                            <p:strVal val="#ppt_x"/>
                                          </p:val>
                                        </p:tav>
                                      </p:tavLst>
                                    </p:anim>
                                    <p:anim calcmode="lin" valueType="num">
                                      <p:cBhvr additive="base">
                                        <p:cTn id="4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5" grpId="0" animBg="1"/>
      <p:bldP spid="8" grpId="0" animBg="1"/>
      <p:bldP spid="16"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560637"/>
            <a:ext cx="8610599" cy="3992563"/>
          </a:xfrm>
        </p:spPr>
        <p:txBody>
          <a:bodyPr/>
          <a:lstStyle/>
          <a:p>
            <a:r>
              <a:rPr lang="en-US" dirty="0" err="1"/>
              <a:t>setName</a:t>
            </a:r>
            <a:r>
              <a:rPr lang="en-US" dirty="0"/>
              <a:t> and </a:t>
            </a:r>
            <a:r>
              <a:rPr lang="en-US" dirty="0" err="1"/>
              <a:t>getName</a:t>
            </a:r>
            <a:r>
              <a:rPr lang="en-US" dirty="0"/>
              <a:t> </a:t>
            </a:r>
          </a:p>
          <a:p>
            <a:pPr lvl="1"/>
            <a:r>
              <a:rPr lang="en-US" dirty="0">
                <a:solidFill>
                  <a:schemeClr val="tx1"/>
                </a:solidFill>
              </a:rPr>
              <a:t>These methods are use to set name for specific thread in order to identify thread.</a:t>
            </a:r>
          </a:p>
          <a:p>
            <a:pPr lvl="2"/>
            <a:r>
              <a:rPr lang="en-US" dirty="0" err="1">
                <a:solidFill>
                  <a:schemeClr val="tx1"/>
                </a:solidFill>
              </a:rPr>
              <a:t>thread.setName</a:t>
            </a:r>
            <a:r>
              <a:rPr lang="en-US" dirty="0">
                <a:solidFill>
                  <a:schemeClr val="tx1"/>
                </a:solidFill>
              </a:rPr>
              <a:t>(“</a:t>
            </a:r>
            <a:r>
              <a:rPr lang="en-US" dirty="0" err="1">
                <a:solidFill>
                  <a:schemeClr val="tx1"/>
                </a:solidFill>
              </a:rPr>
              <a:t>FirstThread</a:t>
            </a:r>
            <a:r>
              <a:rPr lang="en-US" dirty="0">
                <a:solidFill>
                  <a:schemeClr val="tx1"/>
                </a:solidFill>
              </a:rPr>
              <a:t>”);</a:t>
            </a:r>
          </a:p>
          <a:p>
            <a:pPr marL="627063" lvl="2" indent="0">
              <a:buNone/>
            </a:pPr>
            <a:r>
              <a:rPr lang="en-US" dirty="0" err="1">
                <a:solidFill>
                  <a:schemeClr val="tx1"/>
                </a:solidFill>
              </a:rPr>
              <a:t>getName</a:t>
            </a:r>
            <a:r>
              <a:rPr lang="en-US" dirty="0">
                <a:solidFill>
                  <a:schemeClr val="tx1"/>
                </a:solidFill>
              </a:rPr>
              <a:t> method use to get name of specific thread</a:t>
            </a:r>
          </a:p>
          <a:p>
            <a:pPr marL="627063" lvl="2" indent="0">
              <a:buNone/>
            </a:pPr>
            <a:r>
              <a:rPr lang="en-US" dirty="0">
                <a:solidFill>
                  <a:schemeClr val="tx1"/>
                </a:solidFill>
              </a:rPr>
              <a:t>	</a:t>
            </a:r>
            <a:r>
              <a:rPr lang="en-US" dirty="0" err="1">
                <a:solidFill>
                  <a:schemeClr val="tx1"/>
                </a:solidFill>
              </a:rPr>
              <a:t>Thread.currentThread.getName</a:t>
            </a:r>
            <a:r>
              <a:rPr lang="en-US" dirty="0">
                <a:solidFill>
                  <a:schemeClr val="tx1"/>
                </a:solidFill>
              </a:rPr>
              <a:t>();</a:t>
            </a:r>
          </a:p>
        </p:txBody>
      </p:sp>
      <p:sp>
        <p:nvSpPr>
          <p:cNvPr id="3" name="Title 2"/>
          <p:cNvSpPr>
            <a:spLocks noGrp="1"/>
          </p:cNvSpPr>
          <p:nvPr>
            <p:ph type="title"/>
          </p:nvPr>
        </p:nvSpPr>
        <p:spPr/>
        <p:txBody>
          <a:bodyPr/>
          <a:lstStyle/>
          <a:p>
            <a:r>
              <a:rPr lang="en-US" dirty="0"/>
              <a:t>Thread Methods</a:t>
            </a:r>
          </a:p>
        </p:txBody>
      </p:sp>
      <p:sp>
        <p:nvSpPr>
          <p:cNvPr id="4" name="Rectangle 3"/>
          <p:cNvSpPr/>
          <p:nvPr/>
        </p:nvSpPr>
        <p:spPr>
          <a:xfrm>
            <a:off x="6705600" y="2362200"/>
            <a:ext cx="7620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D4</a:t>
            </a:r>
          </a:p>
        </p:txBody>
      </p:sp>
    </p:spTree>
    <p:extLst>
      <p:ext uri="{BB962C8B-B14F-4D97-AF65-F5344CB8AC3E}">
        <p14:creationId xmlns:p14="http://schemas.microsoft.com/office/powerpoint/2010/main" val="2321869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35000" y="2713037"/>
            <a:ext cx="7899400" cy="3840163"/>
          </a:xfrm>
        </p:spPr>
        <p:txBody>
          <a:bodyPr/>
          <a:lstStyle/>
          <a:p>
            <a:r>
              <a:rPr lang="en-US" dirty="0"/>
              <a:t>Sleep method in java</a:t>
            </a:r>
          </a:p>
          <a:p>
            <a:pPr lvl="1"/>
            <a:r>
              <a:rPr lang="en-US" dirty="0">
                <a:solidFill>
                  <a:schemeClr val="tx1"/>
                </a:solidFill>
              </a:rPr>
              <a:t>The sleep() method of Thread class is used to sleep a thread for the specified amount of time.</a:t>
            </a:r>
          </a:p>
          <a:p>
            <a:pPr lvl="1"/>
            <a:r>
              <a:rPr lang="en-US" dirty="0"/>
              <a:t>public static void sleep(long </a:t>
            </a:r>
            <a:r>
              <a:rPr lang="en-US" dirty="0" err="1"/>
              <a:t>miliseconds</a:t>
            </a:r>
            <a:r>
              <a:rPr lang="en-US" dirty="0"/>
              <a:t>)</a:t>
            </a:r>
          </a:p>
          <a:p>
            <a:pPr lvl="2"/>
            <a:r>
              <a:rPr lang="en-US" dirty="0">
                <a:solidFill>
                  <a:schemeClr val="tx1"/>
                </a:solidFill>
              </a:rPr>
              <a:t>This method will ask to add Exception classes to handle Exception handling</a:t>
            </a:r>
          </a:p>
          <a:p>
            <a:pPr marL="290513" lvl="2" indent="-231775"/>
            <a:r>
              <a:rPr lang="en-US" dirty="0"/>
              <a:t> If you sleep a thread for the specified </a:t>
            </a:r>
            <a:r>
              <a:rPr lang="en-US" dirty="0" err="1"/>
              <a:t>time,the</a:t>
            </a:r>
            <a:r>
              <a:rPr lang="en-US" dirty="0"/>
              <a:t> thread </a:t>
            </a:r>
            <a:r>
              <a:rPr lang="en-US" dirty="0" err="1"/>
              <a:t>shedular</a:t>
            </a:r>
            <a:r>
              <a:rPr lang="en-US" dirty="0"/>
              <a:t> picks up another thread and so on.</a:t>
            </a:r>
            <a:endParaRPr lang="en-US" dirty="0">
              <a:solidFill>
                <a:schemeClr val="tx1"/>
              </a:solidFill>
            </a:endParaRPr>
          </a:p>
        </p:txBody>
      </p:sp>
      <p:sp>
        <p:nvSpPr>
          <p:cNvPr id="3" name="Title 2"/>
          <p:cNvSpPr>
            <a:spLocks noGrp="1"/>
          </p:cNvSpPr>
          <p:nvPr>
            <p:ph type="title"/>
          </p:nvPr>
        </p:nvSpPr>
        <p:spPr/>
        <p:txBody>
          <a:bodyPr/>
          <a:lstStyle/>
          <a:p>
            <a:r>
              <a:rPr lang="en-US" dirty="0"/>
              <a:t>Methods In Threads</a:t>
            </a:r>
          </a:p>
        </p:txBody>
      </p:sp>
      <p:sp>
        <p:nvSpPr>
          <p:cNvPr id="4" name="Rectangle 3"/>
          <p:cNvSpPr/>
          <p:nvPr/>
        </p:nvSpPr>
        <p:spPr>
          <a:xfrm>
            <a:off x="6705600" y="2514600"/>
            <a:ext cx="7620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D5</a:t>
            </a:r>
          </a:p>
        </p:txBody>
      </p:sp>
    </p:spTree>
    <p:extLst>
      <p:ext uri="{BB962C8B-B14F-4D97-AF65-F5344CB8AC3E}">
        <p14:creationId xmlns:p14="http://schemas.microsoft.com/office/powerpoint/2010/main" val="809093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35000" y="2713037"/>
            <a:ext cx="7899400" cy="3840163"/>
          </a:xfrm>
        </p:spPr>
        <p:txBody>
          <a:bodyPr>
            <a:normAutofit/>
          </a:bodyPr>
          <a:lstStyle/>
          <a:p>
            <a:r>
              <a:rPr lang="en-US" b="1" dirty="0" err="1"/>
              <a:t>setPriority</a:t>
            </a:r>
            <a:r>
              <a:rPr lang="en-US" b="1" dirty="0"/>
              <a:t>() </a:t>
            </a:r>
            <a:r>
              <a:rPr lang="en-US" dirty="0"/>
              <a:t>and </a:t>
            </a:r>
            <a:r>
              <a:rPr lang="en-US" b="1" dirty="0" err="1"/>
              <a:t>getPriority</a:t>
            </a:r>
            <a:r>
              <a:rPr lang="en-US" b="1" dirty="0"/>
              <a:t>()</a:t>
            </a:r>
          </a:p>
          <a:p>
            <a:pPr lvl="1"/>
            <a:r>
              <a:rPr lang="en-US" dirty="0">
                <a:solidFill>
                  <a:schemeClr val="tx1"/>
                </a:solidFill>
              </a:rPr>
              <a:t>We can prioritized threads.</a:t>
            </a:r>
          </a:p>
          <a:p>
            <a:pPr marL="301943" lvl="1" indent="0">
              <a:buNone/>
            </a:pPr>
            <a:r>
              <a:rPr lang="en-US" b="1" dirty="0"/>
              <a:t>What is the use of synchronization in Java if we have priority methods</a:t>
            </a:r>
          </a:p>
          <a:p>
            <a:pPr lvl="1"/>
            <a:r>
              <a:rPr lang="en-US" b="1" dirty="0">
                <a:solidFill>
                  <a:schemeClr val="tx1"/>
                </a:solidFill>
              </a:rPr>
              <a:t>Ans </a:t>
            </a:r>
            <a:r>
              <a:rPr lang="en-US" b="1" dirty="0">
                <a:solidFill>
                  <a:schemeClr val="tx1"/>
                </a:solidFill>
                <a:sym typeface="Wingdings" panose="05000000000000000000" pitchFamily="2" charset="2"/>
              </a:rPr>
              <a:t> </a:t>
            </a:r>
            <a:r>
              <a:rPr lang="en-US" dirty="0">
                <a:solidFill>
                  <a:schemeClr val="tx1"/>
                </a:solidFill>
              </a:rPr>
              <a:t>synchronization is needed to avoid race conditions.</a:t>
            </a:r>
          </a:p>
          <a:p>
            <a:pPr marL="581343" lvl="2" indent="0">
              <a:buNone/>
            </a:pPr>
            <a:r>
              <a:rPr lang="en-US" dirty="0">
                <a:solidFill>
                  <a:schemeClr val="tx1"/>
                </a:solidFill>
              </a:rPr>
              <a:t>even though you have priority assigned to threads, there may be times when two threads of same priority access the resources and final output depends on order in which the resource was accessed.</a:t>
            </a:r>
          </a:p>
          <a:p>
            <a:pPr lvl="2"/>
            <a:endParaRPr lang="en-US" dirty="0">
              <a:solidFill>
                <a:schemeClr val="tx1"/>
              </a:solidFill>
            </a:endParaRPr>
          </a:p>
        </p:txBody>
      </p:sp>
      <p:sp>
        <p:nvSpPr>
          <p:cNvPr id="3" name="Title 2"/>
          <p:cNvSpPr>
            <a:spLocks noGrp="1"/>
          </p:cNvSpPr>
          <p:nvPr>
            <p:ph type="title"/>
          </p:nvPr>
        </p:nvSpPr>
        <p:spPr/>
        <p:txBody>
          <a:bodyPr/>
          <a:lstStyle/>
          <a:p>
            <a:r>
              <a:rPr lang="en-US" dirty="0"/>
              <a:t>Methods In Threads</a:t>
            </a:r>
          </a:p>
        </p:txBody>
      </p:sp>
      <p:sp>
        <p:nvSpPr>
          <p:cNvPr id="4" name="Rectangle 3"/>
          <p:cNvSpPr/>
          <p:nvPr/>
        </p:nvSpPr>
        <p:spPr>
          <a:xfrm>
            <a:off x="6705600" y="2514600"/>
            <a:ext cx="7620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D6</a:t>
            </a:r>
          </a:p>
        </p:txBody>
      </p:sp>
    </p:spTree>
    <p:extLst>
      <p:ext uri="{BB962C8B-B14F-4D97-AF65-F5344CB8AC3E}">
        <p14:creationId xmlns:p14="http://schemas.microsoft.com/office/powerpoint/2010/main" val="1205765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35000" y="2713037"/>
            <a:ext cx="7899400" cy="3840163"/>
          </a:xfrm>
        </p:spPr>
        <p:txBody>
          <a:bodyPr>
            <a:normAutofit/>
          </a:bodyPr>
          <a:lstStyle/>
          <a:p>
            <a:r>
              <a:rPr lang="en-US" b="1" dirty="0"/>
              <a:t>MAXPRIORITY and MINPRIORITY</a:t>
            </a:r>
          </a:p>
          <a:p>
            <a:pPr lvl="1"/>
            <a:r>
              <a:rPr lang="en-US" b="1" dirty="0"/>
              <a:t>Purpose of these are same in order to set priority but their values are set.</a:t>
            </a:r>
          </a:p>
          <a:p>
            <a:r>
              <a:rPr lang="en-US" dirty="0"/>
              <a:t>t1.setPriority(</a:t>
            </a:r>
            <a:r>
              <a:rPr lang="en-US" dirty="0" err="1"/>
              <a:t>Thread.</a:t>
            </a:r>
            <a:r>
              <a:rPr lang="en-US" b="1" i="1" dirty="0" err="1"/>
              <a:t>MAX_PRIORITY</a:t>
            </a:r>
            <a:r>
              <a:rPr lang="en-US" b="1" i="1" dirty="0"/>
              <a:t>);</a:t>
            </a:r>
          </a:p>
          <a:p>
            <a:r>
              <a:rPr lang="en-US" dirty="0"/>
              <a:t>t2.setPriority(</a:t>
            </a:r>
            <a:r>
              <a:rPr lang="en-US" dirty="0" err="1"/>
              <a:t>Thread.</a:t>
            </a:r>
            <a:r>
              <a:rPr lang="en-US" b="1" i="1" dirty="0" err="1"/>
              <a:t>MIN_PRIORITY</a:t>
            </a:r>
            <a:r>
              <a:rPr lang="en-US" b="1" i="1" dirty="0"/>
              <a:t>);</a:t>
            </a:r>
            <a:endParaRPr lang="en-US" dirty="0">
              <a:solidFill>
                <a:schemeClr val="tx1"/>
              </a:solidFill>
            </a:endParaRPr>
          </a:p>
        </p:txBody>
      </p:sp>
      <p:sp>
        <p:nvSpPr>
          <p:cNvPr id="3" name="Title 2"/>
          <p:cNvSpPr>
            <a:spLocks noGrp="1"/>
          </p:cNvSpPr>
          <p:nvPr>
            <p:ph type="title"/>
          </p:nvPr>
        </p:nvSpPr>
        <p:spPr/>
        <p:txBody>
          <a:bodyPr/>
          <a:lstStyle/>
          <a:p>
            <a:r>
              <a:rPr lang="en-US" dirty="0"/>
              <a:t>Methods In Threads</a:t>
            </a:r>
          </a:p>
        </p:txBody>
      </p:sp>
      <p:sp>
        <p:nvSpPr>
          <p:cNvPr id="4" name="Rectangle 3"/>
          <p:cNvSpPr/>
          <p:nvPr/>
        </p:nvSpPr>
        <p:spPr>
          <a:xfrm>
            <a:off x="6705600" y="2514600"/>
            <a:ext cx="7620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D6</a:t>
            </a:r>
          </a:p>
        </p:txBody>
      </p:sp>
    </p:spTree>
    <p:extLst>
      <p:ext uri="{BB962C8B-B14F-4D97-AF65-F5344CB8AC3E}">
        <p14:creationId xmlns:p14="http://schemas.microsoft.com/office/powerpoint/2010/main" val="654706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35000" y="2713037"/>
            <a:ext cx="7899400" cy="3840163"/>
          </a:xfrm>
        </p:spPr>
        <p:txBody>
          <a:bodyPr>
            <a:normAutofit/>
          </a:bodyPr>
          <a:lstStyle/>
          <a:p>
            <a:r>
              <a:rPr lang="en-US" b="1" dirty="0"/>
              <a:t>Join()</a:t>
            </a:r>
            <a:endParaRPr lang="en-US" dirty="0">
              <a:solidFill>
                <a:schemeClr val="tx1"/>
              </a:solidFill>
            </a:endParaRPr>
          </a:p>
          <a:p>
            <a:pPr lvl="2"/>
            <a:r>
              <a:rPr lang="en-US" dirty="0">
                <a:solidFill>
                  <a:schemeClr val="tx1"/>
                </a:solidFill>
              </a:rPr>
              <a:t>The join() method waits for a thread to die. In other words, it causes the currently running threads to stop executing until the thread it joins with completes its task.</a:t>
            </a:r>
          </a:p>
        </p:txBody>
      </p:sp>
      <p:sp>
        <p:nvSpPr>
          <p:cNvPr id="3" name="Title 2"/>
          <p:cNvSpPr>
            <a:spLocks noGrp="1"/>
          </p:cNvSpPr>
          <p:nvPr>
            <p:ph type="title"/>
          </p:nvPr>
        </p:nvSpPr>
        <p:spPr/>
        <p:txBody>
          <a:bodyPr/>
          <a:lstStyle/>
          <a:p>
            <a:r>
              <a:rPr lang="en-US" dirty="0"/>
              <a:t>Methods In Threads</a:t>
            </a:r>
          </a:p>
        </p:txBody>
      </p:sp>
      <p:sp>
        <p:nvSpPr>
          <p:cNvPr id="4" name="Rectangle 3"/>
          <p:cNvSpPr/>
          <p:nvPr/>
        </p:nvSpPr>
        <p:spPr>
          <a:xfrm>
            <a:off x="6705600" y="2514600"/>
            <a:ext cx="7620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D7</a:t>
            </a:r>
          </a:p>
        </p:txBody>
      </p:sp>
    </p:spTree>
    <p:extLst>
      <p:ext uri="{BB962C8B-B14F-4D97-AF65-F5344CB8AC3E}">
        <p14:creationId xmlns:p14="http://schemas.microsoft.com/office/powerpoint/2010/main" val="3107857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err="1"/>
              <a:t>java.util.StringTokenizer</a:t>
            </a:r>
            <a:r>
              <a:rPr lang="en-US" dirty="0"/>
              <a:t> class allows you to break a String into tokens. It is simple way to break a String. It is a legacy class of Java.</a:t>
            </a:r>
          </a:p>
        </p:txBody>
      </p:sp>
      <p:sp>
        <p:nvSpPr>
          <p:cNvPr id="3" name="Title 2"/>
          <p:cNvSpPr>
            <a:spLocks noGrp="1"/>
          </p:cNvSpPr>
          <p:nvPr>
            <p:ph type="title"/>
          </p:nvPr>
        </p:nvSpPr>
        <p:spPr/>
        <p:txBody>
          <a:bodyPr>
            <a:normAutofit/>
          </a:bodyPr>
          <a:lstStyle/>
          <a:p>
            <a:r>
              <a:rPr lang="en-US" dirty="0" err="1"/>
              <a:t>StringTokenizer</a:t>
            </a:r>
            <a:r>
              <a:rPr lang="en-US" dirty="0"/>
              <a:t> in Java</a:t>
            </a:r>
          </a:p>
        </p:txBody>
      </p:sp>
    </p:spTree>
    <p:extLst>
      <p:ext uri="{BB962C8B-B14F-4D97-AF65-F5344CB8AC3E}">
        <p14:creationId xmlns:p14="http://schemas.microsoft.com/office/powerpoint/2010/main" val="2288036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a:t>StringTokenizer</a:t>
            </a:r>
            <a:r>
              <a:rPr lang="en-US" dirty="0"/>
              <a:t> in Java</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2652712"/>
            <a:ext cx="8467064" cy="3290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629400" y="1828800"/>
            <a:ext cx="16002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D9,10</a:t>
            </a:r>
          </a:p>
        </p:txBody>
      </p:sp>
    </p:spTree>
    <p:extLst>
      <p:ext uri="{BB962C8B-B14F-4D97-AF65-F5344CB8AC3E}">
        <p14:creationId xmlns:p14="http://schemas.microsoft.com/office/powerpoint/2010/main" val="4032510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Analogy of Thread</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670520"/>
            <a:ext cx="4057650" cy="3425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2620" y="2670520"/>
            <a:ext cx="3379294" cy="3425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344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Let’s Understand thread with Real Time Example</a:t>
            </a:r>
          </a:p>
          <a:p>
            <a:pPr lvl="1"/>
            <a:r>
              <a:rPr lang="en-US" dirty="0"/>
              <a:t>What is Process?</a:t>
            </a:r>
          </a:p>
          <a:p>
            <a:pPr lvl="1"/>
            <a:r>
              <a:rPr lang="en-US" dirty="0"/>
              <a:t>What are Memory allocation?</a:t>
            </a:r>
          </a:p>
          <a:p>
            <a:pPr lvl="1"/>
            <a:r>
              <a:rPr lang="en-US" dirty="0"/>
              <a:t>What are thread?</a:t>
            </a:r>
          </a:p>
          <a:p>
            <a:pPr lvl="2"/>
            <a:r>
              <a:rPr lang="en-US" dirty="0"/>
              <a:t>Example –</a:t>
            </a:r>
          </a:p>
          <a:p>
            <a:pPr lvl="3"/>
            <a:r>
              <a:rPr lang="en-US" dirty="0"/>
              <a:t>Process are like opening MSWord, Music Player, Eclipse</a:t>
            </a:r>
          </a:p>
          <a:p>
            <a:pPr lvl="3"/>
            <a:r>
              <a:rPr lang="en-US" dirty="0"/>
              <a:t>Thread are sub processes which works internally in respective process with same memory allocation and perform it’s purpose. </a:t>
            </a:r>
          </a:p>
          <a:p>
            <a:pPr lvl="1"/>
            <a:endParaRPr lang="en-US" dirty="0"/>
          </a:p>
        </p:txBody>
      </p:sp>
      <p:sp>
        <p:nvSpPr>
          <p:cNvPr id="3" name="Title 2"/>
          <p:cNvSpPr>
            <a:spLocks noGrp="1"/>
          </p:cNvSpPr>
          <p:nvPr>
            <p:ph type="title"/>
          </p:nvPr>
        </p:nvSpPr>
        <p:spPr/>
        <p:txBody>
          <a:bodyPr/>
          <a:lstStyle/>
          <a:p>
            <a:r>
              <a:rPr lang="en-US" dirty="0"/>
              <a:t>What is Thread?</a:t>
            </a:r>
          </a:p>
        </p:txBody>
      </p:sp>
    </p:spTree>
    <p:extLst>
      <p:ext uri="{BB962C8B-B14F-4D97-AF65-F5344CB8AC3E}">
        <p14:creationId xmlns:p14="http://schemas.microsoft.com/office/powerpoint/2010/main" val="140969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a:t>What are Java Threads?</a:t>
            </a:r>
          </a:p>
          <a:p>
            <a:pPr lvl="1"/>
            <a:r>
              <a:rPr lang="en-US" dirty="0">
                <a:solidFill>
                  <a:schemeClr val="tx1"/>
                </a:solidFill>
              </a:rPr>
              <a:t>A </a:t>
            </a:r>
            <a:r>
              <a:rPr lang="en-US" b="1" dirty="0">
                <a:solidFill>
                  <a:schemeClr val="tx1"/>
                </a:solidFill>
              </a:rPr>
              <a:t>thread</a:t>
            </a:r>
            <a:r>
              <a:rPr lang="en-US" dirty="0">
                <a:solidFill>
                  <a:schemeClr val="tx1"/>
                </a:solidFill>
              </a:rPr>
              <a:t> is a:</a:t>
            </a:r>
          </a:p>
          <a:p>
            <a:pPr marL="1084263" lvl="2" indent="-457200">
              <a:buFont typeface="+mj-lt"/>
              <a:buAutoNum type="arabicPeriod"/>
            </a:pPr>
            <a:r>
              <a:rPr lang="en-US" dirty="0">
                <a:solidFill>
                  <a:schemeClr val="tx1"/>
                </a:solidFill>
              </a:rPr>
              <a:t>Facility to allow multiple activities within a single process</a:t>
            </a:r>
          </a:p>
          <a:p>
            <a:pPr marL="1084263" lvl="2" indent="-457200">
              <a:buFont typeface="+mj-lt"/>
              <a:buAutoNum type="arabicPeriod"/>
            </a:pPr>
            <a:r>
              <a:rPr lang="en-US" dirty="0">
                <a:solidFill>
                  <a:schemeClr val="tx1"/>
                </a:solidFill>
              </a:rPr>
              <a:t>Thread shares common memory area as of process.</a:t>
            </a:r>
          </a:p>
          <a:p>
            <a:pPr marL="1084263" lvl="2" indent="-457200">
              <a:buFont typeface="+mj-lt"/>
              <a:buAutoNum type="arabicPeriod"/>
            </a:pPr>
            <a:r>
              <a:rPr lang="en-US" dirty="0">
                <a:solidFill>
                  <a:schemeClr val="tx1"/>
                </a:solidFill>
              </a:rPr>
              <a:t>Referred as lightweight process</a:t>
            </a:r>
          </a:p>
          <a:p>
            <a:endParaRPr lang="en-US" dirty="0"/>
          </a:p>
        </p:txBody>
      </p:sp>
      <p:sp>
        <p:nvSpPr>
          <p:cNvPr id="3" name="Title 2"/>
          <p:cNvSpPr>
            <a:spLocks noGrp="1"/>
          </p:cNvSpPr>
          <p:nvPr>
            <p:ph type="title"/>
          </p:nvPr>
        </p:nvSpPr>
        <p:spPr/>
        <p:txBody>
          <a:bodyPr>
            <a:normAutofit/>
          </a:bodyPr>
          <a:lstStyle/>
          <a:p>
            <a:r>
              <a:rPr lang="en-US" dirty="0"/>
              <a:t>Thread </a:t>
            </a:r>
          </a:p>
        </p:txBody>
      </p:sp>
    </p:spTree>
    <p:extLst>
      <p:ext uri="{BB962C8B-B14F-4D97-AF65-F5344CB8AC3E}">
        <p14:creationId xmlns:p14="http://schemas.microsoft.com/office/powerpoint/2010/main" val="607299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Multi Threading</a:t>
            </a:r>
          </a:p>
        </p:txBody>
      </p:sp>
      <p:sp>
        <p:nvSpPr>
          <p:cNvPr id="4" name="Rectangle 3"/>
          <p:cNvSpPr/>
          <p:nvPr/>
        </p:nvSpPr>
        <p:spPr>
          <a:xfrm>
            <a:off x="228600" y="2133600"/>
            <a:ext cx="36576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Class Main</a:t>
            </a:r>
          </a:p>
          <a:p>
            <a:pPr marL="285750" indent="-285750">
              <a:buFont typeface="Arial" panose="020B0604020202020204" pitchFamily="34" charset="0"/>
              <a:buChar char="•"/>
            </a:pPr>
            <a:r>
              <a:rPr lang="en-US" dirty="0">
                <a:solidFill>
                  <a:schemeClr val="tx1"/>
                </a:solidFill>
              </a:rPr>
              <a:t>Main()   [It start thread when main method get executed]</a:t>
            </a:r>
          </a:p>
          <a:p>
            <a:pPr marL="285750" indent="-285750">
              <a:buFont typeface="Arial" panose="020B0604020202020204" pitchFamily="34" charset="0"/>
              <a:buChar char="•"/>
            </a:pPr>
            <a:r>
              <a:rPr lang="en-US" dirty="0">
                <a:solidFill>
                  <a:schemeClr val="tx1"/>
                </a:solidFill>
              </a:rPr>
              <a:t>This thread is going to follow a set of instruction which we mentioned in code in sequence</a:t>
            </a:r>
          </a:p>
        </p:txBody>
      </p:sp>
      <p:sp>
        <p:nvSpPr>
          <p:cNvPr id="5" name="Rectangle 4"/>
          <p:cNvSpPr/>
          <p:nvPr/>
        </p:nvSpPr>
        <p:spPr>
          <a:xfrm>
            <a:off x="5029200" y="2133600"/>
            <a:ext cx="38100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Class Main</a:t>
            </a:r>
          </a:p>
          <a:p>
            <a:pPr marL="285750" indent="-285750">
              <a:buFont typeface="Arial" panose="020B0604020202020204" pitchFamily="34" charset="0"/>
              <a:buChar char="•"/>
            </a:pPr>
            <a:r>
              <a:rPr lang="en-US" dirty="0">
                <a:solidFill>
                  <a:schemeClr val="tx1"/>
                </a:solidFill>
              </a:rPr>
              <a:t>Main()   [It start thread when main method get executed]</a:t>
            </a:r>
          </a:p>
          <a:p>
            <a:pPr marL="285750" indent="-285750">
              <a:buFont typeface="Arial" panose="020B0604020202020204" pitchFamily="34" charset="0"/>
              <a:buChar char="•"/>
            </a:pPr>
            <a:r>
              <a:rPr lang="en-US" dirty="0">
                <a:solidFill>
                  <a:schemeClr val="tx1"/>
                </a:solidFill>
              </a:rPr>
              <a:t>Thread1 start executing it’s task</a:t>
            </a:r>
          </a:p>
          <a:p>
            <a:pPr marL="285750" indent="-285750">
              <a:buFont typeface="Arial" panose="020B0604020202020204" pitchFamily="34" charset="0"/>
              <a:buChar char="•"/>
            </a:pPr>
            <a:r>
              <a:rPr lang="en-US" dirty="0">
                <a:solidFill>
                  <a:schemeClr val="tx1"/>
                </a:solidFill>
              </a:rPr>
              <a:t>Thread2 start executing it’s task</a:t>
            </a:r>
          </a:p>
          <a:p>
            <a:pPr marL="285750" indent="-285750">
              <a:buFont typeface="Arial" panose="020B0604020202020204" pitchFamily="34" charset="0"/>
              <a:buChar char="•"/>
            </a:pPr>
            <a:r>
              <a:rPr lang="en-US" dirty="0">
                <a:solidFill>
                  <a:schemeClr val="tx1"/>
                </a:solidFill>
              </a:rPr>
              <a:t>Thread 3 start executing it’s task</a:t>
            </a:r>
          </a:p>
        </p:txBody>
      </p:sp>
      <p:sp>
        <p:nvSpPr>
          <p:cNvPr id="6" name="Rectangle 5"/>
          <p:cNvSpPr/>
          <p:nvPr/>
        </p:nvSpPr>
        <p:spPr>
          <a:xfrm>
            <a:off x="228600" y="5181600"/>
            <a:ext cx="36576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 follows sequence which mentioned in code</a:t>
            </a:r>
          </a:p>
        </p:txBody>
      </p:sp>
      <p:cxnSp>
        <p:nvCxnSpPr>
          <p:cNvPr id="9" name="Straight Arrow Connector 8"/>
          <p:cNvCxnSpPr>
            <a:stCxn id="4" idx="2"/>
            <a:endCxn id="6" idx="0"/>
          </p:cNvCxnSpPr>
          <p:nvPr/>
        </p:nvCxnSpPr>
        <p:spPr>
          <a:xfrm>
            <a:off x="2057400" y="4191000"/>
            <a:ext cx="0" cy="990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6629400" y="4191000"/>
            <a:ext cx="0" cy="990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4267200" y="5181600"/>
            <a:ext cx="15240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T1 –start work</a:t>
            </a:r>
          </a:p>
        </p:txBody>
      </p:sp>
      <p:sp>
        <p:nvSpPr>
          <p:cNvPr id="12" name="Rectangle 11"/>
          <p:cNvSpPr/>
          <p:nvPr/>
        </p:nvSpPr>
        <p:spPr>
          <a:xfrm>
            <a:off x="5867400" y="5181600"/>
            <a:ext cx="15240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T1 –start work</a:t>
            </a:r>
          </a:p>
        </p:txBody>
      </p:sp>
      <p:sp>
        <p:nvSpPr>
          <p:cNvPr id="13" name="Rectangle 12"/>
          <p:cNvSpPr/>
          <p:nvPr/>
        </p:nvSpPr>
        <p:spPr>
          <a:xfrm>
            <a:off x="7467600" y="5181600"/>
            <a:ext cx="15240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T1 –start work</a:t>
            </a:r>
          </a:p>
        </p:txBody>
      </p:sp>
      <p:cxnSp>
        <p:nvCxnSpPr>
          <p:cNvPr id="15" name="Straight Arrow Connector 14"/>
          <p:cNvCxnSpPr/>
          <p:nvPr/>
        </p:nvCxnSpPr>
        <p:spPr>
          <a:xfrm flipH="1">
            <a:off x="5029200" y="4191000"/>
            <a:ext cx="1600200" cy="990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13" idx="0"/>
          </p:cNvCxnSpPr>
          <p:nvPr/>
        </p:nvCxnSpPr>
        <p:spPr>
          <a:xfrm>
            <a:off x="6629400" y="4191000"/>
            <a:ext cx="1600200" cy="990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07067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What is multi Tasking?</a:t>
            </a:r>
          </a:p>
          <a:p>
            <a:pPr lvl="1"/>
            <a:r>
              <a:rPr lang="en-US" dirty="0"/>
              <a:t>Process base</a:t>
            </a:r>
          </a:p>
          <a:p>
            <a:pPr lvl="1"/>
            <a:r>
              <a:rPr lang="en-US" dirty="0"/>
              <a:t>Thread Base</a:t>
            </a:r>
          </a:p>
          <a:p>
            <a:pPr marL="301943" lvl="1" indent="0">
              <a:buNone/>
            </a:pPr>
            <a:r>
              <a:rPr lang="en-US" dirty="0">
                <a:solidFill>
                  <a:schemeClr val="tx1"/>
                </a:solidFill>
              </a:rPr>
              <a:t>(Each process at least having a single thread which start with respective process. Multiple process can be manage by operating system and those system get switching in between as per demand.)when process get started then it will get stack and register to get start.</a:t>
            </a:r>
          </a:p>
          <a:p>
            <a:pPr marL="301943" lvl="1" indent="0">
              <a:buNone/>
            </a:pPr>
            <a:r>
              <a:rPr lang="en-US" dirty="0">
                <a:solidFill>
                  <a:schemeClr val="tx1"/>
                </a:solidFill>
              </a:rPr>
              <a:t>(Threads also works concurrently . This concurrency can be control by programmer in program)</a:t>
            </a:r>
          </a:p>
          <a:p>
            <a:pPr marL="301943" lvl="1" indent="0">
              <a:buNone/>
            </a:pPr>
            <a:endParaRPr lang="en-US" dirty="0"/>
          </a:p>
        </p:txBody>
      </p:sp>
      <p:sp>
        <p:nvSpPr>
          <p:cNvPr id="3" name="Title 2"/>
          <p:cNvSpPr>
            <a:spLocks noGrp="1"/>
          </p:cNvSpPr>
          <p:nvPr>
            <p:ph type="title"/>
          </p:nvPr>
        </p:nvSpPr>
        <p:spPr/>
        <p:txBody>
          <a:bodyPr/>
          <a:lstStyle/>
          <a:p>
            <a:r>
              <a:rPr lang="en-US" dirty="0"/>
              <a:t>Multi Threading</a:t>
            </a:r>
          </a:p>
        </p:txBody>
      </p:sp>
    </p:spTree>
    <p:extLst>
      <p:ext uri="{BB962C8B-B14F-4D97-AF65-F5344CB8AC3E}">
        <p14:creationId xmlns:p14="http://schemas.microsoft.com/office/powerpoint/2010/main" val="1792031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Multi Threading</a:t>
            </a:r>
          </a:p>
        </p:txBody>
      </p:sp>
      <p:sp>
        <p:nvSpPr>
          <p:cNvPr id="4" name="Rectangle 3"/>
          <p:cNvSpPr/>
          <p:nvPr/>
        </p:nvSpPr>
        <p:spPr>
          <a:xfrm>
            <a:off x="609600" y="1905000"/>
            <a:ext cx="3657600" cy="434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609600" y="1905000"/>
            <a:ext cx="3657600" cy="762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Single Thread Process</a:t>
            </a:r>
          </a:p>
        </p:txBody>
      </p:sp>
      <p:sp>
        <p:nvSpPr>
          <p:cNvPr id="6" name="Rectangle 5"/>
          <p:cNvSpPr/>
          <p:nvPr/>
        </p:nvSpPr>
        <p:spPr>
          <a:xfrm>
            <a:off x="609600" y="2667000"/>
            <a:ext cx="3657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               Data               File</a:t>
            </a:r>
          </a:p>
        </p:txBody>
      </p:sp>
      <p:cxnSp>
        <p:nvCxnSpPr>
          <p:cNvPr id="8" name="Straight Connector 7"/>
          <p:cNvCxnSpPr/>
          <p:nvPr/>
        </p:nvCxnSpPr>
        <p:spPr>
          <a:xfrm>
            <a:off x="1752600" y="2667000"/>
            <a:ext cx="0" cy="8382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3124200" y="2667000"/>
            <a:ext cx="0" cy="838200"/>
          </a:xfrm>
          <a:prstGeom prst="line">
            <a:avLst/>
          </a:prstGeom>
        </p:spPr>
        <p:style>
          <a:lnRef idx="1">
            <a:schemeClr val="dk1"/>
          </a:lnRef>
          <a:fillRef idx="0">
            <a:schemeClr val="dk1"/>
          </a:fillRef>
          <a:effectRef idx="0">
            <a:schemeClr val="dk1"/>
          </a:effectRef>
          <a:fontRef idx="minor">
            <a:schemeClr val="tx1"/>
          </a:fontRef>
        </p:style>
      </p:cxnSp>
      <p:sp>
        <p:nvSpPr>
          <p:cNvPr id="10" name="Rectangle 9"/>
          <p:cNvSpPr/>
          <p:nvPr/>
        </p:nvSpPr>
        <p:spPr>
          <a:xfrm>
            <a:off x="4724400" y="1905000"/>
            <a:ext cx="3657600" cy="434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p:cNvSpPr/>
          <p:nvPr/>
        </p:nvSpPr>
        <p:spPr>
          <a:xfrm>
            <a:off x="4724400" y="1905000"/>
            <a:ext cx="3657600" cy="762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Multi Thread Process</a:t>
            </a:r>
          </a:p>
        </p:txBody>
      </p:sp>
      <p:sp>
        <p:nvSpPr>
          <p:cNvPr id="12" name="Rectangle 11"/>
          <p:cNvSpPr/>
          <p:nvPr/>
        </p:nvSpPr>
        <p:spPr>
          <a:xfrm>
            <a:off x="4724400" y="2667000"/>
            <a:ext cx="3657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               Data               File</a:t>
            </a:r>
          </a:p>
        </p:txBody>
      </p:sp>
      <p:cxnSp>
        <p:nvCxnSpPr>
          <p:cNvPr id="13" name="Straight Connector 12"/>
          <p:cNvCxnSpPr/>
          <p:nvPr/>
        </p:nvCxnSpPr>
        <p:spPr>
          <a:xfrm>
            <a:off x="5867400" y="2667000"/>
            <a:ext cx="0" cy="8382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7239000" y="2667000"/>
            <a:ext cx="0" cy="83820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p:cNvSpPr/>
          <p:nvPr/>
        </p:nvSpPr>
        <p:spPr>
          <a:xfrm>
            <a:off x="685800" y="35814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Register</a:t>
            </a:r>
          </a:p>
        </p:txBody>
      </p:sp>
      <p:sp>
        <p:nvSpPr>
          <p:cNvPr id="21" name="Rectangle 20"/>
          <p:cNvSpPr/>
          <p:nvPr/>
        </p:nvSpPr>
        <p:spPr>
          <a:xfrm>
            <a:off x="685800" y="44196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Stack</a:t>
            </a:r>
          </a:p>
        </p:txBody>
      </p:sp>
      <p:sp>
        <p:nvSpPr>
          <p:cNvPr id="22" name="Rectangle 21"/>
          <p:cNvSpPr/>
          <p:nvPr/>
        </p:nvSpPr>
        <p:spPr>
          <a:xfrm>
            <a:off x="7239000" y="35814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Register</a:t>
            </a:r>
          </a:p>
        </p:txBody>
      </p:sp>
      <p:sp>
        <p:nvSpPr>
          <p:cNvPr id="23" name="Rectangle 22"/>
          <p:cNvSpPr/>
          <p:nvPr/>
        </p:nvSpPr>
        <p:spPr>
          <a:xfrm>
            <a:off x="7239000" y="44196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Stack</a:t>
            </a:r>
          </a:p>
        </p:txBody>
      </p:sp>
      <p:sp>
        <p:nvSpPr>
          <p:cNvPr id="24" name="Rectangle 23"/>
          <p:cNvSpPr/>
          <p:nvPr/>
        </p:nvSpPr>
        <p:spPr>
          <a:xfrm>
            <a:off x="6019800" y="35814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Register</a:t>
            </a:r>
          </a:p>
        </p:txBody>
      </p:sp>
      <p:sp>
        <p:nvSpPr>
          <p:cNvPr id="25" name="Rectangle 24"/>
          <p:cNvSpPr/>
          <p:nvPr/>
        </p:nvSpPr>
        <p:spPr>
          <a:xfrm>
            <a:off x="6019800" y="44196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Stack</a:t>
            </a:r>
          </a:p>
        </p:txBody>
      </p:sp>
      <p:sp>
        <p:nvSpPr>
          <p:cNvPr id="26" name="Rectangle 25"/>
          <p:cNvSpPr/>
          <p:nvPr/>
        </p:nvSpPr>
        <p:spPr>
          <a:xfrm>
            <a:off x="4800600" y="35814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Register</a:t>
            </a:r>
          </a:p>
        </p:txBody>
      </p:sp>
      <p:sp>
        <p:nvSpPr>
          <p:cNvPr id="27" name="Rectangle 26"/>
          <p:cNvSpPr/>
          <p:nvPr/>
        </p:nvSpPr>
        <p:spPr>
          <a:xfrm>
            <a:off x="4800600" y="44196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Stack</a:t>
            </a:r>
          </a:p>
        </p:txBody>
      </p:sp>
      <p:sp>
        <p:nvSpPr>
          <p:cNvPr id="28" name="Freeform 27"/>
          <p:cNvSpPr/>
          <p:nvPr/>
        </p:nvSpPr>
        <p:spPr>
          <a:xfrm>
            <a:off x="1189116" y="5283200"/>
            <a:ext cx="238936" cy="798286"/>
          </a:xfrm>
          <a:custGeom>
            <a:avLst/>
            <a:gdLst>
              <a:gd name="connsiteX0" fmla="*/ 59113 w 238936"/>
              <a:gd name="connsiteY0" fmla="*/ 0 h 798286"/>
              <a:gd name="connsiteX1" fmla="*/ 30084 w 238936"/>
              <a:gd name="connsiteY1" fmla="*/ 72571 h 798286"/>
              <a:gd name="connsiteX2" fmla="*/ 1055 w 238936"/>
              <a:gd name="connsiteY2" fmla="*/ 116114 h 798286"/>
              <a:gd name="connsiteX3" fmla="*/ 15570 w 238936"/>
              <a:gd name="connsiteY3" fmla="*/ 174171 h 798286"/>
              <a:gd name="connsiteX4" fmla="*/ 102655 w 238936"/>
              <a:gd name="connsiteY4" fmla="*/ 203200 h 798286"/>
              <a:gd name="connsiteX5" fmla="*/ 204255 w 238936"/>
              <a:gd name="connsiteY5" fmla="*/ 232229 h 798286"/>
              <a:gd name="connsiteX6" fmla="*/ 204255 w 238936"/>
              <a:gd name="connsiteY6" fmla="*/ 493486 h 798286"/>
              <a:gd name="connsiteX7" fmla="*/ 88141 w 238936"/>
              <a:gd name="connsiteY7" fmla="*/ 522514 h 798286"/>
              <a:gd name="connsiteX8" fmla="*/ 88141 w 238936"/>
              <a:gd name="connsiteY8" fmla="*/ 798286 h 798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936" h="798286">
                <a:moveTo>
                  <a:pt x="59113" y="0"/>
                </a:moveTo>
                <a:cubicBezTo>
                  <a:pt x="49437" y="24190"/>
                  <a:pt x="41736" y="49268"/>
                  <a:pt x="30084" y="72571"/>
                </a:cubicBezTo>
                <a:cubicBezTo>
                  <a:pt x="22283" y="88173"/>
                  <a:pt x="3522" y="98845"/>
                  <a:pt x="1055" y="116114"/>
                </a:cubicBezTo>
                <a:cubicBezTo>
                  <a:pt x="-1766" y="135862"/>
                  <a:pt x="424" y="161189"/>
                  <a:pt x="15570" y="174171"/>
                </a:cubicBezTo>
                <a:cubicBezTo>
                  <a:pt x="38802" y="194084"/>
                  <a:pt x="72970" y="195779"/>
                  <a:pt x="102655" y="203200"/>
                </a:cubicBezTo>
                <a:cubicBezTo>
                  <a:pt x="175555" y="221424"/>
                  <a:pt x="141789" y="211405"/>
                  <a:pt x="204255" y="232229"/>
                </a:cubicBezTo>
                <a:cubicBezTo>
                  <a:pt x="241147" y="342902"/>
                  <a:pt x="258993" y="351166"/>
                  <a:pt x="204255" y="493486"/>
                </a:cubicBezTo>
                <a:cubicBezTo>
                  <a:pt x="176332" y="566085"/>
                  <a:pt x="112790" y="423917"/>
                  <a:pt x="88141" y="522514"/>
                </a:cubicBezTo>
                <a:cubicBezTo>
                  <a:pt x="65846" y="611693"/>
                  <a:pt x="88141" y="706362"/>
                  <a:pt x="88141" y="79828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7772400" y="5257800"/>
            <a:ext cx="238936" cy="798286"/>
          </a:xfrm>
          <a:custGeom>
            <a:avLst/>
            <a:gdLst>
              <a:gd name="connsiteX0" fmla="*/ 59113 w 238936"/>
              <a:gd name="connsiteY0" fmla="*/ 0 h 798286"/>
              <a:gd name="connsiteX1" fmla="*/ 30084 w 238936"/>
              <a:gd name="connsiteY1" fmla="*/ 72571 h 798286"/>
              <a:gd name="connsiteX2" fmla="*/ 1055 w 238936"/>
              <a:gd name="connsiteY2" fmla="*/ 116114 h 798286"/>
              <a:gd name="connsiteX3" fmla="*/ 15570 w 238936"/>
              <a:gd name="connsiteY3" fmla="*/ 174171 h 798286"/>
              <a:gd name="connsiteX4" fmla="*/ 102655 w 238936"/>
              <a:gd name="connsiteY4" fmla="*/ 203200 h 798286"/>
              <a:gd name="connsiteX5" fmla="*/ 204255 w 238936"/>
              <a:gd name="connsiteY5" fmla="*/ 232229 h 798286"/>
              <a:gd name="connsiteX6" fmla="*/ 204255 w 238936"/>
              <a:gd name="connsiteY6" fmla="*/ 493486 h 798286"/>
              <a:gd name="connsiteX7" fmla="*/ 88141 w 238936"/>
              <a:gd name="connsiteY7" fmla="*/ 522514 h 798286"/>
              <a:gd name="connsiteX8" fmla="*/ 88141 w 238936"/>
              <a:gd name="connsiteY8" fmla="*/ 798286 h 798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936" h="798286">
                <a:moveTo>
                  <a:pt x="59113" y="0"/>
                </a:moveTo>
                <a:cubicBezTo>
                  <a:pt x="49437" y="24190"/>
                  <a:pt x="41736" y="49268"/>
                  <a:pt x="30084" y="72571"/>
                </a:cubicBezTo>
                <a:cubicBezTo>
                  <a:pt x="22283" y="88173"/>
                  <a:pt x="3522" y="98845"/>
                  <a:pt x="1055" y="116114"/>
                </a:cubicBezTo>
                <a:cubicBezTo>
                  <a:pt x="-1766" y="135862"/>
                  <a:pt x="424" y="161189"/>
                  <a:pt x="15570" y="174171"/>
                </a:cubicBezTo>
                <a:cubicBezTo>
                  <a:pt x="38802" y="194084"/>
                  <a:pt x="72970" y="195779"/>
                  <a:pt x="102655" y="203200"/>
                </a:cubicBezTo>
                <a:cubicBezTo>
                  <a:pt x="175555" y="221424"/>
                  <a:pt x="141789" y="211405"/>
                  <a:pt x="204255" y="232229"/>
                </a:cubicBezTo>
                <a:cubicBezTo>
                  <a:pt x="241147" y="342902"/>
                  <a:pt x="258993" y="351166"/>
                  <a:pt x="204255" y="493486"/>
                </a:cubicBezTo>
                <a:cubicBezTo>
                  <a:pt x="176332" y="566085"/>
                  <a:pt x="112790" y="423917"/>
                  <a:pt x="88141" y="522514"/>
                </a:cubicBezTo>
                <a:cubicBezTo>
                  <a:pt x="65846" y="611693"/>
                  <a:pt x="88141" y="706362"/>
                  <a:pt x="88141" y="79828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6390464" y="5297714"/>
            <a:ext cx="238936" cy="798286"/>
          </a:xfrm>
          <a:custGeom>
            <a:avLst/>
            <a:gdLst>
              <a:gd name="connsiteX0" fmla="*/ 59113 w 238936"/>
              <a:gd name="connsiteY0" fmla="*/ 0 h 798286"/>
              <a:gd name="connsiteX1" fmla="*/ 30084 w 238936"/>
              <a:gd name="connsiteY1" fmla="*/ 72571 h 798286"/>
              <a:gd name="connsiteX2" fmla="*/ 1055 w 238936"/>
              <a:gd name="connsiteY2" fmla="*/ 116114 h 798286"/>
              <a:gd name="connsiteX3" fmla="*/ 15570 w 238936"/>
              <a:gd name="connsiteY3" fmla="*/ 174171 h 798286"/>
              <a:gd name="connsiteX4" fmla="*/ 102655 w 238936"/>
              <a:gd name="connsiteY4" fmla="*/ 203200 h 798286"/>
              <a:gd name="connsiteX5" fmla="*/ 204255 w 238936"/>
              <a:gd name="connsiteY5" fmla="*/ 232229 h 798286"/>
              <a:gd name="connsiteX6" fmla="*/ 204255 w 238936"/>
              <a:gd name="connsiteY6" fmla="*/ 493486 h 798286"/>
              <a:gd name="connsiteX7" fmla="*/ 88141 w 238936"/>
              <a:gd name="connsiteY7" fmla="*/ 522514 h 798286"/>
              <a:gd name="connsiteX8" fmla="*/ 88141 w 238936"/>
              <a:gd name="connsiteY8" fmla="*/ 798286 h 798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936" h="798286">
                <a:moveTo>
                  <a:pt x="59113" y="0"/>
                </a:moveTo>
                <a:cubicBezTo>
                  <a:pt x="49437" y="24190"/>
                  <a:pt x="41736" y="49268"/>
                  <a:pt x="30084" y="72571"/>
                </a:cubicBezTo>
                <a:cubicBezTo>
                  <a:pt x="22283" y="88173"/>
                  <a:pt x="3522" y="98845"/>
                  <a:pt x="1055" y="116114"/>
                </a:cubicBezTo>
                <a:cubicBezTo>
                  <a:pt x="-1766" y="135862"/>
                  <a:pt x="424" y="161189"/>
                  <a:pt x="15570" y="174171"/>
                </a:cubicBezTo>
                <a:cubicBezTo>
                  <a:pt x="38802" y="194084"/>
                  <a:pt x="72970" y="195779"/>
                  <a:pt x="102655" y="203200"/>
                </a:cubicBezTo>
                <a:cubicBezTo>
                  <a:pt x="175555" y="221424"/>
                  <a:pt x="141789" y="211405"/>
                  <a:pt x="204255" y="232229"/>
                </a:cubicBezTo>
                <a:cubicBezTo>
                  <a:pt x="241147" y="342902"/>
                  <a:pt x="258993" y="351166"/>
                  <a:pt x="204255" y="493486"/>
                </a:cubicBezTo>
                <a:cubicBezTo>
                  <a:pt x="176332" y="566085"/>
                  <a:pt x="112790" y="423917"/>
                  <a:pt x="88141" y="522514"/>
                </a:cubicBezTo>
                <a:cubicBezTo>
                  <a:pt x="65846" y="611693"/>
                  <a:pt x="88141" y="706362"/>
                  <a:pt x="88141" y="79828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5247464" y="5297714"/>
            <a:ext cx="238936" cy="798286"/>
          </a:xfrm>
          <a:custGeom>
            <a:avLst/>
            <a:gdLst>
              <a:gd name="connsiteX0" fmla="*/ 59113 w 238936"/>
              <a:gd name="connsiteY0" fmla="*/ 0 h 798286"/>
              <a:gd name="connsiteX1" fmla="*/ 30084 w 238936"/>
              <a:gd name="connsiteY1" fmla="*/ 72571 h 798286"/>
              <a:gd name="connsiteX2" fmla="*/ 1055 w 238936"/>
              <a:gd name="connsiteY2" fmla="*/ 116114 h 798286"/>
              <a:gd name="connsiteX3" fmla="*/ 15570 w 238936"/>
              <a:gd name="connsiteY3" fmla="*/ 174171 h 798286"/>
              <a:gd name="connsiteX4" fmla="*/ 102655 w 238936"/>
              <a:gd name="connsiteY4" fmla="*/ 203200 h 798286"/>
              <a:gd name="connsiteX5" fmla="*/ 204255 w 238936"/>
              <a:gd name="connsiteY5" fmla="*/ 232229 h 798286"/>
              <a:gd name="connsiteX6" fmla="*/ 204255 w 238936"/>
              <a:gd name="connsiteY6" fmla="*/ 493486 h 798286"/>
              <a:gd name="connsiteX7" fmla="*/ 88141 w 238936"/>
              <a:gd name="connsiteY7" fmla="*/ 522514 h 798286"/>
              <a:gd name="connsiteX8" fmla="*/ 88141 w 238936"/>
              <a:gd name="connsiteY8" fmla="*/ 798286 h 798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936" h="798286">
                <a:moveTo>
                  <a:pt x="59113" y="0"/>
                </a:moveTo>
                <a:cubicBezTo>
                  <a:pt x="49437" y="24190"/>
                  <a:pt x="41736" y="49268"/>
                  <a:pt x="30084" y="72571"/>
                </a:cubicBezTo>
                <a:cubicBezTo>
                  <a:pt x="22283" y="88173"/>
                  <a:pt x="3522" y="98845"/>
                  <a:pt x="1055" y="116114"/>
                </a:cubicBezTo>
                <a:cubicBezTo>
                  <a:pt x="-1766" y="135862"/>
                  <a:pt x="424" y="161189"/>
                  <a:pt x="15570" y="174171"/>
                </a:cubicBezTo>
                <a:cubicBezTo>
                  <a:pt x="38802" y="194084"/>
                  <a:pt x="72970" y="195779"/>
                  <a:pt x="102655" y="203200"/>
                </a:cubicBezTo>
                <a:cubicBezTo>
                  <a:pt x="175555" y="221424"/>
                  <a:pt x="141789" y="211405"/>
                  <a:pt x="204255" y="232229"/>
                </a:cubicBezTo>
                <a:cubicBezTo>
                  <a:pt x="241147" y="342902"/>
                  <a:pt x="258993" y="351166"/>
                  <a:pt x="204255" y="493486"/>
                </a:cubicBezTo>
                <a:cubicBezTo>
                  <a:pt x="176332" y="566085"/>
                  <a:pt x="112790" y="423917"/>
                  <a:pt x="88141" y="522514"/>
                </a:cubicBezTo>
                <a:cubicBezTo>
                  <a:pt x="65846" y="611693"/>
                  <a:pt x="88141" y="706362"/>
                  <a:pt x="88141" y="79828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150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500" fill="hold"/>
                                        <p:tgtEl>
                                          <p:spTgt spid="28"/>
                                        </p:tgtEl>
                                        <p:attrNameLst>
                                          <p:attrName>ppt_x</p:attrName>
                                        </p:attrNameLst>
                                      </p:cBhvr>
                                      <p:tavLst>
                                        <p:tav tm="0">
                                          <p:val>
                                            <p:strVal val="#ppt_x"/>
                                          </p:val>
                                        </p:tav>
                                        <p:tav tm="100000">
                                          <p:val>
                                            <p:strVal val="#ppt_x"/>
                                          </p:val>
                                        </p:tav>
                                      </p:tavLst>
                                    </p:anim>
                                    <p:anim calcmode="lin" valueType="num">
                                      <p:cBhvr additive="base">
                                        <p:cTn id="4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ppt_x"/>
                                          </p:val>
                                        </p:tav>
                                        <p:tav tm="100000">
                                          <p:val>
                                            <p:strVal val="#ppt_x"/>
                                          </p:val>
                                        </p:tav>
                                      </p:tavLst>
                                    </p:anim>
                                    <p:anim calcmode="lin" valueType="num">
                                      <p:cBhvr additive="base">
                                        <p:cTn id="5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ppt_x"/>
                                          </p:val>
                                        </p:tav>
                                        <p:tav tm="100000">
                                          <p:val>
                                            <p:strVal val="#ppt_x"/>
                                          </p:val>
                                        </p:tav>
                                      </p:tavLst>
                                    </p:anim>
                                    <p:anim calcmode="lin" valueType="num">
                                      <p:cBhvr additive="base">
                                        <p:cTn id="60" dur="500" fill="hold"/>
                                        <p:tgtEl>
                                          <p:spTgt spid="12"/>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additive="base">
                                        <p:cTn id="63" dur="500" fill="hold"/>
                                        <p:tgtEl>
                                          <p:spTgt spid="13"/>
                                        </p:tgtEl>
                                        <p:attrNameLst>
                                          <p:attrName>ppt_x</p:attrName>
                                        </p:attrNameLst>
                                      </p:cBhvr>
                                      <p:tavLst>
                                        <p:tav tm="0">
                                          <p:val>
                                            <p:strVal val="#ppt_x"/>
                                          </p:val>
                                        </p:tav>
                                        <p:tav tm="100000">
                                          <p:val>
                                            <p:strVal val="#ppt_x"/>
                                          </p:val>
                                        </p:tav>
                                      </p:tavLst>
                                    </p:anim>
                                    <p:anim calcmode="lin" valueType="num">
                                      <p:cBhvr additive="base">
                                        <p:cTn id="64" dur="500" fill="hold"/>
                                        <p:tgtEl>
                                          <p:spTgt spid="13"/>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additive="base">
                                        <p:cTn id="73" dur="500" fill="hold"/>
                                        <p:tgtEl>
                                          <p:spTgt spid="26"/>
                                        </p:tgtEl>
                                        <p:attrNameLst>
                                          <p:attrName>ppt_x</p:attrName>
                                        </p:attrNameLst>
                                      </p:cBhvr>
                                      <p:tavLst>
                                        <p:tav tm="0">
                                          <p:val>
                                            <p:strVal val="#ppt_x"/>
                                          </p:val>
                                        </p:tav>
                                        <p:tav tm="100000">
                                          <p:val>
                                            <p:strVal val="#ppt_x"/>
                                          </p:val>
                                        </p:tav>
                                      </p:tavLst>
                                    </p:anim>
                                    <p:anim calcmode="lin" valueType="num">
                                      <p:cBhvr additive="base">
                                        <p:cTn id="74" dur="500" fill="hold"/>
                                        <p:tgtEl>
                                          <p:spTgt spid="2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anim calcmode="lin" valueType="num">
                                      <p:cBhvr additive="base">
                                        <p:cTn id="77" dur="500" fill="hold"/>
                                        <p:tgtEl>
                                          <p:spTgt spid="27"/>
                                        </p:tgtEl>
                                        <p:attrNameLst>
                                          <p:attrName>ppt_x</p:attrName>
                                        </p:attrNameLst>
                                      </p:cBhvr>
                                      <p:tavLst>
                                        <p:tav tm="0">
                                          <p:val>
                                            <p:strVal val="#ppt_x"/>
                                          </p:val>
                                        </p:tav>
                                        <p:tav tm="100000">
                                          <p:val>
                                            <p:strVal val="#ppt_x"/>
                                          </p:val>
                                        </p:tav>
                                      </p:tavLst>
                                    </p:anim>
                                    <p:anim calcmode="lin" valueType="num">
                                      <p:cBhvr additive="base">
                                        <p:cTn id="78" dur="500" fill="hold"/>
                                        <p:tgtEl>
                                          <p:spTgt spid="2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 calcmode="lin" valueType="num">
                                      <p:cBhvr additive="base">
                                        <p:cTn id="81" dur="500" fill="hold"/>
                                        <p:tgtEl>
                                          <p:spTgt spid="31"/>
                                        </p:tgtEl>
                                        <p:attrNameLst>
                                          <p:attrName>ppt_x</p:attrName>
                                        </p:attrNameLst>
                                      </p:cBhvr>
                                      <p:tavLst>
                                        <p:tav tm="0">
                                          <p:val>
                                            <p:strVal val="#ppt_x"/>
                                          </p:val>
                                        </p:tav>
                                        <p:tav tm="100000">
                                          <p:val>
                                            <p:strVal val="#ppt_x"/>
                                          </p:val>
                                        </p:tav>
                                      </p:tavLst>
                                    </p:anim>
                                    <p:anim calcmode="lin" valueType="num">
                                      <p:cBhvr additive="base">
                                        <p:cTn id="8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additive="base">
                                        <p:cTn id="87" dur="500" fill="hold"/>
                                        <p:tgtEl>
                                          <p:spTgt spid="24"/>
                                        </p:tgtEl>
                                        <p:attrNameLst>
                                          <p:attrName>ppt_x</p:attrName>
                                        </p:attrNameLst>
                                      </p:cBhvr>
                                      <p:tavLst>
                                        <p:tav tm="0">
                                          <p:val>
                                            <p:strVal val="#ppt_x"/>
                                          </p:val>
                                        </p:tav>
                                        <p:tav tm="100000">
                                          <p:val>
                                            <p:strVal val="#ppt_x"/>
                                          </p:val>
                                        </p:tav>
                                      </p:tavLst>
                                    </p:anim>
                                    <p:anim calcmode="lin" valueType="num">
                                      <p:cBhvr additive="base">
                                        <p:cTn id="88" dur="500" fill="hold"/>
                                        <p:tgtEl>
                                          <p:spTgt spid="24"/>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anim calcmode="lin" valueType="num">
                                      <p:cBhvr additive="base">
                                        <p:cTn id="91" dur="500" fill="hold"/>
                                        <p:tgtEl>
                                          <p:spTgt spid="25"/>
                                        </p:tgtEl>
                                        <p:attrNameLst>
                                          <p:attrName>ppt_x</p:attrName>
                                        </p:attrNameLst>
                                      </p:cBhvr>
                                      <p:tavLst>
                                        <p:tav tm="0">
                                          <p:val>
                                            <p:strVal val="#ppt_x"/>
                                          </p:val>
                                        </p:tav>
                                        <p:tav tm="100000">
                                          <p:val>
                                            <p:strVal val="#ppt_x"/>
                                          </p:val>
                                        </p:tav>
                                      </p:tavLst>
                                    </p:anim>
                                    <p:anim calcmode="lin" valueType="num">
                                      <p:cBhvr additive="base">
                                        <p:cTn id="92" dur="500" fill="hold"/>
                                        <p:tgtEl>
                                          <p:spTgt spid="25"/>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0"/>
                                        </p:tgtEl>
                                        <p:attrNameLst>
                                          <p:attrName>style.visibility</p:attrName>
                                        </p:attrNameLst>
                                      </p:cBhvr>
                                      <p:to>
                                        <p:strVal val="visible"/>
                                      </p:to>
                                    </p:set>
                                    <p:anim calcmode="lin" valueType="num">
                                      <p:cBhvr additive="base">
                                        <p:cTn id="95" dur="500" fill="hold"/>
                                        <p:tgtEl>
                                          <p:spTgt spid="30"/>
                                        </p:tgtEl>
                                        <p:attrNameLst>
                                          <p:attrName>ppt_x</p:attrName>
                                        </p:attrNameLst>
                                      </p:cBhvr>
                                      <p:tavLst>
                                        <p:tav tm="0">
                                          <p:val>
                                            <p:strVal val="#ppt_x"/>
                                          </p:val>
                                        </p:tav>
                                        <p:tav tm="100000">
                                          <p:val>
                                            <p:strVal val="#ppt_x"/>
                                          </p:val>
                                        </p:tav>
                                      </p:tavLst>
                                    </p:anim>
                                    <p:anim calcmode="lin" valueType="num">
                                      <p:cBhvr additive="base">
                                        <p:cTn id="9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2"/>
                                        </p:tgtEl>
                                        <p:attrNameLst>
                                          <p:attrName>style.visibility</p:attrName>
                                        </p:attrNameLst>
                                      </p:cBhvr>
                                      <p:to>
                                        <p:strVal val="visible"/>
                                      </p:to>
                                    </p:set>
                                    <p:anim calcmode="lin" valueType="num">
                                      <p:cBhvr additive="base">
                                        <p:cTn id="101" dur="500" fill="hold"/>
                                        <p:tgtEl>
                                          <p:spTgt spid="22"/>
                                        </p:tgtEl>
                                        <p:attrNameLst>
                                          <p:attrName>ppt_x</p:attrName>
                                        </p:attrNameLst>
                                      </p:cBhvr>
                                      <p:tavLst>
                                        <p:tav tm="0">
                                          <p:val>
                                            <p:strVal val="#ppt_x"/>
                                          </p:val>
                                        </p:tav>
                                        <p:tav tm="100000">
                                          <p:val>
                                            <p:strVal val="#ppt_x"/>
                                          </p:val>
                                        </p:tav>
                                      </p:tavLst>
                                    </p:anim>
                                    <p:anim calcmode="lin" valueType="num">
                                      <p:cBhvr additive="base">
                                        <p:cTn id="102" dur="500" fill="hold"/>
                                        <p:tgtEl>
                                          <p:spTgt spid="22"/>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3"/>
                                        </p:tgtEl>
                                        <p:attrNameLst>
                                          <p:attrName>style.visibility</p:attrName>
                                        </p:attrNameLst>
                                      </p:cBhvr>
                                      <p:to>
                                        <p:strVal val="visible"/>
                                      </p:to>
                                    </p:set>
                                    <p:anim calcmode="lin" valueType="num">
                                      <p:cBhvr additive="base">
                                        <p:cTn id="105" dur="500" fill="hold"/>
                                        <p:tgtEl>
                                          <p:spTgt spid="23"/>
                                        </p:tgtEl>
                                        <p:attrNameLst>
                                          <p:attrName>ppt_x</p:attrName>
                                        </p:attrNameLst>
                                      </p:cBhvr>
                                      <p:tavLst>
                                        <p:tav tm="0">
                                          <p:val>
                                            <p:strVal val="#ppt_x"/>
                                          </p:val>
                                        </p:tav>
                                        <p:tav tm="100000">
                                          <p:val>
                                            <p:strVal val="#ppt_x"/>
                                          </p:val>
                                        </p:tav>
                                      </p:tavLst>
                                    </p:anim>
                                    <p:anim calcmode="lin" valueType="num">
                                      <p:cBhvr additive="base">
                                        <p:cTn id="106" dur="500" fill="hold"/>
                                        <p:tgtEl>
                                          <p:spTgt spid="23"/>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29"/>
                                        </p:tgtEl>
                                        <p:attrNameLst>
                                          <p:attrName>style.visibility</p:attrName>
                                        </p:attrNameLst>
                                      </p:cBhvr>
                                      <p:to>
                                        <p:strVal val="visible"/>
                                      </p:to>
                                    </p:set>
                                    <p:anim calcmode="lin" valueType="num">
                                      <p:cBhvr additive="base">
                                        <p:cTn id="109" dur="500" fill="hold"/>
                                        <p:tgtEl>
                                          <p:spTgt spid="29"/>
                                        </p:tgtEl>
                                        <p:attrNameLst>
                                          <p:attrName>ppt_x</p:attrName>
                                        </p:attrNameLst>
                                      </p:cBhvr>
                                      <p:tavLst>
                                        <p:tav tm="0">
                                          <p:val>
                                            <p:strVal val="#ppt_x"/>
                                          </p:val>
                                        </p:tav>
                                        <p:tav tm="100000">
                                          <p:val>
                                            <p:strVal val="#ppt_x"/>
                                          </p:val>
                                        </p:tav>
                                      </p:tavLst>
                                    </p:anim>
                                    <p:anim calcmode="lin" valueType="num">
                                      <p:cBhvr additive="base">
                                        <p:cTn id="11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1" grpId="0" animBg="1"/>
      <p:bldP spid="12" grpId="0" animBg="1"/>
      <p:bldP spid="15"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76400"/>
            <a:ext cx="8686799" cy="4953000"/>
          </a:xfrm>
        </p:spPr>
        <p:txBody>
          <a:bodyPr>
            <a:normAutofit/>
          </a:bodyPr>
          <a:lstStyle/>
          <a:p>
            <a:r>
              <a:rPr lang="en-US" sz="3200" b="1" dirty="0"/>
              <a:t>Lifecycle of Thread</a:t>
            </a:r>
          </a:p>
          <a:p>
            <a:pPr lvl="1"/>
            <a:r>
              <a:rPr lang="en-US" sz="3000" b="1" dirty="0"/>
              <a:t>States of lifecycle</a:t>
            </a:r>
          </a:p>
          <a:p>
            <a:pPr lvl="2"/>
            <a:r>
              <a:rPr lang="en-US" sz="2800" b="1" dirty="0"/>
              <a:t>Newborn State</a:t>
            </a:r>
          </a:p>
          <a:p>
            <a:pPr lvl="2"/>
            <a:r>
              <a:rPr lang="en-US" sz="2800" b="1" dirty="0"/>
              <a:t>Runnable(Ready State)</a:t>
            </a:r>
          </a:p>
          <a:p>
            <a:pPr lvl="2"/>
            <a:r>
              <a:rPr lang="en-US" sz="2800" b="1" dirty="0"/>
              <a:t>Running State</a:t>
            </a:r>
          </a:p>
          <a:p>
            <a:pPr lvl="2"/>
            <a:r>
              <a:rPr lang="en-US" sz="2800" b="1" dirty="0"/>
              <a:t>Blocked State</a:t>
            </a:r>
          </a:p>
          <a:p>
            <a:pPr lvl="2"/>
            <a:r>
              <a:rPr lang="en-US" sz="2800" b="1" dirty="0"/>
              <a:t>Dead State (Terminated)</a:t>
            </a:r>
          </a:p>
          <a:p>
            <a:pPr lvl="2"/>
            <a:endParaRPr lang="en-US" sz="2800" b="1" dirty="0"/>
          </a:p>
        </p:txBody>
      </p:sp>
      <p:sp>
        <p:nvSpPr>
          <p:cNvPr id="3" name="Title 2"/>
          <p:cNvSpPr>
            <a:spLocks noGrp="1"/>
          </p:cNvSpPr>
          <p:nvPr>
            <p:ph type="title"/>
          </p:nvPr>
        </p:nvSpPr>
        <p:spPr/>
        <p:txBody>
          <a:bodyPr/>
          <a:lstStyle/>
          <a:p>
            <a:r>
              <a:rPr lang="en-US" dirty="0"/>
              <a:t>Thread Life Cycle</a:t>
            </a:r>
          </a:p>
        </p:txBody>
      </p:sp>
    </p:spTree>
    <p:extLst>
      <p:ext uri="{BB962C8B-B14F-4D97-AF65-F5344CB8AC3E}">
        <p14:creationId xmlns:p14="http://schemas.microsoft.com/office/powerpoint/2010/main" val="3340891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2256</TotalTime>
  <Words>1493</Words>
  <Application>Microsoft Office PowerPoint</Application>
  <PresentationFormat>On-screen Show (4:3)</PresentationFormat>
  <Paragraphs>213</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Candara</vt:lpstr>
      <vt:lpstr>Symbol</vt:lpstr>
      <vt:lpstr>Wingdings</vt:lpstr>
      <vt:lpstr>Waveform</vt:lpstr>
      <vt:lpstr>Day 5</vt:lpstr>
      <vt:lpstr>Objectives</vt:lpstr>
      <vt:lpstr>Analogy of Thread</vt:lpstr>
      <vt:lpstr>What is Thread?</vt:lpstr>
      <vt:lpstr>Thread </vt:lpstr>
      <vt:lpstr>Multi Threading</vt:lpstr>
      <vt:lpstr>Multi Threading</vt:lpstr>
      <vt:lpstr>Multi Threading</vt:lpstr>
      <vt:lpstr>Thread Life Cycle</vt:lpstr>
      <vt:lpstr>Thread Life Cycle</vt:lpstr>
      <vt:lpstr>Thread Life Cycle</vt:lpstr>
      <vt:lpstr>PowerPoint Presentation</vt:lpstr>
      <vt:lpstr>Thread</vt:lpstr>
      <vt:lpstr>Thread</vt:lpstr>
      <vt:lpstr>Thread</vt:lpstr>
      <vt:lpstr>Thread</vt:lpstr>
      <vt:lpstr>Thread</vt:lpstr>
      <vt:lpstr>Thread</vt:lpstr>
      <vt:lpstr>Thread</vt:lpstr>
      <vt:lpstr>Thread</vt:lpstr>
      <vt:lpstr>Thread Methods</vt:lpstr>
      <vt:lpstr>Methods In Threads</vt:lpstr>
      <vt:lpstr>Methods In Threads</vt:lpstr>
      <vt:lpstr>Methods In Threads</vt:lpstr>
      <vt:lpstr>Methods In Threads</vt:lpstr>
      <vt:lpstr>StringTokenizer in Java</vt:lpstr>
      <vt:lpstr>StringTokenizer in Java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5</dc:title>
  <dc:creator>Bhushan Paradkar</dc:creator>
  <cp:lastModifiedBy>Bhushan Paradkar</cp:lastModifiedBy>
  <cp:revision>95</cp:revision>
  <dcterms:created xsi:type="dcterms:W3CDTF">2006-08-16T00:00:00Z</dcterms:created>
  <dcterms:modified xsi:type="dcterms:W3CDTF">2022-01-10T18:57:20Z</dcterms:modified>
</cp:coreProperties>
</file>