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62" r:id="rId6"/>
    <p:sldId id="263" r:id="rId7"/>
    <p:sldId id="264" r:id="rId8"/>
    <p:sldId id="267" r:id="rId9"/>
    <p:sldId id="265" r:id="rId10"/>
    <p:sldId id="266" r:id="rId11"/>
    <p:sldId id="268" r:id="rId12"/>
    <p:sldId id="272" r:id="rId13"/>
    <p:sldId id="269" r:id="rId14"/>
    <p:sldId id="270" r:id="rId15"/>
    <p:sldId id="271" r:id="rId16"/>
    <p:sldId id="273"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8C08E1EB-EF6C-4F34-88C4-6E640E08A8AF}"/>
    <pc:docChg chg="undo addSld delSld modSld">
      <pc:chgData name="Bhushan Paradkar" userId="34e5527b-0322-46c9-85e8-191e72d03a67" providerId="ADAL" clId="{8C08E1EB-EF6C-4F34-88C4-6E640E08A8AF}" dt="2022-01-06T17:48:08.131" v="6" actId="2696"/>
      <pc:docMkLst>
        <pc:docMk/>
      </pc:docMkLst>
      <pc:sldChg chg="modSp">
        <pc:chgData name="Bhushan Paradkar" userId="34e5527b-0322-46c9-85e8-191e72d03a67" providerId="ADAL" clId="{8C08E1EB-EF6C-4F34-88C4-6E640E08A8AF}" dt="2022-01-06T17:47:53.710" v="1" actId="20577"/>
        <pc:sldMkLst>
          <pc:docMk/>
          <pc:sldMk cId="4180307409" sldId="256"/>
        </pc:sldMkLst>
        <pc:spChg chg="mod">
          <ac:chgData name="Bhushan Paradkar" userId="34e5527b-0322-46c9-85e8-191e72d03a67" providerId="ADAL" clId="{8C08E1EB-EF6C-4F34-88C4-6E640E08A8AF}" dt="2022-01-06T17:47:53.710" v="1" actId="20577"/>
          <ac:spMkLst>
            <pc:docMk/>
            <pc:sldMk cId="4180307409" sldId="256"/>
            <ac:spMk id="2" creationId="{00000000-0000-0000-0000-000000000000}"/>
          </ac:spMkLst>
        </pc:spChg>
      </pc:sldChg>
      <pc:sldChg chg="modSp">
        <pc:chgData name="Bhushan Paradkar" userId="34e5527b-0322-46c9-85e8-191e72d03a67" providerId="ADAL" clId="{8C08E1EB-EF6C-4F34-88C4-6E640E08A8AF}" dt="2022-01-06T17:47:58.898" v="2" actId="20577"/>
        <pc:sldMkLst>
          <pc:docMk/>
          <pc:sldMk cId="2112235436" sldId="257"/>
        </pc:sldMkLst>
        <pc:spChg chg="mod">
          <ac:chgData name="Bhushan Paradkar" userId="34e5527b-0322-46c9-85e8-191e72d03a67" providerId="ADAL" clId="{8C08E1EB-EF6C-4F34-88C4-6E640E08A8AF}" dt="2022-01-06T17:47:58.898" v="2" actId="20577"/>
          <ac:spMkLst>
            <pc:docMk/>
            <pc:sldMk cId="2112235436" sldId="257"/>
            <ac:spMk id="2" creationId="{00000000-0000-0000-0000-000000000000}"/>
          </ac:spMkLst>
        </pc:spChg>
      </pc:sldChg>
      <pc:sldChg chg="del">
        <pc:chgData name="Bhushan Paradkar" userId="34e5527b-0322-46c9-85e8-191e72d03a67" providerId="ADAL" clId="{8C08E1EB-EF6C-4F34-88C4-6E640E08A8AF}" dt="2022-01-06T17:48:03.783" v="3" actId="2696"/>
        <pc:sldMkLst>
          <pc:docMk/>
          <pc:sldMk cId="4284675973" sldId="258"/>
        </pc:sldMkLst>
      </pc:sldChg>
      <pc:sldChg chg="del">
        <pc:chgData name="Bhushan Paradkar" userId="34e5527b-0322-46c9-85e8-191e72d03a67" providerId="ADAL" clId="{8C08E1EB-EF6C-4F34-88C4-6E640E08A8AF}" dt="2022-01-06T17:48:05.035" v="4" actId="2696"/>
        <pc:sldMkLst>
          <pc:docMk/>
          <pc:sldMk cId="3514911242" sldId="259"/>
        </pc:sldMkLst>
      </pc:sldChg>
      <pc:sldChg chg="add del">
        <pc:chgData name="Bhushan Paradkar" userId="34e5527b-0322-46c9-85e8-191e72d03a67" providerId="ADAL" clId="{8C08E1EB-EF6C-4F34-88C4-6E640E08A8AF}" dt="2022-01-06T17:48:08.131" v="6" actId="2696"/>
        <pc:sldMkLst>
          <pc:docMk/>
          <pc:sldMk cId="3916480377"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1/6/2022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Day 5</a:t>
            </a:r>
          </a:p>
        </p:txBody>
      </p:sp>
    </p:spTree>
    <p:extLst>
      <p:ext uri="{BB962C8B-B14F-4D97-AF65-F5344CB8AC3E}">
        <p14:creationId xmlns:p14="http://schemas.microsoft.com/office/powerpoint/2010/main" val="4180307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solidFill>
                  <a:schemeClr val="tx1"/>
                </a:solidFill>
              </a:rPr>
              <a:t>The underlying architecture of ArrayList is Resizable or Growable </a:t>
            </a:r>
          </a:p>
          <a:p>
            <a:pPr lvl="0"/>
            <a:r>
              <a:rPr lang="en-US" dirty="0">
                <a:solidFill>
                  <a:schemeClr val="tx1"/>
                </a:solidFill>
              </a:rPr>
              <a:t>Duplicates are allowed</a:t>
            </a:r>
          </a:p>
          <a:p>
            <a:pPr lvl="0"/>
            <a:r>
              <a:rPr lang="en-US" dirty="0">
                <a:solidFill>
                  <a:schemeClr val="tx1"/>
                </a:solidFill>
              </a:rPr>
              <a:t>Insertion order is preserved</a:t>
            </a:r>
          </a:p>
          <a:p>
            <a:pPr lvl="0"/>
            <a:r>
              <a:rPr lang="en-US" dirty="0">
                <a:solidFill>
                  <a:schemeClr val="tx1"/>
                </a:solidFill>
              </a:rPr>
              <a:t>Heterogeneous objects are allowed </a:t>
            </a:r>
          </a:p>
          <a:p>
            <a:pPr lvl="0"/>
            <a:r>
              <a:rPr lang="en-US" dirty="0">
                <a:solidFill>
                  <a:schemeClr val="tx1"/>
                </a:solidFill>
              </a:rPr>
              <a:t>Null insertion is possible </a:t>
            </a:r>
          </a:p>
          <a:p>
            <a:endParaRPr lang="en-US" dirty="0"/>
          </a:p>
        </p:txBody>
      </p:sp>
      <p:sp>
        <p:nvSpPr>
          <p:cNvPr id="3" name="Title 2"/>
          <p:cNvSpPr>
            <a:spLocks noGrp="1"/>
          </p:cNvSpPr>
          <p:nvPr>
            <p:ph type="title"/>
          </p:nvPr>
        </p:nvSpPr>
        <p:spPr/>
        <p:txBody>
          <a:bodyPr>
            <a:normAutofit/>
          </a:bodyPr>
          <a:lstStyle/>
          <a:p>
            <a:r>
              <a:rPr lang="en-US" b="1" dirty="0"/>
              <a:t>ArrayList Class</a:t>
            </a:r>
            <a:endParaRPr lang="en-US" dirty="0"/>
          </a:p>
        </p:txBody>
      </p:sp>
    </p:spTree>
    <p:extLst>
      <p:ext uri="{BB962C8B-B14F-4D97-AF65-F5344CB8AC3E}">
        <p14:creationId xmlns:p14="http://schemas.microsoft.com/office/powerpoint/2010/main" val="190613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534399" cy="2667000"/>
          </a:xfrm>
        </p:spPr>
        <p:txBody>
          <a:bodyPr>
            <a:normAutofit/>
          </a:bodyPr>
          <a:lstStyle/>
          <a:p>
            <a:r>
              <a:rPr lang="en-US" dirty="0"/>
              <a:t>Key points for LinkedList are as follows-</a:t>
            </a:r>
          </a:p>
          <a:p>
            <a:pPr lvl="2"/>
            <a:r>
              <a:rPr lang="en-US" dirty="0">
                <a:solidFill>
                  <a:schemeClr val="tx1"/>
                </a:solidFill>
              </a:rPr>
              <a:t>The underlying data structure of LinkedList is double link list</a:t>
            </a:r>
          </a:p>
          <a:p>
            <a:pPr lvl="2"/>
            <a:r>
              <a:rPr lang="en-US" dirty="0">
                <a:solidFill>
                  <a:schemeClr val="tx1"/>
                </a:solidFill>
              </a:rPr>
              <a:t>Insertion order is preserved</a:t>
            </a:r>
          </a:p>
          <a:p>
            <a:pPr lvl="2"/>
            <a:r>
              <a:rPr lang="en-US" dirty="0">
                <a:solidFill>
                  <a:schemeClr val="tx1"/>
                </a:solidFill>
              </a:rPr>
              <a:t>Duplicates are allowed</a:t>
            </a:r>
          </a:p>
          <a:p>
            <a:pPr lvl="2"/>
            <a:r>
              <a:rPr lang="en-US" dirty="0">
                <a:solidFill>
                  <a:schemeClr val="tx1"/>
                </a:solidFill>
              </a:rPr>
              <a:t>Heterogeneous objects are allowed</a:t>
            </a:r>
          </a:p>
          <a:p>
            <a:pPr lvl="2"/>
            <a:r>
              <a:rPr lang="en-US" dirty="0">
                <a:solidFill>
                  <a:schemeClr val="tx1"/>
                </a:solidFill>
              </a:rPr>
              <a:t>Null insertion is possible </a:t>
            </a:r>
          </a:p>
          <a:p>
            <a:endParaRPr lang="en-US" dirty="0"/>
          </a:p>
        </p:txBody>
      </p:sp>
      <p:sp>
        <p:nvSpPr>
          <p:cNvPr id="3" name="Title 2"/>
          <p:cNvSpPr>
            <a:spLocks noGrp="1"/>
          </p:cNvSpPr>
          <p:nvPr>
            <p:ph type="title"/>
          </p:nvPr>
        </p:nvSpPr>
        <p:spPr/>
        <p:txBody>
          <a:bodyPr>
            <a:normAutofit/>
          </a:bodyPr>
          <a:lstStyle/>
          <a:p>
            <a:r>
              <a:rPr lang="en-US" b="1" dirty="0" err="1"/>
              <a:t>LinkList</a:t>
            </a:r>
            <a:r>
              <a:rPr lang="en-US" b="1" dirty="0"/>
              <a:t> Class</a:t>
            </a:r>
            <a:endParaRPr lang="en-US" dirty="0"/>
          </a:p>
        </p:txBody>
      </p:sp>
    </p:spTree>
    <p:extLst>
      <p:ext uri="{BB962C8B-B14F-4D97-AF65-F5344CB8AC3E}">
        <p14:creationId xmlns:p14="http://schemas.microsoft.com/office/powerpoint/2010/main" val="5057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85520703"/>
              </p:ext>
            </p:extLst>
          </p:nvPr>
        </p:nvGraphicFramePr>
        <p:xfrm>
          <a:off x="228600" y="2819400"/>
          <a:ext cx="8686800" cy="3078480"/>
        </p:xfrm>
        <a:graphic>
          <a:graphicData uri="http://schemas.openxmlformats.org/drawingml/2006/table">
            <a:tbl>
              <a:tblPr firstRow="1" bandRow="1">
                <a:tableStyleId>{D113A9D2-9D6B-4929-AA2D-F23B5EE8CBE7}</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pPr algn="just" fontAlgn="t"/>
                      <a:r>
                        <a:rPr lang="en-US" dirty="0">
                          <a:solidFill>
                            <a:schemeClr val="tx1"/>
                          </a:solidFill>
                          <a:effectLst/>
                        </a:rPr>
                        <a:t>void </a:t>
                      </a:r>
                      <a:r>
                        <a:rPr lang="en-US" u="none" strike="noStrike" dirty="0">
                          <a:solidFill>
                            <a:schemeClr val="tx1"/>
                          </a:solidFill>
                          <a:effectLst/>
                        </a:rPr>
                        <a:t>add</a:t>
                      </a:r>
                      <a:r>
                        <a:rPr lang="en-US" dirty="0">
                          <a:solidFill>
                            <a:schemeClr val="tx1"/>
                          </a:solidFill>
                          <a:effectLst/>
                        </a:rPr>
                        <a:t>(int index, E element)</a:t>
                      </a:r>
                      <a:endParaRPr lang="en-US" dirty="0">
                        <a:solidFill>
                          <a:schemeClr val="tx1"/>
                        </a:solidFill>
                        <a:effectLst/>
                        <a:latin typeface="inter-regular"/>
                      </a:endParaRPr>
                    </a:p>
                  </a:txBody>
                  <a:tcPr marL="76200" marR="76200" marT="76200" marB="76200"/>
                </a:tc>
                <a:tc>
                  <a:txBody>
                    <a:bodyPr/>
                    <a:lstStyle/>
                    <a:p>
                      <a:pPr algn="just" fontAlgn="t"/>
                      <a:r>
                        <a:rPr lang="en-US" dirty="0">
                          <a:solidFill>
                            <a:schemeClr val="tx1"/>
                          </a:solidFill>
                          <a:effectLst/>
                        </a:rPr>
                        <a:t>It is used to insert the specified element at the specified position in a list.</a:t>
                      </a:r>
                      <a:endParaRPr lang="en-US" dirty="0">
                        <a:solidFill>
                          <a:schemeClr val="tx1"/>
                        </a:solidFill>
                        <a:effectLst/>
                        <a:latin typeface="inter-regular"/>
                      </a:endParaRPr>
                    </a:p>
                  </a:txBody>
                  <a:tcPr marL="76200" marR="76200" marT="76200" marB="76200"/>
                </a:tc>
                <a:extLst>
                  <a:ext uri="{0D108BD9-81ED-4DB2-BD59-A6C34878D82A}">
                    <a16:rowId xmlns:a16="http://schemas.microsoft.com/office/drawing/2014/main" val="10000"/>
                  </a:ext>
                </a:extLst>
              </a:tr>
              <a:tr h="370840">
                <a:tc>
                  <a:txBody>
                    <a:bodyPr/>
                    <a:lstStyle/>
                    <a:p>
                      <a:pPr algn="just" fontAlgn="t"/>
                      <a:r>
                        <a:rPr lang="en-US" sz="1800" kern="1200" dirty="0">
                          <a:solidFill>
                            <a:schemeClr val="tx1"/>
                          </a:solidFill>
                          <a:effectLst/>
                        </a:rPr>
                        <a:t>Boolean</a:t>
                      </a:r>
                      <a:r>
                        <a:rPr lang="en-US" sz="1800" kern="1200" baseline="0" dirty="0">
                          <a:solidFill>
                            <a:schemeClr val="tx1"/>
                          </a:solidFill>
                          <a:effectLst/>
                        </a:rPr>
                        <a:t> </a:t>
                      </a:r>
                      <a:r>
                        <a:rPr lang="en-US" sz="1800" u="none" strike="noStrike" kern="1200" dirty="0" err="1">
                          <a:solidFill>
                            <a:schemeClr val="tx1"/>
                          </a:solidFill>
                          <a:effectLst/>
                        </a:rPr>
                        <a:t>addAll</a:t>
                      </a:r>
                      <a:r>
                        <a:rPr lang="en-US" sz="1800" kern="1200" dirty="0">
                          <a:solidFill>
                            <a:schemeClr val="tx1"/>
                          </a:solidFill>
                          <a:effectLst/>
                        </a:rPr>
                        <a:t>(int index, Collection&lt;? extends E&gt; c)</a:t>
                      </a:r>
                      <a:endParaRPr lang="en-US" dirty="0">
                        <a:solidFill>
                          <a:schemeClr val="tx1"/>
                        </a:solidFill>
                        <a:effectLst/>
                        <a:latin typeface="inter-regular"/>
                      </a:endParaRPr>
                    </a:p>
                  </a:txBody>
                  <a:tcPr marL="76200" marR="76200" marT="76200" marB="76200"/>
                </a:tc>
                <a:tc>
                  <a:txBody>
                    <a:bodyPr/>
                    <a:lstStyle/>
                    <a:p>
                      <a:pPr algn="just" fontAlgn="t"/>
                      <a:r>
                        <a:rPr lang="en-US" sz="1800" kern="1200" dirty="0">
                          <a:solidFill>
                            <a:schemeClr val="tx1"/>
                          </a:solidFill>
                          <a:effectLst/>
                        </a:rPr>
                        <a:t>It is used to append all the elements in the specified collection, starting at the specified position of the list.</a:t>
                      </a:r>
                      <a:endParaRPr lang="en-US" dirty="0">
                        <a:solidFill>
                          <a:schemeClr val="tx1"/>
                        </a:solidFill>
                        <a:effectLst/>
                        <a:latin typeface="inter-regular"/>
                      </a:endParaRP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dirty="0">
                          <a:solidFill>
                            <a:schemeClr val="tx1"/>
                          </a:solidFill>
                          <a:effectLst/>
                        </a:rPr>
                        <a:t>void </a:t>
                      </a:r>
                      <a:r>
                        <a:rPr lang="en-US" u="none" strike="noStrike" dirty="0">
                          <a:solidFill>
                            <a:schemeClr val="tx1"/>
                          </a:solidFill>
                          <a:effectLst/>
                        </a:rPr>
                        <a:t>clear</a:t>
                      </a:r>
                      <a:r>
                        <a:rPr lang="en-US" dirty="0">
                          <a:solidFill>
                            <a:schemeClr val="tx1"/>
                          </a:solidFill>
                          <a:effectLst/>
                        </a:rPr>
                        <a:t>()</a:t>
                      </a:r>
                      <a:endParaRPr lang="en-US" dirty="0">
                        <a:solidFill>
                          <a:schemeClr val="tx1"/>
                        </a:solidFill>
                        <a:effectLst/>
                        <a:latin typeface="inter-regular"/>
                      </a:endParaRPr>
                    </a:p>
                  </a:txBody>
                  <a:tcPr marL="76200" marR="76200" marT="76200" marB="76200"/>
                </a:tc>
                <a:tc>
                  <a:txBody>
                    <a:bodyPr/>
                    <a:lstStyle/>
                    <a:p>
                      <a:pPr algn="just" fontAlgn="t"/>
                      <a:r>
                        <a:rPr lang="en-US" dirty="0">
                          <a:solidFill>
                            <a:schemeClr val="tx1"/>
                          </a:solidFill>
                          <a:effectLst/>
                        </a:rPr>
                        <a:t>It is used to remove all of the elements from this list.</a:t>
                      </a:r>
                      <a:endParaRPr lang="en-US" dirty="0">
                        <a:solidFill>
                          <a:schemeClr val="tx1"/>
                        </a:solidFill>
                        <a:effectLst/>
                        <a:latin typeface="inter-regular"/>
                      </a:endParaRP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dirty="0">
                          <a:solidFill>
                            <a:schemeClr val="tx1"/>
                          </a:solidFill>
                          <a:effectLst/>
                        </a:rPr>
                        <a:t>boolean </a:t>
                      </a:r>
                      <a:r>
                        <a:rPr lang="en-US" u="none" strike="noStrike" dirty="0">
                          <a:solidFill>
                            <a:schemeClr val="tx1"/>
                          </a:solidFill>
                          <a:effectLst/>
                        </a:rPr>
                        <a:t>remove</a:t>
                      </a:r>
                      <a:r>
                        <a:rPr lang="en-US" dirty="0">
                          <a:solidFill>
                            <a:schemeClr val="tx1"/>
                          </a:solidFill>
                          <a:effectLst/>
                        </a:rPr>
                        <a:t>(Object o)</a:t>
                      </a:r>
                      <a:endParaRPr lang="en-US" dirty="0">
                        <a:solidFill>
                          <a:schemeClr val="tx1"/>
                        </a:solidFill>
                        <a:effectLst/>
                        <a:latin typeface="inter-regular"/>
                      </a:endParaRPr>
                    </a:p>
                  </a:txBody>
                  <a:tcPr marL="76200" marR="76200" marT="76200" marB="76200"/>
                </a:tc>
                <a:tc>
                  <a:txBody>
                    <a:bodyPr/>
                    <a:lstStyle/>
                    <a:p>
                      <a:pPr algn="just" fontAlgn="t"/>
                      <a:r>
                        <a:rPr lang="en-US" dirty="0">
                          <a:solidFill>
                            <a:schemeClr val="tx1"/>
                          </a:solidFill>
                          <a:effectLst/>
                        </a:rPr>
                        <a:t>It is used to remove the first occurrence of the specified element.</a:t>
                      </a:r>
                      <a:endParaRPr lang="en-US" dirty="0">
                        <a:solidFill>
                          <a:schemeClr val="tx1"/>
                        </a:solidFill>
                        <a:effectLst/>
                        <a:latin typeface="inter-regular"/>
                      </a:endParaRPr>
                    </a:p>
                  </a:txBody>
                  <a:tcPr marL="76200" marR="76200" marT="76200" marB="7620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normAutofit/>
          </a:bodyPr>
          <a:lstStyle/>
          <a:p>
            <a:r>
              <a:rPr lang="en-US" b="1" dirty="0"/>
              <a:t>Commonly use Methods of List</a:t>
            </a:r>
            <a:endParaRPr lang="en-US" dirty="0"/>
          </a:p>
        </p:txBody>
      </p:sp>
    </p:spTree>
    <p:extLst>
      <p:ext uri="{BB962C8B-B14F-4D97-AF65-F5344CB8AC3E}">
        <p14:creationId xmlns:p14="http://schemas.microsoft.com/office/powerpoint/2010/main" val="975319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ArrayList Vs </a:t>
            </a:r>
            <a:r>
              <a:rPr lang="en-US" b="1" dirty="0" err="1"/>
              <a:t>LinkList</a:t>
            </a:r>
            <a:r>
              <a:rPr lang="en-US" b="1" dirty="0"/>
              <a:t> Class</a:t>
            </a:r>
            <a:endParaRPr lang="en-US" dirty="0"/>
          </a:p>
        </p:txBody>
      </p:sp>
      <p:pic>
        <p:nvPicPr>
          <p:cNvPr id="4" name="Content Placeholder 3"/>
          <p:cNvPicPr>
            <a:picLocks noGrp="1"/>
          </p:cNvPicPr>
          <p:nvPr>
            <p:ph idx="1"/>
          </p:nvPr>
        </p:nvPicPr>
        <p:blipFill>
          <a:blip r:embed="rId2"/>
          <a:stretch>
            <a:fillRect/>
          </a:stretch>
        </p:blipFill>
        <p:spPr>
          <a:xfrm>
            <a:off x="457201" y="2209800"/>
            <a:ext cx="8001000" cy="4343400"/>
          </a:xfrm>
          <a:prstGeom prst="rect">
            <a:avLst/>
          </a:prstGeom>
        </p:spPr>
      </p:pic>
      <p:sp>
        <p:nvSpPr>
          <p:cNvPr id="5" name="Rectangle 4"/>
          <p:cNvSpPr/>
          <p:nvPr/>
        </p:nvSpPr>
        <p:spPr>
          <a:xfrm>
            <a:off x="2743200" y="2286000"/>
            <a:ext cx="990600" cy="533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D5</a:t>
            </a:r>
          </a:p>
        </p:txBody>
      </p:sp>
      <p:sp>
        <p:nvSpPr>
          <p:cNvPr id="6" name="Rectangle 5"/>
          <p:cNvSpPr/>
          <p:nvPr/>
        </p:nvSpPr>
        <p:spPr>
          <a:xfrm>
            <a:off x="7162800" y="22860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D6</a:t>
            </a:r>
          </a:p>
        </p:txBody>
      </p:sp>
    </p:spTree>
    <p:extLst>
      <p:ext uri="{BB962C8B-B14F-4D97-AF65-F5344CB8AC3E}">
        <p14:creationId xmlns:p14="http://schemas.microsoft.com/office/powerpoint/2010/main" val="295648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Set</a:t>
            </a:r>
            <a:r>
              <a:rPr lang="en-US" dirty="0"/>
              <a:t> is child interface of Collection framework and where </a:t>
            </a:r>
            <a:r>
              <a:rPr lang="en-US" b="1" dirty="0"/>
              <a:t>duplicate objects are not allowed </a:t>
            </a:r>
            <a:r>
              <a:rPr lang="en-US" dirty="0"/>
              <a:t>and </a:t>
            </a:r>
            <a:r>
              <a:rPr lang="en-US" b="1" dirty="0"/>
              <a:t>insertion order is not preserved</a:t>
            </a:r>
          </a:p>
          <a:p>
            <a:endParaRPr lang="en-US" dirty="0"/>
          </a:p>
        </p:txBody>
      </p:sp>
      <p:sp>
        <p:nvSpPr>
          <p:cNvPr id="3" name="Title 2"/>
          <p:cNvSpPr>
            <a:spLocks noGrp="1"/>
          </p:cNvSpPr>
          <p:nvPr>
            <p:ph type="title"/>
          </p:nvPr>
        </p:nvSpPr>
        <p:spPr/>
        <p:txBody>
          <a:bodyPr/>
          <a:lstStyle/>
          <a:p>
            <a:r>
              <a:rPr lang="en-US" dirty="0"/>
              <a:t>Set</a:t>
            </a:r>
          </a:p>
        </p:txBody>
      </p:sp>
      <p:pic>
        <p:nvPicPr>
          <p:cNvPr id="4" name="Picture 3"/>
          <p:cNvPicPr/>
          <p:nvPr/>
        </p:nvPicPr>
        <p:blipFill>
          <a:blip r:embed="rId2"/>
          <a:stretch>
            <a:fillRect/>
          </a:stretch>
        </p:blipFill>
        <p:spPr>
          <a:xfrm>
            <a:off x="1371600" y="4076880"/>
            <a:ext cx="6858000" cy="1942919"/>
          </a:xfrm>
          <a:prstGeom prst="rect">
            <a:avLst/>
          </a:prstGeom>
        </p:spPr>
      </p:pic>
    </p:spTree>
    <p:extLst>
      <p:ext uri="{BB962C8B-B14F-4D97-AF65-F5344CB8AC3E}">
        <p14:creationId xmlns:p14="http://schemas.microsoft.com/office/powerpoint/2010/main" val="68858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dirty="0"/>
              <a:t>Java HashSet -  </a:t>
            </a:r>
            <a:r>
              <a:rPr lang="en-US" dirty="0"/>
              <a:t>class is used to create a collection that uses a hash table for storage. It inherits the </a:t>
            </a:r>
            <a:r>
              <a:rPr lang="en-US" dirty="0" err="1"/>
              <a:t>AbstractSet</a:t>
            </a:r>
            <a:r>
              <a:rPr lang="en-US" dirty="0"/>
              <a:t> class and implements Set interface.</a:t>
            </a:r>
          </a:p>
          <a:p>
            <a:pPr lvl="1">
              <a:buFont typeface="Wingdings" panose="05000000000000000000" pitchFamily="2" charset="2"/>
              <a:buChar char="§"/>
            </a:pPr>
            <a:r>
              <a:rPr lang="en-US" dirty="0">
                <a:solidFill>
                  <a:schemeClr val="tx1"/>
                </a:solidFill>
              </a:rPr>
              <a:t>HashSet stores the elements by using a mechanism called </a:t>
            </a:r>
            <a:r>
              <a:rPr lang="en-US" b="1" dirty="0">
                <a:solidFill>
                  <a:schemeClr val="tx1"/>
                </a:solidFill>
              </a:rPr>
              <a:t>hashing.</a:t>
            </a:r>
            <a:endParaRPr lang="en-US" dirty="0">
              <a:solidFill>
                <a:schemeClr val="tx1"/>
              </a:solidFill>
            </a:endParaRPr>
          </a:p>
          <a:p>
            <a:pPr lvl="1">
              <a:buFont typeface="Wingdings" panose="05000000000000000000" pitchFamily="2" charset="2"/>
              <a:buChar char="§"/>
            </a:pPr>
            <a:r>
              <a:rPr lang="en-US" dirty="0">
                <a:solidFill>
                  <a:schemeClr val="tx1"/>
                </a:solidFill>
              </a:rPr>
              <a:t>HashSet contains unique elements only.</a:t>
            </a:r>
          </a:p>
          <a:p>
            <a:pPr lvl="1">
              <a:buFont typeface="Wingdings" panose="05000000000000000000" pitchFamily="2" charset="2"/>
              <a:buChar char="§"/>
            </a:pPr>
            <a:r>
              <a:rPr lang="en-US" dirty="0">
                <a:solidFill>
                  <a:schemeClr val="tx1"/>
                </a:solidFill>
              </a:rPr>
              <a:t>HashSet allows null value.</a:t>
            </a:r>
          </a:p>
          <a:p>
            <a:pPr lvl="1">
              <a:buFont typeface="Wingdings" panose="05000000000000000000" pitchFamily="2" charset="2"/>
              <a:buChar char="§"/>
            </a:pPr>
            <a:r>
              <a:rPr lang="en-US" dirty="0">
                <a:solidFill>
                  <a:schemeClr val="tx1"/>
                </a:solidFill>
              </a:rPr>
              <a:t>HashSet class is non synchronized.</a:t>
            </a:r>
          </a:p>
          <a:p>
            <a:pPr lvl="1">
              <a:buFont typeface="Wingdings" panose="05000000000000000000" pitchFamily="2" charset="2"/>
              <a:buChar char="§"/>
            </a:pPr>
            <a:r>
              <a:rPr lang="en-US" dirty="0">
                <a:solidFill>
                  <a:schemeClr val="tx1"/>
                </a:solidFill>
              </a:rPr>
              <a:t>HashSet doesn't maintain the insertion order. Here, elements are inserted on the basis of their </a:t>
            </a:r>
            <a:r>
              <a:rPr lang="en-US" dirty="0" err="1">
                <a:solidFill>
                  <a:schemeClr val="tx1"/>
                </a:solidFill>
              </a:rPr>
              <a:t>hashcode</a:t>
            </a:r>
            <a:r>
              <a:rPr lang="en-US" dirty="0">
                <a:solidFill>
                  <a:schemeClr val="tx1"/>
                </a:solidFill>
              </a:rPr>
              <a:t>.</a:t>
            </a:r>
          </a:p>
          <a:p>
            <a:pPr lvl="1">
              <a:buFont typeface="Wingdings" panose="05000000000000000000" pitchFamily="2" charset="2"/>
              <a:buChar char="§"/>
            </a:pPr>
            <a:r>
              <a:rPr lang="en-US" dirty="0">
                <a:solidFill>
                  <a:schemeClr val="tx1"/>
                </a:solidFill>
              </a:rPr>
              <a:t>HashSet is the best approach for search operations.</a:t>
            </a:r>
          </a:p>
          <a:p>
            <a:pPr lvl="0"/>
            <a:endParaRPr lang="en-US" dirty="0"/>
          </a:p>
        </p:txBody>
      </p:sp>
      <p:sp>
        <p:nvSpPr>
          <p:cNvPr id="3" name="Title 2"/>
          <p:cNvSpPr>
            <a:spLocks noGrp="1"/>
          </p:cNvSpPr>
          <p:nvPr>
            <p:ph type="title"/>
          </p:nvPr>
        </p:nvSpPr>
        <p:spPr/>
        <p:txBody>
          <a:bodyPr/>
          <a:lstStyle/>
          <a:p>
            <a:r>
              <a:rPr lang="en-US" dirty="0"/>
              <a:t>Set</a:t>
            </a:r>
          </a:p>
        </p:txBody>
      </p:sp>
      <p:sp>
        <p:nvSpPr>
          <p:cNvPr id="5" name="Rectangle 4"/>
          <p:cNvSpPr/>
          <p:nvPr/>
        </p:nvSpPr>
        <p:spPr>
          <a:xfrm>
            <a:off x="7315200" y="36576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D7</a:t>
            </a:r>
          </a:p>
        </p:txBody>
      </p:sp>
    </p:spTree>
    <p:extLst>
      <p:ext uri="{BB962C8B-B14F-4D97-AF65-F5344CB8AC3E}">
        <p14:creationId xmlns:p14="http://schemas.microsoft.com/office/powerpoint/2010/main" val="658555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Java </a:t>
            </a:r>
            <a:r>
              <a:rPr lang="en-US" b="1" dirty="0" err="1"/>
              <a:t>LinkedHashSet</a:t>
            </a:r>
            <a:r>
              <a:rPr lang="en-US" dirty="0"/>
              <a:t> class is a </a:t>
            </a:r>
            <a:r>
              <a:rPr lang="en-US" dirty="0" err="1"/>
              <a:t>Hashtable</a:t>
            </a:r>
            <a:r>
              <a:rPr lang="en-US" dirty="0"/>
              <a:t> and Linked list implementation of the set interface. It inherits HashSet class and implements Set interface.</a:t>
            </a:r>
          </a:p>
          <a:p>
            <a:r>
              <a:rPr lang="en-US" dirty="0"/>
              <a:t>The important points about Java </a:t>
            </a:r>
            <a:r>
              <a:rPr lang="en-US" dirty="0" err="1"/>
              <a:t>LinkedHashSet</a:t>
            </a:r>
            <a:r>
              <a:rPr lang="en-US" dirty="0"/>
              <a:t> class are:</a:t>
            </a:r>
          </a:p>
          <a:p>
            <a:pPr lvl="1"/>
            <a:r>
              <a:rPr lang="en-US" dirty="0">
                <a:solidFill>
                  <a:schemeClr val="tx1"/>
                </a:solidFill>
              </a:rPr>
              <a:t>Java </a:t>
            </a:r>
            <a:r>
              <a:rPr lang="en-US" dirty="0" err="1">
                <a:solidFill>
                  <a:schemeClr val="tx1"/>
                </a:solidFill>
              </a:rPr>
              <a:t>LinkedHashSet</a:t>
            </a:r>
            <a:r>
              <a:rPr lang="en-US" dirty="0">
                <a:solidFill>
                  <a:schemeClr val="tx1"/>
                </a:solidFill>
              </a:rPr>
              <a:t> class contains unique elements only like HashSet.</a:t>
            </a:r>
          </a:p>
          <a:p>
            <a:pPr lvl="1"/>
            <a:r>
              <a:rPr lang="en-US" dirty="0">
                <a:solidFill>
                  <a:schemeClr val="tx1"/>
                </a:solidFill>
              </a:rPr>
              <a:t>Java </a:t>
            </a:r>
            <a:r>
              <a:rPr lang="en-US" dirty="0" err="1">
                <a:solidFill>
                  <a:schemeClr val="tx1"/>
                </a:solidFill>
              </a:rPr>
              <a:t>LinkedHashSet</a:t>
            </a:r>
            <a:r>
              <a:rPr lang="en-US" dirty="0">
                <a:solidFill>
                  <a:schemeClr val="tx1"/>
                </a:solidFill>
              </a:rPr>
              <a:t> class provides all optional set operation and permits null elements.</a:t>
            </a:r>
          </a:p>
          <a:p>
            <a:pPr lvl="1"/>
            <a:r>
              <a:rPr lang="en-US" dirty="0">
                <a:solidFill>
                  <a:schemeClr val="tx1"/>
                </a:solidFill>
              </a:rPr>
              <a:t>Java </a:t>
            </a:r>
            <a:r>
              <a:rPr lang="en-US" dirty="0" err="1">
                <a:solidFill>
                  <a:schemeClr val="tx1"/>
                </a:solidFill>
              </a:rPr>
              <a:t>LinkedHashSet</a:t>
            </a:r>
            <a:r>
              <a:rPr lang="en-US" dirty="0">
                <a:solidFill>
                  <a:schemeClr val="tx1"/>
                </a:solidFill>
              </a:rPr>
              <a:t> class is non synchronized.</a:t>
            </a:r>
          </a:p>
          <a:p>
            <a:pPr lvl="1"/>
            <a:r>
              <a:rPr lang="en-US" dirty="0">
                <a:solidFill>
                  <a:schemeClr val="tx1"/>
                </a:solidFill>
              </a:rPr>
              <a:t>Java </a:t>
            </a:r>
            <a:r>
              <a:rPr lang="en-US" dirty="0" err="1">
                <a:solidFill>
                  <a:schemeClr val="tx1"/>
                </a:solidFill>
              </a:rPr>
              <a:t>LinkedHashSet</a:t>
            </a:r>
            <a:r>
              <a:rPr lang="en-US" dirty="0">
                <a:solidFill>
                  <a:schemeClr val="tx1"/>
                </a:solidFill>
              </a:rPr>
              <a:t> class maintains insertion order.</a:t>
            </a:r>
          </a:p>
          <a:p>
            <a:pPr lvl="0"/>
            <a:endParaRPr lang="en-US" dirty="0"/>
          </a:p>
        </p:txBody>
      </p:sp>
      <p:sp>
        <p:nvSpPr>
          <p:cNvPr id="3" name="Title 2"/>
          <p:cNvSpPr>
            <a:spLocks noGrp="1"/>
          </p:cNvSpPr>
          <p:nvPr>
            <p:ph type="title"/>
          </p:nvPr>
        </p:nvSpPr>
        <p:spPr/>
        <p:txBody>
          <a:bodyPr/>
          <a:lstStyle/>
          <a:p>
            <a:r>
              <a:rPr lang="en-US" dirty="0"/>
              <a:t>Set</a:t>
            </a:r>
          </a:p>
        </p:txBody>
      </p:sp>
      <p:sp>
        <p:nvSpPr>
          <p:cNvPr id="5" name="Rectangle 4"/>
          <p:cNvSpPr/>
          <p:nvPr/>
        </p:nvSpPr>
        <p:spPr>
          <a:xfrm>
            <a:off x="7828643" y="31242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D8</a:t>
            </a:r>
          </a:p>
        </p:txBody>
      </p:sp>
    </p:spTree>
    <p:extLst>
      <p:ext uri="{BB962C8B-B14F-4D97-AF65-F5344CB8AC3E}">
        <p14:creationId xmlns:p14="http://schemas.microsoft.com/office/powerpoint/2010/main" val="216529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Java </a:t>
            </a:r>
            <a:r>
              <a:rPr lang="en-US" b="1" dirty="0" err="1"/>
              <a:t>TreeSet</a:t>
            </a:r>
            <a:r>
              <a:rPr lang="en-US" b="1" dirty="0"/>
              <a:t> </a:t>
            </a:r>
            <a:r>
              <a:rPr lang="en-US" dirty="0"/>
              <a:t>class implements the Set interface that uses a tree for storage. It inherits </a:t>
            </a:r>
            <a:r>
              <a:rPr lang="en-US" dirty="0" err="1"/>
              <a:t>AbstractSet</a:t>
            </a:r>
            <a:r>
              <a:rPr lang="en-US" dirty="0"/>
              <a:t> class and implements the </a:t>
            </a:r>
            <a:r>
              <a:rPr lang="en-US" dirty="0" err="1"/>
              <a:t>NavigableSet</a:t>
            </a:r>
            <a:r>
              <a:rPr lang="en-US" dirty="0"/>
              <a:t> interface. The objects of the </a:t>
            </a:r>
            <a:r>
              <a:rPr lang="en-US" dirty="0" err="1"/>
              <a:t>TreeSet</a:t>
            </a:r>
            <a:r>
              <a:rPr lang="en-US" dirty="0"/>
              <a:t> class are stored in ascending order.</a:t>
            </a:r>
          </a:p>
          <a:p>
            <a:r>
              <a:rPr lang="en-US" dirty="0"/>
              <a:t>The important points about Java </a:t>
            </a:r>
            <a:r>
              <a:rPr lang="en-US" dirty="0" err="1"/>
              <a:t>TreeSet</a:t>
            </a:r>
            <a:r>
              <a:rPr lang="en-US" dirty="0"/>
              <a:t> class are:</a:t>
            </a:r>
          </a:p>
          <a:p>
            <a:pPr lvl="1"/>
            <a:r>
              <a:rPr lang="en-US" dirty="0">
                <a:solidFill>
                  <a:schemeClr val="tx1"/>
                </a:solidFill>
              </a:rPr>
              <a:t>Java </a:t>
            </a:r>
            <a:r>
              <a:rPr lang="en-US" dirty="0" err="1">
                <a:solidFill>
                  <a:schemeClr val="tx1"/>
                </a:solidFill>
              </a:rPr>
              <a:t>TreeSet</a:t>
            </a:r>
            <a:r>
              <a:rPr lang="en-US" dirty="0">
                <a:solidFill>
                  <a:schemeClr val="tx1"/>
                </a:solidFill>
              </a:rPr>
              <a:t> class contains unique elements only like HashSet.</a:t>
            </a:r>
          </a:p>
          <a:p>
            <a:pPr lvl="1"/>
            <a:r>
              <a:rPr lang="en-US" dirty="0">
                <a:solidFill>
                  <a:schemeClr val="tx1"/>
                </a:solidFill>
              </a:rPr>
              <a:t>Java </a:t>
            </a:r>
            <a:r>
              <a:rPr lang="en-US" dirty="0" err="1">
                <a:solidFill>
                  <a:schemeClr val="tx1"/>
                </a:solidFill>
              </a:rPr>
              <a:t>TreeSet</a:t>
            </a:r>
            <a:r>
              <a:rPr lang="en-US" dirty="0">
                <a:solidFill>
                  <a:schemeClr val="tx1"/>
                </a:solidFill>
              </a:rPr>
              <a:t> class access and retrieval times are quiet fast.</a:t>
            </a:r>
          </a:p>
          <a:p>
            <a:pPr lvl="1"/>
            <a:r>
              <a:rPr lang="en-US" dirty="0">
                <a:solidFill>
                  <a:schemeClr val="tx1"/>
                </a:solidFill>
              </a:rPr>
              <a:t>Java </a:t>
            </a:r>
            <a:r>
              <a:rPr lang="en-US" dirty="0" err="1">
                <a:solidFill>
                  <a:schemeClr val="tx1"/>
                </a:solidFill>
              </a:rPr>
              <a:t>TreeSet</a:t>
            </a:r>
            <a:r>
              <a:rPr lang="en-US" dirty="0">
                <a:solidFill>
                  <a:schemeClr val="tx1"/>
                </a:solidFill>
              </a:rPr>
              <a:t> class doesn't allow null element.</a:t>
            </a:r>
          </a:p>
          <a:p>
            <a:pPr lvl="1"/>
            <a:r>
              <a:rPr lang="en-US" dirty="0">
                <a:solidFill>
                  <a:schemeClr val="tx1"/>
                </a:solidFill>
              </a:rPr>
              <a:t>Java </a:t>
            </a:r>
            <a:r>
              <a:rPr lang="en-US" dirty="0" err="1">
                <a:solidFill>
                  <a:schemeClr val="tx1"/>
                </a:solidFill>
              </a:rPr>
              <a:t>TreeSet</a:t>
            </a:r>
            <a:r>
              <a:rPr lang="en-US" dirty="0">
                <a:solidFill>
                  <a:schemeClr val="tx1"/>
                </a:solidFill>
              </a:rPr>
              <a:t> class is non synchronized.</a:t>
            </a:r>
          </a:p>
          <a:p>
            <a:pPr lvl="1"/>
            <a:r>
              <a:rPr lang="en-US" dirty="0">
                <a:solidFill>
                  <a:schemeClr val="tx1"/>
                </a:solidFill>
              </a:rPr>
              <a:t>Java </a:t>
            </a:r>
            <a:r>
              <a:rPr lang="en-US" dirty="0" err="1">
                <a:solidFill>
                  <a:schemeClr val="tx1"/>
                </a:solidFill>
              </a:rPr>
              <a:t>TreeSet</a:t>
            </a:r>
            <a:r>
              <a:rPr lang="en-US" dirty="0">
                <a:solidFill>
                  <a:schemeClr val="tx1"/>
                </a:solidFill>
              </a:rPr>
              <a:t> class maintains ascending order.</a:t>
            </a:r>
          </a:p>
          <a:p>
            <a:pPr lvl="0"/>
            <a:endParaRPr lang="en-US" dirty="0"/>
          </a:p>
        </p:txBody>
      </p:sp>
      <p:sp>
        <p:nvSpPr>
          <p:cNvPr id="3" name="Title 2"/>
          <p:cNvSpPr>
            <a:spLocks noGrp="1"/>
          </p:cNvSpPr>
          <p:nvPr>
            <p:ph type="title"/>
          </p:nvPr>
        </p:nvSpPr>
        <p:spPr/>
        <p:txBody>
          <a:bodyPr/>
          <a:lstStyle/>
          <a:p>
            <a:r>
              <a:rPr lang="en-US" dirty="0"/>
              <a:t>Set</a:t>
            </a:r>
          </a:p>
        </p:txBody>
      </p:sp>
      <p:sp>
        <p:nvSpPr>
          <p:cNvPr id="5" name="Rectangle 4"/>
          <p:cNvSpPr/>
          <p:nvPr/>
        </p:nvSpPr>
        <p:spPr>
          <a:xfrm>
            <a:off x="7620000" y="38100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D9</a:t>
            </a:r>
          </a:p>
        </p:txBody>
      </p:sp>
    </p:spTree>
    <p:extLst>
      <p:ext uri="{BB962C8B-B14F-4D97-AF65-F5344CB8AC3E}">
        <p14:creationId xmlns:p14="http://schemas.microsoft.com/office/powerpoint/2010/main" val="191019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8135835"/>
              </p:ext>
            </p:extLst>
          </p:nvPr>
        </p:nvGraphicFramePr>
        <p:xfrm>
          <a:off x="609600" y="3352800"/>
          <a:ext cx="3848100" cy="1828800"/>
        </p:xfrm>
        <a:graphic>
          <a:graphicData uri="http://schemas.openxmlformats.org/drawingml/2006/table">
            <a:tbl>
              <a:tblPr firstRow="1" firstCol="1" bandRow="1">
                <a:tableStyleId>{D113A9D2-9D6B-4929-AA2D-F23B5EE8CBE7}</a:tableStyleId>
              </a:tblPr>
              <a:tblGrid>
                <a:gridCol w="1780939">
                  <a:extLst>
                    <a:ext uri="{9D8B030D-6E8A-4147-A177-3AD203B41FA5}">
                      <a16:colId xmlns:a16="http://schemas.microsoft.com/office/drawing/2014/main" val="20000"/>
                    </a:ext>
                  </a:extLst>
                </a:gridCol>
                <a:gridCol w="2067161">
                  <a:extLst>
                    <a:ext uri="{9D8B030D-6E8A-4147-A177-3AD203B41FA5}">
                      <a16:colId xmlns:a16="http://schemas.microsoft.com/office/drawing/2014/main" val="20001"/>
                    </a:ext>
                  </a:extLst>
                </a:gridCol>
              </a:tblGrid>
              <a:tr h="484011">
                <a:tc>
                  <a:txBody>
                    <a:bodyPr/>
                    <a:lstStyle/>
                    <a:p>
                      <a:pPr marL="0" marR="0">
                        <a:lnSpc>
                          <a:spcPct val="115000"/>
                        </a:lnSpc>
                        <a:spcBef>
                          <a:spcPts val="0"/>
                        </a:spcBef>
                        <a:spcAft>
                          <a:spcPts val="0"/>
                        </a:spcAft>
                      </a:pPr>
                      <a:r>
                        <a:rPr lang="en-US" sz="1200" dirty="0">
                          <a:solidFill>
                            <a:schemeClr val="tx1"/>
                          </a:solidFill>
                          <a:effectLst/>
                        </a:rPr>
                        <a:t>Roll No.</a:t>
                      </a:r>
                      <a:endParaRPr lang="en-US" sz="11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Name</a:t>
                      </a:r>
                      <a:endParaRPr lang="en-US" sz="11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8263">
                <a:tc>
                  <a:txBody>
                    <a:bodyPr/>
                    <a:lstStyle/>
                    <a:p>
                      <a:pPr marL="0" marR="0">
                        <a:lnSpc>
                          <a:spcPct val="115000"/>
                        </a:lnSpc>
                        <a:spcBef>
                          <a:spcPts val="0"/>
                        </a:spcBef>
                        <a:spcAft>
                          <a:spcPts val="0"/>
                        </a:spcAft>
                      </a:pPr>
                      <a:r>
                        <a:rPr lang="en-US" sz="1200">
                          <a:solidFill>
                            <a:schemeClr val="tx1"/>
                          </a:solidFill>
                          <a:effectLst/>
                        </a:rPr>
                        <a:t>101</a:t>
                      </a:r>
                      <a:endParaRPr lang="en-US" sz="110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solidFill>
                            <a:schemeClr val="tx1"/>
                          </a:solidFill>
                          <a:effectLst/>
                        </a:rPr>
                        <a:t>Bhushan</a:t>
                      </a:r>
                      <a:endParaRPr lang="en-US" sz="11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8263">
                <a:tc>
                  <a:txBody>
                    <a:bodyPr/>
                    <a:lstStyle/>
                    <a:p>
                      <a:pPr marL="0" marR="0">
                        <a:lnSpc>
                          <a:spcPct val="115000"/>
                        </a:lnSpc>
                        <a:spcBef>
                          <a:spcPts val="0"/>
                        </a:spcBef>
                        <a:spcAft>
                          <a:spcPts val="0"/>
                        </a:spcAft>
                      </a:pPr>
                      <a:r>
                        <a:rPr lang="en-US" sz="1200">
                          <a:solidFill>
                            <a:schemeClr val="tx1"/>
                          </a:solidFill>
                          <a:effectLst/>
                        </a:rPr>
                        <a:t>102</a:t>
                      </a:r>
                      <a:endParaRPr lang="en-US" sz="110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Syed</a:t>
                      </a:r>
                      <a:endParaRPr lang="en-US" sz="11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8263">
                <a:tc>
                  <a:txBody>
                    <a:bodyPr/>
                    <a:lstStyle/>
                    <a:p>
                      <a:pPr marL="0" marR="0">
                        <a:lnSpc>
                          <a:spcPct val="115000"/>
                        </a:lnSpc>
                        <a:spcBef>
                          <a:spcPts val="0"/>
                        </a:spcBef>
                        <a:spcAft>
                          <a:spcPts val="0"/>
                        </a:spcAft>
                      </a:pPr>
                      <a:r>
                        <a:rPr lang="en-US" sz="1200">
                          <a:solidFill>
                            <a:schemeClr val="tx1"/>
                          </a:solidFill>
                          <a:effectLst/>
                        </a:rPr>
                        <a:t>103</a:t>
                      </a:r>
                      <a:endParaRPr lang="en-US" sz="110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Bhushan</a:t>
                      </a:r>
                      <a:endParaRPr lang="en-US" sz="11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Map</a:t>
            </a:r>
          </a:p>
        </p:txBody>
      </p:sp>
      <p:sp>
        <p:nvSpPr>
          <p:cNvPr id="5" name="Rectangle 1"/>
          <p:cNvSpPr>
            <a:spLocks noChangeArrowheads="1"/>
          </p:cNvSpPr>
          <p:nvPr/>
        </p:nvSpPr>
        <p:spPr bwMode="auto">
          <a:xfrm>
            <a:off x="304800" y="1929081"/>
            <a:ext cx="8305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Map is child interface of Collection</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If we want to use group of objects as </a:t>
            </a:r>
            <a:r>
              <a:rPr kumimoji="0" lang="en-US" altLang="en-US" sz="2000" b="1" i="0" u="none" strike="noStrike" cap="none" normalizeH="0" baseline="0" dirty="0">
                <a:ln>
                  <a:noFill/>
                </a:ln>
                <a:solidFill>
                  <a:srgbClr val="FF0000"/>
                </a:solidFill>
                <a:effectLst/>
                <a:latin typeface="Arial" pitchFamily="34" charset="0"/>
                <a:ea typeface="Calibri" pitchFamily="34" charset="0"/>
                <a:cs typeface="Arial" pitchFamily="34" charset="0"/>
              </a:rPr>
              <a:t>key value pair</a:t>
            </a:r>
            <a:r>
              <a:rPr kumimoji="0" lang="en-US" altLang="en-US" sz="2000" b="0" i="0" u="none" strike="noStrike" cap="none" normalizeH="0" baseline="0" dirty="0">
                <a:ln>
                  <a:noFill/>
                </a:ln>
                <a:solidFill>
                  <a:srgbClr val="FF0000"/>
                </a:solidFill>
                <a:effectLst/>
                <a:latin typeface="Arial" pitchFamily="34" charset="0"/>
                <a:ea typeface="Calibri" pitchFamily="34" charset="0"/>
                <a:cs typeface="Arial" pitchFamily="34" charset="0"/>
              </a:rPr>
              <a:t> </a:t>
            </a: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then we can use 	Map interface.</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Example- </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3198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lstStyle/>
          <a:p>
            <a:r>
              <a:rPr lang="en-US" dirty="0"/>
              <a:t>Java </a:t>
            </a:r>
            <a:r>
              <a:rPr lang="en-US" b="1" dirty="0" err="1"/>
              <a:t>HashMap</a:t>
            </a:r>
            <a:r>
              <a:rPr lang="en-US" dirty="0"/>
              <a:t> class implements the </a:t>
            </a:r>
            <a:r>
              <a:rPr lang="en-US" b="1" dirty="0">
                <a:solidFill>
                  <a:schemeClr val="tx1"/>
                </a:solidFill>
              </a:rPr>
              <a:t>Map interface </a:t>
            </a:r>
            <a:r>
              <a:rPr lang="en-US" dirty="0"/>
              <a:t>which allows us </a:t>
            </a:r>
            <a:r>
              <a:rPr lang="en-US" i="1" dirty="0"/>
              <a:t>to store key and value pair</a:t>
            </a:r>
            <a:r>
              <a:rPr lang="en-US" dirty="0"/>
              <a:t>, where keys should be unique. If you try to insert the duplicate key, it will replace the element of the corresponding key. It is easy to perform operations using the key index like </a:t>
            </a:r>
            <a:r>
              <a:rPr lang="en-US" dirty="0" err="1"/>
              <a:t>updation</a:t>
            </a:r>
            <a:r>
              <a:rPr lang="en-US" dirty="0"/>
              <a:t>, deletion, etc. </a:t>
            </a:r>
            <a:r>
              <a:rPr lang="en-US" dirty="0" err="1"/>
              <a:t>HashMap</a:t>
            </a:r>
            <a:r>
              <a:rPr lang="en-US" dirty="0"/>
              <a:t> class is found in the </a:t>
            </a:r>
            <a:r>
              <a:rPr lang="en-US" dirty="0" err="1"/>
              <a:t>java.util</a:t>
            </a:r>
            <a:r>
              <a:rPr lang="en-US" dirty="0"/>
              <a:t> package.</a:t>
            </a:r>
          </a:p>
        </p:txBody>
      </p:sp>
    </p:spTree>
    <p:extLst>
      <p:ext uri="{BB962C8B-B14F-4D97-AF65-F5344CB8AC3E}">
        <p14:creationId xmlns:p14="http://schemas.microsoft.com/office/powerpoint/2010/main" val="149725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lstStyle/>
          <a:p>
            <a:r>
              <a:rPr lang="en-US" dirty="0"/>
              <a:t>List - LinkedList, ArrayList</a:t>
            </a:r>
          </a:p>
          <a:p>
            <a:r>
              <a:rPr lang="en-US" dirty="0"/>
              <a:t>Set - </a:t>
            </a:r>
            <a:r>
              <a:rPr lang="en-US" dirty="0" err="1"/>
              <a:t>Hashset</a:t>
            </a:r>
            <a:r>
              <a:rPr lang="en-US" dirty="0"/>
              <a:t>, </a:t>
            </a:r>
            <a:r>
              <a:rPr lang="en-US" dirty="0" err="1"/>
              <a:t>LinkedHashSet</a:t>
            </a:r>
            <a:r>
              <a:rPr lang="en-US" dirty="0"/>
              <a:t>, </a:t>
            </a:r>
            <a:r>
              <a:rPr lang="en-US" dirty="0" err="1"/>
              <a:t>Treeset</a:t>
            </a:r>
            <a:endParaRPr lang="en-US" dirty="0"/>
          </a:p>
          <a:p>
            <a:r>
              <a:rPr lang="en-US" dirty="0"/>
              <a:t>Map - </a:t>
            </a:r>
            <a:r>
              <a:rPr lang="en-US" dirty="0" err="1"/>
              <a:t>HashMap</a:t>
            </a:r>
            <a:r>
              <a:rPr lang="en-US" dirty="0"/>
              <a:t>, </a:t>
            </a:r>
            <a:r>
              <a:rPr lang="en-US" dirty="0" err="1"/>
              <a:t>LinkedHashMap</a:t>
            </a:r>
            <a:r>
              <a:rPr lang="en-US" dirty="0"/>
              <a:t>, </a:t>
            </a:r>
            <a:r>
              <a:rPr lang="en-US" dirty="0" err="1"/>
              <a:t>TreeMap</a:t>
            </a:r>
            <a:endParaRPr lang="en-US" dirty="0"/>
          </a:p>
        </p:txBody>
      </p:sp>
      <p:sp>
        <p:nvSpPr>
          <p:cNvPr id="3" name="Title 2"/>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211223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lstStyle/>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contains values based on the key.</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contains only unique keys.</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may have one null key and multiple null values.</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is non synchronized.</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maintains no order.</a:t>
            </a:r>
          </a:p>
        </p:txBody>
      </p:sp>
      <p:sp>
        <p:nvSpPr>
          <p:cNvPr id="4" name="Rectangle 3"/>
          <p:cNvSpPr/>
          <p:nvPr/>
        </p:nvSpPr>
        <p:spPr>
          <a:xfrm>
            <a:off x="6934200" y="4307114"/>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D10</a:t>
            </a:r>
          </a:p>
        </p:txBody>
      </p:sp>
    </p:spTree>
    <p:extLst>
      <p:ext uri="{BB962C8B-B14F-4D97-AF65-F5344CB8AC3E}">
        <p14:creationId xmlns:p14="http://schemas.microsoft.com/office/powerpoint/2010/main" val="466404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dirty="0" err="1">
                <a:solidFill>
                  <a:schemeClr val="bg2">
                    <a:lumMod val="25000"/>
                  </a:schemeClr>
                </a:solidFill>
              </a:rPr>
              <a:t>LinkedHashMap</a:t>
            </a:r>
            <a:endParaRPr lang="en-US" dirty="0">
              <a:solidFill>
                <a:schemeClr val="bg2">
                  <a:lumMod val="25000"/>
                </a:schemeClr>
              </a:solidFill>
            </a:endParaRPr>
          </a:p>
          <a:p>
            <a:pPr lvl="1"/>
            <a:r>
              <a:rPr lang="en-US" dirty="0">
                <a:solidFill>
                  <a:schemeClr val="tx1"/>
                </a:solidFill>
              </a:rPr>
              <a:t>Points to remember</a:t>
            </a:r>
          </a:p>
          <a:p>
            <a:pPr lvl="1"/>
            <a:r>
              <a:rPr lang="en-US" dirty="0">
                <a:solidFill>
                  <a:schemeClr val="tx1"/>
                </a:solidFill>
              </a:rPr>
              <a:t>Java </a:t>
            </a:r>
            <a:r>
              <a:rPr lang="en-US" dirty="0" err="1">
                <a:solidFill>
                  <a:schemeClr val="tx1"/>
                </a:solidFill>
              </a:rPr>
              <a:t>LinkedHashMap</a:t>
            </a:r>
            <a:r>
              <a:rPr lang="en-US" dirty="0">
                <a:solidFill>
                  <a:schemeClr val="tx1"/>
                </a:solidFill>
              </a:rPr>
              <a:t> contains values based on the key.</a:t>
            </a:r>
          </a:p>
          <a:p>
            <a:pPr lvl="1"/>
            <a:r>
              <a:rPr lang="en-US" dirty="0">
                <a:solidFill>
                  <a:schemeClr val="tx1"/>
                </a:solidFill>
              </a:rPr>
              <a:t>Java </a:t>
            </a:r>
            <a:r>
              <a:rPr lang="en-US" dirty="0" err="1">
                <a:solidFill>
                  <a:schemeClr val="tx1"/>
                </a:solidFill>
              </a:rPr>
              <a:t>LinkedHashMap</a:t>
            </a:r>
            <a:r>
              <a:rPr lang="en-US" dirty="0">
                <a:solidFill>
                  <a:schemeClr val="tx1"/>
                </a:solidFill>
              </a:rPr>
              <a:t> contains unique elements.</a:t>
            </a:r>
          </a:p>
          <a:p>
            <a:pPr lvl="1"/>
            <a:r>
              <a:rPr lang="en-US" dirty="0">
                <a:solidFill>
                  <a:schemeClr val="tx1"/>
                </a:solidFill>
              </a:rPr>
              <a:t>Java </a:t>
            </a:r>
            <a:r>
              <a:rPr lang="en-US" dirty="0" err="1">
                <a:solidFill>
                  <a:schemeClr val="tx1"/>
                </a:solidFill>
              </a:rPr>
              <a:t>LinkedHashMap</a:t>
            </a:r>
            <a:r>
              <a:rPr lang="en-US" dirty="0">
                <a:solidFill>
                  <a:schemeClr val="tx1"/>
                </a:solidFill>
              </a:rPr>
              <a:t> may have one null key and multiple null values.</a:t>
            </a:r>
          </a:p>
          <a:p>
            <a:pPr lvl="1"/>
            <a:r>
              <a:rPr lang="en-US" dirty="0">
                <a:solidFill>
                  <a:schemeClr val="tx1"/>
                </a:solidFill>
              </a:rPr>
              <a:t>Java </a:t>
            </a:r>
            <a:r>
              <a:rPr lang="en-US" dirty="0" err="1">
                <a:solidFill>
                  <a:schemeClr val="tx1"/>
                </a:solidFill>
              </a:rPr>
              <a:t>LinkedHashMap</a:t>
            </a:r>
            <a:r>
              <a:rPr lang="en-US" dirty="0">
                <a:solidFill>
                  <a:schemeClr val="tx1"/>
                </a:solidFill>
              </a:rPr>
              <a:t> is non synchronized.</a:t>
            </a:r>
          </a:p>
          <a:p>
            <a:pPr marL="0" indent="0">
              <a:buNone/>
            </a:pPr>
            <a:endParaRPr lang="en-US" dirty="0">
              <a:solidFill>
                <a:schemeClr val="tx1"/>
              </a:solidFill>
            </a:endParaRPr>
          </a:p>
        </p:txBody>
      </p:sp>
      <p:sp>
        <p:nvSpPr>
          <p:cNvPr id="5" name="Rectangle 4"/>
          <p:cNvSpPr/>
          <p:nvPr/>
        </p:nvSpPr>
        <p:spPr>
          <a:xfrm>
            <a:off x="5334000" y="28194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D11</a:t>
            </a:r>
          </a:p>
        </p:txBody>
      </p:sp>
    </p:spTree>
    <p:extLst>
      <p:ext uri="{BB962C8B-B14F-4D97-AF65-F5344CB8AC3E}">
        <p14:creationId xmlns:p14="http://schemas.microsoft.com/office/powerpoint/2010/main" val="1393898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normAutofit lnSpcReduction="10000"/>
          </a:bodyPr>
          <a:lstStyle/>
          <a:p>
            <a:r>
              <a:rPr lang="en-US" dirty="0"/>
              <a:t>Java </a:t>
            </a:r>
            <a:r>
              <a:rPr lang="en-US" dirty="0" err="1"/>
              <a:t>TreeMap</a:t>
            </a:r>
            <a:r>
              <a:rPr lang="en-US" dirty="0"/>
              <a:t> class</a:t>
            </a:r>
          </a:p>
          <a:p>
            <a:pPr lvl="1"/>
            <a:r>
              <a:rPr lang="en-US" dirty="0"/>
              <a:t>The important points about Java </a:t>
            </a:r>
            <a:r>
              <a:rPr lang="en-US" dirty="0" err="1"/>
              <a:t>TreeMap</a:t>
            </a:r>
            <a:r>
              <a:rPr lang="en-US" dirty="0"/>
              <a:t> class are:</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contains values based on the key. It implements the </a:t>
            </a:r>
            <a:r>
              <a:rPr lang="en-US" dirty="0" err="1">
                <a:solidFill>
                  <a:schemeClr val="bg2">
                    <a:lumMod val="25000"/>
                  </a:schemeClr>
                </a:solidFill>
              </a:rPr>
              <a:t>NavigableMap</a:t>
            </a:r>
            <a:r>
              <a:rPr lang="en-US" dirty="0">
                <a:solidFill>
                  <a:schemeClr val="bg2">
                    <a:lumMod val="25000"/>
                  </a:schemeClr>
                </a:solidFill>
              </a:rPr>
              <a:t> interface and extends </a:t>
            </a:r>
            <a:r>
              <a:rPr lang="en-US" dirty="0" err="1">
                <a:solidFill>
                  <a:schemeClr val="bg2">
                    <a:lumMod val="25000"/>
                  </a:schemeClr>
                </a:solidFill>
              </a:rPr>
              <a:t>AbstractMap</a:t>
            </a:r>
            <a:r>
              <a:rPr lang="en-US" dirty="0">
                <a:solidFill>
                  <a:schemeClr val="bg2">
                    <a:lumMod val="25000"/>
                  </a:schemeClr>
                </a:solidFill>
              </a:rPr>
              <a:t> class.</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contains only unique elements.</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cannot have a null key but can have multiple null values.</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is non synchronized.</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maintains ascending order.</a:t>
            </a:r>
          </a:p>
          <a:p>
            <a:pPr>
              <a:buFont typeface="Wingdings" panose="05000000000000000000" pitchFamily="2" charset="2"/>
              <a:buChar char="§"/>
            </a:pPr>
            <a:endParaRPr lang="en-US" dirty="0">
              <a:solidFill>
                <a:schemeClr val="tx1"/>
              </a:solidFill>
            </a:endParaRPr>
          </a:p>
        </p:txBody>
      </p:sp>
      <p:sp>
        <p:nvSpPr>
          <p:cNvPr id="5" name="Rectangle 4"/>
          <p:cNvSpPr/>
          <p:nvPr/>
        </p:nvSpPr>
        <p:spPr>
          <a:xfrm>
            <a:off x="7315200" y="2394857"/>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D12</a:t>
            </a:r>
          </a:p>
        </p:txBody>
      </p:sp>
    </p:spTree>
    <p:extLst>
      <p:ext uri="{BB962C8B-B14F-4D97-AF65-F5344CB8AC3E}">
        <p14:creationId xmlns:p14="http://schemas.microsoft.com/office/powerpoint/2010/main" val="178155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610599" cy="4648200"/>
          </a:xfrm>
        </p:spPr>
        <p:txBody>
          <a:bodyPr>
            <a:normAutofit fontScale="92500" lnSpcReduction="20000"/>
          </a:bodyPr>
          <a:lstStyle/>
          <a:p>
            <a:r>
              <a:rPr lang="en-US" b="1" dirty="0"/>
              <a:t>Generic in collection</a:t>
            </a:r>
          </a:p>
          <a:p>
            <a:r>
              <a:rPr lang="en-US" b="1" dirty="0"/>
              <a:t>So in collection we can also implement type safety</a:t>
            </a:r>
          </a:p>
          <a:p>
            <a:pPr lvl="1"/>
            <a:r>
              <a:rPr lang="en-US" b="1" dirty="0"/>
              <a:t>Ex – </a:t>
            </a:r>
          </a:p>
          <a:p>
            <a:pPr lvl="1"/>
            <a:r>
              <a:rPr lang="en-US" dirty="0"/>
              <a:t>ArrayList al = new ArrayList();</a:t>
            </a:r>
          </a:p>
          <a:p>
            <a:pPr marL="627063" lvl="2" indent="0" fontAlgn="base">
              <a:buNone/>
            </a:pPr>
            <a:r>
              <a:rPr lang="en-US" dirty="0"/>
              <a:t>	</a:t>
            </a:r>
            <a:r>
              <a:rPr lang="en-US" sz="2400" dirty="0" err="1">
                <a:solidFill>
                  <a:schemeClr val="tx1"/>
                </a:solidFill>
              </a:rPr>
              <a:t>al.add</a:t>
            </a:r>
            <a:r>
              <a:rPr lang="en-US" sz="2400" dirty="0">
                <a:solidFill>
                  <a:schemeClr val="tx1"/>
                </a:solidFill>
              </a:rPr>
              <a:t>(“Bhushan");</a:t>
            </a:r>
          </a:p>
          <a:p>
            <a:pPr marL="0" indent="0" fontAlgn="base">
              <a:buNone/>
            </a:pPr>
            <a:r>
              <a:rPr lang="en-US" dirty="0">
                <a:solidFill>
                  <a:schemeClr val="tx1"/>
                </a:solidFill>
              </a:rPr>
              <a:t>         	</a:t>
            </a:r>
            <a:r>
              <a:rPr lang="en-US" dirty="0" err="1">
                <a:solidFill>
                  <a:schemeClr val="tx1"/>
                </a:solidFill>
              </a:rPr>
              <a:t>al.add</a:t>
            </a:r>
            <a:r>
              <a:rPr lang="en-US" dirty="0">
                <a:solidFill>
                  <a:schemeClr val="tx1"/>
                </a:solidFill>
              </a:rPr>
              <a:t>(“</a:t>
            </a:r>
            <a:r>
              <a:rPr lang="en-US" dirty="0" err="1">
                <a:solidFill>
                  <a:schemeClr val="tx1"/>
                </a:solidFill>
              </a:rPr>
              <a:t>Archit</a:t>
            </a:r>
            <a:r>
              <a:rPr lang="en-US" dirty="0">
                <a:solidFill>
                  <a:schemeClr val="tx1"/>
                </a:solidFill>
              </a:rPr>
              <a:t>");</a:t>
            </a:r>
          </a:p>
          <a:p>
            <a:pPr marL="0" indent="0" fontAlgn="base">
              <a:buNone/>
            </a:pPr>
            <a:r>
              <a:rPr lang="en-US" dirty="0">
                <a:solidFill>
                  <a:schemeClr val="tx1"/>
                </a:solidFill>
              </a:rPr>
              <a:t>         	</a:t>
            </a:r>
            <a:r>
              <a:rPr lang="en-US" dirty="0" err="1">
                <a:solidFill>
                  <a:schemeClr val="tx1"/>
                </a:solidFill>
              </a:rPr>
              <a:t>al.add</a:t>
            </a:r>
            <a:r>
              <a:rPr lang="en-US" dirty="0">
                <a:solidFill>
                  <a:schemeClr val="tx1"/>
                </a:solidFill>
              </a:rPr>
              <a:t>(10);</a:t>
            </a:r>
          </a:p>
          <a:p>
            <a:pPr marL="0" indent="0" fontAlgn="base">
              <a:buNone/>
            </a:pPr>
            <a:r>
              <a:rPr lang="en-US" dirty="0"/>
              <a:t>	here any type of data can be enter but let’s say I want to create a collection String type then I need to write following code.</a:t>
            </a:r>
          </a:p>
          <a:p>
            <a:pPr marL="0" indent="0" fontAlgn="base">
              <a:buNone/>
            </a:pPr>
            <a:r>
              <a:rPr lang="en-US" dirty="0"/>
              <a:t>	We can create collection like generic that is type safety.</a:t>
            </a:r>
          </a:p>
          <a:p>
            <a:pPr lvl="1"/>
            <a:r>
              <a:rPr lang="en-US" dirty="0"/>
              <a:t>	ArrayList&lt;String&gt; al = new ArrayList&lt;String&gt;();</a:t>
            </a:r>
          </a:p>
          <a:p>
            <a:pPr marL="627063" lvl="2" indent="0" fontAlgn="base">
              <a:buNone/>
            </a:pPr>
            <a:r>
              <a:rPr lang="en-US" dirty="0"/>
              <a:t>	</a:t>
            </a:r>
            <a:r>
              <a:rPr lang="en-US" sz="2400" dirty="0" err="1">
                <a:solidFill>
                  <a:schemeClr val="tx1"/>
                </a:solidFill>
              </a:rPr>
              <a:t>al.add</a:t>
            </a:r>
            <a:r>
              <a:rPr lang="en-US" sz="2400" dirty="0">
                <a:solidFill>
                  <a:schemeClr val="tx1"/>
                </a:solidFill>
              </a:rPr>
              <a:t>(“Bhushan");</a:t>
            </a:r>
          </a:p>
          <a:p>
            <a:pPr marL="0" indent="0" fontAlgn="base">
              <a:buNone/>
            </a:pPr>
            <a:r>
              <a:rPr lang="en-US" dirty="0">
                <a:solidFill>
                  <a:schemeClr val="tx1"/>
                </a:solidFill>
              </a:rPr>
              <a:t>         	</a:t>
            </a:r>
            <a:r>
              <a:rPr lang="en-US" dirty="0" err="1">
                <a:solidFill>
                  <a:schemeClr val="tx1"/>
                </a:solidFill>
              </a:rPr>
              <a:t>al.add</a:t>
            </a:r>
            <a:r>
              <a:rPr lang="en-US" dirty="0">
                <a:solidFill>
                  <a:schemeClr val="tx1"/>
                </a:solidFill>
              </a:rPr>
              <a:t>(“</a:t>
            </a:r>
            <a:r>
              <a:rPr lang="en-US" dirty="0" err="1">
                <a:solidFill>
                  <a:schemeClr val="tx1"/>
                </a:solidFill>
              </a:rPr>
              <a:t>Archit</a:t>
            </a:r>
            <a:r>
              <a:rPr lang="en-US" dirty="0">
                <a:solidFill>
                  <a:schemeClr val="tx1"/>
                </a:solidFill>
              </a:rPr>
              <a:t>");</a:t>
            </a:r>
          </a:p>
          <a:p>
            <a:pPr marL="0" indent="0" fontAlgn="base">
              <a:buNone/>
            </a:pPr>
            <a:r>
              <a:rPr lang="en-US" dirty="0">
                <a:solidFill>
                  <a:schemeClr val="tx1"/>
                </a:solidFill>
              </a:rPr>
              <a:t>         	</a:t>
            </a:r>
            <a:r>
              <a:rPr lang="en-US" dirty="0" err="1">
                <a:solidFill>
                  <a:schemeClr val="tx1"/>
                </a:solidFill>
              </a:rPr>
              <a:t>al.add</a:t>
            </a:r>
            <a:r>
              <a:rPr lang="en-US" dirty="0">
                <a:solidFill>
                  <a:schemeClr val="tx1"/>
                </a:solidFill>
              </a:rPr>
              <a:t>(10);</a:t>
            </a:r>
          </a:p>
          <a:p>
            <a:pPr marL="0" indent="0" fontAlgn="base">
              <a:buNone/>
            </a:pPr>
            <a:endParaRPr lang="en-US" dirty="0"/>
          </a:p>
          <a:p>
            <a:pPr marL="0" indent="0" fontAlgn="base">
              <a:buNone/>
            </a:pPr>
            <a:endParaRPr lang="en-US" dirty="0"/>
          </a:p>
          <a:p>
            <a:pPr marL="0" indent="0" fontAlgn="base">
              <a:buNone/>
            </a:pPr>
            <a:endParaRPr lang="en-US" dirty="0"/>
          </a:p>
          <a:p>
            <a:pPr lvl="1"/>
            <a:endParaRPr lang="en-US" b="1" dirty="0"/>
          </a:p>
        </p:txBody>
      </p:sp>
      <p:sp>
        <p:nvSpPr>
          <p:cNvPr id="3" name="Title 2"/>
          <p:cNvSpPr>
            <a:spLocks noGrp="1"/>
          </p:cNvSpPr>
          <p:nvPr>
            <p:ph type="title"/>
          </p:nvPr>
        </p:nvSpPr>
        <p:spPr/>
        <p:txBody>
          <a:bodyPr/>
          <a:lstStyle/>
          <a:p>
            <a:r>
              <a:rPr lang="en-US" dirty="0"/>
              <a:t>Generic introduction in Collection </a:t>
            </a:r>
          </a:p>
        </p:txBody>
      </p:sp>
    </p:spTree>
    <p:extLst>
      <p:ext uri="{BB962C8B-B14F-4D97-AF65-F5344CB8AC3E}">
        <p14:creationId xmlns:p14="http://schemas.microsoft.com/office/powerpoint/2010/main" val="391648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r>
              <a:rPr lang="en-US" dirty="0"/>
              <a:t>Before we start learning collection we should know why it came in picture.</a:t>
            </a:r>
          </a:p>
          <a:p>
            <a:pPr lvl="0"/>
            <a:r>
              <a:rPr lang="en-US" dirty="0"/>
              <a:t>Array - &gt;used to represent a group individual element as single entity.</a:t>
            </a:r>
          </a:p>
          <a:p>
            <a:pPr lvl="1"/>
            <a:r>
              <a:rPr lang="en-US" dirty="0"/>
              <a:t>Array – 1. Fixed size</a:t>
            </a:r>
          </a:p>
          <a:p>
            <a:pPr marL="627063" lvl="2" indent="0">
              <a:buNone/>
            </a:pPr>
            <a:r>
              <a:rPr lang="en-US" dirty="0"/>
              <a:t>	           2. Same data type</a:t>
            </a:r>
          </a:p>
          <a:p>
            <a:pPr marL="627063" lvl="2" indent="0">
              <a:buNone/>
            </a:pPr>
            <a:r>
              <a:rPr lang="en-US" dirty="0"/>
              <a:t>	           3. No underlying data structure</a:t>
            </a:r>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and its types</a:t>
            </a:r>
          </a:p>
        </p:txBody>
      </p:sp>
    </p:spTree>
    <p:extLst>
      <p:ext uri="{BB962C8B-B14F-4D97-AF65-F5344CB8AC3E}">
        <p14:creationId xmlns:p14="http://schemas.microsoft.com/office/powerpoint/2010/main" val="412820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r>
              <a:rPr lang="en-US" dirty="0"/>
              <a:t>In order to overcome drawback of </a:t>
            </a:r>
            <a:r>
              <a:rPr lang="en-US" dirty="0" err="1"/>
              <a:t>Arrray</a:t>
            </a:r>
            <a:r>
              <a:rPr lang="en-US" dirty="0"/>
              <a:t> collections came in picture.</a:t>
            </a:r>
          </a:p>
          <a:p>
            <a:pPr lvl="0"/>
            <a:r>
              <a:rPr lang="en-US" b="1" u="sng" dirty="0"/>
              <a:t>Collection</a:t>
            </a:r>
            <a:r>
              <a:rPr lang="en-US" dirty="0"/>
              <a:t>- Collection is an interface which is used to represent a group of individual object as a single entity.</a:t>
            </a:r>
          </a:p>
          <a:p>
            <a:endParaRPr lang="en-US" dirty="0"/>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and its types</a:t>
            </a:r>
          </a:p>
        </p:txBody>
      </p:sp>
    </p:spTree>
    <p:extLst>
      <p:ext uri="{BB962C8B-B14F-4D97-AF65-F5344CB8AC3E}">
        <p14:creationId xmlns:p14="http://schemas.microsoft.com/office/powerpoint/2010/main" val="95598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endParaRPr lang="en-US" dirty="0"/>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types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20163"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52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endParaRPr lang="en-US" dirty="0"/>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types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62188"/>
            <a:ext cx="9151257" cy="459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16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endParaRPr lang="en-US" dirty="0"/>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types</a:t>
            </a:r>
          </a:p>
        </p:txBody>
      </p:sp>
      <p:graphicFrame>
        <p:nvGraphicFramePr>
          <p:cNvPr id="6" name="Table 5"/>
          <p:cNvGraphicFramePr>
            <a:graphicFrameLocks noGrp="1"/>
          </p:cNvGraphicFramePr>
          <p:nvPr>
            <p:extLst>
              <p:ext uri="{D42A27DB-BD31-4B8C-83A1-F6EECF244321}">
                <p14:modId xmlns:p14="http://schemas.microsoft.com/office/powerpoint/2010/main" val="2304137158"/>
              </p:ext>
            </p:extLst>
          </p:nvPr>
        </p:nvGraphicFramePr>
        <p:xfrm>
          <a:off x="304800" y="2667000"/>
          <a:ext cx="8534400" cy="1991764"/>
        </p:xfrm>
        <a:graphic>
          <a:graphicData uri="http://schemas.openxmlformats.org/drawingml/2006/table">
            <a:tbl>
              <a:tblPr>
                <a:tableStyleId>{3C2FFA5D-87B4-456A-9821-1D502468CF0F}</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523182">
                <a:tc>
                  <a:txBody>
                    <a:bodyPr/>
                    <a:lstStyle/>
                    <a:p>
                      <a:pPr algn="l" fontAlgn="base"/>
                      <a:r>
                        <a:rPr lang="en-US" sz="2000">
                          <a:effectLst/>
                        </a:rPr>
                        <a:t>                           Collection</a:t>
                      </a:r>
                      <a:endParaRPr lang="en-US" sz="2000" b="0">
                        <a:effectLst/>
                      </a:endParaRPr>
                    </a:p>
                  </a:txBody>
                  <a:tcPr marL="95250" marR="95250" marT="95250" marB="95250" anchor="ctr"/>
                </a:tc>
                <a:tc>
                  <a:txBody>
                    <a:bodyPr/>
                    <a:lstStyle/>
                    <a:p>
                      <a:pPr algn="l" fontAlgn="base"/>
                      <a:r>
                        <a:rPr lang="en-US" sz="2000" dirty="0">
                          <a:effectLst/>
                        </a:rPr>
                        <a:t>                      Collections</a:t>
                      </a:r>
                      <a:endParaRPr lang="en-US" sz="2000" b="0" dirty="0">
                        <a:effectLst/>
                      </a:endParaRPr>
                    </a:p>
                  </a:txBody>
                  <a:tcPr marL="95250" marR="95250" marT="95250" marB="95250" anchor="ctr"/>
                </a:tc>
                <a:extLst>
                  <a:ext uri="{0D108BD9-81ED-4DB2-BD59-A6C34878D82A}">
                    <a16:rowId xmlns:a16="http://schemas.microsoft.com/office/drawing/2014/main" val="10000"/>
                  </a:ext>
                </a:extLst>
              </a:tr>
              <a:tr h="592282">
                <a:tc>
                  <a:txBody>
                    <a:bodyPr/>
                    <a:lstStyle/>
                    <a:p>
                      <a:pPr algn="l" fontAlgn="base"/>
                      <a:r>
                        <a:rPr lang="en-US" sz="2000">
                          <a:effectLst/>
                        </a:rPr>
                        <a:t>It is an interface.</a:t>
                      </a:r>
                      <a:endParaRPr lang="en-US" sz="2000" b="0">
                        <a:effectLst/>
                      </a:endParaRPr>
                    </a:p>
                  </a:txBody>
                  <a:tcPr marL="95250" marR="95250" marT="133350" marB="133350" anchor="ctr"/>
                </a:tc>
                <a:tc>
                  <a:txBody>
                    <a:bodyPr/>
                    <a:lstStyle/>
                    <a:p>
                      <a:pPr algn="l" fontAlgn="base"/>
                      <a:r>
                        <a:rPr lang="en-US" sz="2000">
                          <a:effectLst/>
                        </a:rPr>
                        <a:t>It is a utility class.</a:t>
                      </a:r>
                      <a:endParaRPr lang="en-US" sz="2000" b="0">
                        <a:effectLst/>
                      </a:endParaRPr>
                    </a:p>
                  </a:txBody>
                  <a:tcPr marL="95250" marR="95250" marT="133350" marB="133350" anchor="ctr"/>
                </a:tc>
                <a:extLst>
                  <a:ext uri="{0D108BD9-81ED-4DB2-BD59-A6C34878D82A}">
                    <a16:rowId xmlns:a16="http://schemas.microsoft.com/office/drawing/2014/main" val="10001"/>
                  </a:ext>
                </a:extLst>
              </a:tr>
              <a:tr h="839066">
                <a:tc>
                  <a:txBody>
                    <a:bodyPr/>
                    <a:lstStyle/>
                    <a:p>
                      <a:pPr algn="l" fontAlgn="base"/>
                      <a:r>
                        <a:rPr lang="en-US" sz="2000">
                          <a:effectLst/>
                        </a:rPr>
                        <a:t>It is used to represent a group of individual objects as a single unit. </a:t>
                      </a:r>
                      <a:endParaRPr lang="en-US" sz="2000" b="0">
                        <a:effectLst/>
                      </a:endParaRPr>
                    </a:p>
                  </a:txBody>
                  <a:tcPr marL="95250" marR="95250" marT="133350" marB="133350" anchor="ctr"/>
                </a:tc>
                <a:tc>
                  <a:txBody>
                    <a:bodyPr/>
                    <a:lstStyle/>
                    <a:p>
                      <a:pPr algn="l" fontAlgn="base"/>
                      <a:r>
                        <a:rPr lang="en-US" sz="2000" dirty="0">
                          <a:effectLst/>
                        </a:rPr>
                        <a:t>It defines several utility methods that are used to operate on collection.</a:t>
                      </a:r>
                      <a:endParaRPr lang="en-US" sz="2000" b="0" dirty="0">
                        <a:effectLst/>
                      </a:endParaRPr>
                    </a:p>
                  </a:txBody>
                  <a:tcPr marL="95250" marR="95250" marT="133350" marB="13335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9482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List</a:t>
            </a:r>
            <a:r>
              <a:rPr lang="en-US" dirty="0"/>
              <a:t> is child interface of Collection and where in the group of object as a single entity duplicates are allowed and insertion order is preserved.</a:t>
            </a:r>
          </a:p>
        </p:txBody>
      </p:sp>
      <p:sp>
        <p:nvSpPr>
          <p:cNvPr id="3" name="Title 2"/>
          <p:cNvSpPr>
            <a:spLocks noGrp="1"/>
          </p:cNvSpPr>
          <p:nvPr>
            <p:ph type="title"/>
          </p:nvPr>
        </p:nvSpPr>
        <p:spPr/>
        <p:txBody>
          <a:bodyPr/>
          <a:lstStyle/>
          <a:p>
            <a:r>
              <a:rPr lang="en-US" dirty="0"/>
              <a:t>List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4038600"/>
            <a:ext cx="78105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6034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785</TotalTime>
  <Words>1089</Words>
  <Application>Microsoft Office PowerPoint</Application>
  <PresentationFormat>On-screen Show (4:3)</PresentationFormat>
  <Paragraphs>136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Candara</vt:lpstr>
      <vt:lpstr>inter-regular</vt:lpstr>
      <vt:lpstr>Symbol</vt:lpstr>
      <vt:lpstr>Times New Roman</vt:lpstr>
      <vt:lpstr>Wingdings</vt:lpstr>
      <vt:lpstr>Waveform</vt:lpstr>
      <vt:lpstr>Day 5</vt:lpstr>
      <vt:lpstr>Objectives</vt:lpstr>
      <vt:lpstr>Generic introduction in Collection </vt:lpstr>
      <vt:lpstr>Collection and its types</vt:lpstr>
      <vt:lpstr>Collection and its types</vt:lpstr>
      <vt:lpstr>Collection types</vt:lpstr>
      <vt:lpstr>Collection types</vt:lpstr>
      <vt:lpstr>Collection types</vt:lpstr>
      <vt:lpstr>List</vt:lpstr>
      <vt:lpstr>ArrayList Class</vt:lpstr>
      <vt:lpstr>LinkList Class</vt:lpstr>
      <vt:lpstr>Commonly use Methods of List</vt:lpstr>
      <vt:lpstr>ArrayList Vs LinkList Class</vt:lpstr>
      <vt:lpstr>Set</vt:lpstr>
      <vt:lpstr>Set</vt:lpstr>
      <vt:lpstr>Set</vt:lpstr>
      <vt:lpstr>Set</vt:lpstr>
      <vt:lpstr>Map</vt:lpstr>
      <vt:lpstr>Map</vt:lpstr>
      <vt:lpstr>Map</vt:lpstr>
      <vt:lpstr>Map</vt:lpstr>
      <vt:lpstr>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4</dc:title>
  <dc:creator>Bhushan Paradkar</dc:creator>
  <cp:lastModifiedBy>Bhushan Paradkar</cp:lastModifiedBy>
  <cp:revision>44</cp:revision>
  <dcterms:created xsi:type="dcterms:W3CDTF">2006-08-16T00:00:00Z</dcterms:created>
  <dcterms:modified xsi:type="dcterms:W3CDTF">2022-01-06T17:48:11Z</dcterms:modified>
</cp:coreProperties>
</file>