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55" r:id="rId3"/>
    <p:sldId id="271" r:id="rId4"/>
    <p:sldId id="339" r:id="rId5"/>
    <p:sldId id="344" r:id="rId6"/>
    <p:sldId id="343" r:id="rId7"/>
    <p:sldId id="356" r:id="rId8"/>
    <p:sldId id="357" r:id="rId9"/>
    <p:sldId id="347" r:id="rId10"/>
    <p:sldId id="341" r:id="rId11"/>
    <p:sldId id="358" r:id="rId12"/>
    <p:sldId id="326" r:id="rId13"/>
    <p:sldId id="328" r:id="rId14"/>
    <p:sldId id="327" r:id="rId15"/>
    <p:sldId id="360" r:id="rId16"/>
    <p:sldId id="348" r:id="rId17"/>
    <p:sldId id="257" r:id="rId18"/>
    <p:sldId id="349" r:id="rId19"/>
    <p:sldId id="350" r:id="rId20"/>
    <p:sldId id="361" r:id="rId21"/>
    <p:sldId id="351" r:id="rId22"/>
    <p:sldId id="276" r:id="rId23"/>
    <p:sldId id="301" r:id="rId24"/>
    <p:sldId id="277" r:id="rId25"/>
    <p:sldId id="363" r:id="rId26"/>
    <p:sldId id="364" r:id="rId27"/>
    <p:sldId id="362" r:id="rId28"/>
    <p:sldId id="359" r:id="rId29"/>
    <p:sldId id="282" r:id="rId30"/>
    <p:sldId id="330" r:id="rId31"/>
    <p:sldId id="352" r:id="rId32"/>
    <p:sldId id="302" r:id="rId33"/>
    <p:sldId id="353" r:id="rId34"/>
    <p:sldId id="278" r:id="rId35"/>
    <p:sldId id="329" r:id="rId36"/>
    <p:sldId id="332" r:id="rId37"/>
    <p:sldId id="366" r:id="rId38"/>
    <p:sldId id="365" r:id="rId39"/>
    <p:sldId id="331" r:id="rId40"/>
    <p:sldId id="25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3E8"/>
    <a:srgbClr val="A288F4"/>
    <a:srgbClr val="E2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7162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9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2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8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40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3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9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0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2445250"/>
            <a:ext cx="9987280" cy="246579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latin typeface="+mn-lt"/>
              </a:rPr>
              <a:t>    Docker</a:t>
            </a: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br>
              <a:rPr lang="en-US" b="1" dirty="0">
                <a:solidFill>
                  <a:schemeClr val="bg1"/>
                </a:solidFill>
                <a:latin typeface="+mn-lt"/>
              </a:rPr>
            </a:b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46A0-01E4-40E9-AE57-7EDE35F8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Control Groups</a:t>
            </a:r>
            <a:endParaRPr lang="en-IN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45367-C6E3-40D2-B889-43A2ECB22F55}"/>
              </a:ext>
            </a:extLst>
          </p:cNvPr>
          <p:cNvSpPr txBox="1"/>
          <p:nvPr/>
        </p:nvSpPr>
        <p:spPr>
          <a:xfrm>
            <a:off x="838200" y="2430049"/>
            <a:ext cx="914504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Resource metering and limiting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CPU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Block 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Network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3AB84-2488-4483-8409-4ED96C0F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035" y="1690688"/>
            <a:ext cx="4200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B3FE-9171-472E-9DD9-E954C45C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Overlay FS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142EB-FC4E-4C5B-BD72-7C01D800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37" y="2041259"/>
            <a:ext cx="4309606" cy="3326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AC9AB-03C2-4602-832B-6558B8E85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08" y="1940339"/>
            <a:ext cx="2595041" cy="3876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051ECE-5F5F-494A-9032-D0D83CAA0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66" y="3530599"/>
            <a:ext cx="964504" cy="347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62C78-A53A-49FA-88F1-AD40B4CFA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734" y="3530599"/>
            <a:ext cx="938647" cy="3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DBE31FB-8B01-482B-98E9-FB56DD17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Dockerfile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A44C908-C093-401F-9565-136CE183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26" y="2365222"/>
            <a:ext cx="7709947" cy="21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8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A8573E-868E-418B-B644-6AC5E671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FROM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22449-E75F-4DF0-BC96-E01935D84559}"/>
              </a:ext>
            </a:extLst>
          </p:cNvPr>
          <p:cNvSpPr/>
          <p:nvPr/>
        </p:nvSpPr>
        <p:spPr>
          <a:xfrm>
            <a:off x="850726" y="2069432"/>
            <a:ext cx="100859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b="1" dirty="0">
                <a:solidFill>
                  <a:schemeClr val="bg1"/>
                </a:solidFill>
              </a:rPr>
              <a:t>Valid docker file should start with FROM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- ARG is the only command that can appear before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Multiple times.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Clears state. 	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Different forms	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- FROM: tag/digest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600" b="1" dirty="0">
                <a:solidFill>
                  <a:schemeClr val="bg1"/>
                </a:solidFill>
              </a:rPr>
              <a:t>- FROM </a:t>
            </a:r>
            <a:r>
              <a:rPr lang="en-IN" sz="2600" b="1" dirty="0" err="1">
                <a:solidFill>
                  <a:schemeClr val="bg1"/>
                </a:solidFill>
              </a:rPr>
              <a:t>ubuntu:latest</a:t>
            </a:r>
            <a:r>
              <a:rPr lang="en-IN" sz="2600" b="1" dirty="0">
                <a:solidFill>
                  <a:schemeClr val="bg1"/>
                </a:solidFill>
              </a:rPr>
              <a:t> AS </a:t>
            </a:r>
            <a:r>
              <a:rPr lang="en-IN" sz="2600" b="1" dirty="0" err="1">
                <a:solidFill>
                  <a:schemeClr val="bg1"/>
                </a:solidFill>
              </a:rPr>
              <a:t>abc</a:t>
            </a:r>
            <a:endParaRPr lang="en-IN" sz="2600" b="1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600" b="1" dirty="0">
                <a:solidFill>
                  <a:schemeClr val="bg1"/>
                </a:solidFill>
              </a:rPr>
              <a:t>- FROM </a:t>
            </a:r>
            <a:r>
              <a:rPr lang="en-IN" sz="2600" b="1" dirty="0" err="1">
                <a:solidFill>
                  <a:schemeClr val="bg1"/>
                </a:solidFill>
              </a:rPr>
              <a:t>ubuntu:latest</a:t>
            </a:r>
            <a:r>
              <a:rPr lang="en-IN" sz="2600" b="1" dirty="0">
                <a:solidFill>
                  <a:schemeClr val="bg1"/>
                </a:solidFill>
              </a:rPr>
              <a:t> AS </a:t>
            </a:r>
            <a:r>
              <a:rPr lang="en-IN" sz="2600" b="1" dirty="0" err="1">
                <a:solidFill>
                  <a:schemeClr val="bg1"/>
                </a:solidFill>
              </a:rPr>
              <a:t>abc</a:t>
            </a:r>
            <a:endParaRPr lang="en-IN" sz="2600" b="1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58D18-5C16-4154-933E-8C6CEEAF8B96}"/>
              </a:ext>
            </a:extLst>
          </p:cNvPr>
          <p:cNvSpPr txBox="1"/>
          <p:nvPr/>
        </p:nvSpPr>
        <p:spPr>
          <a:xfrm>
            <a:off x="926925" y="926926"/>
            <a:ext cx="10622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Dockerfile</a:t>
            </a:r>
            <a:r>
              <a:rPr lang="en-IN" sz="4400" b="1" dirty="0">
                <a:solidFill>
                  <a:schemeClr val="bg1"/>
                </a:solidFill>
              </a:rPr>
              <a:t> - Execution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BAEAE-4F0F-4F27-95AE-52ECC36F12AD}"/>
              </a:ext>
            </a:extLst>
          </p:cNvPr>
          <p:cNvSpPr txBox="1"/>
          <p:nvPr/>
        </p:nvSpPr>
        <p:spPr>
          <a:xfrm>
            <a:off x="926925" y="1954061"/>
            <a:ext cx="9945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CMD</a:t>
            </a:r>
          </a:p>
          <a:p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ENTRYPOINT</a:t>
            </a:r>
          </a:p>
          <a:p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RUN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5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58D18-5C16-4154-933E-8C6CEEAF8B96}"/>
              </a:ext>
            </a:extLst>
          </p:cNvPr>
          <p:cNvSpPr txBox="1"/>
          <p:nvPr/>
        </p:nvSpPr>
        <p:spPr>
          <a:xfrm>
            <a:off x="926925" y="926926"/>
            <a:ext cx="10622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BAEAE-4F0F-4F27-95AE-52ECC36F12AD}"/>
              </a:ext>
            </a:extLst>
          </p:cNvPr>
          <p:cNvSpPr txBox="1"/>
          <p:nvPr/>
        </p:nvSpPr>
        <p:spPr>
          <a:xfrm>
            <a:off x="926925" y="1954061"/>
            <a:ext cx="994566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Build time instruction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often used for installing software packages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Executes command(s)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Creates new layer and creates a new image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Two types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RUN </a:t>
            </a:r>
            <a:r>
              <a:rPr lang="en-US" sz="2800" b="1" dirty="0" err="1">
                <a:solidFill>
                  <a:schemeClr val="bg1"/>
                </a:solidFill>
              </a:rPr>
              <a:t>param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		RUN apt-get update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RUN ["executable", "</a:t>
            </a:r>
            <a:r>
              <a:rPr lang="en-US" sz="2800" b="1" dirty="0" err="1">
                <a:solidFill>
                  <a:schemeClr val="bg1"/>
                </a:solidFill>
              </a:rPr>
              <a:t>param</a:t>
            </a:r>
            <a:r>
              <a:rPr lang="en-US" sz="2800" b="1" dirty="0">
                <a:solidFill>
                  <a:schemeClr val="bg1"/>
                </a:solidFill>
              </a:rPr>
              <a:t>", "param2"]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		RUN ["/bin/bash", "-c", "echo hello"]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Use to install apps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	FROM </a:t>
            </a:r>
            <a:r>
              <a:rPr lang="en-US" sz="2800" b="1" i="1" dirty="0" err="1">
                <a:solidFill>
                  <a:schemeClr val="bg1"/>
                </a:solidFill>
              </a:rPr>
              <a:t>alpine:latest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	RUN echo "hello world"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8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638-3BE2-435E-BFFF-DB2FF9EE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RUN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7C7E2-179A-422E-BA16-025B49267B35}"/>
              </a:ext>
            </a:extLst>
          </p:cNvPr>
          <p:cNvSpPr/>
          <p:nvPr/>
        </p:nvSpPr>
        <p:spPr>
          <a:xfrm>
            <a:off x="6878624" y="4559564"/>
            <a:ext cx="3442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RUN [ "echo", "$HOME"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0C0C7-B1D4-4ADE-B738-11CE66975A62}"/>
              </a:ext>
            </a:extLst>
          </p:cNvPr>
          <p:cNvSpPr txBox="1"/>
          <p:nvPr/>
        </p:nvSpPr>
        <p:spPr>
          <a:xfrm>
            <a:off x="2354892" y="2956142"/>
            <a:ext cx="332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Shell form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D101A-0957-47E8-9E3D-4EA97DD03EAD}"/>
              </a:ext>
            </a:extLst>
          </p:cNvPr>
          <p:cNvSpPr txBox="1"/>
          <p:nvPr/>
        </p:nvSpPr>
        <p:spPr>
          <a:xfrm>
            <a:off x="7603295" y="2843406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exec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B0640-EA42-4772-99A2-8728937C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85" y="2012866"/>
            <a:ext cx="809886" cy="942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FD3E8-A0D0-4CC0-91E2-824A6221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877" y="1960138"/>
            <a:ext cx="1019175" cy="942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041491-AC07-42BB-BE20-B004DA4F41B8}"/>
              </a:ext>
            </a:extLst>
          </p:cNvPr>
          <p:cNvSpPr/>
          <p:nvPr/>
        </p:nvSpPr>
        <p:spPr>
          <a:xfrm>
            <a:off x="1645602" y="4597142"/>
            <a:ext cx="3227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RUN echo "hello world"</a:t>
            </a:r>
          </a:p>
        </p:txBody>
      </p:sp>
    </p:spTree>
    <p:extLst>
      <p:ext uri="{BB962C8B-B14F-4D97-AF65-F5344CB8AC3E}">
        <p14:creationId xmlns:p14="http://schemas.microsoft.com/office/powerpoint/2010/main" val="44377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564A8-A8A9-44AD-A0B0-FA9F97A4CF65}"/>
              </a:ext>
            </a:extLst>
          </p:cNvPr>
          <p:cNvSpPr txBox="1"/>
          <p:nvPr/>
        </p:nvSpPr>
        <p:spPr>
          <a:xfrm>
            <a:off x="651353" y="651353"/>
            <a:ext cx="721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CMD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4A3FB-6907-437F-B82A-764E624A2C83}"/>
              </a:ext>
            </a:extLst>
          </p:cNvPr>
          <p:cNvSpPr txBox="1"/>
          <p:nvPr/>
        </p:nvSpPr>
        <p:spPr>
          <a:xfrm>
            <a:off x="651353" y="1420794"/>
            <a:ext cx="108851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Runtime instruction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Execute the instruction during the container at launch time.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Default instruction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This instruction can be </a:t>
            </a:r>
            <a:r>
              <a:rPr lang="en-US" sz="2400" b="1" dirty="0" err="1">
                <a:solidFill>
                  <a:schemeClr val="bg1"/>
                </a:solidFill>
              </a:rPr>
              <a:t>overriden</a:t>
            </a:r>
            <a:r>
              <a:rPr lang="en-US" sz="2400" b="1" dirty="0">
                <a:solidFill>
                  <a:schemeClr val="bg1"/>
                </a:solidFill>
              </a:rPr>
              <a:t> when you run.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One per </a:t>
            </a:r>
            <a:r>
              <a:rPr lang="en-US" sz="2400" b="1" dirty="0" err="1">
                <a:solidFill>
                  <a:schemeClr val="bg1"/>
                </a:solidFill>
              </a:rPr>
              <a:t>dockerfile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Last one will be executed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Three types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CMD ["&lt;executable&gt;","&lt;param1&gt;","&lt;param2&gt;"]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Shell form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CMD &lt;command&gt; &lt;param1&gt; &lt;param2&gt;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Default to </a:t>
            </a:r>
            <a:r>
              <a:rPr lang="en-US" sz="2400" b="1" dirty="0" err="1">
                <a:solidFill>
                  <a:schemeClr val="bg1"/>
                </a:solidFill>
              </a:rPr>
              <a:t>entrypoint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	CMD ["&lt;param1&gt;","&lt;param2&gt;"]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6D9FFF-677E-4778-90D8-A2ACE9C2D360}"/>
              </a:ext>
            </a:extLst>
          </p:cNvPr>
          <p:cNvSpPr txBox="1"/>
          <p:nvPr/>
        </p:nvSpPr>
        <p:spPr>
          <a:xfrm>
            <a:off x="651353" y="651353"/>
            <a:ext cx="721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CMD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0C489-5B70-499C-97C4-D97670CD16A6}"/>
              </a:ext>
            </a:extLst>
          </p:cNvPr>
          <p:cNvSpPr txBox="1"/>
          <p:nvPr/>
        </p:nvSpPr>
        <p:spPr>
          <a:xfrm>
            <a:off x="1741513" y="2713872"/>
            <a:ext cx="332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Shell form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62603-08F5-4FE8-B3D6-1C8864D9CF2D}"/>
              </a:ext>
            </a:extLst>
          </p:cNvPr>
          <p:cNvSpPr txBox="1"/>
          <p:nvPr/>
        </p:nvSpPr>
        <p:spPr>
          <a:xfrm>
            <a:off x="7507042" y="2713871"/>
            <a:ext cx="36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exec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F0CAD-57F8-4D11-970A-88A12134F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78" y="1595845"/>
            <a:ext cx="809886" cy="942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4EAC7-0896-482B-AB39-93B6333CE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003" y="1595845"/>
            <a:ext cx="1019175" cy="942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2E5B76-DF93-407D-8672-2E9F13170AAA}"/>
              </a:ext>
            </a:extLst>
          </p:cNvPr>
          <p:cNvSpPr txBox="1"/>
          <p:nvPr/>
        </p:nvSpPr>
        <p:spPr>
          <a:xfrm>
            <a:off x="989555" y="3432286"/>
            <a:ext cx="502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FROM</a:t>
            </a:r>
            <a:r>
              <a:rPr lang="en-US" sz="2400" b="1" dirty="0">
                <a:solidFill>
                  <a:schemeClr val="bg1"/>
                </a:solidFill>
              </a:rPr>
              <a:t> ubuntu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CMD echo "This is a test." | </a:t>
            </a:r>
            <a:r>
              <a:rPr lang="en-US" sz="2400" b="1" dirty="0" err="1">
                <a:solidFill>
                  <a:schemeClr val="bg1"/>
                </a:solidFill>
              </a:rPr>
              <a:t>wc</a:t>
            </a:r>
            <a:r>
              <a:rPr lang="en-US" sz="2400" b="1" dirty="0">
                <a:solidFill>
                  <a:schemeClr val="bg1"/>
                </a:solidFill>
              </a:rPr>
              <a:t> -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88CAFD-07B9-4500-823C-76018B54FFA1}"/>
              </a:ext>
            </a:extLst>
          </p:cNvPr>
          <p:cNvSpPr/>
          <p:nvPr/>
        </p:nvSpPr>
        <p:spPr>
          <a:xfrm>
            <a:off x="7131476" y="3435135"/>
            <a:ext cx="48935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FROM ubuntu</a:t>
            </a:r>
          </a:p>
          <a:p>
            <a:r>
              <a:rPr lang="en-IN" sz="2200" b="1" dirty="0">
                <a:solidFill>
                  <a:schemeClr val="bg1"/>
                </a:solidFill>
              </a:rPr>
              <a:t>CMD ["/</a:t>
            </a:r>
            <a:r>
              <a:rPr lang="en-IN" sz="2200" b="1" dirty="0" err="1">
                <a:solidFill>
                  <a:schemeClr val="bg1"/>
                </a:solidFill>
              </a:rPr>
              <a:t>usr</a:t>
            </a:r>
            <a:r>
              <a:rPr lang="en-IN" sz="2200" b="1" dirty="0">
                <a:solidFill>
                  <a:schemeClr val="bg1"/>
                </a:solidFill>
              </a:rPr>
              <a:t>/bin/</a:t>
            </a:r>
            <a:r>
              <a:rPr lang="en-IN" sz="2200" b="1" dirty="0" err="1">
                <a:solidFill>
                  <a:schemeClr val="bg1"/>
                </a:solidFill>
              </a:rPr>
              <a:t>wc</a:t>
            </a:r>
            <a:r>
              <a:rPr lang="en-IN" sz="2200" b="1" dirty="0">
                <a:solidFill>
                  <a:schemeClr val="bg1"/>
                </a:solidFill>
              </a:rPr>
              <a:t>","--help"]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E5B76-DF93-407D-8672-2E9F13170AAA}"/>
              </a:ext>
            </a:extLst>
          </p:cNvPr>
          <p:cNvSpPr txBox="1"/>
          <p:nvPr/>
        </p:nvSpPr>
        <p:spPr>
          <a:xfrm>
            <a:off x="989554" y="4550311"/>
            <a:ext cx="99351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Overriding the default Command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	</a:t>
            </a:r>
            <a:r>
              <a:rPr lang="en-US" sz="2200" b="1" dirty="0" err="1">
                <a:solidFill>
                  <a:schemeClr val="bg1"/>
                </a:solidFill>
              </a:rPr>
              <a:t>docker</a:t>
            </a:r>
            <a:r>
              <a:rPr lang="en-US" sz="2200" b="1" dirty="0">
                <a:solidFill>
                  <a:schemeClr val="bg1"/>
                </a:solidFill>
              </a:rPr>
              <a:t> build -t </a:t>
            </a:r>
            <a:r>
              <a:rPr lang="en-US" sz="2200" b="1" dirty="0" err="1">
                <a:solidFill>
                  <a:schemeClr val="bg1"/>
                </a:solidFill>
              </a:rPr>
              <a:t>cmd</a:t>
            </a:r>
            <a:r>
              <a:rPr lang="en-US" sz="2200" b="1" dirty="0">
                <a:solidFill>
                  <a:schemeClr val="bg1"/>
                </a:solidFill>
              </a:rPr>
              <a:t>-test -f 3.cmdDockerfile  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</a:t>
            </a:r>
            <a:r>
              <a:rPr lang="en-US" sz="2400" b="1" dirty="0" err="1">
                <a:solidFill>
                  <a:schemeClr val="bg1"/>
                </a:solidFill>
              </a:rPr>
              <a:t>docker</a:t>
            </a:r>
            <a:r>
              <a:rPr lang="en-US" sz="2400" b="1" dirty="0">
                <a:solidFill>
                  <a:schemeClr val="bg1"/>
                </a:solidFill>
              </a:rPr>
              <a:t> run </a:t>
            </a:r>
            <a:r>
              <a:rPr lang="en-US" sz="2400" b="1" dirty="0" err="1">
                <a:solidFill>
                  <a:schemeClr val="bg1"/>
                </a:solidFill>
              </a:rPr>
              <a:t>cmd</a:t>
            </a:r>
            <a:r>
              <a:rPr lang="en-US" sz="2400" b="1" dirty="0">
                <a:solidFill>
                  <a:schemeClr val="bg1"/>
                </a:solidFill>
              </a:rPr>
              <a:t>-test ping google.com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</a:t>
            </a:r>
            <a:r>
              <a:rPr lang="en-US" sz="2400" b="1" dirty="0" err="1">
                <a:solidFill>
                  <a:schemeClr val="bg1"/>
                </a:solidFill>
              </a:rPr>
              <a:t>docker</a:t>
            </a:r>
            <a:r>
              <a:rPr lang="en-US" sz="2400" b="1" dirty="0">
                <a:solidFill>
                  <a:schemeClr val="bg1"/>
                </a:solidFill>
              </a:rPr>
              <a:t> run -it </a:t>
            </a:r>
            <a:r>
              <a:rPr lang="en-US" sz="2400" b="1" dirty="0" err="1">
                <a:solidFill>
                  <a:schemeClr val="bg1"/>
                </a:solidFill>
              </a:rPr>
              <a:t>cmd</a:t>
            </a:r>
            <a:r>
              <a:rPr lang="en-US" sz="2400" b="1" dirty="0">
                <a:solidFill>
                  <a:schemeClr val="bg1"/>
                </a:solidFill>
              </a:rPr>
              <a:t>-test ls -</a:t>
            </a:r>
            <a:r>
              <a:rPr lang="en-US" sz="2400" b="1" dirty="0" err="1">
                <a:solidFill>
                  <a:schemeClr val="bg1"/>
                </a:solidFill>
              </a:rPr>
              <a:t>ltr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4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58B-E03F-44C4-A9EE-C6331CA5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ENTRYPOINT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CA493-18BF-4298-8A38-CF7FD7DEA3D2}"/>
              </a:ext>
            </a:extLst>
          </p:cNvPr>
          <p:cNvSpPr/>
          <p:nvPr/>
        </p:nvSpPr>
        <p:spPr>
          <a:xfrm>
            <a:off x="906054" y="1794559"/>
            <a:ext cx="90396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Allows you to configure a container that will run as an executable.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Override all elements in CMD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Default shell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Only one </a:t>
            </a:r>
            <a:r>
              <a:rPr lang="en-US" sz="2400" dirty="0" err="1">
                <a:solidFill>
                  <a:schemeClr val="bg1"/>
                </a:solidFill>
              </a:rPr>
              <a:t>entrypoint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Last one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1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0EB-3222-4368-9B70-1D3B14E2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Docker  - a light weight virtual machine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57169-BAB8-41DE-B888-C1F8BC17437E}"/>
              </a:ext>
            </a:extLst>
          </p:cNvPr>
          <p:cNvSpPr/>
          <p:nvPr/>
        </p:nvSpPr>
        <p:spPr>
          <a:xfrm>
            <a:off x="1168051" y="2104045"/>
            <a:ext cx="638827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own process space 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own network interface 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can run stuff as root 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can install packages 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can run services 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can mess up routing, iptables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4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58B-E03F-44C4-A9EE-C6331CA5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ENTRYPOINT</a:t>
            </a:r>
            <a:endParaRPr lang="en-IN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DF584-10A8-40CE-A502-37EE14631B23}"/>
              </a:ext>
            </a:extLst>
          </p:cNvPr>
          <p:cNvSpPr txBox="1"/>
          <p:nvPr/>
        </p:nvSpPr>
        <p:spPr>
          <a:xfrm>
            <a:off x="2592886" y="3224298"/>
            <a:ext cx="332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Shell form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B3227-78FC-42D4-A2E9-C6925CDD149D}"/>
              </a:ext>
            </a:extLst>
          </p:cNvPr>
          <p:cNvSpPr txBox="1"/>
          <p:nvPr/>
        </p:nvSpPr>
        <p:spPr>
          <a:xfrm>
            <a:off x="7628347" y="3233850"/>
            <a:ext cx="115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exec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87A25-D557-42A8-917D-7CB1068E1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74" y="2342744"/>
            <a:ext cx="809886" cy="942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12A37-976E-4870-9216-AA66A98D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981" y="2337069"/>
            <a:ext cx="1019175" cy="9429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E220A7-659D-4D36-AF4B-E4753EBAA605}"/>
              </a:ext>
            </a:extLst>
          </p:cNvPr>
          <p:cNvSpPr/>
          <p:nvPr/>
        </p:nvSpPr>
        <p:spPr>
          <a:xfrm>
            <a:off x="2194376" y="3625547"/>
            <a:ext cx="2243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ENTRYPOINT top -b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E7507-DB42-4CA5-8ABE-56AEEE55D657}"/>
              </a:ext>
            </a:extLst>
          </p:cNvPr>
          <p:cNvSpPr/>
          <p:nvPr/>
        </p:nvSpPr>
        <p:spPr>
          <a:xfrm>
            <a:off x="6926893" y="3702606"/>
            <a:ext cx="359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ENTRYPOINT [ "echo", "$HOME" 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CA493-18BF-4298-8A38-CF7FD7DEA3D2}"/>
              </a:ext>
            </a:extLst>
          </p:cNvPr>
          <p:cNvSpPr/>
          <p:nvPr/>
        </p:nvSpPr>
        <p:spPr>
          <a:xfrm>
            <a:off x="906054" y="1794559"/>
            <a:ext cx="9039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Allows you to configure a container that will run as an executable.</a:t>
            </a:r>
          </a:p>
        </p:txBody>
      </p:sp>
    </p:spTree>
    <p:extLst>
      <p:ext uri="{BB962C8B-B14F-4D97-AF65-F5344CB8AC3E}">
        <p14:creationId xmlns:p14="http://schemas.microsoft.com/office/powerpoint/2010/main" val="17410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534D-3A1A-461A-BC6F-E2077A93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RUN / CMD / ENTRYPOINT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6FA98-F1CB-4034-8FE1-31AC602800B2}"/>
              </a:ext>
            </a:extLst>
          </p:cNvPr>
          <p:cNvSpPr txBox="1"/>
          <p:nvPr/>
        </p:nvSpPr>
        <p:spPr>
          <a:xfrm>
            <a:off x="929030" y="1837412"/>
            <a:ext cx="3081403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RUN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Build time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Install </a:t>
            </a:r>
            <a:r>
              <a:rPr lang="en-US" sz="2000" b="1" dirty="0" err="1">
                <a:solidFill>
                  <a:schemeClr val="bg1"/>
                </a:solidFill>
              </a:rPr>
              <a:t>softwares</a:t>
            </a:r>
            <a:r>
              <a:rPr lang="en-US" sz="2000" b="1" dirty="0">
                <a:solidFill>
                  <a:schemeClr val="bg1"/>
                </a:solidFill>
              </a:rPr>
              <a:t> in images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9F9A2-D7B7-4F46-AF08-1C0BE61D2C39}"/>
              </a:ext>
            </a:extLst>
          </p:cNvPr>
          <p:cNvSpPr txBox="1"/>
          <p:nvPr/>
        </p:nvSpPr>
        <p:spPr>
          <a:xfrm>
            <a:off x="4284162" y="1837412"/>
            <a:ext cx="3356975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CMD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Run time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To execute commands in runtime during container launch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Mainly used to specify defaults which are executed after </a:t>
            </a:r>
            <a:r>
              <a:rPr lang="en-US" sz="2000" b="1" dirty="0" err="1">
                <a:solidFill>
                  <a:schemeClr val="bg1"/>
                </a:solidFill>
              </a:rPr>
              <a:t>entrypoint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D489D-0B4F-4C71-B6AF-6F2590E2F63A}"/>
              </a:ext>
            </a:extLst>
          </p:cNvPr>
          <p:cNvSpPr txBox="1"/>
          <p:nvPr/>
        </p:nvSpPr>
        <p:spPr>
          <a:xfrm>
            <a:off x="8086318" y="1837412"/>
            <a:ext cx="3356975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ENTRYPOINT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Runtime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Also used to run commands when container starts.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Mainly used for converting your image as an executable.</a:t>
            </a:r>
          </a:p>
          <a:p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7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C947069-291A-423D-8049-99F6B1D6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ENV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FF149-D735-4A33-A66B-65B8412511FC}"/>
              </a:ext>
            </a:extLst>
          </p:cNvPr>
          <p:cNvSpPr txBox="1"/>
          <p:nvPr/>
        </p:nvSpPr>
        <p:spPr>
          <a:xfrm>
            <a:off x="838200" y="1423922"/>
            <a:ext cx="855527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Lets you set environment variables that you can in your </a:t>
            </a:r>
            <a:r>
              <a:rPr lang="en-US" sz="2400" dirty="0" err="1">
                <a:solidFill>
                  <a:schemeClr val="bg1"/>
                </a:solidFill>
              </a:rPr>
              <a:t>Dockerfile</a:t>
            </a:r>
            <a:r>
              <a:rPr lang="en-US" sz="2400" dirty="0">
                <a:solidFill>
                  <a:schemeClr val="bg1"/>
                </a:solidFill>
              </a:rPr>
              <a:t>, and they'll also be set within the environment of your running container.</a:t>
            </a:r>
          </a:p>
          <a:p>
            <a:endParaRPr lang="en-IN" sz="2200" b="1" dirty="0">
              <a:solidFill>
                <a:schemeClr val="bg1"/>
              </a:solidFill>
            </a:endParaRPr>
          </a:p>
          <a:p>
            <a:endParaRPr lang="en-IN" sz="2200" b="1" dirty="0">
              <a:solidFill>
                <a:schemeClr val="bg1"/>
              </a:solidFill>
            </a:endParaRPr>
          </a:p>
          <a:p>
            <a:r>
              <a:rPr lang="en-IN" sz="2200" b="1" dirty="0">
                <a:solidFill>
                  <a:schemeClr val="bg1"/>
                </a:solidFill>
              </a:rPr>
              <a:t>	FROM  ubuntu</a:t>
            </a:r>
          </a:p>
          <a:p>
            <a:r>
              <a:rPr lang="en-IN" sz="2200" b="1" dirty="0">
                <a:solidFill>
                  <a:schemeClr val="bg1"/>
                </a:solidFill>
              </a:rPr>
              <a:t>              ENV  HOME /root</a:t>
            </a:r>
          </a:p>
          <a:p>
            <a:r>
              <a:rPr lang="en-IN" sz="2200" b="1" dirty="0">
                <a:solidFill>
                  <a:schemeClr val="bg1"/>
                </a:solidFill>
              </a:rPr>
              <a:t>              CMD  echo  Read ${HOME}/readme.txt</a:t>
            </a:r>
          </a:p>
          <a:p>
            <a:r>
              <a:rPr lang="en-IN" sz="2200" b="1" dirty="0">
                <a:solidFill>
                  <a:schemeClr val="bg1"/>
                </a:solidFill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33682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3F1FEC-05A5-4366-875A-03A2DD99FF15}"/>
              </a:ext>
            </a:extLst>
          </p:cNvPr>
          <p:cNvSpPr txBox="1"/>
          <p:nvPr/>
        </p:nvSpPr>
        <p:spPr>
          <a:xfrm>
            <a:off x="939451" y="663879"/>
            <a:ext cx="10308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COPY  &amp; ADD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158B9B7-F6E2-4780-9858-491F7883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90705"/>
              </p:ext>
            </p:extLst>
          </p:nvPr>
        </p:nvGraphicFramePr>
        <p:xfrm>
          <a:off x="939450" y="1433320"/>
          <a:ext cx="10308921" cy="507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704">
                  <a:extLst>
                    <a:ext uri="{9D8B030D-6E8A-4147-A177-3AD203B41FA5}">
                      <a16:colId xmlns:a16="http://schemas.microsoft.com/office/drawing/2014/main" val="1299773756"/>
                    </a:ext>
                  </a:extLst>
                </a:gridCol>
                <a:gridCol w="5279217">
                  <a:extLst>
                    <a:ext uri="{9D8B030D-6E8A-4147-A177-3AD203B41FA5}">
                      <a16:colId xmlns:a16="http://schemas.microsoft.com/office/drawing/2014/main" val="3013114478"/>
                    </a:ext>
                  </a:extLst>
                </a:gridCol>
              </a:tblGrid>
              <a:tr h="955763"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           </a:t>
                      </a:r>
                    </a:p>
                    <a:p>
                      <a:r>
                        <a:rPr lang="en-US" sz="2200" dirty="0"/>
                        <a:t>                           COPY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           </a:t>
                      </a:r>
                    </a:p>
                    <a:p>
                      <a:r>
                        <a:rPr lang="en-US" sz="2200" dirty="0"/>
                        <a:t>                           ADD</a:t>
                      </a:r>
                      <a:endParaRPr lang="en-IN" sz="2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83029"/>
                  </a:ext>
                </a:extLst>
              </a:tr>
              <a:tr h="142418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Copy one or more file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</a:rPr>
                        <a:t>/directory from host to destination</a:t>
                      </a: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Can use wild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</a:rPr>
                        <a:t> character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Referenced from WORKDIR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</a:rPr>
                        <a:t> or absolute reference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Destination is created if missing.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Copied at build time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 files always use copy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2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- Everything that Copy supports + </a:t>
                      </a: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Copy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</a:rPr>
                        <a:t> from a</a:t>
                      </a: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 URL instead of a local file / directory. </a:t>
                      </a: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Extract a tar file from the source directly into the destination.</a:t>
                      </a:r>
                    </a:p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Copied at build time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</a:rPr>
                        <a:t> wisely. URL copy can be done using RUN curl. Similarly extract can be done. Appending RUN can reduce the size of image.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2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02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F56E6-F874-47FC-B047-C8BF63FD7742}"/>
              </a:ext>
            </a:extLst>
          </p:cNvPr>
          <p:cNvSpPr txBox="1"/>
          <p:nvPr/>
        </p:nvSpPr>
        <p:spPr>
          <a:xfrm>
            <a:off x="501041" y="538619"/>
            <a:ext cx="1050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  EXPOSE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A773B-39A1-455D-8299-A99E07305F98}"/>
              </a:ext>
            </a:extLst>
          </p:cNvPr>
          <p:cNvSpPr txBox="1"/>
          <p:nvPr/>
        </p:nvSpPr>
        <p:spPr>
          <a:xfrm>
            <a:off x="876822" y="1805705"/>
            <a:ext cx="11315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Informs Docker that the container listens on the specified network port(s) at runtime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EXPOSE does not make the ports of the container accessible to the host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Used internally by other containers.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5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F56E6-F874-47FC-B047-C8BF63FD7742}"/>
              </a:ext>
            </a:extLst>
          </p:cNvPr>
          <p:cNvSpPr txBox="1"/>
          <p:nvPr/>
        </p:nvSpPr>
        <p:spPr>
          <a:xfrm>
            <a:off x="501041" y="538619"/>
            <a:ext cx="1050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  WORKDIR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A773B-39A1-455D-8299-A99E07305F98}"/>
              </a:ext>
            </a:extLst>
          </p:cNvPr>
          <p:cNvSpPr txBox="1"/>
          <p:nvPr/>
        </p:nvSpPr>
        <p:spPr>
          <a:xfrm>
            <a:off x="876822" y="1415180"/>
            <a:ext cx="11315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WORKDIR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WORKDIR &lt;/path/to/</a:t>
            </a:r>
            <a:r>
              <a:rPr lang="en-US" sz="2400" b="1" dirty="0" err="1">
                <a:solidFill>
                  <a:schemeClr val="bg1"/>
                </a:solidFill>
              </a:rPr>
              <a:t>workdir</a:t>
            </a:r>
            <a:r>
              <a:rPr lang="en-US" sz="24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 Sets the working directory for 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RUN 				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CMD 				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ENTRYPOINT 				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COPY				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ADD </a:t>
            </a:r>
            <a:endParaRPr lang="en-IN" sz="2400" dirty="0">
              <a:solidFill>
                <a:schemeClr val="bg1"/>
              </a:solidFill>
            </a:endParaRPr>
          </a:p>
          <a:p>
            <a:pPr lvl="2"/>
            <a:r>
              <a:rPr lang="en-IN" sz="2400" dirty="0">
                <a:solidFill>
                  <a:schemeClr val="bg1"/>
                </a:solidFill>
              </a:rPr>
              <a:t>Can be used multiple times.</a:t>
            </a:r>
          </a:p>
          <a:p>
            <a:pPr lvl="2"/>
            <a:r>
              <a:rPr lang="en-IN" sz="2400" dirty="0">
                <a:solidFill>
                  <a:schemeClr val="bg1"/>
                </a:solidFill>
              </a:rPr>
              <a:t>Path can be </a:t>
            </a:r>
          </a:p>
          <a:p>
            <a:pPr lvl="2"/>
            <a:r>
              <a:rPr lang="en-IN" sz="2400" dirty="0">
                <a:solidFill>
                  <a:schemeClr val="bg1"/>
                </a:solidFill>
              </a:rPr>
              <a:t>	Absolute</a:t>
            </a:r>
          </a:p>
          <a:p>
            <a:pPr lvl="2"/>
            <a:r>
              <a:rPr lang="en-IN" sz="2400" dirty="0">
                <a:solidFill>
                  <a:schemeClr val="bg1"/>
                </a:solidFill>
              </a:rPr>
              <a:t>	Relative to previous working directory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F56E6-F874-47FC-B047-C8BF63FD7742}"/>
              </a:ext>
            </a:extLst>
          </p:cNvPr>
          <p:cNvSpPr txBox="1"/>
          <p:nvPr/>
        </p:nvSpPr>
        <p:spPr>
          <a:xfrm>
            <a:off x="501041" y="538619"/>
            <a:ext cx="1050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  ARG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A773B-39A1-455D-8299-A99E07305F98}"/>
              </a:ext>
            </a:extLst>
          </p:cNvPr>
          <p:cNvSpPr txBox="1"/>
          <p:nvPr/>
        </p:nvSpPr>
        <p:spPr>
          <a:xfrm>
            <a:off x="876822" y="1549685"/>
            <a:ext cx="11315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ARG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ARG &lt;name&gt;[=&lt;default value&gt;]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Defines a variable 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Pass at build-time.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Multiple variables support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Not for secret keys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ENV override ARG instruction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Predefined				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HTTP_PROXY and </a:t>
            </a:r>
            <a:r>
              <a:rPr lang="en-US" sz="2400" b="1" dirty="0" err="1">
                <a:solidFill>
                  <a:schemeClr val="bg1"/>
                </a:solidFill>
              </a:rPr>
              <a:t>http_proxy</a:t>
            </a:r>
            <a:endParaRPr lang="en-US" sz="2400" b="1" dirty="0">
              <a:solidFill>
                <a:schemeClr val="bg1"/>
              </a:solidFill>
            </a:endParaRP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HTTPS_PROXY and </a:t>
            </a:r>
            <a:r>
              <a:rPr lang="en-US" sz="2400" b="1" dirty="0" err="1">
                <a:solidFill>
                  <a:schemeClr val="bg1"/>
                </a:solidFill>
              </a:rPr>
              <a:t>https_proxy</a:t>
            </a:r>
            <a:endParaRPr lang="en-US" sz="2400" b="1" dirty="0">
              <a:solidFill>
                <a:schemeClr val="bg1"/>
              </a:solidFill>
            </a:endParaRP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FTP_PROXY and </a:t>
            </a:r>
            <a:r>
              <a:rPr lang="en-US" sz="2400" b="1" dirty="0" err="1">
                <a:solidFill>
                  <a:schemeClr val="bg1"/>
                </a:solidFill>
              </a:rPr>
              <a:t>ftp_proxy</a:t>
            </a:r>
            <a:endParaRPr lang="en-US" sz="2400" b="1" dirty="0">
              <a:solidFill>
                <a:schemeClr val="bg1"/>
              </a:solidFill>
            </a:endParaRP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	NO_PROXY and </a:t>
            </a:r>
            <a:r>
              <a:rPr lang="en-US" sz="2400" b="1" dirty="0" err="1">
                <a:solidFill>
                  <a:schemeClr val="bg1"/>
                </a:solidFill>
              </a:rPr>
              <a:t>no_proxy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28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F56E6-F874-47FC-B047-C8BF63FD7742}"/>
              </a:ext>
            </a:extLst>
          </p:cNvPr>
          <p:cNvSpPr txBox="1"/>
          <p:nvPr/>
        </p:nvSpPr>
        <p:spPr>
          <a:xfrm>
            <a:off x="501041" y="538619"/>
            <a:ext cx="1050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  Other Commands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A773B-39A1-455D-8299-A99E07305F98}"/>
              </a:ext>
            </a:extLst>
          </p:cNvPr>
          <p:cNvSpPr txBox="1"/>
          <p:nvPr/>
        </p:nvSpPr>
        <p:spPr>
          <a:xfrm>
            <a:off x="876822" y="1891430"/>
            <a:ext cx="11315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MAINTAINER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MAINTAINER name mail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VOLUME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Defines mount point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VOLUME [“&lt;PATH&gt;”, “&lt;PATH&gt;”]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Sets username or UID for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- RUN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- CMD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- ENTRYPOINT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6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042-8D15-4497-8BD4-9DB78AB4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VOLUME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A8C02-45F0-4F54-804D-E76944A2083F}"/>
              </a:ext>
            </a:extLst>
          </p:cNvPr>
          <p:cNvSpPr txBox="1"/>
          <p:nvPr/>
        </p:nvSpPr>
        <p:spPr>
          <a:xfrm>
            <a:off x="1039660" y="2217107"/>
            <a:ext cx="7277622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FROM </a:t>
            </a:r>
            <a:r>
              <a:rPr lang="en-US" sz="2000" b="1" dirty="0" err="1">
                <a:solidFill>
                  <a:schemeClr val="bg1"/>
                </a:solidFill>
              </a:rPr>
              <a:t>alpine:latest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RUN </a:t>
            </a:r>
            <a:r>
              <a:rPr lang="en-US" sz="2000" b="1" dirty="0" err="1">
                <a:solidFill>
                  <a:schemeClr val="bg1"/>
                </a:solidFill>
              </a:rPr>
              <a:t>mkdir</a:t>
            </a:r>
            <a:r>
              <a:rPr lang="en-US" sz="2000" b="1" dirty="0">
                <a:solidFill>
                  <a:schemeClr val="bg1"/>
                </a:solidFill>
              </a:rPr>
              <a:t> /data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ADD http://.../somefile1 /data/somefile1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VOLUME /data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CMD </a:t>
            </a:r>
            <a:r>
              <a:rPr lang="en-US" sz="2000" b="1" dirty="0" err="1">
                <a:solidFill>
                  <a:schemeClr val="bg1"/>
                </a:solidFill>
              </a:rPr>
              <a:t>somebinary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86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50CB95-A8E6-4014-BE56-8161192ACD8A}"/>
              </a:ext>
            </a:extLst>
          </p:cNvPr>
          <p:cNvSpPr/>
          <p:nvPr/>
        </p:nvSpPr>
        <p:spPr>
          <a:xfrm>
            <a:off x="876822" y="713984"/>
            <a:ext cx="57743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WORKDIR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74178-4B28-4994-B1D8-A5DCE60AD8B3}"/>
              </a:ext>
            </a:extLst>
          </p:cNvPr>
          <p:cNvSpPr txBox="1"/>
          <p:nvPr/>
        </p:nvSpPr>
        <p:spPr>
          <a:xfrm>
            <a:off x="876822" y="1643389"/>
            <a:ext cx="108099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Sets the working directory for any RUN, CMD, ENTRYPOINT, COPY, and ADD instructions that follow it.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dirty="0" err="1">
                <a:solidFill>
                  <a:schemeClr val="bg1"/>
                </a:solidFill>
              </a:rPr>
              <a:t>node:latest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RUN 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bg1"/>
                </a:solidFill>
              </a:rPr>
              <a:t> -p /</a:t>
            </a:r>
            <a:r>
              <a:rPr lang="en-US" sz="2400" dirty="0" err="1">
                <a:solidFill>
                  <a:schemeClr val="bg1"/>
                </a:solidFill>
              </a:rPr>
              <a:t>usr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/app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WORKDIR /</a:t>
            </a:r>
            <a:r>
              <a:rPr lang="en-US" sz="2400" dirty="0" err="1">
                <a:solidFill>
                  <a:schemeClr val="bg1"/>
                </a:solidFill>
              </a:rPr>
              <a:t>usr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/app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DA26F4-70C4-4C31-9C6F-5A5BB7A3A3B7}"/>
              </a:ext>
            </a:extLst>
          </p:cNvPr>
          <p:cNvSpPr txBox="1"/>
          <p:nvPr/>
        </p:nvSpPr>
        <p:spPr>
          <a:xfrm>
            <a:off x="701457" y="739035"/>
            <a:ext cx="10734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What makes containers possible ?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D4ADC-E8EC-4A3F-B954-BA19C9C6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540" y="2535350"/>
            <a:ext cx="3495675" cy="685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58F027-2239-4E04-BD1D-0093519C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14" y="3836619"/>
            <a:ext cx="2600325" cy="55245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F0514-4F0A-47B8-9F7C-1D50DFB4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40" y="5004539"/>
            <a:ext cx="3495674" cy="685800"/>
          </a:xfrm>
          <a:prstGeom prst="rect">
            <a:avLst/>
          </a:prstGeom>
          <a:ln w="15875">
            <a:solidFill>
              <a:schemeClr val="bg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2533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D3FFBB-9327-4F3F-A367-A52FB978BA1C}"/>
              </a:ext>
            </a:extLst>
          </p:cNvPr>
          <p:cNvSpPr/>
          <p:nvPr/>
        </p:nvSpPr>
        <p:spPr>
          <a:xfrm>
            <a:off x="914400" y="638828"/>
            <a:ext cx="84550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Containers are ephemeral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B2900-0D94-42E7-AD25-0F9431EC10B8}"/>
              </a:ext>
            </a:extLst>
          </p:cNvPr>
          <p:cNvSpPr txBox="1"/>
          <p:nvPr/>
        </p:nvSpPr>
        <p:spPr>
          <a:xfrm>
            <a:off x="914400" y="2129425"/>
            <a:ext cx="10847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Means you should expect them to go down at any moment and lose all data stored inside as containers do not store persistent data.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Any data written to a container's writable layer will no longer be available once the container stops running.</a:t>
            </a:r>
          </a:p>
        </p:txBody>
      </p:sp>
    </p:spTree>
    <p:extLst>
      <p:ext uri="{BB962C8B-B14F-4D97-AF65-F5344CB8AC3E}">
        <p14:creationId xmlns:p14="http://schemas.microsoft.com/office/powerpoint/2010/main" val="2952032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7CC-1510-4896-9C08-ADC57979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VOLUME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E5C3D-0152-4562-9D72-4F3C7B018164}"/>
              </a:ext>
            </a:extLst>
          </p:cNvPr>
          <p:cNvSpPr txBox="1"/>
          <p:nvPr/>
        </p:nvSpPr>
        <p:spPr>
          <a:xfrm>
            <a:off x="1052186" y="2091847"/>
            <a:ext cx="9757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There are three main use cases for Docker data volumes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To keep data around when a container is removed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To share data between the host filesystem and the Docker container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To share data with other Docker containers</a:t>
            </a: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74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8378B3-0410-4542-B4C2-E6ECA8558402}"/>
              </a:ext>
            </a:extLst>
          </p:cNvPr>
          <p:cNvSpPr/>
          <p:nvPr/>
        </p:nvSpPr>
        <p:spPr>
          <a:xfrm>
            <a:off x="914400" y="638828"/>
            <a:ext cx="75798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VOLUME and Bind Mounts</a:t>
            </a:r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59C11-80AF-401B-B6CE-A078DE6894F4}"/>
              </a:ext>
            </a:extLst>
          </p:cNvPr>
          <p:cNvSpPr txBox="1"/>
          <p:nvPr/>
        </p:nvSpPr>
        <p:spPr>
          <a:xfrm>
            <a:off x="1039660" y="2555310"/>
            <a:ext cx="10087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58376"/>
              </p:ext>
            </p:extLst>
          </p:nvPr>
        </p:nvGraphicFramePr>
        <p:xfrm>
          <a:off x="2032000" y="2117558"/>
          <a:ext cx="8127999" cy="3364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011">
                  <a:extLst>
                    <a:ext uri="{9D8B030D-6E8A-4147-A177-3AD203B41FA5}">
                      <a16:colId xmlns:a16="http://schemas.microsoft.com/office/drawing/2014/main" val="2758934473"/>
                    </a:ext>
                  </a:extLst>
                </a:gridCol>
                <a:gridCol w="3636655">
                  <a:extLst>
                    <a:ext uri="{9D8B030D-6E8A-4147-A177-3AD203B41FA5}">
                      <a16:colId xmlns:a16="http://schemas.microsoft.com/office/drawing/2014/main" val="2230346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633246"/>
                    </a:ext>
                  </a:extLst>
                </a:gridCol>
              </a:tblGrid>
              <a:tr h="400663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Volume (-v)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Bind Mounts (-v)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16739"/>
                  </a:ext>
                </a:extLst>
              </a:tr>
              <a:tr h="1284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First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Name of Volume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Unique</a:t>
                      </a:r>
                      <a:r>
                        <a:rPr lang="en-IN" baseline="0" dirty="0"/>
                        <a:t> on Host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/>
                        <a:t>Anonymous volumes : skip this 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Path to file or directory on Host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82754"/>
                  </a:ext>
                </a:extLst>
              </a:tr>
              <a:tr h="987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Second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 where the file or directory are mounted in the container.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where the file or directory is mounted in the container.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37140"/>
                  </a:ext>
                </a:extLst>
              </a:tr>
              <a:tr h="691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Third field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Optional </a:t>
                      </a:r>
                      <a:r>
                        <a:rPr lang="en-IN" baseline="0" dirty="0"/>
                        <a:t>options like </a:t>
                      </a:r>
                      <a:r>
                        <a:rPr lang="en-IN" baseline="0" dirty="0" err="1"/>
                        <a:t>ro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66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4B4F-64B9-49B3-BCFA-2DCF35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Volumes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5622B-229F-4DFD-AF49-146521A3F69F}"/>
              </a:ext>
            </a:extLst>
          </p:cNvPr>
          <p:cNvSpPr/>
          <p:nvPr/>
        </p:nvSpPr>
        <p:spPr>
          <a:xfrm>
            <a:off x="964504" y="1277655"/>
            <a:ext cx="1092269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Bind mounts </a:t>
            </a:r>
            <a:r>
              <a:rPr lang="en-US" sz="2800" dirty="0">
                <a:solidFill>
                  <a:schemeClr val="bg1"/>
                </a:solidFill>
              </a:rPr>
              <a:t>is a file or folder stored anywhere on the container host filesystem, mounted into a running container. It can exist anywhere on the host filesystem, processes outside of Docker can also modify it.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docker run –it --name </a:t>
            </a:r>
            <a:r>
              <a:rPr lang="en-US" sz="2400" b="1" dirty="0" err="1">
                <a:solidFill>
                  <a:schemeClr val="bg1"/>
                </a:solidFill>
              </a:rPr>
              <a:t>bindmount</a:t>
            </a:r>
            <a:r>
              <a:rPr lang="en-US" sz="2400" b="1" dirty="0">
                <a:solidFill>
                  <a:schemeClr val="bg1"/>
                </a:solidFill>
              </a:rPr>
              <a:t> -v /home/docker/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r>
              <a:rPr lang="en-US" sz="2400" b="1" dirty="0">
                <a:solidFill>
                  <a:schemeClr val="bg1"/>
                </a:solidFill>
              </a:rPr>
              <a:t>-data:/</a:t>
            </a:r>
            <a:r>
              <a:rPr lang="en-US" sz="2400" b="1" dirty="0" err="1">
                <a:solidFill>
                  <a:schemeClr val="bg1"/>
                </a:solidFill>
              </a:rPr>
              <a:t>var</a:t>
            </a:r>
            <a:r>
              <a:rPr lang="en-US" sz="2400" b="1" dirty="0">
                <a:solidFill>
                  <a:schemeClr val="bg1"/>
                </a:solidFill>
              </a:rPr>
              <a:t>/lib/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docker run -it --name </a:t>
            </a:r>
            <a:r>
              <a:rPr lang="en-US" sz="2400" b="1" dirty="0" err="1">
                <a:solidFill>
                  <a:schemeClr val="bg1"/>
                </a:solidFill>
              </a:rPr>
              <a:t>bindmount</a:t>
            </a:r>
            <a:r>
              <a:rPr lang="en-US" sz="2400" b="1" dirty="0">
                <a:solidFill>
                  <a:schemeClr val="bg1"/>
                </a:solidFill>
              </a:rPr>
              <a:t> --mount type=bind, source= /home/docker/</a:t>
            </a:r>
            <a:r>
              <a:rPr lang="en-US" sz="2400" b="1" dirty="0" err="1">
                <a:solidFill>
                  <a:schemeClr val="bg1"/>
                </a:solidFill>
              </a:rPr>
              <a:t>mysql-data,target</a:t>
            </a:r>
            <a:r>
              <a:rPr lang="en-US" sz="2400" b="1" dirty="0">
                <a:solidFill>
                  <a:schemeClr val="bg1"/>
                </a:solidFill>
              </a:rPr>
              <a:t>=/var/lib/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Volumes </a:t>
            </a:r>
            <a:r>
              <a:rPr lang="en-US" sz="2800" dirty="0">
                <a:solidFill>
                  <a:schemeClr val="bg1"/>
                </a:solidFill>
              </a:rPr>
              <a:t>are the preferred way to store persistent data which docker containers create or use. Docker completely manages them and stores them.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docker run -it --name </a:t>
            </a:r>
            <a:r>
              <a:rPr lang="en-US" sz="2400" b="1" dirty="0" err="1">
                <a:solidFill>
                  <a:schemeClr val="bg1"/>
                </a:solidFill>
              </a:rPr>
              <a:t>bindmount</a:t>
            </a:r>
            <a:r>
              <a:rPr lang="en-US" sz="2400" b="1" dirty="0">
                <a:solidFill>
                  <a:schemeClr val="bg1"/>
                </a:solidFill>
              </a:rPr>
              <a:t> --mount type=volume, source= /home/docker/</a:t>
            </a:r>
            <a:r>
              <a:rPr lang="en-US" sz="2400" b="1" dirty="0" err="1">
                <a:solidFill>
                  <a:schemeClr val="bg1"/>
                </a:solidFill>
              </a:rPr>
              <a:t>mysql-data,target</a:t>
            </a:r>
            <a:r>
              <a:rPr lang="en-US" sz="2400" b="1" dirty="0">
                <a:solidFill>
                  <a:schemeClr val="bg1"/>
                </a:solidFill>
              </a:rPr>
              <a:t>=/</a:t>
            </a:r>
            <a:r>
              <a:rPr lang="en-US" sz="2400" b="1" dirty="0" err="1">
                <a:solidFill>
                  <a:schemeClr val="bg1"/>
                </a:solidFill>
              </a:rPr>
              <a:t>var</a:t>
            </a:r>
            <a:r>
              <a:rPr lang="en-US" sz="2400" b="1" dirty="0">
                <a:solidFill>
                  <a:schemeClr val="bg1"/>
                </a:solidFill>
              </a:rPr>
              <a:t>/lib/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30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94DDC-720E-4BF0-A10A-23D83623B14B}"/>
              </a:ext>
            </a:extLst>
          </p:cNvPr>
          <p:cNvSpPr txBox="1"/>
          <p:nvPr/>
        </p:nvSpPr>
        <p:spPr>
          <a:xfrm>
            <a:off x="776614" y="563671"/>
            <a:ext cx="10784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VOLUME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88959-0798-4804-B077-BC8C15C9654F}"/>
              </a:ext>
            </a:extLst>
          </p:cNvPr>
          <p:cNvSpPr txBox="1"/>
          <p:nvPr/>
        </p:nvSpPr>
        <p:spPr>
          <a:xfrm>
            <a:off x="801666" y="1979113"/>
            <a:ext cx="10597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Creates a mount point with the specified name and marks it as holding externally mounted volumes from native host or other containers.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0A340-D5F5-4165-8A69-FC11CD2B6CF1}"/>
              </a:ext>
            </a:extLst>
          </p:cNvPr>
          <p:cNvSpPr txBox="1"/>
          <p:nvPr/>
        </p:nvSpPr>
        <p:spPr>
          <a:xfrm>
            <a:off x="801666" y="3670126"/>
            <a:ext cx="9670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	docker volume  create </a:t>
            </a:r>
            <a:r>
              <a:rPr lang="en-US" sz="2400" b="1" dirty="0" err="1">
                <a:solidFill>
                  <a:schemeClr val="bg1"/>
                </a:solidFill>
              </a:rPr>
              <a:t>data_volume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docker run -v  </a:t>
            </a:r>
            <a:r>
              <a:rPr lang="en-US" sz="2400" b="1" dirty="0" err="1">
                <a:solidFill>
                  <a:schemeClr val="bg1"/>
                </a:solidFill>
              </a:rPr>
              <a:t>data_volume</a:t>
            </a:r>
            <a:r>
              <a:rPr lang="en-US" sz="2400" b="1" dirty="0">
                <a:solidFill>
                  <a:schemeClr val="bg1"/>
                </a:solidFill>
              </a:rPr>
              <a:t>:/var/lib/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docker run -v  data_volume1:/var/lib/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  <a:r>
              <a:rPr lang="en-US" sz="2400" b="1" dirty="0" err="1">
                <a:solidFill>
                  <a:schemeClr val="bg1"/>
                </a:solidFill>
              </a:rPr>
              <a:t>mysql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42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6784C1-0A25-4C98-BFB8-EFAD9161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21" y="2364092"/>
            <a:ext cx="9156525" cy="2445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A21EBA-34DA-4BF5-B5CF-7250D4717F73}"/>
              </a:ext>
            </a:extLst>
          </p:cNvPr>
          <p:cNvSpPr/>
          <p:nvPr/>
        </p:nvSpPr>
        <p:spPr>
          <a:xfrm>
            <a:off x="951978" y="638828"/>
            <a:ext cx="48099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VOLUME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425065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5602361-4066-493C-98C4-7A32EF66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25" y="790871"/>
            <a:ext cx="103715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docker run -v ~/sample:/var ubuntu:14.04 ls /var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  <a:latin typeface="Arial Unicode MS"/>
              </a:rPr>
              <a:t>docker run -v /foo --name data-container </a:t>
            </a:r>
            <a:r>
              <a:rPr lang="en-US" altLang="en-US" sz="2400" b="1" dirty="0" err="1">
                <a:solidFill>
                  <a:schemeClr val="bg1"/>
                </a:solidFill>
                <a:latin typeface="Arial Unicode MS"/>
              </a:rPr>
              <a:t>busybox</a:t>
            </a:r>
            <a:endParaRPr lang="en-US" altLang="en-US" sz="2400" b="1" dirty="0">
              <a:solidFill>
                <a:schemeClr val="bg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</a:rPr>
              <a:t>docker run --volumes-from data-container ubuntu:14.04 touch /foo/bar.txt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4CDF1-F6FA-4419-8353-8B6398421853}"/>
              </a:ext>
            </a:extLst>
          </p:cNvPr>
          <p:cNvSpPr/>
          <p:nvPr/>
        </p:nvSpPr>
        <p:spPr>
          <a:xfrm>
            <a:off x="951978" y="638828"/>
            <a:ext cx="48099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VOLUME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422858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5602361-4066-493C-98C4-7A32EF66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52" y="1038937"/>
            <a:ext cx="103715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bg1"/>
                </a:solidFill>
                <a:latin typeface="Arial Unicode MS"/>
              </a:rPr>
              <a:t>Stored in memory 	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chemeClr val="bg1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bg1"/>
                </a:solidFill>
                <a:latin typeface="Arial Unicode MS"/>
              </a:rPr>
              <a:t>Never written to host system’s filesystem.	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chemeClr val="bg1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bg1"/>
                </a:solidFill>
                <a:latin typeface="Arial Unicode MS"/>
              </a:rPr>
              <a:t>Can't be shared between containers.	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chemeClr val="bg1"/>
              </a:solidFill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bg1"/>
                </a:solidFill>
                <a:latin typeface="Arial Unicode MS"/>
              </a:rPr>
              <a:t>Available only on </a:t>
            </a:r>
            <a:r>
              <a:rPr lang="en-US" altLang="en-US" sz="2400" b="1" dirty="0" err="1">
                <a:solidFill>
                  <a:schemeClr val="bg1"/>
                </a:solidFill>
                <a:latin typeface="Arial Unicode MS"/>
              </a:rPr>
              <a:t>linux</a:t>
            </a:r>
            <a:r>
              <a:rPr lang="en-US" altLang="en-US" sz="2400" b="1" dirty="0">
                <a:solidFill>
                  <a:schemeClr val="bg1"/>
                </a:solidFill>
                <a:latin typeface="Arial Unicode MS"/>
              </a:rPr>
              <a:t> machines.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4CDF1-F6FA-4419-8353-8B6398421853}"/>
              </a:ext>
            </a:extLst>
          </p:cNvPr>
          <p:cNvSpPr/>
          <p:nvPr/>
        </p:nvSpPr>
        <p:spPr>
          <a:xfrm>
            <a:off x="951978" y="638828"/>
            <a:ext cx="48099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tmpfs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944725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5602361-4066-493C-98C4-7A32EF66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25" y="1971138"/>
            <a:ext cx="103715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 Unicode MS"/>
              </a:rPr>
              <a:t>Volumes are easier to back up or migrate than bind mounts.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 Unicode MS"/>
              </a:rPr>
              <a:t>You can manage volumes using Docker CLI commands or the Docker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 Unicode MS"/>
              </a:rPr>
              <a:t>Volumes work on both Linux and Windows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 Unicode MS"/>
              </a:rPr>
              <a:t>Volumes can be more safely shared among multiple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 Unicode MS"/>
              </a:rPr>
              <a:t>Volume drivers let you store volumes on remote hosts or cloud providers, to encrypt the contents of volumes, or to add other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 Unicode MS"/>
              </a:rPr>
              <a:t>New volumes can have their content pre-populated by a container.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4CDF1-F6FA-4419-8353-8B6398421853}"/>
              </a:ext>
            </a:extLst>
          </p:cNvPr>
          <p:cNvSpPr/>
          <p:nvPr/>
        </p:nvSpPr>
        <p:spPr>
          <a:xfrm>
            <a:off x="951978" y="647700"/>
            <a:ext cx="65346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Advantages of Volume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427214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35870-3612-40D0-9696-9396556CFFD5}"/>
              </a:ext>
            </a:extLst>
          </p:cNvPr>
          <p:cNvSpPr txBox="1"/>
          <p:nvPr/>
        </p:nvSpPr>
        <p:spPr>
          <a:xfrm>
            <a:off x="789140" y="613775"/>
            <a:ext cx="77911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Multi-Stage Builds</a:t>
            </a:r>
          </a:p>
          <a:p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F0F99-BF1F-4661-812C-50398ACAE825}"/>
              </a:ext>
            </a:extLst>
          </p:cNvPr>
          <p:cNvSpPr txBox="1"/>
          <p:nvPr/>
        </p:nvSpPr>
        <p:spPr>
          <a:xfrm>
            <a:off x="964504" y="2060325"/>
            <a:ext cx="10647123" cy="323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Method of organizing a </a:t>
            </a:r>
            <a:r>
              <a:rPr lang="en-US" sz="2600" dirty="0" err="1">
                <a:solidFill>
                  <a:schemeClr val="bg1"/>
                </a:solidFill>
              </a:rPr>
              <a:t>Dockerfile</a:t>
            </a:r>
            <a:r>
              <a:rPr lang="en-US" sz="2600" dirty="0">
                <a:solidFill>
                  <a:schemeClr val="bg1"/>
                </a:solidFill>
              </a:rPr>
              <a:t> to 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bg1"/>
                </a:solidFill>
              </a:rPr>
              <a:t>minimize the size of the final container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bg1"/>
                </a:solidFill>
              </a:rPr>
              <a:t>improve run time performance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bg1"/>
                </a:solidFill>
              </a:rPr>
              <a:t>allow better organization of Docker commands and files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bg1"/>
                </a:solidFill>
              </a:rPr>
              <a:t>provide a standardized method of running build actions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NAMESPACES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588169"/>
            <a:ext cx="11273420" cy="38624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		</a:t>
            </a:r>
            <a:r>
              <a:rPr lang="en-IN" sz="3200" b="1" dirty="0">
                <a:solidFill>
                  <a:schemeClr val="bg1"/>
                </a:solidFill>
              </a:rPr>
              <a:t>MNT   		file system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		NET			network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		UTS			hostname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		PID			process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		USER			user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		IPC			inter process communication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		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31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9E97C9-28CE-402F-B6FD-D97F2DB764EA}"/>
              </a:ext>
            </a:extLst>
          </p:cNvPr>
          <p:cNvSpPr/>
          <p:nvPr/>
        </p:nvSpPr>
        <p:spPr>
          <a:xfrm>
            <a:off x="964504" y="839244"/>
            <a:ext cx="6889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Multi-Stage Builds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0CC5F-2D70-4EF7-B8A7-BA42B88163BB}"/>
              </a:ext>
            </a:extLst>
          </p:cNvPr>
          <p:cNvSpPr txBox="1"/>
          <p:nvPr/>
        </p:nvSpPr>
        <p:spPr>
          <a:xfrm>
            <a:off x="1102290" y="1807529"/>
            <a:ext cx="1058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is done by creating different sections of a </a:t>
            </a:r>
            <a:r>
              <a:rPr lang="en-US" sz="2400" b="1" dirty="0" err="1">
                <a:solidFill>
                  <a:schemeClr val="bg1"/>
                </a:solidFill>
              </a:rPr>
              <a:t>Dockerfile</a:t>
            </a:r>
            <a:r>
              <a:rPr lang="en-US" sz="2400" b="1" dirty="0">
                <a:solidFill>
                  <a:schemeClr val="bg1"/>
                </a:solidFill>
              </a:rPr>
              <a:t>, each referencing a different base image.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E92D8-B731-4A20-B055-665C30C8644B}"/>
              </a:ext>
            </a:extLst>
          </p:cNvPr>
          <p:cNvSpPr txBox="1"/>
          <p:nvPr/>
        </p:nvSpPr>
        <p:spPr>
          <a:xfrm>
            <a:off x="1215026" y="3033424"/>
            <a:ext cx="6764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FROM openjdk:8-jdk-slim AS builder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RUN echo 'public class Main { public static void main(String[] </a:t>
            </a:r>
            <a:r>
              <a:rPr lang="en-IN" b="1" dirty="0" err="1">
                <a:solidFill>
                  <a:schemeClr val="bg1"/>
                </a:solidFill>
              </a:rPr>
              <a:t>args</a:t>
            </a:r>
            <a:r>
              <a:rPr lang="en-IN" b="1" dirty="0">
                <a:solidFill>
                  <a:schemeClr val="bg1"/>
                </a:solidFill>
              </a:rPr>
              <a:t>) { </a:t>
            </a:r>
            <a:r>
              <a:rPr lang="en-IN" b="1" dirty="0" err="1">
                <a:solidFill>
                  <a:schemeClr val="bg1"/>
                </a:solidFill>
              </a:rPr>
              <a:t>System.out.println</a:t>
            </a:r>
            <a:r>
              <a:rPr lang="en-IN" b="1" dirty="0">
                <a:solidFill>
                  <a:schemeClr val="bg1"/>
                </a:solidFill>
              </a:rPr>
              <a:t>("Hello World"); } }' &gt; Main.java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RUN </a:t>
            </a:r>
            <a:r>
              <a:rPr lang="en-IN" b="1" dirty="0" err="1">
                <a:solidFill>
                  <a:schemeClr val="bg1"/>
                </a:solidFill>
              </a:rPr>
              <a:t>javac</a:t>
            </a:r>
            <a:r>
              <a:rPr lang="en-IN" b="1" dirty="0">
                <a:solidFill>
                  <a:schemeClr val="bg1"/>
                </a:solidFill>
              </a:rPr>
              <a:t> Main.java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FROM openjdk:8-jre-slim</a:t>
            </a:r>
          </a:p>
          <a:p>
            <a:r>
              <a:rPr lang="en-IN" b="1" dirty="0">
                <a:solidFill>
                  <a:schemeClr val="bg1"/>
                </a:solidFill>
              </a:rPr>
              <a:t>COPY --from=builder /</a:t>
            </a:r>
            <a:r>
              <a:rPr lang="en-IN" b="1" dirty="0" err="1">
                <a:solidFill>
                  <a:schemeClr val="bg1"/>
                </a:solidFill>
              </a:rPr>
              <a:t>Main.class</a:t>
            </a:r>
            <a:r>
              <a:rPr lang="en-IN" b="1" dirty="0">
                <a:solidFill>
                  <a:schemeClr val="bg1"/>
                </a:solidFill>
              </a:rPr>
              <a:t> /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CMD ["java", "Main"]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Docker run –it multi java Main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36EA8-398E-4158-9D4A-FB45FE1D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062" y="4828739"/>
            <a:ext cx="7595937" cy="99888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890E22-1F20-4C91-9B15-A695ACD946AB}"/>
              </a:ext>
            </a:extLst>
          </p:cNvPr>
          <p:cNvCxnSpPr>
            <a:cxnSpLocks/>
          </p:cNvCxnSpPr>
          <p:nvPr/>
        </p:nvCxnSpPr>
        <p:spPr>
          <a:xfrm>
            <a:off x="11711836" y="3839183"/>
            <a:ext cx="0" cy="9895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19D2-7118-4E5A-B995-5E70B9E5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pid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namespace</a:t>
            </a:r>
            <a:endParaRPr lang="en-IN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11840-EF67-4276-9F48-594ABA19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28" y="2009318"/>
            <a:ext cx="69723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4ACE-4192-4D56-9A3B-10277071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Net namespaces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DEE15-9D49-491B-82E3-A4043764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5" y="2077692"/>
            <a:ext cx="7018294" cy="33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3D8F-3716-45D7-B02A-DDD34DA4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MNT namespace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690B4-0A37-462A-905D-8C229223F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35" y="1997119"/>
            <a:ext cx="5676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3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7F93-CCC1-4D09-BB99-1E314609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Uts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namespace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43870-C0BE-4C1D-94D9-2C7BEBF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76" y="2876550"/>
            <a:ext cx="35814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BADE-4BDD-4FAE-A283-A1C6B588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user namespaces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60293-1303-4C7A-BECC-275CB638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42" y="3171825"/>
            <a:ext cx="27241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15707</TotalTime>
  <Words>1594</Words>
  <Application>Microsoft Office PowerPoint</Application>
  <PresentationFormat>Widescreen</PresentationFormat>
  <Paragraphs>343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Unicode MS</vt:lpstr>
      <vt:lpstr>Calibri</vt:lpstr>
      <vt:lpstr>Calibri Light</vt:lpstr>
      <vt:lpstr>Wingdings</vt:lpstr>
      <vt:lpstr>Office Theme</vt:lpstr>
      <vt:lpstr>     Docker  </vt:lpstr>
      <vt:lpstr>Docker  - a light weight virtual machine</vt:lpstr>
      <vt:lpstr>PowerPoint Presentation</vt:lpstr>
      <vt:lpstr>NAMESPACES</vt:lpstr>
      <vt:lpstr>pid namespace</vt:lpstr>
      <vt:lpstr>Net namespaces</vt:lpstr>
      <vt:lpstr>MNT namespace</vt:lpstr>
      <vt:lpstr>Uts namespace</vt:lpstr>
      <vt:lpstr>user namespaces</vt:lpstr>
      <vt:lpstr>Control Groups</vt:lpstr>
      <vt:lpstr>Overlay FS</vt:lpstr>
      <vt:lpstr>Dockerfile</vt:lpstr>
      <vt:lpstr>FROM</vt:lpstr>
      <vt:lpstr>PowerPoint Presentation</vt:lpstr>
      <vt:lpstr>PowerPoint Presentation</vt:lpstr>
      <vt:lpstr>RUN</vt:lpstr>
      <vt:lpstr>PowerPoint Presentation</vt:lpstr>
      <vt:lpstr>PowerPoint Presentation</vt:lpstr>
      <vt:lpstr>ENTRYPOINT</vt:lpstr>
      <vt:lpstr>ENTRYPOINT</vt:lpstr>
      <vt:lpstr>RUN / CMD / ENTRYPOINT</vt:lpstr>
      <vt:lpstr>ENV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VOLUME</vt:lpstr>
      <vt:lpstr>PowerPoint Presentation</vt:lpstr>
      <vt:lpstr>PowerPoint Presentation</vt:lpstr>
      <vt:lpstr>VOLUME</vt:lpstr>
      <vt:lpstr>PowerPoint Presentation</vt:lpstr>
      <vt:lpstr>Volumes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689</cp:revision>
  <dcterms:created xsi:type="dcterms:W3CDTF">2019-09-14T09:29:44Z</dcterms:created>
  <dcterms:modified xsi:type="dcterms:W3CDTF">2021-05-12T06:51:46Z</dcterms:modified>
</cp:coreProperties>
</file>