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344" r:id="rId3"/>
    <p:sldId id="355" r:id="rId4"/>
    <p:sldId id="271" r:id="rId5"/>
    <p:sldId id="361" r:id="rId6"/>
    <p:sldId id="362" r:id="rId7"/>
    <p:sldId id="363" r:id="rId8"/>
    <p:sldId id="413" r:id="rId9"/>
    <p:sldId id="412" r:id="rId10"/>
    <p:sldId id="339" r:id="rId11"/>
    <p:sldId id="343" r:id="rId12"/>
    <p:sldId id="364" r:id="rId13"/>
    <p:sldId id="415" r:id="rId14"/>
    <p:sldId id="417" r:id="rId15"/>
    <p:sldId id="416" r:id="rId16"/>
    <p:sldId id="418" r:id="rId17"/>
    <p:sldId id="419" r:id="rId18"/>
    <p:sldId id="420" r:id="rId19"/>
    <p:sldId id="421" r:id="rId20"/>
    <p:sldId id="422" r:id="rId21"/>
    <p:sldId id="423" r:id="rId22"/>
    <p:sldId id="414" r:id="rId23"/>
    <p:sldId id="378" r:id="rId24"/>
    <p:sldId id="379" r:id="rId25"/>
    <p:sldId id="380" r:id="rId26"/>
    <p:sldId id="381" r:id="rId27"/>
    <p:sldId id="424" r:id="rId28"/>
    <p:sldId id="425" r:id="rId29"/>
    <p:sldId id="435" r:id="rId30"/>
    <p:sldId id="377" r:id="rId31"/>
    <p:sldId id="376" r:id="rId32"/>
    <p:sldId id="427" r:id="rId33"/>
    <p:sldId id="365" r:id="rId34"/>
    <p:sldId id="385" r:id="rId35"/>
    <p:sldId id="367" r:id="rId36"/>
    <p:sldId id="368" r:id="rId37"/>
    <p:sldId id="434" r:id="rId38"/>
    <p:sldId id="431" r:id="rId39"/>
    <p:sldId id="369" r:id="rId40"/>
    <p:sldId id="428" r:id="rId41"/>
    <p:sldId id="429" r:id="rId42"/>
    <p:sldId id="430" r:id="rId43"/>
    <p:sldId id="426" r:id="rId44"/>
    <p:sldId id="370" r:id="rId45"/>
    <p:sldId id="371" r:id="rId46"/>
    <p:sldId id="372" r:id="rId47"/>
    <p:sldId id="373" r:id="rId48"/>
    <p:sldId id="374" r:id="rId49"/>
    <p:sldId id="382" r:id="rId50"/>
    <p:sldId id="383" r:id="rId51"/>
    <p:sldId id="432" r:id="rId52"/>
    <p:sldId id="384" r:id="rId53"/>
    <p:sldId id="386" r:id="rId54"/>
    <p:sldId id="389" r:id="rId55"/>
    <p:sldId id="388" r:id="rId56"/>
    <p:sldId id="390" r:id="rId57"/>
    <p:sldId id="393" r:id="rId58"/>
    <p:sldId id="391" r:id="rId59"/>
    <p:sldId id="394" r:id="rId60"/>
    <p:sldId id="392" r:id="rId61"/>
    <p:sldId id="387" r:id="rId62"/>
    <p:sldId id="395" r:id="rId63"/>
    <p:sldId id="396" r:id="rId64"/>
    <p:sldId id="397" r:id="rId65"/>
    <p:sldId id="398" r:id="rId66"/>
    <p:sldId id="400" r:id="rId67"/>
    <p:sldId id="401" r:id="rId68"/>
    <p:sldId id="403" r:id="rId69"/>
    <p:sldId id="402" r:id="rId70"/>
    <p:sldId id="399" r:id="rId71"/>
    <p:sldId id="433" r:id="rId72"/>
    <p:sldId id="405" r:id="rId73"/>
    <p:sldId id="406" r:id="rId74"/>
    <p:sldId id="407" r:id="rId75"/>
    <p:sldId id="408" r:id="rId76"/>
    <p:sldId id="409" r:id="rId77"/>
    <p:sldId id="410" r:id="rId78"/>
    <p:sldId id="411" r:id="rId79"/>
    <p:sldId id="404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3842" autoAdjust="0"/>
  </p:normalViewPr>
  <p:slideViewPr>
    <p:cSldViewPr snapToGrid="0">
      <p:cViewPr varScale="1">
        <p:scale>
          <a:sx n="86" d="100"/>
          <a:sy n="86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85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8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you imagine world economy moving like this ? If so how long do you thing you will get your Apple phone in your hand after production ?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393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111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300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645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255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68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reference/kubectl/docker-cli-to-kubectl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715E4D-2D98-4C14-BBC0-05DA935ED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931" y="2438392"/>
            <a:ext cx="2511618" cy="1981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0B77F4-352B-41DC-8E3D-E03A09EA1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406" y="4805564"/>
            <a:ext cx="3719187" cy="69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20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Why the market has chosen Kubernetes?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IN" sz="2600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bg1"/>
                </a:solidFill>
              </a:rPr>
              <a:t>Born from a Google internal project (Google BORG)</a:t>
            </a:r>
          </a:p>
          <a:p>
            <a:endParaRPr lang="en-IN" sz="2600" b="1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bg1"/>
                </a:solidFill>
              </a:rPr>
              <a:t>Google Partnered donated Kubernetes to Cloud Native Computing Foundation</a:t>
            </a:r>
          </a:p>
          <a:p>
            <a:endParaRPr lang="en-IN" sz="2600" b="1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bg1"/>
                </a:solidFill>
              </a:rPr>
              <a:t>Based on an extensive experience from Google, over a long period of time</a:t>
            </a:r>
          </a:p>
          <a:p>
            <a:endParaRPr lang="en-IN" sz="2600" b="1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bg1"/>
                </a:solidFill>
              </a:rPr>
              <a:t>Large open source community and project</a:t>
            </a:r>
          </a:p>
          <a:p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73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4ACE-4192-4D56-9A3B-102770715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8896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Kubernetes Architecture – View from 10000 ft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EAB802-5E3A-4E39-ACBD-6436D6136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727" y="3695648"/>
            <a:ext cx="3110249" cy="79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C741CB-1A5D-420C-8AC9-C9F523574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754" y="1767205"/>
            <a:ext cx="3657410" cy="7648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25F810-84A7-48DC-B9FB-D9A49D01F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7293" y="5241662"/>
            <a:ext cx="1190625" cy="6381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F45D1F7-46C5-4AD6-ABF1-3F98AF820E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6229" y="3495623"/>
            <a:ext cx="2305050" cy="4000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BBBB27-4C04-410E-9F11-798242B060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2615" y="5422637"/>
            <a:ext cx="2009775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113F9B2-623E-4146-B9BA-B122D2E0B5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2876" y="3013996"/>
            <a:ext cx="1123950" cy="3619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07ECB43-F205-46E0-9841-3BA4DB8A45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07201" y="2130520"/>
            <a:ext cx="495300" cy="666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96540" y="3579612"/>
            <a:ext cx="2009775" cy="332509"/>
          </a:xfrm>
          <a:prstGeom prst="rect">
            <a:avLst/>
          </a:prstGeom>
          <a:solidFill>
            <a:srgbClr val="E29E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Controller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5ED024-EAE7-4207-B924-25BD5C0472B8}"/>
              </a:ext>
            </a:extLst>
          </p:cNvPr>
          <p:cNvCxnSpPr/>
          <p:nvPr/>
        </p:nvCxnSpPr>
        <p:spPr>
          <a:xfrm>
            <a:off x="8254314" y="1690688"/>
            <a:ext cx="0" cy="4660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2EE28F5-79A0-4ABF-953D-09C50F0FC57F}"/>
              </a:ext>
            </a:extLst>
          </p:cNvPr>
          <p:cNvSpPr/>
          <p:nvPr/>
        </p:nvSpPr>
        <p:spPr>
          <a:xfrm>
            <a:off x="9413147" y="4904411"/>
            <a:ext cx="1818636" cy="51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Kube</a:t>
            </a:r>
            <a:r>
              <a:rPr lang="en-IN" b="1" dirty="0"/>
              <a:t>-proxy</a:t>
            </a:r>
          </a:p>
        </p:txBody>
      </p:sp>
    </p:spTree>
    <p:extLst>
      <p:ext uri="{BB962C8B-B14F-4D97-AF65-F5344CB8AC3E}">
        <p14:creationId xmlns:p14="http://schemas.microsoft.com/office/powerpoint/2010/main" val="38206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API Server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1041053" y="1481202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	Interface providing all operations to external world.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Clients can readily communicate with it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Performs administrative tasks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REST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	Scale horizontally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Responsibility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	Authenticate Clients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	Validate Request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	Retrieve data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	Update ETCD, scheduler and </a:t>
            </a:r>
            <a:r>
              <a:rPr lang="en-IN" sz="2600" b="1" dirty="0" err="1">
                <a:solidFill>
                  <a:schemeClr val="bg1"/>
                </a:solidFill>
              </a:rPr>
              <a:t>kubelet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77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ETCD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1030893" y="1481203"/>
            <a:ext cx="10612467" cy="388327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	Stores configuration information 	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Highly available key value store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Distributed among multiple nodes.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Accessible only by Kubernetes API server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Has sensitive information.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Back up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Only service to backup.</a:t>
            </a:r>
          </a:p>
          <a:p>
            <a:r>
              <a:rPr lang="en-IN" sz="2600" b="1" dirty="0" err="1">
                <a:solidFill>
                  <a:schemeClr val="bg1"/>
                </a:solidFill>
              </a:rPr>
              <a:t>kubectl</a:t>
            </a:r>
            <a:r>
              <a:rPr lang="en-IN" sz="2600" b="1" dirty="0">
                <a:solidFill>
                  <a:schemeClr val="bg1"/>
                </a:solidFill>
              </a:rPr>
              <a:t> exec </a:t>
            </a:r>
            <a:r>
              <a:rPr lang="en-IN" sz="2600" b="1" dirty="0" err="1">
                <a:solidFill>
                  <a:schemeClr val="bg1"/>
                </a:solidFill>
              </a:rPr>
              <a:t>etcd</a:t>
            </a:r>
            <a:r>
              <a:rPr lang="en-IN" sz="2600" b="1" dirty="0">
                <a:solidFill>
                  <a:schemeClr val="bg1"/>
                </a:solidFill>
              </a:rPr>
              <a:t>-master -n </a:t>
            </a:r>
            <a:r>
              <a:rPr lang="en-IN" sz="2600" b="1" dirty="0" err="1">
                <a:solidFill>
                  <a:schemeClr val="bg1"/>
                </a:solidFill>
              </a:rPr>
              <a:t>kube</a:t>
            </a:r>
            <a:r>
              <a:rPr lang="en-IN" sz="2600" b="1" dirty="0">
                <a:solidFill>
                  <a:schemeClr val="bg1"/>
                </a:solidFill>
              </a:rPr>
              <a:t>-system </a:t>
            </a:r>
            <a:r>
              <a:rPr lang="en-IN" sz="2600" b="1" dirty="0" err="1">
                <a:solidFill>
                  <a:schemeClr val="bg1"/>
                </a:solidFill>
              </a:rPr>
              <a:t>etcdctl</a:t>
            </a:r>
            <a:r>
              <a:rPr lang="en-IN" sz="2600" b="1" dirty="0">
                <a:solidFill>
                  <a:schemeClr val="bg1"/>
                </a:solidFill>
              </a:rPr>
              <a:t> get / --prefix -keys-only</a:t>
            </a:r>
          </a:p>
        </p:txBody>
      </p:sp>
    </p:spTree>
    <p:extLst>
      <p:ext uri="{BB962C8B-B14F-4D97-AF65-F5344CB8AC3E}">
        <p14:creationId xmlns:p14="http://schemas.microsoft.com/office/powerpoint/2010/main" val="3188502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Controller Manager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18580" y="1603167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The key controllers are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Node Controller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- Responsible for noticing and responding when nodes go down.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Replication Controller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- Responsible for maintaining the correct number of pods for every replication controller object in the system.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Endpoint Controller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- Populates the Endpoints object (that is, joins Services &amp; Pods)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and Service Account and Token Controller.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- Create default accounts and API access tokens for new namespaces.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392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Controller Manager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18580" y="131467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- Watches the desired state and match the current state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- Logically each controller is a separate process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Compiled into a single binary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Run in a single process.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- It is a daemon which 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</a:rPr>
              <a:t>	regulates Kubernetes cluster.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- Controller also manages lifecycle functions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namespace creation and lifecycle,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event garbage collection,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terminated-pod garbage collection,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cascading-deletion garbage collection,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node garbage collection, etc.</a:t>
            </a:r>
          </a:p>
        </p:txBody>
      </p:sp>
    </p:spTree>
    <p:extLst>
      <p:ext uri="{BB962C8B-B14F-4D97-AF65-F5344CB8AC3E}">
        <p14:creationId xmlns:p14="http://schemas.microsoft.com/office/powerpoint/2010/main" val="2765527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Scheduler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1042867" y="1690688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Watches newly created pods and allocates a node.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Schedules the tasks to slave nodes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Stores resource usage information about each node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Considers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quality of the service requirements,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data locality,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affinity,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anti-affinity, etc.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09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Worker Node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18580" y="1603167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- Can be VM or machine.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Has container runtime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Has </a:t>
            </a:r>
            <a:r>
              <a:rPr lang="en-US" sz="2600" b="1" dirty="0" err="1">
                <a:solidFill>
                  <a:schemeClr val="bg1"/>
                </a:solidFill>
              </a:rPr>
              <a:t>kubelet</a:t>
            </a:r>
            <a:r>
              <a:rPr lang="en-US" sz="2600" b="1" dirty="0">
                <a:solidFill>
                  <a:schemeClr val="bg1"/>
                </a:solidFill>
              </a:rPr>
              <a:t>, </a:t>
            </a:r>
            <a:r>
              <a:rPr lang="en-US" sz="2600" b="1" dirty="0" err="1">
                <a:solidFill>
                  <a:schemeClr val="bg1"/>
                </a:solidFill>
              </a:rPr>
              <a:t>kube</a:t>
            </a:r>
            <a:r>
              <a:rPr lang="en-US" sz="2600" b="1" dirty="0">
                <a:solidFill>
                  <a:schemeClr val="bg1"/>
                </a:solidFill>
              </a:rPr>
              <a:t>-proxy and pod(s)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IN" sz="2600" b="1" dirty="0" err="1">
                <a:solidFill>
                  <a:schemeClr val="bg1"/>
                </a:solidFill>
              </a:rPr>
              <a:t>kubectl</a:t>
            </a:r>
            <a:r>
              <a:rPr lang="en-IN" sz="2600" b="1" dirty="0">
                <a:solidFill>
                  <a:schemeClr val="bg1"/>
                </a:solidFill>
              </a:rPr>
              <a:t> get nodes</a:t>
            </a:r>
          </a:p>
          <a:p>
            <a:r>
              <a:rPr lang="en-IN" sz="2600" b="1" dirty="0" err="1">
                <a:solidFill>
                  <a:schemeClr val="bg1"/>
                </a:solidFill>
              </a:rPr>
              <a:t>kubectl</a:t>
            </a:r>
            <a:r>
              <a:rPr lang="en-IN" sz="2600" b="1" dirty="0">
                <a:solidFill>
                  <a:schemeClr val="bg1"/>
                </a:solidFill>
              </a:rPr>
              <a:t> describe node &lt;&lt;node name&gt;&gt;</a:t>
            </a:r>
          </a:p>
        </p:txBody>
      </p:sp>
    </p:spTree>
    <p:extLst>
      <p:ext uri="{BB962C8B-B14F-4D97-AF65-F5344CB8AC3E}">
        <p14:creationId xmlns:p14="http://schemas.microsoft.com/office/powerpoint/2010/main" val="1350253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Master to Node Communication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24560" y="1603167"/>
            <a:ext cx="11267440" cy="45029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Cluster to Master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All communication to the master on secure HTTPS port (443)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Master to Cluster communication happens between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Master (</a:t>
            </a:r>
            <a:r>
              <a:rPr lang="en-US" sz="2600" b="1" dirty="0" err="1">
                <a:solidFill>
                  <a:schemeClr val="bg1"/>
                </a:solidFill>
              </a:rPr>
              <a:t>api</a:t>
            </a:r>
            <a:r>
              <a:rPr lang="en-US" sz="2600" b="1" dirty="0">
                <a:solidFill>
                  <a:schemeClr val="bg1"/>
                </a:solidFill>
              </a:rPr>
              <a:t>-server) to </a:t>
            </a:r>
            <a:r>
              <a:rPr lang="en-US" sz="2600" b="1" dirty="0" err="1">
                <a:solidFill>
                  <a:schemeClr val="bg1"/>
                </a:solidFill>
              </a:rPr>
              <a:t>kubelet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- Master (</a:t>
            </a:r>
            <a:r>
              <a:rPr lang="en-US" sz="2600" b="1" dirty="0" err="1">
                <a:solidFill>
                  <a:schemeClr val="bg1"/>
                </a:solidFill>
              </a:rPr>
              <a:t>api</a:t>
            </a:r>
            <a:r>
              <a:rPr lang="en-US" sz="2600" b="1" dirty="0">
                <a:solidFill>
                  <a:schemeClr val="bg1"/>
                </a:solidFill>
              </a:rPr>
              <a:t>-server) to node/pod/service through </a:t>
            </a:r>
            <a:r>
              <a:rPr lang="en-US" sz="2600" b="1" dirty="0" err="1">
                <a:solidFill>
                  <a:schemeClr val="bg1"/>
                </a:solidFill>
              </a:rPr>
              <a:t>Kube</a:t>
            </a:r>
            <a:r>
              <a:rPr lang="en-US" sz="2600" b="1" dirty="0">
                <a:solidFill>
                  <a:schemeClr val="bg1"/>
                </a:solidFill>
              </a:rPr>
              <a:t>-proxy.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Master connects to </a:t>
            </a:r>
            <a:r>
              <a:rPr lang="en-US" sz="2600" b="1" dirty="0" err="1">
                <a:solidFill>
                  <a:schemeClr val="bg1"/>
                </a:solidFill>
              </a:rPr>
              <a:t>kubelet</a:t>
            </a:r>
            <a:r>
              <a:rPr lang="en-US" sz="2600" b="1" dirty="0">
                <a:solidFill>
                  <a:schemeClr val="bg1"/>
                </a:solidFill>
              </a:rPr>
              <a:t> for	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 - Master attaching (through 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) to running pods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Fetching logs from pods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Providing the </a:t>
            </a:r>
            <a:r>
              <a:rPr lang="en-US" sz="2600" b="1" dirty="0" err="1">
                <a:solidFill>
                  <a:schemeClr val="bg1"/>
                </a:solidFill>
              </a:rPr>
              <a:t>kubelet’s</a:t>
            </a:r>
            <a:r>
              <a:rPr lang="en-US" sz="2600" b="1" dirty="0">
                <a:solidFill>
                  <a:schemeClr val="bg1"/>
                </a:solidFill>
              </a:rPr>
              <a:t> port-forwarding functionality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</a:p>
          <a:p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20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Master to Node Communication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18580" y="1615199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Master (</a:t>
            </a:r>
            <a:r>
              <a:rPr lang="en-US" sz="2600" b="1" dirty="0" err="1">
                <a:solidFill>
                  <a:schemeClr val="bg1"/>
                </a:solidFill>
              </a:rPr>
              <a:t>api</a:t>
            </a:r>
            <a:r>
              <a:rPr lang="en-US" sz="2600" b="1" dirty="0">
                <a:solidFill>
                  <a:schemeClr val="bg1"/>
                </a:solidFill>
              </a:rPr>
              <a:t>-server) connect to node/pod/service through </a:t>
            </a:r>
            <a:r>
              <a:rPr lang="en-US" sz="2600" b="1" dirty="0" err="1">
                <a:solidFill>
                  <a:schemeClr val="bg1"/>
                </a:solidFill>
              </a:rPr>
              <a:t>Kube</a:t>
            </a:r>
            <a:r>
              <a:rPr lang="en-US" sz="2600" b="1" dirty="0">
                <a:solidFill>
                  <a:schemeClr val="bg1"/>
                </a:solidFill>
              </a:rPr>
              <a:t>-proxy.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Default to plain HTTP connections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Not encrypted. 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>
                <a:solidFill>
                  <a:schemeClr val="bg1"/>
                </a:solidFill>
              </a:rPr>
              <a:t>Can be moved to https and secured.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95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19D2-7118-4E5A-B995-5E70B9E5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Kubernetes overview</a:t>
            </a:r>
            <a:endParaRPr lang="en-IN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D04409-2FF4-463F-AC26-E471B211A23D}"/>
              </a:ext>
            </a:extLst>
          </p:cNvPr>
          <p:cNvSpPr txBox="1"/>
          <p:nvPr/>
        </p:nvSpPr>
        <p:spPr>
          <a:xfrm>
            <a:off x="1960206" y="3147462"/>
            <a:ext cx="6510829" cy="155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https://www.orsymphony.org/globalassets/hero-images/instruments-of-the-orchestra/orchestra-4_pc-leah-nash_1900x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95663"/>
            <a:ext cx="10775247" cy="524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872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Kubelet</a:t>
            </a:r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18580" y="1615199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600" b="1" dirty="0">
                <a:solidFill>
                  <a:schemeClr val="bg1"/>
                </a:solidFill>
              </a:rPr>
              <a:t>Not inside a container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Service in each node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Relay information to and from control plane service.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Communicates master component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receive commands and work.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assumes responsibility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manages network rules, port forwarding, etc.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53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Kubernetes Proxy Service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18580" y="1615199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600" b="1" dirty="0">
                <a:solidFill>
                  <a:schemeClr val="bg1"/>
                </a:solidFill>
              </a:rPr>
              <a:t>Started as a proxy but </a:t>
            </a:r>
            <a:r>
              <a:rPr lang="en-US" sz="2600" b="1" dirty="0">
                <a:solidFill>
                  <a:schemeClr val="bg1"/>
                </a:solidFill>
              </a:rPr>
              <a:t>Proxy++ now.</a:t>
            </a:r>
            <a:endParaRPr lang="en-IN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- Can do primitive load balancing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networking is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- predictable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- accessible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- isolated as well.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- manages network for pods, volumes, secrets, health checkup, etc.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check on host sub-netting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Ensure that the services are available.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Sets routes so that POD </a:t>
            </a:r>
            <a:r>
              <a:rPr lang="en-US" sz="2600" b="1" dirty="0" err="1">
                <a:solidFill>
                  <a:schemeClr val="bg1"/>
                </a:solidFill>
              </a:rPr>
              <a:t>ect</a:t>
            </a:r>
            <a:r>
              <a:rPr lang="en-US" sz="2600" b="1" dirty="0">
                <a:solidFill>
                  <a:schemeClr val="bg1"/>
                </a:solidFill>
              </a:rPr>
              <a:t> is reachable.</a:t>
            </a:r>
          </a:p>
          <a:p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93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YAML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>
                <a:solidFill>
                  <a:schemeClr val="bg1"/>
                </a:solidFill>
              </a:rPr>
              <a:t>What is YAML?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How to write YAML file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01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Manifest file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600" b="1" dirty="0">
                <a:solidFill>
                  <a:schemeClr val="bg1"/>
                </a:solidFill>
              </a:rPr>
              <a:t>	</a:t>
            </a:r>
            <a:r>
              <a:rPr lang="en-US" sz="2600" b="1" dirty="0">
                <a:solidFill>
                  <a:schemeClr val="bg1"/>
                </a:solidFill>
              </a:rPr>
              <a:t>1. </a:t>
            </a:r>
            <a:r>
              <a:rPr lang="en-US" sz="2600" b="1" dirty="0" err="1">
                <a:solidFill>
                  <a:schemeClr val="bg1"/>
                </a:solidFill>
              </a:rPr>
              <a:t>apiVersion</a:t>
            </a:r>
            <a:r>
              <a:rPr lang="en-US" sz="26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2. kind: 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3. metadata: 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4. spec: 	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51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apiVersion</a:t>
            </a:r>
            <a:r>
              <a:rPr lang="en-US" b="1" dirty="0">
                <a:solidFill>
                  <a:schemeClr val="bg1"/>
                </a:solidFill>
              </a:rPr>
              <a:t> : 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Manifest file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600" b="1" dirty="0">
                <a:solidFill>
                  <a:schemeClr val="bg1"/>
                </a:solidFill>
              </a:rPr>
              <a:t>	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25564"/>
              </p:ext>
            </p:extLst>
          </p:nvPr>
        </p:nvGraphicFramePr>
        <p:xfrm>
          <a:off x="2015231" y="1903956"/>
          <a:ext cx="8006224" cy="3885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2224">
                  <a:extLst>
                    <a:ext uri="{9D8B030D-6E8A-4147-A177-3AD203B41FA5}">
                      <a16:colId xmlns:a16="http://schemas.microsoft.com/office/drawing/2014/main" val="41561702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4159781"/>
                    </a:ext>
                  </a:extLst>
                </a:gridCol>
              </a:tblGrid>
              <a:tr h="486949">
                <a:tc>
                  <a:txBody>
                    <a:bodyPr/>
                    <a:lstStyle/>
                    <a:p>
                      <a:r>
                        <a:rPr lang="en-IN" dirty="0"/>
                        <a:t>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03759"/>
                  </a:ext>
                </a:extLst>
              </a:tr>
              <a:tr h="476582">
                <a:tc>
                  <a:txBody>
                    <a:bodyPr/>
                    <a:lstStyle/>
                    <a:p>
                      <a:r>
                        <a:rPr lang="en-IN" dirty="0"/>
                        <a:t>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: 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66606"/>
                  </a:ext>
                </a:extLst>
              </a:tr>
              <a:tr h="486949">
                <a:tc>
                  <a:txBody>
                    <a:bodyPr/>
                    <a:lstStyle/>
                    <a:p>
                      <a:r>
                        <a:rPr lang="en-IN" dirty="0" err="1"/>
                        <a:t>ReplicationController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: 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408672"/>
                  </a:ext>
                </a:extLst>
              </a:tr>
              <a:tr h="486949">
                <a:tc>
                  <a:txBody>
                    <a:bodyPr/>
                    <a:lstStyle/>
                    <a:p>
                      <a:r>
                        <a:rPr lang="en-IN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: 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092907"/>
                  </a:ext>
                </a:extLst>
              </a:tr>
              <a:tr h="486949">
                <a:tc>
                  <a:txBody>
                    <a:bodyPr/>
                    <a:lstStyle/>
                    <a:p>
                      <a:r>
                        <a:rPr lang="en-IN" dirty="0" err="1"/>
                        <a:t>ReplicaSet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: apps/v1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02308"/>
                  </a:ext>
                </a:extLst>
              </a:tr>
              <a:tr h="486949">
                <a:tc>
                  <a:txBody>
                    <a:bodyPr/>
                    <a:lstStyle/>
                    <a:p>
                      <a:r>
                        <a:rPr lang="en-IN" dirty="0"/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: apps/v1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25736"/>
                  </a:ext>
                </a:extLst>
              </a:tr>
              <a:tr h="486949">
                <a:tc>
                  <a:txBody>
                    <a:bodyPr/>
                    <a:lstStyle/>
                    <a:p>
                      <a:r>
                        <a:rPr lang="en-IN" dirty="0" err="1"/>
                        <a:t>DaemonSet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: apps/v1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104146"/>
                  </a:ext>
                </a:extLst>
              </a:tr>
              <a:tr h="486949">
                <a:tc>
                  <a:txBody>
                    <a:bodyPr/>
                    <a:lstStyle/>
                    <a:p>
                      <a:r>
                        <a:rPr lang="en-IN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21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923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Kind and metadata : 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Manifest file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600" b="1" dirty="0">
                <a:solidFill>
                  <a:schemeClr val="bg1"/>
                </a:solidFill>
              </a:rPr>
              <a:t>	kind: &lt;object type&gt; </a:t>
            </a:r>
          </a:p>
          <a:p>
            <a:endParaRPr lang="en-IN" sz="2600" b="1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bg1"/>
                </a:solidFill>
              </a:rPr>
              <a:t>	metadata: 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		name: 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		labels:</a:t>
            </a:r>
          </a:p>
        </p:txBody>
      </p:sp>
    </p:spTree>
    <p:extLst>
      <p:ext uri="{BB962C8B-B14F-4D97-AF65-F5344CB8AC3E}">
        <p14:creationId xmlns:p14="http://schemas.microsoft.com/office/powerpoint/2010/main" val="3431680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kind : 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Manifest file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600" b="1" dirty="0">
                <a:solidFill>
                  <a:schemeClr val="bg1"/>
                </a:solidFill>
              </a:rPr>
              <a:t>	</a:t>
            </a:r>
            <a:r>
              <a:rPr lang="en-US" sz="2600" b="1" dirty="0">
                <a:solidFill>
                  <a:schemeClr val="bg1"/>
                </a:solidFill>
              </a:rPr>
              <a:t> spec: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defines the desired state of the object.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For replicas, define a template.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template defines an object.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	template can have metadata and spec under it.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242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Namespaces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Virtual clusters backed by the same physical cluster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Names of resources : unique within a namespace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Namespaces can not be nested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Kubernetes resource can only be in one namespace.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- </a:t>
            </a:r>
            <a:r>
              <a:rPr lang="en-IN" sz="2600" b="1" dirty="0" err="1">
                <a:solidFill>
                  <a:schemeClr val="bg1"/>
                </a:solidFill>
              </a:rPr>
              <a:t>kubectl</a:t>
            </a:r>
            <a:r>
              <a:rPr lang="en-IN" sz="2600" b="1" dirty="0">
                <a:solidFill>
                  <a:schemeClr val="bg1"/>
                </a:solidFill>
              </a:rPr>
              <a:t> get namespaces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	</a:t>
            </a:r>
            <a:r>
              <a:rPr lang="en-US" sz="2600" b="1" dirty="0">
                <a:solidFill>
                  <a:schemeClr val="bg1"/>
                </a:solidFill>
              </a:rPr>
              <a:t> default: default namespace for objects with no other namespace</a:t>
            </a:r>
            <a:endParaRPr lang="en-IN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 </a:t>
            </a:r>
            <a:r>
              <a:rPr lang="en-US" sz="2600" b="1" dirty="0" err="1">
                <a:solidFill>
                  <a:schemeClr val="bg1"/>
                </a:solidFill>
              </a:rPr>
              <a:t>kube</a:t>
            </a:r>
            <a:r>
              <a:rPr lang="en-US" sz="2600" b="1" dirty="0">
                <a:solidFill>
                  <a:schemeClr val="bg1"/>
                </a:solidFill>
              </a:rPr>
              <a:t>-system: The namespace for objects created by the Kubernetes system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 </a:t>
            </a:r>
            <a:r>
              <a:rPr lang="en-US" sz="2600" b="1" dirty="0" err="1">
                <a:solidFill>
                  <a:schemeClr val="bg1"/>
                </a:solidFill>
              </a:rPr>
              <a:t>kube</a:t>
            </a:r>
            <a:r>
              <a:rPr lang="en-US" sz="2600" b="1" dirty="0">
                <a:solidFill>
                  <a:schemeClr val="bg1"/>
                </a:solidFill>
              </a:rPr>
              <a:t>-public: reserved for cluster usage</a:t>
            </a:r>
          </a:p>
        </p:txBody>
      </p:sp>
    </p:spTree>
    <p:extLst>
      <p:ext uri="{BB962C8B-B14F-4D97-AF65-F5344CB8AC3E}">
        <p14:creationId xmlns:p14="http://schemas.microsoft.com/office/powerpoint/2010/main" val="1806726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Namespaces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422252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Create namespace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create namespace &lt;name&gt;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Delete namespace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delete namespaces &lt;name&gt;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Run a container in a namespace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run </a:t>
            </a:r>
            <a:r>
              <a:rPr lang="en-US" sz="2600" b="1" dirty="0" err="1">
                <a:solidFill>
                  <a:schemeClr val="bg1"/>
                </a:solidFill>
              </a:rPr>
              <a:t>nginx</a:t>
            </a:r>
            <a:r>
              <a:rPr lang="en-US" sz="2600" b="1" dirty="0">
                <a:solidFill>
                  <a:schemeClr val="bg1"/>
                </a:solidFill>
              </a:rPr>
              <a:t> --image=</a:t>
            </a:r>
            <a:r>
              <a:rPr lang="en-US" sz="2600" b="1" dirty="0" err="1">
                <a:solidFill>
                  <a:schemeClr val="bg1"/>
                </a:solidFill>
              </a:rPr>
              <a:t>nginx</a:t>
            </a:r>
            <a:r>
              <a:rPr lang="en-US" sz="2600" b="1" dirty="0">
                <a:solidFill>
                  <a:schemeClr val="bg1"/>
                </a:solidFill>
              </a:rPr>
              <a:t> --namespace=&lt;ns name&gt;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Get Objects in a ns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get svc -n </a:t>
            </a:r>
            <a:r>
              <a:rPr lang="en-US" sz="2600" b="1" dirty="0" err="1">
                <a:solidFill>
                  <a:schemeClr val="bg1"/>
                </a:solidFill>
              </a:rPr>
              <a:t>kube</a:t>
            </a:r>
            <a:r>
              <a:rPr lang="en-US" sz="2600" b="1" dirty="0">
                <a:solidFill>
                  <a:schemeClr val="bg1"/>
                </a:solidFill>
              </a:rPr>
              <a:t>-system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describe svc </a:t>
            </a:r>
            <a:r>
              <a:rPr lang="en-US" sz="2600" b="1" dirty="0" err="1">
                <a:solidFill>
                  <a:schemeClr val="bg1"/>
                </a:solidFill>
              </a:rPr>
              <a:t>kube-dns</a:t>
            </a:r>
            <a:r>
              <a:rPr lang="en-US" sz="2600" b="1" dirty="0">
                <a:solidFill>
                  <a:schemeClr val="bg1"/>
                </a:solidFill>
              </a:rPr>
              <a:t> -n </a:t>
            </a:r>
            <a:r>
              <a:rPr lang="en-US" sz="2600" b="1" dirty="0" err="1">
                <a:solidFill>
                  <a:schemeClr val="bg1"/>
                </a:solidFill>
              </a:rPr>
              <a:t>kube</a:t>
            </a:r>
            <a:r>
              <a:rPr lang="en-US" sz="2600" b="1" dirty="0">
                <a:solidFill>
                  <a:schemeClr val="bg1"/>
                </a:solidFill>
              </a:rPr>
              <a:t>-system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get pods -o wide -n </a:t>
            </a:r>
            <a:r>
              <a:rPr lang="en-US" sz="2600" b="1" dirty="0" err="1">
                <a:solidFill>
                  <a:schemeClr val="bg1"/>
                </a:solidFill>
              </a:rPr>
              <a:t>kube</a:t>
            </a:r>
            <a:r>
              <a:rPr lang="en-US" sz="2600" b="1" dirty="0">
                <a:solidFill>
                  <a:schemeClr val="bg1"/>
                </a:solidFill>
              </a:rPr>
              <a:t>-system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All namespaces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get pod –-all-namespaces</a:t>
            </a:r>
          </a:p>
        </p:txBody>
      </p:sp>
    </p:spTree>
    <p:extLst>
      <p:ext uri="{BB962C8B-B14F-4D97-AF65-F5344CB8AC3E}">
        <p14:creationId xmlns:p14="http://schemas.microsoft.com/office/powerpoint/2010/main" val="1410283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Namespaces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422252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Namespace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Create: 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create ns &lt;Name&gt;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View: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get ns &lt;Name&gt;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get pod -n &lt;Name&gt;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Delete: 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delete ns &lt;Name&gt;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Edit: 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edit ns &lt;Name&gt;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apply -f &lt;</a:t>
            </a:r>
            <a:r>
              <a:rPr lang="en-US" sz="2600" b="1" dirty="0" err="1">
                <a:solidFill>
                  <a:schemeClr val="bg1"/>
                </a:solidFill>
              </a:rPr>
              <a:t>fileaname</a:t>
            </a:r>
            <a:r>
              <a:rPr lang="en-US" sz="2600" b="1" dirty="0">
                <a:solidFill>
                  <a:schemeClr val="bg1"/>
                </a:solidFill>
              </a:rPr>
              <a:t>&gt;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Use: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run </a:t>
            </a:r>
            <a:r>
              <a:rPr lang="en-US" sz="2600" b="1" dirty="0" err="1">
                <a:solidFill>
                  <a:schemeClr val="bg1"/>
                </a:solidFill>
              </a:rPr>
              <a:t>mynginx</a:t>
            </a:r>
            <a:r>
              <a:rPr lang="en-US" sz="2600" b="1" dirty="0">
                <a:solidFill>
                  <a:schemeClr val="bg1"/>
                </a:solidFill>
              </a:rPr>
              <a:t> --image=</a:t>
            </a:r>
            <a:r>
              <a:rPr lang="en-US" sz="2600" b="1" dirty="0" err="1">
                <a:solidFill>
                  <a:schemeClr val="bg1"/>
                </a:solidFill>
              </a:rPr>
              <a:t>nginx</a:t>
            </a:r>
            <a:r>
              <a:rPr lang="en-US" sz="2600" b="1" dirty="0">
                <a:solidFill>
                  <a:schemeClr val="bg1"/>
                </a:solidFill>
              </a:rPr>
              <a:t> -n </a:t>
            </a:r>
            <a:r>
              <a:rPr lang="en-US" sz="2600" b="1" dirty="0" err="1">
                <a:solidFill>
                  <a:schemeClr val="bg1"/>
                </a:solidFill>
              </a:rPr>
              <a:t>qa</a:t>
            </a:r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10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A0EB-3222-4368-9B70-1D3B14E2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1110" cy="1325563"/>
          </a:xfrm>
        </p:spPr>
        <p:txBody>
          <a:bodyPr>
            <a:normAutofit/>
          </a:bodyPr>
          <a:lstStyle/>
          <a:p>
            <a:r>
              <a:rPr lang="en-US" sz="4200" b="1" dirty="0">
                <a:solidFill>
                  <a:schemeClr val="bg1"/>
                </a:solidFill>
                <a:latin typeface="+mn-lt"/>
              </a:rPr>
              <a:t>Container Orchestration – Why do we need it ? </a:t>
            </a:r>
            <a:endParaRPr lang="en-IN" sz="4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11F2C-6A04-489B-9AFB-F0E26A433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226" y="2136465"/>
            <a:ext cx="2816252" cy="336246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A03697-D193-49D4-811D-0CF15F201D05}"/>
              </a:ext>
            </a:extLst>
          </p:cNvPr>
          <p:cNvSpPr txBox="1"/>
          <p:nvPr/>
        </p:nvSpPr>
        <p:spPr>
          <a:xfrm>
            <a:off x="1265128" y="3432127"/>
            <a:ext cx="3056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</a:t>
            </a:r>
            <a:r>
              <a:rPr lang="en-US" sz="2200" b="1" dirty="0">
                <a:solidFill>
                  <a:schemeClr val="bg1"/>
                </a:solidFill>
              </a:rPr>
              <a:t>Dev 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5ABB0-29DC-48C3-801B-0FF416FF5518}"/>
              </a:ext>
            </a:extLst>
          </p:cNvPr>
          <p:cNvSpPr txBox="1"/>
          <p:nvPr/>
        </p:nvSpPr>
        <p:spPr>
          <a:xfrm>
            <a:off x="7110269" y="5663853"/>
            <a:ext cx="30879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</a:t>
            </a:r>
            <a:r>
              <a:rPr lang="en-US" sz="2200" b="1" dirty="0">
                <a:solidFill>
                  <a:schemeClr val="bg1"/>
                </a:solidFill>
              </a:rPr>
              <a:t>Prod</a:t>
            </a:r>
            <a:endParaRPr lang="en-IN" sz="22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ADCD1F-76C3-4B42-826E-9E2E6078D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013" y="2129099"/>
            <a:ext cx="2815200" cy="32784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1CBD92-31F7-4607-A9BC-C931D5F91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858" y="2580817"/>
            <a:ext cx="2815200" cy="346908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331335-4D88-48FA-9BB1-7FA66BD9B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321" y="3144488"/>
            <a:ext cx="2815200" cy="327971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761EBA-69B6-4E5B-8454-A81B1F45D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731" y="3582898"/>
            <a:ext cx="2815200" cy="327041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4704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How to Deploy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600" b="1" dirty="0">
                <a:solidFill>
                  <a:schemeClr val="bg1"/>
                </a:solidFill>
              </a:rPr>
              <a:t>	</a:t>
            </a:r>
            <a:r>
              <a:rPr lang="en-US" sz="2600" b="1" dirty="0">
                <a:solidFill>
                  <a:schemeClr val="bg1"/>
                </a:solidFill>
              </a:rPr>
              <a:t>1. Pod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2. </a:t>
            </a:r>
            <a:r>
              <a:rPr lang="en-US" sz="2600" b="1" dirty="0" err="1">
                <a:solidFill>
                  <a:schemeClr val="bg1"/>
                </a:solidFill>
              </a:rPr>
              <a:t>ReplicationControllers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3. </a:t>
            </a:r>
            <a:r>
              <a:rPr lang="en-US" sz="2600" b="1" dirty="0" err="1">
                <a:solidFill>
                  <a:schemeClr val="bg1"/>
                </a:solidFill>
              </a:rPr>
              <a:t>ReplicaSet</a:t>
            </a:r>
            <a:endParaRPr lang="en-US" sz="2600" b="1" dirty="0">
              <a:solidFill>
                <a:schemeClr val="bg1"/>
              </a:solidFill>
            </a:endParaRP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4. Deployment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5. </a:t>
            </a:r>
            <a:r>
              <a:rPr lang="en-US" sz="2600" b="1" dirty="0" err="1">
                <a:solidFill>
                  <a:schemeClr val="bg1"/>
                </a:solidFill>
              </a:rPr>
              <a:t>DaemonSet</a:t>
            </a:r>
            <a:endParaRPr lang="en-US" sz="2600" b="1" dirty="0">
              <a:solidFill>
                <a:schemeClr val="bg1"/>
              </a:solidFill>
            </a:endParaRP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6. </a:t>
            </a:r>
            <a:r>
              <a:rPr lang="en-US" sz="2600" b="1" dirty="0" err="1">
                <a:solidFill>
                  <a:schemeClr val="bg1"/>
                </a:solidFill>
              </a:rPr>
              <a:t>StatefulSet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endParaRPr lang="en-IN" sz="26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60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POD Creation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1023674" y="1605548"/>
            <a:ext cx="11273420" cy="394392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	CLI talks to (-) API manager.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API Manager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- authenticates user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- validate request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- Creates and entry in ETCD and returns the message "Pod created!".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Scheduler is continuously monitoring the changes in ETCD, realizes that a POD has to be created. Scheduler identifies the node where Pod has to be created and informs (call </a:t>
            </a:r>
            <a:r>
              <a:rPr lang="en-US" sz="2600" b="1" dirty="0" err="1">
                <a:solidFill>
                  <a:schemeClr val="bg1"/>
                </a:solidFill>
              </a:rPr>
              <a:t>api</a:t>
            </a:r>
            <a:r>
              <a:rPr lang="en-US" sz="2600" b="1" dirty="0">
                <a:solidFill>
                  <a:schemeClr val="bg1"/>
                </a:solidFill>
              </a:rPr>
              <a:t>) API server about it.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API server updates the ETCD about the node where Pod would be created.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07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POD Creation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30400"/>
            <a:ext cx="11273420" cy="394392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	Controller invokes API Server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API server - </a:t>
            </a:r>
            <a:r>
              <a:rPr lang="en-US" sz="2600" b="1" dirty="0" err="1">
                <a:solidFill>
                  <a:schemeClr val="bg1"/>
                </a:solidFill>
              </a:rPr>
              <a:t>kubelet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kubelet</a:t>
            </a:r>
            <a:r>
              <a:rPr lang="en-US" sz="2600" b="1" dirty="0">
                <a:solidFill>
                  <a:schemeClr val="bg1"/>
                </a:solidFill>
              </a:rPr>
              <a:t> - Docker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Docker - create POD container.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POD creates (say </a:t>
            </a:r>
            <a:r>
              <a:rPr lang="en-US" sz="2600" b="1" dirty="0" err="1">
                <a:solidFill>
                  <a:schemeClr val="bg1"/>
                </a:solidFill>
              </a:rPr>
              <a:t>nginx</a:t>
            </a:r>
            <a:r>
              <a:rPr lang="en-US" sz="2600" b="1" dirty="0">
                <a:solidFill>
                  <a:schemeClr val="bg1"/>
                </a:solidFill>
              </a:rPr>
              <a:t> container)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Docker - creates </a:t>
            </a:r>
            <a:r>
              <a:rPr lang="en-US" sz="2600" b="1" dirty="0" err="1">
                <a:solidFill>
                  <a:schemeClr val="bg1"/>
                </a:solidFill>
              </a:rPr>
              <a:t>nginx</a:t>
            </a:r>
            <a:r>
              <a:rPr lang="en-US" sz="2600" b="1" dirty="0">
                <a:solidFill>
                  <a:schemeClr val="bg1"/>
                </a:solidFill>
              </a:rPr>
              <a:t> container.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Kubelet</a:t>
            </a:r>
            <a:r>
              <a:rPr lang="en-US" sz="2600" b="1" dirty="0">
                <a:solidFill>
                  <a:schemeClr val="bg1"/>
                </a:solidFill>
              </a:rPr>
              <a:t> watches over the container creation.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Kubelet</a:t>
            </a:r>
            <a:r>
              <a:rPr lang="en-US" sz="2600" b="1" dirty="0">
                <a:solidFill>
                  <a:schemeClr val="bg1"/>
                </a:solidFill>
              </a:rPr>
              <a:t> intimates the API server about Pod creation status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API server updates the ETCD.</a:t>
            </a:r>
            <a:endParaRPr lang="en-IN" sz="32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762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POD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600" b="1" dirty="0">
                <a:solidFill>
                  <a:schemeClr val="bg1"/>
                </a:solidFill>
              </a:rPr>
              <a:t>	</a:t>
            </a:r>
            <a:r>
              <a:rPr lang="en-US" sz="2600" b="1" dirty="0">
                <a:solidFill>
                  <a:schemeClr val="bg1"/>
                </a:solidFill>
              </a:rPr>
              <a:t>A Pod (as in a pod of whales or pea pod) is a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group of 2 or more containers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shared storage/network,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co-located and co-scheduled,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run in a shared context.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9E349-5AEF-4DFA-BC3B-7A88187F6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108" y="2331602"/>
            <a:ext cx="3397842" cy="304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92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POD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600" b="1" dirty="0">
                <a:solidFill>
                  <a:schemeClr val="bg1"/>
                </a:solidFill>
              </a:rPr>
              <a:t>	</a:t>
            </a:r>
            <a:endParaRPr lang="en-US" sz="26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bg1"/>
                </a:solidFill>
              </a:rPr>
              <a:t>		</a:t>
            </a:r>
            <a:endParaRPr lang="en-IN" sz="32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38BC0-1CC3-4538-A18F-73321764F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569" y="1690688"/>
            <a:ext cx="83058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95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POD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Containers in different Pods have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distinct IP addresses and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Does not communicate by IPC.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These containers can communicate with each other via Pod IP addresses.</a:t>
            </a:r>
            <a:endParaRPr lang="en-IN" sz="26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bg1"/>
                </a:solidFill>
              </a:rPr>
              <a:t>	</a:t>
            </a:r>
            <a:r>
              <a:rPr lang="en-US" sz="2600" b="1" dirty="0">
                <a:solidFill>
                  <a:schemeClr val="bg1"/>
                </a:solidFill>
              </a:rPr>
              <a:t>ephemeral (rather than durable) entities.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If a Node dies,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the Pods scheduled to that node are scheduled for deletion, after a timeout period.</a:t>
            </a:r>
            <a:endParaRPr lang="en-IN" sz="32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121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Uses of POD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Support co-located, co-managed helper programs, such as:</a:t>
            </a:r>
            <a:endParaRPr lang="en-IN" sz="26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bg1"/>
                </a:solidFill>
              </a:rPr>
              <a:t>- content management systems, file and data loaders, local cache managers, etc.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- log and checkpoint backup, compression, rotation, snapshotting, etc.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- data change watchers, log </a:t>
            </a:r>
            <a:r>
              <a:rPr lang="en-IN" sz="2600" b="1" dirty="0" err="1">
                <a:solidFill>
                  <a:schemeClr val="bg1"/>
                </a:solidFill>
              </a:rPr>
              <a:t>tailers</a:t>
            </a:r>
            <a:r>
              <a:rPr lang="en-IN" sz="2600" b="1" dirty="0">
                <a:solidFill>
                  <a:schemeClr val="bg1"/>
                </a:solidFill>
              </a:rPr>
              <a:t>, logging and monitoring adapters, event publishers, etc.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- proxies, bridges, and adapters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- controllers, managers, configurators, and updaters</a:t>
            </a:r>
          </a:p>
          <a:p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6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Pod Commands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Pod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create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create -f &lt;</a:t>
            </a:r>
            <a:r>
              <a:rPr lang="en-US" sz="2600" b="1" dirty="0" err="1">
                <a:solidFill>
                  <a:schemeClr val="bg1"/>
                </a:solidFill>
              </a:rPr>
              <a:t>yaml</a:t>
            </a:r>
            <a:r>
              <a:rPr lang="en-US" sz="2600" b="1" dirty="0">
                <a:solidFill>
                  <a:schemeClr val="bg1"/>
                </a:solidFill>
              </a:rPr>
              <a:t>&gt;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run &lt;name&gt; --image=&lt;image&gt;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view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simple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get pod &lt;name&gt;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more details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get pod &lt;name&gt; -o wide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all details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describe pod &lt;name&gt;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</a:t>
            </a:r>
            <a:r>
              <a:rPr lang="en-US" sz="2600" b="1" dirty="0" err="1">
                <a:solidFill>
                  <a:schemeClr val="bg1"/>
                </a:solidFill>
              </a:rPr>
              <a:t>continously</a:t>
            </a:r>
            <a:r>
              <a:rPr lang="en-US" sz="2600" b="1" dirty="0">
                <a:solidFill>
                  <a:schemeClr val="bg1"/>
                </a:solidFill>
              </a:rPr>
              <a:t> monitor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	watch -n 1 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get pod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update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apply -f &lt;name&gt;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delete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delete pod &lt;name&gt;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delete -f &lt;name&gt;</a:t>
            </a:r>
          </a:p>
          <a:p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952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Kubernetes for Docker experts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800" dirty="0">
                <a:hlinkClick r:id="rId2"/>
              </a:rPr>
              <a:t>https://kubernetes.io/docs/reference/kubectl/docker-cli-to-kubectl/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123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Labs of POD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apply -f </a:t>
            </a:r>
            <a:r>
              <a:rPr lang="en-US" sz="2600" b="1" dirty="0" err="1">
                <a:solidFill>
                  <a:schemeClr val="bg1"/>
                </a:solidFill>
              </a:rPr>
              <a:t>nginx-pod.yaml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get pod</a:t>
            </a:r>
          </a:p>
          <a:p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get pod -o wide</a:t>
            </a:r>
          </a:p>
          <a:p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describe pod &lt;pod id&gt;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32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DA26F4-70C4-4C31-9C6F-5A5BB7A3A3B7}"/>
              </a:ext>
            </a:extLst>
          </p:cNvPr>
          <p:cNvSpPr txBox="1"/>
          <p:nvPr/>
        </p:nvSpPr>
        <p:spPr>
          <a:xfrm>
            <a:off x="701457" y="739035"/>
            <a:ext cx="107348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Challenges in a container environment 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1947F-70B4-493B-BF8F-6CF4CE51173B}"/>
              </a:ext>
            </a:extLst>
          </p:cNvPr>
          <p:cNvSpPr txBox="1"/>
          <p:nvPr/>
        </p:nvSpPr>
        <p:spPr>
          <a:xfrm>
            <a:off x="864296" y="2404997"/>
            <a:ext cx="10384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How do I decide which container should run on which server ? 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7D8BD-C2D3-4140-B6D3-6FDC3AD8E2FC}"/>
              </a:ext>
            </a:extLst>
          </p:cNvPr>
          <p:cNvSpPr txBox="1"/>
          <p:nvPr/>
        </p:nvSpPr>
        <p:spPr>
          <a:xfrm>
            <a:off x="864296" y="3782859"/>
            <a:ext cx="11327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How do I know the resource utilization of the servers so that I can deploy my containers based on the resource requirement? 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9C704-2B24-405A-851C-E642C2D6451D}"/>
              </a:ext>
            </a:extLst>
          </p:cNvPr>
          <p:cNvSpPr txBox="1"/>
          <p:nvPr/>
        </p:nvSpPr>
        <p:spPr>
          <a:xfrm>
            <a:off x="889348" y="5311036"/>
            <a:ext cx="10809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How do I monitor and manage all those server and schedule automate this process ? </a:t>
            </a: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35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Lifecycle of Pod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Optional: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Create a manifest file (</a:t>
            </a:r>
            <a:r>
              <a:rPr lang="en-US" sz="2600" b="1" dirty="0" err="1">
                <a:solidFill>
                  <a:schemeClr val="bg1"/>
                </a:solidFill>
              </a:rPr>
              <a:t>yaml</a:t>
            </a:r>
            <a:r>
              <a:rPr lang="en-US" sz="2600" b="1" dirty="0">
                <a:solidFill>
                  <a:schemeClr val="bg1"/>
                </a:solidFill>
              </a:rPr>
              <a:t> or json)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Submit the manifest file to </a:t>
            </a:r>
            <a:r>
              <a:rPr lang="en-US" sz="2600" b="1" dirty="0" err="1">
                <a:solidFill>
                  <a:schemeClr val="bg1"/>
                </a:solidFill>
              </a:rPr>
              <a:t>api</a:t>
            </a:r>
            <a:r>
              <a:rPr lang="en-US" sz="2600" b="1" dirty="0">
                <a:solidFill>
                  <a:schemeClr val="bg1"/>
                </a:solidFill>
              </a:rPr>
              <a:t> server using </a:t>
            </a:r>
            <a:r>
              <a:rPr lang="en-US" sz="2600" b="1" dirty="0" err="1">
                <a:solidFill>
                  <a:schemeClr val="bg1"/>
                </a:solidFill>
              </a:rPr>
              <a:t>kebectl</a:t>
            </a:r>
            <a:r>
              <a:rPr lang="en-US" sz="2600" b="1" dirty="0">
                <a:solidFill>
                  <a:schemeClr val="bg1"/>
                </a:solidFill>
              </a:rPr>
              <a:t>	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It gets scheduled on to a worker node inside the K8s cluster.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pending : scheduled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start downloading images and setting up containers appropriately. 		remain in pending state until all containers are up and running.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running: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After all containers are running the state of the POD changes to "Running".</a:t>
            </a:r>
          </a:p>
        </p:txBody>
      </p:sp>
    </p:spTree>
    <p:extLst>
      <p:ext uri="{BB962C8B-B14F-4D97-AF65-F5344CB8AC3E}">
        <p14:creationId xmlns:p14="http://schemas.microsoft.com/office/powerpoint/2010/main" val="28984155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Lifecycle of Pod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After the main purpose of the POD is complete,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it succeeds and it's state changes to "Shutdown".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If a POD can't start properly for any reason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It remains in "Pending" state for considerable period of time,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then POD moves to "Failed" state.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If a POD dies,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it is dead.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Cannot make it alive again.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Can replace it with a new one but we cannot bring it up.</a:t>
            </a:r>
          </a:p>
        </p:txBody>
      </p:sp>
    </p:spTree>
    <p:extLst>
      <p:ext uri="{BB962C8B-B14F-4D97-AF65-F5344CB8AC3E}">
        <p14:creationId xmlns:p14="http://schemas.microsoft.com/office/powerpoint/2010/main" val="3498734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Multiple containers in a Pod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We can have multiple containers in a Pod.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Different containers in a Pod share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Network namespace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Cgroup</a:t>
            </a:r>
            <a:r>
              <a:rPr lang="en-US" sz="2600" b="1" dirty="0">
                <a:solidFill>
                  <a:schemeClr val="bg1"/>
                </a:solidFill>
              </a:rPr>
              <a:t> (access)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IP address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Volumes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IPC Name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- Can find each other via localhost.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- Communicate with each other using standard inter-process communications. </a:t>
            </a:r>
          </a:p>
          <a:p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98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Labels and Selectors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apply -f label-</a:t>
            </a:r>
            <a:r>
              <a:rPr lang="en-US" sz="2600" b="1" dirty="0" err="1">
                <a:solidFill>
                  <a:schemeClr val="bg1"/>
                </a:solidFill>
              </a:rPr>
              <a:t>selector.yaml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get pods -l </a:t>
            </a:r>
            <a:r>
              <a:rPr lang="en-US" sz="2600" b="1" dirty="0" err="1">
                <a:solidFill>
                  <a:schemeClr val="bg1"/>
                </a:solidFill>
              </a:rPr>
              <a:t>env</a:t>
            </a:r>
            <a:r>
              <a:rPr lang="en-US" sz="2600" b="1" dirty="0">
                <a:solidFill>
                  <a:schemeClr val="bg1"/>
                </a:solidFill>
              </a:rPr>
              <a:t>=development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#-l represents the label we passed.</a:t>
            </a:r>
          </a:p>
          <a:p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delete -f label-</a:t>
            </a:r>
            <a:r>
              <a:rPr lang="en-US" sz="2600" b="1" dirty="0" err="1">
                <a:solidFill>
                  <a:schemeClr val="bg1"/>
                </a:solidFill>
              </a:rPr>
              <a:t>selector.yaml</a:t>
            </a:r>
            <a:endParaRPr lang="en-US" sz="2600" b="1" dirty="0">
              <a:solidFill>
                <a:schemeClr val="bg1"/>
              </a:solidFill>
            </a:endParaRPr>
          </a:p>
          <a:p>
            <a:endParaRPr lang="en-US" sz="26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82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ReplicationController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rc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What is </a:t>
            </a:r>
            <a:r>
              <a:rPr lang="en-US" sz="2600" b="1" dirty="0" err="1">
                <a:solidFill>
                  <a:schemeClr val="bg1"/>
                </a:solidFill>
              </a:rPr>
              <a:t>ReplicationController</a:t>
            </a:r>
            <a:r>
              <a:rPr lang="en-US" sz="2600" b="1" dirty="0">
                <a:solidFill>
                  <a:schemeClr val="bg1"/>
                </a:solidFill>
              </a:rPr>
              <a:t>?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Why do you need to replicate?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How it helps in a </a:t>
            </a:r>
            <a:r>
              <a:rPr lang="en-US" sz="2600" b="1" dirty="0" err="1">
                <a:solidFill>
                  <a:schemeClr val="bg1"/>
                </a:solidFill>
              </a:rPr>
              <a:t>microservices</a:t>
            </a:r>
            <a:r>
              <a:rPr lang="en-US" sz="2600" b="1" dirty="0">
                <a:solidFill>
                  <a:schemeClr val="bg1"/>
                </a:solidFill>
              </a:rPr>
              <a:t> world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Ensures that configured number of pods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if excess, kill.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if less create.</a:t>
            </a:r>
          </a:p>
          <a:p>
            <a:r>
              <a:rPr lang="en-IN" sz="2600" b="1" dirty="0" err="1">
                <a:solidFill>
                  <a:schemeClr val="bg1"/>
                </a:solidFill>
              </a:rPr>
              <a:t>replicationCount</a:t>
            </a:r>
            <a:r>
              <a:rPr lang="en-IN" sz="2600" b="1" dirty="0">
                <a:solidFill>
                  <a:schemeClr val="bg1"/>
                </a:solidFill>
              </a:rPr>
              <a:t> = 1 makes sense </a:t>
            </a:r>
          </a:p>
        </p:txBody>
      </p:sp>
    </p:spTree>
    <p:extLst>
      <p:ext uri="{BB962C8B-B14F-4D97-AF65-F5344CB8AC3E}">
        <p14:creationId xmlns:p14="http://schemas.microsoft.com/office/powerpoint/2010/main" val="40907865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ReplicationController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rc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 err="1">
                <a:solidFill>
                  <a:schemeClr val="bg1"/>
                </a:solidFill>
              </a:rPr>
              <a:t>Adv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- HA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Loadbalancing</a:t>
            </a:r>
            <a:endParaRPr lang="en-US" sz="2600" b="1" dirty="0">
              <a:solidFill>
                <a:schemeClr val="bg1"/>
              </a:solidFill>
            </a:endParaRP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Labs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	</a:t>
            </a:r>
            <a:r>
              <a:rPr lang="en-IN" sz="2600" b="1" dirty="0" err="1">
                <a:solidFill>
                  <a:schemeClr val="bg1"/>
                </a:solidFill>
              </a:rPr>
              <a:t>kubectl</a:t>
            </a:r>
            <a:r>
              <a:rPr lang="en-IN" sz="2600" b="1" dirty="0">
                <a:solidFill>
                  <a:schemeClr val="bg1"/>
                </a:solidFill>
              </a:rPr>
              <a:t> apply -f replication-</a:t>
            </a:r>
            <a:r>
              <a:rPr lang="en-IN" sz="2600" b="1" dirty="0" err="1">
                <a:solidFill>
                  <a:schemeClr val="bg1"/>
                </a:solidFill>
              </a:rPr>
              <a:t>controller.yaml</a:t>
            </a:r>
            <a:endParaRPr lang="en-IN" sz="2600" b="1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bg1"/>
                </a:solidFill>
              </a:rPr>
              <a:t>    	</a:t>
            </a:r>
            <a:r>
              <a:rPr lang="en-IN" sz="2600" b="1" dirty="0" err="1">
                <a:solidFill>
                  <a:schemeClr val="bg1"/>
                </a:solidFill>
              </a:rPr>
              <a:t>kubectl</a:t>
            </a:r>
            <a:r>
              <a:rPr lang="en-IN" sz="2600" b="1" dirty="0">
                <a:solidFill>
                  <a:schemeClr val="bg1"/>
                </a:solidFill>
              </a:rPr>
              <a:t> get </a:t>
            </a:r>
            <a:r>
              <a:rPr lang="en-IN" sz="2600" b="1" dirty="0" err="1">
                <a:solidFill>
                  <a:schemeClr val="bg1"/>
                </a:solidFill>
              </a:rPr>
              <a:t>rc</a:t>
            </a:r>
            <a:endParaRPr lang="en-IN" sz="2600" b="1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bg1"/>
                </a:solidFill>
              </a:rPr>
              <a:t>	</a:t>
            </a:r>
            <a:r>
              <a:rPr lang="en-IN" sz="2600" b="1" dirty="0" err="1">
                <a:solidFill>
                  <a:schemeClr val="bg1"/>
                </a:solidFill>
              </a:rPr>
              <a:t>kubectl</a:t>
            </a:r>
            <a:r>
              <a:rPr lang="en-IN" sz="2600" b="1" dirty="0">
                <a:solidFill>
                  <a:schemeClr val="bg1"/>
                </a:solidFill>
              </a:rPr>
              <a:t> get </a:t>
            </a:r>
            <a:r>
              <a:rPr lang="en-IN" sz="2600" b="1" dirty="0" err="1">
                <a:solidFill>
                  <a:schemeClr val="bg1"/>
                </a:solidFill>
              </a:rPr>
              <a:t>rc</a:t>
            </a:r>
            <a:r>
              <a:rPr lang="en-IN" sz="2600" b="1" dirty="0">
                <a:solidFill>
                  <a:schemeClr val="bg1"/>
                </a:solidFill>
              </a:rPr>
              <a:t> -o wide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    	</a:t>
            </a:r>
            <a:r>
              <a:rPr lang="en-IN" sz="2600" b="1" dirty="0" err="1">
                <a:solidFill>
                  <a:schemeClr val="bg1"/>
                </a:solidFill>
              </a:rPr>
              <a:t>kubectl</a:t>
            </a:r>
            <a:r>
              <a:rPr lang="en-IN" sz="2600" b="1" dirty="0">
                <a:solidFill>
                  <a:schemeClr val="bg1"/>
                </a:solidFill>
              </a:rPr>
              <a:t> describe </a:t>
            </a:r>
            <a:r>
              <a:rPr lang="en-IN" sz="2600" b="1" dirty="0" err="1">
                <a:solidFill>
                  <a:schemeClr val="bg1"/>
                </a:solidFill>
              </a:rPr>
              <a:t>rc</a:t>
            </a:r>
            <a:r>
              <a:rPr lang="en-IN" sz="2600" b="1" dirty="0">
                <a:solidFill>
                  <a:schemeClr val="bg1"/>
                </a:solidFill>
              </a:rPr>
              <a:t> &lt;object&gt;</a:t>
            </a:r>
          </a:p>
        </p:txBody>
      </p:sp>
    </p:spTree>
    <p:extLst>
      <p:ext uri="{BB962C8B-B14F-4D97-AF65-F5344CB8AC3E}">
        <p14:creationId xmlns:p14="http://schemas.microsoft.com/office/powerpoint/2010/main" val="24311379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ReplicaSet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rs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Advanced version of </a:t>
            </a:r>
            <a:r>
              <a:rPr lang="en-US" sz="2600" b="1" dirty="0" err="1">
                <a:solidFill>
                  <a:schemeClr val="bg1"/>
                </a:solidFill>
              </a:rPr>
              <a:t>ReplicationController</a:t>
            </a:r>
            <a:r>
              <a:rPr lang="en-US" sz="2600" b="1" dirty="0">
                <a:solidFill>
                  <a:schemeClr val="bg1"/>
                </a:solidFill>
              </a:rPr>
              <a:t>.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Replacement for </a:t>
            </a:r>
            <a:r>
              <a:rPr lang="en-IN" sz="2600" b="1" dirty="0" err="1">
                <a:solidFill>
                  <a:schemeClr val="bg1"/>
                </a:solidFill>
              </a:rPr>
              <a:t>ReplicationController</a:t>
            </a:r>
            <a:r>
              <a:rPr lang="en-IN" sz="2600" b="1" dirty="0">
                <a:solidFill>
                  <a:schemeClr val="bg1"/>
                </a:solidFill>
              </a:rPr>
              <a:t>.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Works based on sets</a:t>
            </a:r>
          </a:p>
          <a:p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0664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ReplicaSet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rs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IN" sz="2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845386"/>
              </p:ext>
            </p:extLst>
          </p:nvPr>
        </p:nvGraphicFramePr>
        <p:xfrm>
          <a:off x="1811541" y="1359442"/>
          <a:ext cx="8237622" cy="5161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423">
                  <a:extLst>
                    <a:ext uri="{9D8B030D-6E8A-4147-A177-3AD203B41FA5}">
                      <a16:colId xmlns:a16="http://schemas.microsoft.com/office/drawing/2014/main" val="2912172723"/>
                    </a:ext>
                  </a:extLst>
                </a:gridCol>
                <a:gridCol w="3553325">
                  <a:extLst>
                    <a:ext uri="{9D8B030D-6E8A-4147-A177-3AD203B41FA5}">
                      <a16:colId xmlns:a16="http://schemas.microsoft.com/office/drawing/2014/main" val="999957719"/>
                    </a:ext>
                  </a:extLst>
                </a:gridCol>
                <a:gridCol w="2745874">
                  <a:extLst>
                    <a:ext uri="{9D8B030D-6E8A-4147-A177-3AD203B41FA5}">
                      <a16:colId xmlns:a16="http://schemas.microsoft.com/office/drawing/2014/main" val="906364582"/>
                    </a:ext>
                  </a:extLst>
                </a:gridCol>
              </a:tblGrid>
              <a:tr h="463897">
                <a:tc>
                  <a:txBody>
                    <a:bodyPr/>
                    <a:lstStyle/>
                    <a:p>
                      <a:r>
                        <a:rPr lang="en-US" dirty="0"/>
                        <a:t>Criteria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Equality</a:t>
                      </a:r>
                      <a:r>
                        <a:rPr lang="en-US" baseline="0" dirty="0"/>
                        <a:t> based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based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45279"/>
                  </a:ext>
                </a:extLst>
              </a:tr>
              <a:tr h="800698">
                <a:tc>
                  <a:txBody>
                    <a:bodyPr/>
                    <a:lstStyle/>
                    <a:p>
                      <a:r>
                        <a:rPr lang="en-US" dirty="0"/>
                        <a:t>e.g.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environment =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enviornment</a:t>
                      </a:r>
                      <a:r>
                        <a:rPr lang="en-IN" dirty="0"/>
                        <a:t> in  (production, </a:t>
                      </a:r>
                      <a:r>
                        <a:rPr lang="en-IN" dirty="0" err="1"/>
                        <a:t>qa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371772"/>
                  </a:ext>
                </a:extLst>
              </a:tr>
              <a:tr h="80069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tier != 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tier </a:t>
                      </a:r>
                      <a:r>
                        <a:rPr lang="en-IN" dirty="0" err="1"/>
                        <a:t>notin</a:t>
                      </a:r>
                      <a:r>
                        <a:rPr lang="en-IN" dirty="0"/>
                        <a:t> </a:t>
                      </a:r>
                    </a:p>
                    <a:p>
                      <a:r>
                        <a:rPr lang="en-IN" dirty="0"/>
                        <a:t>(frontend, backend)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135897"/>
                  </a:ext>
                </a:extLst>
              </a:tr>
              <a:tr h="1143854">
                <a:tc>
                  <a:txBody>
                    <a:bodyPr/>
                    <a:lstStyle/>
                    <a:p>
                      <a:r>
                        <a:rPr lang="en-US" dirty="0"/>
                        <a:t>Command line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kubectl</a:t>
                      </a:r>
                      <a:r>
                        <a:rPr lang="en-IN" dirty="0"/>
                        <a:t> get pods –l environment=production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kubectl</a:t>
                      </a:r>
                      <a:r>
                        <a:rPr lang="en-IN" dirty="0"/>
                        <a:t> get pods –l environment in (production, </a:t>
                      </a:r>
                      <a:r>
                        <a:rPr lang="en-IN" dirty="0" err="1"/>
                        <a:t>qa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749400"/>
                  </a:ext>
                </a:extLst>
              </a:tr>
              <a:tr h="1268984">
                <a:tc>
                  <a:txBody>
                    <a:bodyPr/>
                    <a:lstStyle/>
                    <a:p>
                      <a:r>
                        <a:rPr lang="en-IN" dirty="0"/>
                        <a:t>manifest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selector:</a:t>
                      </a:r>
                    </a:p>
                    <a:p>
                      <a:r>
                        <a:rPr lang="en-IN" dirty="0" err="1"/>
                        <a:t>environment:production</a:t>
                      </a:r>
                      <a:endParaRPr lang="en-IN" dirty="0"/>
                    </a:p>
                    <a:p>
                      <a:r>
                        <a:rPr lang="en-IN" dirty="0"/>
                        <a:t>tier: 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selector:</a:t>
                      </a:r>
                    </a:p>
                    <a:p>
                      <a:r>
                        <a:rPr lang="en-IN" dirty="0" err="1"/>
                        <a:t>matchLabels</a:t>
                      </a:r>
                      <a:r>
                        <a:rPr lang="en-IN" dirty="0"/>
                        <a:t>:- {</a:t>
                      </a:r>
                      <a:r>
                        <a:rPr lang="en-IN" dirty="0" err="1"/>
                        <a:t>key:environment,operator:In</a:t>
                      </a:r>
                      <a:r>
                        <a:rPr lang="en-IN" dirty="0"/>
                        <a:t>, values:[prod, </a:t>
                      </a:r>
                      <a:r>
                        <a:rPr lang="en-IN" dirty="0" err="1"/>
                        <a:t>qa</a:t>
                      </a:r>
                      <a:r>
                        <a:rPr lang="en-IN" dirty="0"/>
                        <a:t>]}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216726"/>
                  </a:ext>
                </a:extLst>
              </a:tr>
              <a:tr h="683299">
                <a:tc>
                  <a:txBody>
                    <a:bodyPr/>
                    <a:lstStyle/>
                    <a:p>
                      <a:r>
                        <a:rPr lang="en-IN" dirty="0"/>
                        <a:t>Supports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Services, </a:t>
                      </a:r>
                      <a:r>
                        <a:rPr lang="en-IN" dirty="0" err="1"/>
                        <a:t>ReplicationControllers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Jobs, Deployment, </a:t>
                      </a:r>
                      <a:r>
                        <a:rPr lang="en-IN" dirty="0" err="1"/>
                        <a:t>ReplicaSet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DaemonSet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2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406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Labs for </a:t>
            </a:r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ReplicaSet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rs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apply -f replica-</a:t>
            </a:r>
            <a:r>
              <a:rPr lang="en-US" sz="2600" b="1" dirty="0" err="1">
                <a:solidFill>
                  <a:schemeClr val="bg1"/>
                </a:solidFill>
              </a:rPr>
              <a:t>set.yaml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get </a:t>
            </a:r>
            <a:r>
              <a:rPr lang="en-US" sz="2600" b="1" dirty="0" err="1">
                <a:solidFill>
                  <a:schemeClr val="bg1"/>
                </a:solidFill>
              </a:rPr>
              <a:t>rs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get </a:t>
            </a:r>
            <a:r>
              <a:rPr lang="en-US" sz="2600" b="1" dirty="0" err="1">
                <a:solidFill>
                  <a:schemeClr val="bg1"/>
                </a:solidFill>
              </a:rPr>
              <a:t>rs</a:t>
            </a:r>
            <a:r>
              <a:rPr lang="en-US" sz="2600" b="1" dirty="0">
                <a:solidFill>
                  <a:schemeClr val="bg1"/>
                </a:solidFill>
              </a:rPr>
              <a:t> -o wide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describe </a:t>
            </a:r>
            <a:r>
              <a:rPr lang="en-US" sz="2600" b="1" dirty="0" err="1">
                <a:solidFill>
                  <a:schemeClr val="bg1"/>
                </a:solidFill>
              </a:rPr>
              <a:t>rs</a:t>
            </a:r>
            <a:r>
              <a:rPr lang="en-US" sz="2600" b="1" dirty="0">
                <a:solidFill>
                  <a:schemeClr val="bg1"/>
                </a:solidFill>
              </a:rPr>
              <a:t> &lt;&lt;</a:t>
            </a:r>
            <a:r>
              <a:rPr lang="en-US" sz="2600" b="1" dirty="0" err="1">
                <a:solidFill>
                  <a:schemeClr val="bg1"/>
                </a:solidFill>
              </a:rPr>
              <a:t>rs</a:t>
            </a:r>
            <a:r>
              <a:rPr lang="en-US" sz="2600" b="1" dirty="0">
                <a:solidFill>
                  <a:schemeClr val="bg1"/>
                </a:solidFill>
              </a:rPr>
              <a:t> id&gt;&gt;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5860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Deployment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	- Desired state in a Deployment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DeploymentController</a:t>
            </a:r>
            <a:r>
              <a:rPr lang="en-US" sz="2600" b="1" dirty="0">
                <a:solidFill>
                  <a:schemeClr val="bg1"/>
                </a:solidFill>
              </a:rPr>
              <a:t> : converts desired state to actual state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Rollback deployment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Scale up deployment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Pause deployment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Steps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Create a deployment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That creates a </a:t>
            </a:r>
            <a:r>
              <a:rPr lang="en-US" sz="2600" b="1" dirty="0" err="1">
                <a:solidFill>
                  <a:schemeClr val="bg1"/>
                </a:solidFill>
              </a:rPr>
              <a:t>ReplicaSet</a:t>
            </a:r>
            <a:r>
              <a:rPr lang="en-US" sz="26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That Creates Pods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25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893E-EB64-43E6-8B72-C2B90D40C52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Need for Standardization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1E8C0-1337-40D5-9B3F-2DBE0FEF4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77" y="1690688"/>
            <a:ext cx="10325697" cy="43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616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Deployment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Status: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rollout status deployment.v1.apps/</a:t>
            </a:r>
            <a:r>
              <a:rPr lang="en-US" sz="2600" b="1" dirty="0" err="1">
                <a:solidFill>
                  <a:schemeClr val="bg1"/>
                </a:solidFill>
              </a:rPr>
              <a:t>nginx</a:t>
            </a:r>
            <a:r>
              <a:rPr lang="en-US" sz="2600" b="1" dirty="0">
                <a:solidFill>
                  <a:schemeClr val="bg1"/>
                </a:solidFill>
              </a:rPr>
              <a:t>-deployment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Update deployment: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--record deployment.v1.apps/</a:t>
            </a:r>
            <a:r>
              <a:rPr lang="en-US" sz="2600" b="1" dirty="0" err="1">
                <a:solidFill>
                  <a:schemeClr val="bg1"/>
                </a:solidFill>
              </a:rPr>
              <a:t>nginx</a:t>
            </a:r>
            <a:r>
              <a:rPr lang="en-US" sz="2600" b="1" dirty="0">
                <a:solidFill>
                  <a:schemeClr val="bg1"/>
                </a:solidFill>
              </a:rPr>
              <a:t>-deployment set image deployment.v1.apps/</a:t>
            </a:r>
            <a:r>
              <a:rPr lang="en-US" sz="2600" b="1" dirty="0" err="1">
                <a:solidFill>
                  <a:schemeClr val="bg1"/>
                </a:solidFill>
              </a:rPr>
              <a:t>nginx</a:t>
            </a:r>
            <a:r>
              <a:rPr lang="en-US" sz="2600" b="1" dirty="0">
                <a:solidFill>
                  <a:schemeClr val="bg1"/>
                </a:solidFill>
              </a:rPr>
              <a:t>-deployment </a:t>
            </a:r>
            <a:r>
              <a:rPr lang="en-US" sz="2600" b="1" dirty="0" err="1">
                <a:solidFill>
                  <a:schemeClr val="bg1"/>
                </a:solidFill>
              </a:rPr>
              <a:t>nginx</a:t>
            </a:r>
            <a:r>
              <a:rPr lang="en-US" sz="2600" b="1" dirty="0">
                <a:solidFill>
                  <a:schemeClr val="bg1"/>
                </a:solidFill>
              </a:rPr>
              <a:t>=nginx:1.9.1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Rollout history: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rollout history deployment.v1.apps/</a:t>
            </a:r>
            <a:r>
              <a:rPr lang="en-US" sz="2600" b="1" dirty="0" err="1">
                <a:solidFill>
                  <a:schemeClr val="bg1"/>
                </a:solidFill>
              </a:rPr>
              <a:t>nginx</a:t>
            </a:r>
            <a:r>
              <a:rPr lang="en-US" sz="2600" b="1" dirty="0">
                <a:solidFill>
                  <a:schemeClr val="bg1"/>
                </a:solidFill>
              </a:rPr>
              <a:t>-deployment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Rollback: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rollout undo deployment.v1.apps/</a:t>
            </a:r>
            <a:r>
              <a:rPr lang="en-US" sz="2600" b="1" dirty="0" err="1">
                <a:solidFill>
                  <a:schemeClr val="bg1"/>
                </a:solidFill>
              </a:rPr>
              <a:t>nginx</a:t>
            </a:r>
            <a:r>
              <a:rPr lang="en-US" sz="2600" b="1" dirty="0">
                <a:solidFill>
                  <a:schemeClr val="bg1"/>
                </a:solidFill>
              </a:rPr>
              <a:t>-deployment</a:t>
            </a:r>
          </a:p>
          <a:p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199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Deployment - Windows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Status: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rollout status deployment.v1.apps/</a:t>
            </a:r>
            <a:r>
              <a:rPr lang="en-US" sz="2600" b="1" dirty="0" err="1">
                <a:solidFill>
                  <a:schemeClr val="bg1"/>
                </a:solidFill>
              </a:rPr>
              <a:t>iisn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Update deployment: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--record deployment.v1.apps/</a:t>
            </a:r>
            <a:r>
              <a:rPr lang="en-US" sz="2600" b="1" dirty="0" err="1">
                <a:solidFill>
                  <a:schemeClr val="bg1"/>
                </a:solidFill>
              </a:rPr>
              <a:t>iisn</a:t>
            </a:r>
            <a:r>
              <a:rPr lang="en-US" sz="2600" b="1" dirty="0">
                <a:solidFill>
                  <a:schemeClr val="bg1"/>
                </a:solidFill>
              </a:rPr>
              <a:t> set image deployment.v1.apps/</a:t>
            </a:r>
            <a:r>
              <a:rPr lang="en-US" sz="2600" b="1" dirty="0" err="1">
                <a:solidFill>
                  <a:schemeClr val="bg1"/>
                </a:solidFill>
              </a:rPr>
              <a:t>iisn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iis</a:t>
            </a:r>
            <a:r>
              <a:rPr lang="en-US" sz="2600" b="1" dirty="0">
                <a:solidFill>
                  <a:schemeClr val="bg1"/>
                </a:solidFill>
              </a:rPr>
              <a:t>-container=myiis:2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Rollout history: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rollout history deployment.v1.apps/</a:t>
            </a:r>
            <a:r>
              <a:rPr lang="en-US" sz="2600" b="1" dirty="0" err="1">
                <a:solidFill>
                  <a:schemeClr val="bg1"/>
                </a:solidFill>
              </a:rPr>
              <a:t>iisn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Rollback: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rollout undo deployment.v1.apps/</a:t>
            </a:r>
            <a:r>
              <a:rPr lang="en-US" sz="2600" b="1" dirty="0" err="1">
                <a:solidFill>
                  <a:schemeClr val="bg1"/>
                </a:solidFill>
              </a:rPr>
              <a:t>iisn</a:t>
            </a:r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106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Scale out 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Linux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 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scale deployment.v1.apps/</a:t>
            </a:r>
            <a:r>
              <a:rPr lang="en-US" sz="2600" b="1" dirty="0" err="1">
                <a:solidFill>
                  <a:schemeClr val="bg1"/>
                </a:solidFill>
              </a:rPr>
              <a:t>nginx</a:t>
            </a:r>
            <a:r>
              <a:rPr lang="en-US" sz="2600" b="1" dirty="0">
                <a:solidFill>
                  <a:schemeClr val="bg1"/>
                </a:solidFill>
              </a:rPr>
              <a:t>-deployment --replicas = 3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Windows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scale deployment.v1.apps/</a:t>
            </a:r>
            <a:r>
              <a:rPr lang="en-US" sz="2600" b="1" dirty="0" err="1">
                <a:solidFill>
                  <a:schemeClr val="bg1"/>
                </a:solidFill>
              </a:rPr>
              <a:t>iisn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>
                <a:solidFill>
                  <a:schemeClr val="bg1"/>
                </a:solidFill>
              </a:rPr>
              <a:t>--replicas </a:t>
            </a:r>
            <a:r>
              <a:rPr lang="en-US" sz="2600" b="1" dirty="0">
                <a:solidFill>
                  <a:schemeClr val="bg1"/>
                </a:solidFill>
              </a:rPr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25372841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Daemonset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StatefulSet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123238" cy="402578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 err="1">
                <a:solidFill>
                  <a:schemeClr val="bg1"/>
                </a:solidFill>
              </a:rPr>
              <a:t>DaemonSet</a:t>
            </a:r>
            <a:r>
              <a:rPr lang="en-US" sz="2600" b="1" dirty="0">
                <a:solidFill>
                  <a:schemeClr val="bg1"/>
                </a:solidFill>
              </a:rPr>
              <a:t>: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Only a single instance should run on a node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An instance should run on all nodes.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Usecase</a:t>
            </a:r>
            <a:r>
              <a:rPr lang="en-US" sz="2600" b="1" dirty="0">
                <a:solidFill>
                  <a:schemeClr val="bg1"/>
                </a:solidFill>
              </a:rPr>
              <a:t> : for monitoring.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 err="1">
                <a:solidFill>
                  <a:schemeClr val="bg1"/>
                </a:solidFill>
              </a:rPr>
              <a:t>StatefulSet</a:t>
            </a:r>
            <a:r>
              <a:rPr lang="en-US" sz="2600" b="1" dirty="0">
                <a:solidFill>
                  <a:schemeClr val="bg1"/>
                </a:solidFill>
              </a:rPr>
              <a:t>: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Work along with a service.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If an instance dies, it would be created back on the same node.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If the node is not available then it would be kept on pending state.</a:t>
            </a:r>
          </a:p>
        </p:txBody>
      </p:sp>
    </p:spTree>
    <p:extLst>
      <p:ext uri="{BB962C8B-B14F-4D97-AF65-F5344CB8AC3E}">
        <p14:creationId xmlns:p14="http://schemas.microsoft.com/office/powerpoint/2010/main" val="17443756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Services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Is a collection of Pods that is exposed as an endpoint.  Is a way of grouping of PODs running in a cluster and how to access them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Different types of Services :</a:t>
            </a:r>
          </a:p>
          <a:p>
            <a:pPr lvl="1">
              <a:lnSpc>
                <a:spcPct val="150000"/>
              </a:lnSpc>
            </a:pPr>
            <a:r>
              <a:rPr lang="en-US" sz="2000" i="1" dirty="0" err="1">
                <a:solidFill>
                  <a:schemeClr val="bg1"/>
                </a:solidFill>
              </a:rPr>
              <a:t>ClusterIP</a:t>
            </a:r>
            <a:r>
              <a:rPr lang="en-US" sz="2000" dirty="0">
                <a:solidFill>
                  <a:schemeClr val="bg1"/>
                </a:solidFill>
              </a:rPr>
              <a:t> exposes the cluster's internal IP.</a:t>
            </a:r>
          </a:p>
          <a:p>
            <a:pPr lvl="1">
              <a:lnSpc>
                <a:spcPct val="150000"/>
              </a:lnSpc>
            </a:pPr>
            <a:r>
              <a:rPr lang="en-US" sz="2000" i="1" dirty="0" err="1">
                <a:solidFill>
                  <a:schemeClr val="bg1"/>
                </a:solidFill>
              </a:rPr>
              <a:t>NodePort</a:t>
            </a:r>
            <a:r>
              <a:rPr lang="en-US" sz="2000" dirty="0">
                <a:solidFill>
                  <a:schemeClr val="bg1"/>
                </a:solidFill>
              </a:rPr>
              <a:t> exposes the Service on each node's IP at a static port.</a:t>
            </a:r>
          </a:p>
          <a:p>
            <a:pPr lvl="1">
              <a:lnSpc>
                <a:spcPct val="150000"/>
              </a:lnSpc>
            </a:pPr>
            <a:r>
              <a:rPr lang="en-US" sz="2000" i="1" dirty="0" err="1">
                <a:solidFill>
                  <a:schemeClr val="bg1"/>
                </a:solidFill>
              </a:rPr>
              <a:t>LoadBalancer</a:t>
            </a:r>
            <a:r>
              <a:rPr lang="en-US" sz="2000" dirty="0">
                <a:solidFill>
                  <a:schemeClr val="bg1"/>
                </a:solidFill>
              </a:rPr>
              <a:t> exposes the Service externally by using a cloud provider's load balancer.</a:t>
            </a:r>
          </a:p>
        </p:txBody>
      </p:sp>
    </p:spTree>
    <p:extLst>
      <p:ext uri="{BB962C8B-B14F-4D97-AF65-F5344CB8AC3E}">
        <p14:creationId xmlns:p14="http://schemas.microsoft.com/office/powerpoint/2010/main" val="12521320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Service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4DC0F-6084-42D5-8A7C-23AC0C3AA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1690688"/>
            <a:ext cx="4753713" cy="39141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7840" y="249623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-    Pods may die and new PODs are created. How to access the POD as the IP changes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front end Pod talk to back end Pod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external users connect to front end Pod's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Services provide standard services like	</a:t>
            </a:r>
          </a:p>
          <a:p>
            <a:r>
              <a:rPr lang="en-US" b="1" dirty="0">
                <a:solidFill>
                  <a:schemeClr val="bg1"/>
                </a:solidFill>
              </a:rPr>
              <a:t>	- Load balancing	</a:t>
            </a:r>
          </a:p>
          <a:p>
            <a:r>
              <a:rPr lang="en-US" b="1" dirty="0">
                <a:solidFill>
                  <a:schemeClr val="bg1"/>
                </a:solidFill>
              </a:rPr>
              <a:t>	-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- Feature to support ZDT app deployment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025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Service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677840" y="249623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-    Pods may die and new PODs are created. How to access the POD as the IP changes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front end Pod talk to back end Pod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external users connect to front end Pod's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Services provide standard services like	</a:t>
            </a:r>
          </a:p>
          <a:p>
            <a:r>
              <a:rPr lang="en-US" b="1" dirty="0">
                <a:solidFill>
                  <a:schemeClr val="bg1"/>
                </a:solidFill>
              </a:rPr>
              <a:t>	- Load balancing	</a:t>
            </a:r>
          </a:p>
          <a:p>
            <a:r>
              <a:rPr lang="en-US" b="1" dirty="0">
                <a:solidFill>
                  <a:schemeClr val="bg1"/>
                </a:solidFill>
              </a:rPr>
              <a:t>	-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- Feature to support ZDT app deployment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photo of clusterIP in kuberne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726" y="1539009"/>
            <a:ext cx="4496089" cy="277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9340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Cluster IP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903956"/>
            <a:ext cx="85736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>
                <a:solidFill>
                  <a:schemeClr val="bg1"/>
                </a:solidFill>
              </a:rPr>
              <a:t>Gives you a service inside your cluster that other 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apps inside your cluster can access. </a:t>
            </a: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  <a:p>
            <a:pPr lvl="1"/>
            <a:r>
              <a:rPr lang="en-IN" sz="2400" b="1" dirty="0">
                <a:solidFill>
                  <a:schemeClr val="bg1"/>
                </a:solidFill>
              </a:rPr>
              <a:t>It is the default Kubernetes service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Image result for photo of clusterIP in kuberne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144" y="2294876"/>
            <a:ext cx="4977101" cy="428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1959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NodePort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3076" name="Picture 4" descr="Image result for photo of nodeport in kuberne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73" y="1219199"/>
            <a:ext cx="10141527" cy="547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4507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NodePort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199" y="1903956"/>
            <a:ext cx="93587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Lab reference : Refer node-</a:t>
            </a:r>
            <a:r>
              <a:rPr lang="en-US" b="1" dirty="0" err="1">
                <a:solidFill>
                  <a:schemeClr val="bg1"/>
                </a:solidFill>
              </a:rPr>
              <a:t>port.yaml</a:t>
            </a:r>
            <a:r>
              <a:rPr lang="en-US" b="1" dirty="0">
                <a:solidFill>
                  <a:schemeClr val="bg1"/>
                </a:solidFill>
              </a:rPr>
              <a:t> - works with deploy-</a:t>
            </a:r>
            <a:r>
              <a:rPr lang="en-US" b="1" dirty="0" err="1">
                <a:solidFill>
                  <a:schemeClr val="bg1"/>
                </a:solidFill>
              </a:rPr>
              <a:t>ng.yaml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Port should be between 31000 to 32767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How it work</a:t>
            </a:r>
          </a:p>
          <a:p>
            <a:r>
              <a:rPr lang="en-US" b="1" dirty="0">
                <a:solidFill>
                  <a:schemeClr val="bg1"/>
                </a:solidFill>
              </a:rPr>
              <a:t>	Exposes the Service on each Node’s IP at a static port (the </a:t>
            </a:r>
            <a:r>
              <a:rPr lang="en-US" b="1" dirty="0" err="1">
                <a:solidFill>
                  <a:schemeClr val="bg1"/>
                </a:solidFill>
              </a:rPr>
              <a:t>NodePort</a:t>
            </a:r>
            <a:r>
              <a:rPr lang="en-US" b="1" dirty="0">
                <a:solidFill>
                  <a:schemeClr val="bg1"/>
                </a:solidFill>
              </a:rPr>
              <a:t>).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ClusterIP</a:t>
            </a:r>
            <a:r>
              <a:rPr lang="en-US" b="1" dirty="0">
                <a:solidFill>
                  <a:schemeClr val="bg1"/>
                </a:solidFill>
              </a:rPr>
              <a:t> Service, to which the </a:t>
            </a:r>
            <a:r>
              <a:rPr lang="en-US" b="1" dirty="0" err="1">
                <a:solidFill>
                  <a:schemeClr val="bg1"/>
                </a:solidFill>
              </a:rPr>
              <a:t>NodePort</a:t>
            </a:r>
            <a:r>
              <a:rPr lang="en-US" b="1" dirty="0">
                <a:solidFill>
                  <a:schemeClr val="bg1"/>
                </a:solidFill>
              </a:rPr>
              <a:t> Service routes, is automatically created.</a:t>
            </a:r>
          </a:p>
          <a:p>
            <a:r>
              <a:rPr lang="en-US" b="1" dirty="0">
                <a:solidFill>
                  <a:schemeClr val="bg1"/>
                </a:solidFill>
              </a:rPr>
              <a:t>	Contact the </a:t>
            </a:r>
            <a:r>
              <a:rPr lang="en-US" b="1" dirty="0" err="1">
                <a:solidFill>
                  <a:schemeClr val="bg1"/>
                </a:solidFill>
              </a:rPr>
              <a:t>NodePort</a:t>
            </a:r>
            <a:r>
              <a:rPr lang="en-US" b="1" dirty="0">
                <a:solidFill>
                  <a:schemeClr val="bg1"/>
                </a:solidFill>
              </a:rPr>
              <a:t> Service, from outside the cluster, by requesting &lt;</a:t>
            </a:r>
            <a:r>
              <a:rPr lang="en-US" b="1" dirty="0" err="1">
                <a:solidFill>
                  <a:schemeClr val="bg1"/>
                </a:solidFill>
              </a:rPr>
              <a:t>NodeIP</a:t>
            </a:r>
            <a:r>
              <a:rPr lang="en-US" b="1" dirty="0">
                <a:solidFill>
                  <a:schemeClr val="bg1"/>
                </a:solidFill>
              </a:rPr>
              <a:t>&gt;:&lt;</a:t>
            </a:r>
            <a:r>
              <a:rPr lang="en-US" b="1" dirty="0" err="1">
                <a:solidFill>
                  <a:schemeClr val="bg1"/>
                </a:solidFill>
              </a:rPr>
              <a:t>NodePort</a:t>
            </a:r>
            <a:r>
              <a:rPr lang="en-US" b="1" dirty="0">
                <a:solidFill>
                  <a:schemeClr val="bg1"/>
                </a:solidFill>
              </a:rPr>
              <a:t>&gt;.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84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8B91-82E0-45FD-9AA5-4E1D6AAF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If it fits, it ships !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5B9C2-00D2-4FFC-B1C1-6077B0355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59" y="1933002"/>
            <a:ext cx="9721242" cy="425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661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LoadBalancer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199" y="1903956"/>
            <a:ext cx="93587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Why </a:t>
            </a:r>
            <a:r>
              <a:rPr lang="en-US" b="1" dirty="0" err="1">
                <a:solidFill>
                  <a:schemeClr val="bg1"/>
                </a:solidFill>
              </a:rPr>
              <a:t>LoadBalancer</a:t>
            </a:r>
            <a:r>
              <a:rPr lang="en-US" b="1" dirty="0">
                <a:solidFill>
                  <a:schemeClr val="bg1"/>
                </a:solidFill>
              </a:rPr>
              <a:t> :</a:t>
            </a:r>
          </a:p>
          <a:p>
            <a:r>
              <a:rPr lang="en-US" b="1" dirty="0">
                <a:solidFill>
                  <a:schemeClr val="bg1"/>
                </a:solidFill>
              </a:rPr>
              <a:t>	With </a:t>
            </a:r>
            <a:r>
              <a:rPr lang="en-US" b="1" dirty="0" err="1">
                <a:solidFill>
                  <a:schemeClr val="bg1"/>
                </a:solidFill>
              </a:rPr>
              <a:t>NodePort</a:t>
            </a:r>
            <a:r>
              <a:rPr lang="en-US" b="1" dirty="0">
                <a:solidFill>
                  <a:schemeClr val="bg1"/>
                </a:solidFill>
              </a:rPr>
              <a:t> your IP’s would still be spread.</a:t>
            </a:r>
          </a:p>
          <a:p>
            <a:r>
              <a:rPr lang="en-US" b="1" dirty="0">
                <a:solidFill>
                  <a:schemeClr val="bg1"/>
                </a:solidFill>
              </a:rPr>
              <a:t>	Clients should not connect to a working IP.</a:t>
            </a:r>
          </a:p>
          <a:p>
            <a:r>
              <a:rPr lang="en-US" b="1" dirty="0">
                <a:solidFill>
                  <a:schemeClr val="bg1"/>
                </a:solidFill>
              </a:rPr>
              <a:t>	A connecting IP can become inaccessible.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s://suedbroecker.files.wordpress.com/2019/03/kube-basic-architecture.jpg?w=669&amp;h=312&amp;crop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02" y="3085827"/>
            <a:ext cx="6372225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5794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Jobs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Two types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Jobs: One time jobs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CronJobs</a:t>
            </a:r>
            <a:r>
              <a:rPr lang="en-US" sz="2600" b="1" dirty="0">
                <a:solidFill>
                  <a:schemeClr val="bg1"/>
                </a:solidFill>
              </a:rPr>
              <a:t>: Scheduled</a:t>
            </a: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6148" name="Picture 4" descr="Create Kubernetes Jobs/Cron Jo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73" y="3170742"/>
            <a:ext cx="5334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471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Jobs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Creates one or more Pods and ensures that a specified number of them successfully terminate.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Primarily meant for short-lived and batch workloads. 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Jobs run until the tasks specified in the job is completed.  </a:t>
            </a: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444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Jobs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r>
              <a:rPr lang="en-US" sz="2600" b="1" dirty="0">
                <a:solidFill>
                  <a:schemeClr val="bg1"/>
                </a:solidFill>
              </a:rPr>
              <a:t>Vi </a:t>
            </a:r>
            <a:r>
              <a:rPr lang="en-US" sz="2600" b="1" dirty="0" err="1">
                <a:solidFill>
                  <a:schemeClr val="bg1"/>
                </a:solidFill>
              </a:rPr>
              <a:t>jobs.yaml</a:t>
            </a: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You can get the job pod logs using </a:t>
            </a:r>
            <a:r>
              <a:rPr lang="en-US" sz="2800" b="1" dirty="0" err="1">
                <a:solidFill>
                  <a:schemeClr val="bg1"/>
                </a:solidFill>
              </a:rPr>
              <a:t>kubectl</a:t>
            </a:r>
            <a:endParaRPr lang="en-IN" sz="28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55BCB-41AE-4748-8976-6AACBA133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53" y="2703501"/>
            <a:ext cx="3057525" cy="438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4FB3B-0BE8-47F2-ADB5-C9B492548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22" y="4817496"/>
            <a:ext cx="50482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594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CronJobs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22DB1-9039-4D18-8F47-C6BD30D2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53" y="2078682"/>
            <a:ext cx="3810000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4D99B2-50D2-4B61-97E9-9244A6EC7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53" y="3580290"/>
            <a:ext cx="4019550" cy="542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0B5811-2CE6-4905-935B-EEB018AEE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153" y="4848535"/>
            <a:ext cx="27908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489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Storage Volume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2834948"/>
            <a:ext cx="100583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Why Volumes?	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Way more powerful than </a:t>
            </a:r>
            <a:r>
              <a:rPr lang="en-IN" b="1" dirty="0" err="1">
                <a:solidFill>
                  <a:schemeClr val="bg1"/>
                </a:solidFill>
              </a:rPr>
              <a:t>docker</a:t>
            </a:r>
            <a:r>
              <a:rPr lang="en-IN" b="1" dirty="0">
                <a:solidFill>
                  <a:schemeClr val="bg1"/>
                </a:solidFill>
              </a:rPr>
              <a:t> volumes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Volume Type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3930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emptyDir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2834948"/>
            <a:ext cx="100583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Creates empty directory	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Removed when Pod dies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Multiple containers can refer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5111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HostPath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2280950"/>
            <a:ext cx="100583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Mounts a file or directory from Host into Pod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Data remain on the HOST after Pod dies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Use cautiously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8101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Lifecycle of Volume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Image result for volume kubernetes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490132"/>
            <a:ext cx="7653867" cy="491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6048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Volumes lifecycle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r>
              <a:rPr lang="en-US" sz="2600" b="1" dirty="0">
                <a:solidFill>
                  <a:schemeClr val="bg1"/>
                </a:solidFill>
              </a:rPr>
              <a:t>Binding</a:t>
            </a: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600" b="1" dirty="0">
                <a:solidFill>
                  <a:schemeClr val="bg1"/>
                </a:solidFill>
              </a:rPr>
              <a:t>Using</a:t>
            </a: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600" b="1" dirty="0">
                <a:solidFill>
                  <a:schemeClr val="bg1"/>
                </a:solidFill>
              </a:rPr>
              <a:t>Storage Object in Use Protection</a:t>
            </a: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600" b="1" dirty="0">
                <a:solidFill>
                  <a:schemeClr val="bg1"/>
                </a:solidFill>
              </a:rPr>
              <a:t>Reclaim – </a:t>
            </a:r>
            <a:r>
              <a:rPr lang="en-US" sz="2600" b="1">
                <a:solidFill>
                  <a:schemeClr val="bg1"/>
                </a:solidFill>
              </a:rPr>
              <a:t>Reclaim Policy</a:t>
            </a:r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90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Why Kubernetes (or container orchestration)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Orchestrate containers across multiple hosts</a:t>
            </a:r>
          </a:p>
          <a:p>
            <a:r>
              <a:rPr lang="en-US" sz="3600" dirty="0">
                <a:solidFill>
                  <a:schemeClr val="bg1"/>
                </a:solidFill>
              </a:rPr>
              <a:t>	Self organizing and Automatic bin packing</a:t>
            </a:r>
          </a:p>
          <a:p>
            <a:r>
              <a:rPr lang="en-US" sz="3600" dirty="0">
                <a:solidFill>
                  <a:schemeClr val="bg1"/>
                </a:solidFill>
              </a:rPr>
              <a:t>	Seamlessly deploy, update and Rollback</a:t>
            </a:r>
          </a:p>
          <a:p>
            <a:r>
              <a:rPr lang="en-US" sz="3600" dirty="0">
                <a:solidFill>
                  <a:schemeClr val="bg1"/>
                </a:solidFill>
              </a:rPr>
              <a:t>		Quick and predictable</a:t>
            </a:r>
          </a:p>
          <a:p>
            <a:r>
              <a:rPr lang="en-US" sz="3600" dirty="0">
                <a:solidFill>
                  <a:schemeClr val="bg1"/>
                </a:solidFill>
              </a:rPr>
              <a:t>	Self healing</a:t>
            </a:r>
          </a:p>
          <a:p>
            <a:r>
              <a:rPr lang="en-US" sz="3600" dirty="0">
                <a:solidFill>
                  <a:schemeClr val="bg1"/>
                </a:solidFill>
              </a:rPr>
              <a:t>	Service discovery and Load balancing</a:t>
            </a:r>
          </a:p>
          <a:p>
            <a:r>
              <a:rPr lang="en-US" sz="3600" dirty="0">
                <a:solidFill>
                  <a:schemeClr val="bg1"/>
                </a:solidFill>
              </a:rPr>
              <a:t>		IPAM. Binding to labels</a:t>
            </a:r>
          </a:p>
          <a:p>
            <a:r>
              <a:rPr lang="en-US" sz="3600" dirty="0">
                <a:solidFill>
                  <a:schemeClr val="bg1"/>
                </a:solidFill>
              </a:rPr>
              <a:t>	Secret and Configuration Management</a:t>
            </a:r>
          </a:p>
          <a:p>
            <a:r>
              <a:rPr lang="en-US" sz="3600" dirty="0">
                <a:solidFill>
                  <a:schemeClr val="bg1"/>
                </a:solidFill>
              </a:rPr>
              <a:t>	Scale out and scale in</a:t>
            </a:r>
          </a:p>
          <a:p>
            <a:r>
              <a:rPr lang="en-US" sz="36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042184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Secrets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5203" y="2065867"/>
            <a:ext cx="10058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Putting sensitive information inside Docker container is not a good idea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AACB63-D6EB-45F5-853B-70D94B3DA33C}"/>
              </a:ext>
            </a:extLst>
          </p:cNvPr>
          <p:cNvSpPr txBox="1"/>
          <p:nvPr/>
        </p:nvSpPr>
        <p:spPr>
          <a:xfrm>
            <a:off x="939453" y="3183467"/>
            <a:ext cx="9885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Container can be inspected, exported and published publicly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0078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Questions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5203" y="2065867"/>
            <a:ext cx="100583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?</a:t>
            </a:r>
            <a:endParaRPr lang="en-IN" sz="8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AACB63-D6EB-45F5-853B-70D94B3DA33C}"/>
              </a:ext>
            </a:extLst>
          </p:cNvPr>
          <p:cNvSpPr txBox="1"/>
          <p:nvPr/>
        </p:nvSpPr>
        <p:spPr>
          <a:xfrm>
            <a:off x="939453" y="3183467"/>
            <a:ext cx="98851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chemeClr val="bg1"/>
                </a:solidFill>
              </a:rPr>
              <a:t>Contact: 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	9731588933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	vilas_Varghese@yahoo.com</a:t>
            </a:r>
          </a:p>
        </p:txBody>
      </p:sp>
    </p:spTree>
    <p:extLst>
      <p:ext uri="{BB962C8B-B14F-4D97-AF65-F5344CB8AC3E}">
        <p14:creationId xmlns:p14="http://schemas.microsoft.com/office/powerpoint/2010/main" val="18786491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Kubernetes Networking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5203" y="2065867"/>
            <a:ext cx="10058399" cy="28469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Container to Container</a:t>
            </a:r>
          </a:p>
          <a:p>
            <a:r>
              <a:rPr lang="en-US" b="1" dirty="0">
                <a:solidFill>
                  <a:schemeClr val="bg1"/>
                </a:solidFill>
              </a:rPr>
              <a:t>				</a:t>
            </a:r>
          </a:p>
          <a:p>
            <a:r>
              <a:rPr lang="en-US" b="1" dirty="0">
                <a:solidFill>
                  <a:schemeClr val="bg1"/>
                </a:solidFill>
              </a:rPr>
              <a:t>						</a:t>
            </a:r>
            <a:r>
              <a:rPr lang="en-US" sz="2500" b="1" dirty="0">
                <a:solidFill>
                  <a:schemeClr val="bg1"/>
                </a:solidFill>
              </a:rPr>
              <a:t>Pod to Pod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sz="2500" b="1" dirty="0">
              <a:solidFill>
                <a:schemeClr val="bg1"/>
              </a:solidFill>
            </a:endParaRPr>
          </a:p>
          <a:p>
            <a:r>
              <a:rPr lang="en-US" sz="2500" b="1" dirty="0">
                <a:solidFill>
                  <a:schemeClr val="bg1"/>
                </a:solidFill>
              </a:rPr>
              <a:t>Pod to Service</a:t>
            </a:r>
          </a:p>
          <a:p>
            <a:r>
              <a:rPr lang="en-US" b="1" dirty="0">
                <a:solidFill>
                  <a:schemeClr val="bg1"/>
                </a:solidFill>
              </a:rPr>
              <a:t>						</a:t>
            </a:r>
            <a:r>
              <a:rPr lang="en-US" sz="2500" b="1" dirty="0">
                <a:solidFill>
                  <a:schemeClr val="bg1"/>
                </a:solidFill>
              </a:rPr>
              <a:t>External to Service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104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Container to Container Communication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5203" y="2065867"/>
            <a:ext cx="100583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-    Highly coupled Pod</a:t>
            </a:r>
          </a:p>
          <a:p>
            <a:pPr marL="285750" indent="-285750">
              <a:buFontTx/>
              <a:buChar char="-"/>
            </a:pPr>
            <a:r>
              <a:rPr lang="en-IN" b="1" dirty="0">
                <a:solidFill>
                  <a:schemeClr val="bg1"/>
                </a:solidFill>
              </a:rPr>
              <a:t>Localhost</a:t>
            </a:r>
          </a:p>
          <a:p>
            <a:pPr marL="285750" indent="-285750">
              <a:buFontTx/>
              <a:buChar char="-"/>
            </a:pPr>
            <a:r>
              <a:rPr lang="en-IN" b="1" dirty="0">
                <a:solidFill>
                  <a:schemeClr val="bg1"/>
                </a:solidFill>
              </a:rPr>
              <a:t>S</a:t>
            </a:r>
          </a:p>
          <a:p>
            <a:pPr marL="285750" indent="-285750">
              <a:buFontTx/>
              <a:buChar char="-"/>
            </a:pPr>
            <a:r>
              <a:rPr lang="en-IN" b="1" dirty="0">
                <a:solidFill>
                  <a:schemeClr val="bg1"/>
                </a:solidFill>
              </a:rPr>
              <a:t>As</a:t>
            </a:r>
          </a:p>
          <a:p>
            <a:pPr marL="285750" indent="-285750">
              <a:buFontTx/>
              <a:buChar char="-"/>
            </a:pPr>
            <a:r>
              <a:rPr lang="en-IN" b="1" dirty="0" err="1">
                <a:solidFill>
                  <a:schemeClr val="bg1"/>
                </a:solidFill>
              </a:rPr>
              <a:t>Asd</a:t>
            </a: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IN" b="1" dirty="0" err="1">
                <a:solidFill>
                  <a:schemeClr val="bg1"/>
                </a:solidFill>
              </a:rPr>
              <a:t>Asd</a:t>
            </a: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6976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Pod to Pod Communication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9453" y="2038159"/>
            <a:ext cx="1005839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Pod’s have IP address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Containers with in Pod share the network namespace including IP.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Implemented by Network drivers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Rules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pods can communicate with all pods without NAT</a:t>
            </a:r>
            <a:endParaRPr lang="en-IN" b="1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dirty="0"/>
              <a:t>agents on a node (e.g. system daemons, </a:t>
            </a:r>
            <a:r>
              <a:rPr lang="en-US" dirty="0" err="1"/>
              <a:t>kubelet</a:t>
            </a:r>
            <a:r>
              <a:rPr lang="en-US" dirty="0"/>
              <a:t>) can communicate with all pods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For platforms that support Pod running in host network (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pods in host network of node can communicate with all pods without NAT</a:t>
            </a: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IN" b="1" dirty="0">
                <a:solidFill>
                  <a:schemeClr val="bg1"/>
                </a:solidFill>
              </a:rPr>
              <a:t>Simple and less friction model</a:t>
            </a:r>
          </a:p>
          <a:p>
            <a:pPr marL="285750" indent="-285750">
              <a:buFontTx/>
              <a:buChar char="-"/>
            </a:pPr>
            <a:r>
              <a:rPr lang="en-IN" b="1" dirty="0">
                <a:solidFill>
                  <a:schemeClr val="bg1"/>
                </a:solidFill>
              </a:rPr>
              <a:t>Containers should co-ordinate Port like how it happens on VM’s. IP-per-Pod model.</a:t>
            </a:r>
          </a:p>
          <a:p>
            <a:pPr marL="285750" indent="-285750">
              <a:buFontTx/>
              <a:buChar char="-"/>
            </a:pPr>
            <a:r>
              <a:rPr lang="en-IN" b="1" dirty="0" err="1">
                <a:solidFill>
                  <a:schemeClr val="bg1"/>
                </a:solidFill>
              </a:rPr>
              <a:t>Asd</a:t>
            </a: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032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Pod to Pod Communication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9453" y="2038159"/>
            <a:ext cx="10058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31" y="1330036"/>
            <a:ext cx="11077575" cy="520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381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Pod to Pod Communication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9453" y="2038159"/>
            <a:ext cx="10058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1570182"/>
            <a:ext cx="105251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451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Pod to Pod Communication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9453" y="2038159"/>
            <a:ext cx="10058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365125"/>
            <a:ext cx="10982325" cy="59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679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Pod to Pod Communication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9453" y="2038159"/>
            <a:ext cx="10058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365125"/>
            <a:ext cx="10982325" cy="59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075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CI/CD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5" y="1479450"/>
            <a:ext cx="8866910" cy="487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2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Why Kubernetes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contd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…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	Storage orchestration</a:t>
            </a:r>
          </a:p>
          <a:p>
            <a:r>
              <a:rPr lang="en-US" sz="3600" dirty="0">
                <a:solidFill>
                  <a:schemeClr val="bg1"/>
                </a:solidFill>
              </a:rPr>
              <a:t>	Optimum hardware utilization</a:t>
            </a:r>
          </a:p>
          <a:p>
            <a:r>
              <a:rPr lang="en-US" sz="3600" dirty="0">
                <a:solidFill>
                  <a:schemeClr val="bg1"/>
                </a:solidFill>
              </a:rPr>
              <a:t>	Batch Execution	</a:t>
            </a:r>
          </a:p>
        </p:txBody>
      </p:sp>
    </p:spTree>
    <p:extLst>
      <p:ext uri="{BB962C8B-B14F-4D97-AF65-F5344CB8AC3E}">
        <p14:creationId xmlns:p14="http://schemas.microsoft.com/office/powerpoint/2010/main" val="25611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Software container world 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2567834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Need to Simplify and standardize how the containers come together to make a usable software system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39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26968</TotalTime>
  <Words>3211</Words>
  <Application>Microsoft Office PowerPoint</Application>
  <PresentationFormat>Widescreen</PresentationFormat>
  <Paragraphs>605</Paragraphs>
  <Slides>79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3" baseType="lpstr">
      <vt:lpstr>Arial</vt:lpstr>
      <vt:lpstr>Calibri</vt:lpstr>
      <vt:lpstr>Calibri Light</vt:lpstr>
      <vt:lpstr>Office Theme</vt:lpstr>
      <vt:lpstr>PowerPoint Presentation</vt:lpstr>
      <vt:lpstr>Kubernetes overview</vt:lpstr>
      <vt:lpstr>Container Orchestration – Why do we need it ? </vt:lpstr>
      <vt:lpstr>PowerPoint Presentation</vt:lpstr>
      <vt:lpstr>Need for Standardization</vt:lpstr>
      <vt:lpstr>If it fits, it ships !</vt:lpstr>
      <vt:lpstr>Why Kubernetes (or container orchestration)</vt:lpstr>
      <vt:lpstr>Why Kubernetes contd…</vt:lpstr>
      <vt:lpstr>Software container world </vt:lpstr>
      <vt:lpstr>Why the market has chosen Kubernetes?</vt:lpstr>
      <vt:lpstr>Kubernetes Architecture – View from 10000 ft</vt:lpstr>
      <vt:lpstr>API Server</vt:lpstr>
      <vt:lpstr>ETCD</vt:lpstr>
      <vt:lpstr>Controller Manager</vt:lpstr>
      <vt:lpstr>Controller Manager</vt:lpstr>
      <vt:lpstr>Scheduler</vt:lpstr>
      <vt:lpstr>Worker Node</vt:lpstr>
      <vt:lpstr>Master to Node Communication</vt:lpstr>
      <vt:lpstr>Master to Node Communication</vt:lpstr>
      <vt:lpstr>Kubelet </vt:lpstr>
      <vt:lpstr>Kubernetes Proxy Service </vt:lpstr>
      <vt:lpstr>YAML</vt:lpstr>
      <vt:lpstr>Manifest file</vt:lpstr>
      <vt:lpstr>apiVersion : Manifest file</vt:lpstr>
      <vt:lpstr>Kind and metadata : Manifest file</vt:lpstr>
      <vt:lpstr>kind : Manifest file</vt:lpstr>
      <vt:lpstr>Namespaces</vt:lpstr>
      <vt:lpstr>Namespaces</vt:lpstr>
      <vt:lpstr>Namespaces</vt:lpstr>
      <vt:lpstr>How to Deploy</vt:lpstr>
      <vt:lpstr>POD Creation</vt:lpstr>
      <vt:lpstr>POD Creation</vt:lpstr>
      <vt:lpstr>POD</vt:lpstr>
      <vt:lpstr>POD</vt:lpstr>
      <vt:lpstr>POD</vt:lpstr>
      <vt:lpstr>Uses of POD</vt:lpstr>
      <vt:lpstr>Pod Commands</vt:lpstr>
      <vt:lpstr>Kubernetes for Docker experts</vt:lpstr>
      <vt:lpstr>Labs of POD</vt:lpstr>
      <vt:lpstr>Lifecycle of Pod</vt:lpstr>
      <vt:lpstr>Lifecycle of Pod</vt:lpstr>
      <vt:lpstr>Multiple containers in a Pod</vt:lpstr>
      <vt:lpstr>Labels and Selectors</vt:lpstr>
      <vt:lpstr>ReplicationController (rc)</vt:lpstr>
      <vt:lpstr>ReplicationController (rc)</vt:lpstr>
      <vt:lpstr>ReplicaSet (rs)</vt:lpstr>
      <vt:lpstr>ReplicaSet (rs)</vt:lpstr>
      <vt:lpstr>Labs for ReplicaSet (rs)</vt:lpstr>
      <vt:lpstr>Deployment</vt:lpstr>
      <vt:lpstr>Deployment</vt:lpstr>
      <vt:lpstr>Deployment - Windows</vt:lpstr>
      <vt:lpstr>Scale out </vt:lpstr>
      <vt:lpstr>Daemonset and StatefulSet </vt:lpstr>
      <vt:lpstr>Services</vt:lpstr>
      <vt:lpstr>Service</vt:lpstr>
      <vt:lpstr>Service</vt:lpstr>
      <vt:lpstr>Cluster IP</vt:lpstr>
      <vt:lpstr>NodePort</vt:lpstr>
      <vt:lpstr>NodePort</vt:lpstr>
      <vt:lpstr>LoadBalancer</vt:lpstr>
      <vt:lpstr>Jobs</vt:lpstr>
      <vt:lpstr>Jobs</vt:lpstr>
      <vt:lpstr>Jobs</vt:lpstr>
      <vt:lpstr>CronJobs</vt:lpstr>
      <vt:lpstr>Storage Volume</vt:lpstr>
      <vt:lpstr>emptyDir</vt:lpstr>
      <vt:lpstr>HostPath</vt:lpstr>
      <vt:lpstr>Lifecycle of Volume</vt:lpstr>
      <vt:lpstr>Volumes lifecycle</vt:lpstr>
      <vt:lpstr>Secrets</vt:lpstr>
      <vt:lpstr>Questions</vt:lpstr>
      <vt:lpstr>Kubernetes Networking</vt:lpstr>
      <vt:lpstr>Container to Container Communication</vt:lpstr>
      <vt:lpstr>Pod to Pod Communication</vt:lpstr>
      <vt:lpstr>Pod to Pod Communication</vt:lpstr>
      <vt:lpstr>Pod to Pod Communication</vt:lpstr>
      <vt:lpstr>Pod to Pod Communication</vt:lpstr>
      <vt:lpstr>Pod to Pod Communication</vt:lpstr>
      <vt:lpstr>CI/CD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915</cp:revision>
  <dcterms:created xsi:type="dcterms:W3CDTF">2019-09-14T09:29:44Z</dcterms:created>
  <dcterms:modified xsi:type="dcterms:W3CDTF">2020-10-28T04:22:46Z</dcterms:modified>
</cp:coreProperties>
</file>