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1AB409-7245-4390-B3AD-D33CD60E8FC8}">
  <a:tblStyle styleId="{431AB409-7245-4390-B3AD-D33CD60E8F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8F808FC-61B7-496D-A79F-98B24A4CD4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a6d2f3d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fa6d2f3d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a6d2f3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a6d2f3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fa6d2f3d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fa6d2f3d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fa6d2f3d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fa6d2f3d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a6d2f3d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a6d2f3d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fa6d2f3d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fa6d2f3d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a6d2f3db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a6d2f3d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fa6d2f3db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fa6d2f3d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fa6d2f3d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fa6d2f3d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cityofchicago.org/Public-Safety/Crimes-2001-to-Present/ijzp-q8t2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59125"/>
            <a:ext cx="8520600" cy="20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Chicago Crime Data Analysis</a:t>
            </a:r>
            <a:endParaRPr sz="4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Aomkar Mathakar - 015925013</a:t>
            </a:r>
            <a:endParaRPr sz="25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Mugdha Gumphekar - 015786238</a:t>
            </a:r>
            <a:endParaRPr sz="25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Sandesh Gupta - 015649036</a:t>
            </a:r>
            <a:endParaRPr sz="25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Venkata Prithvi Raj Namburi - 015944994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Rule Mining - 2021 data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districts 4 and 8, no arrests have been made for more than 90% of the crimes.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months of August and September contribute to 20% of the annual crime. And yet no arrests were made for more than 90% of the cases.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following crimes, arrests rates were very low: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Theft over $500 - 1%</a:t>
            </a:r>
            <a:endParaRPr sz="18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Theft under $500 - 1%</a:t>
            </a:r>
            <a:endParaRPr sz="18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Deceptive practice - 1%</a:t>
            </a:r>
            <a:endParaRPr sz="18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Criminal Damage to vehicle - 2%</a:t>
            </a:r>
            <a:endParaRPr sz="18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Simple Assault - 6%</a:t>
            </a:r>
            <a:endParaRPr sz="18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Crimes committed at residences, apartments -  6%, contributes to 25% of the crimes.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Number of records: 7,424,694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Number of attributes: 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Sample Attributes: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https://data.cityofchicago.org/Public-Safety/Crimes-2001-to-Present/ijzp-q8t2/data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663400" y="265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{431AB409-7245-4390-B3AD-D33CD60E8FC8}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Crime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Location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Domestic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District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Community area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Latitude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Longitude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</a:t>
            </a:r>
            <a:r>
              <a:rPr lang="en"/>
              <a:t>methods</a:t>
            </a:r>
            <a:r>
              <a:rPr lang="en"/>
              <a:t>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Association rule mining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Apriori algorithm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Efficient Apriori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FP Growth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Clustering methods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B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C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D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Rule Mining - Analysis	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89875" y="1152475"/>
            <a:ext cx="905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Analyse 2021 crime data </a:t>
            </a:r>
            <a:endParaRPr sz="1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Dates: 01/01/2021 - 11/10/2021 </a:t>
            </a:r>
            <a:endParaRPr sz="1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Total 158084 records 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Analyse Pre and Post Covid data</a:t>
            </a:r>
            <a:endParaRPr sz="2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Dates: Pre-covid (03/20/2018 - 03/20/2020), Post- covid (03/21/2020 - 10/11/2021)</a:t>
            </a:r>
            <a:endParaRPr sz="1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Total records: </a:t>
            </a:r>
            <a:r>
              <a:rPr lang="en" sz="1700"/>
              <a:t>Pre-covid: </a:t>
            </a:r>
            <a:r>
              <a:rPr lang="en" sz="1700"/>
              <a:t>528391 and </a:t>
            </a:r>
            <a:r>
              <a:rPr lang="en" sz="1700"/>
              <a:t>Post-covid: </a:t>
            </a:r>
            <a:r>
              <a:rPr lang="en" sz="1700"/>
              <a:t>319531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Rule Mining - Preprocessing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20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methods: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redundant or unuseful columns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new column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the record data to transaction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Rule Mining - Algorithms used	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Apriori algorithm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Efficient Apriori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FP Growth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Concepts: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Confidence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Lift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Rule Mining - 2021 data analysis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468300" y="143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{E8F808FC-61B7-496D-A79F-98B24A4CD421}</a:tableStyleId>
              </a:tblPr>
              <a:tblGrid>
                <a:gridCol w="1263200"/>
                <a:gridCol w="1441825"/>
                <a:gridCol w="1135575"/>
                <a:gridCol w="2705025"/>
                <a:gridCol w="14162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Support </a:t>
                      </a:r>
                      <a:endParaRPr b="1"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Confidence</a:t>
                      </a:r>
                      <a:endParaRPr b="1"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Lift</a:t>
                      </a:r>
                      <a:endParaRPr b="1"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Number of rules generated</a:t>
                      </a:r>
                      <a:endParaRPr b="1"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Time taken</a:t>
                      </a:r>
                      <a:endParaRPr b="1" sz="17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0.05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0.9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85</a:t>
                      </a:r>
                      <a:endParaRPr sz="17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16s</a:t>
                      </a:r>
                      <a:endParaRPr sz="17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0.05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0.8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110</a:t>
                      </a:r>
                      <a:endParaRPr sz="17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14s</a:t>
                      </a:r>
                      <a:endParaRPr sz="17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0.10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0.8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18</a:t>
                      </a:r>
                      <a:endParaRPr sz="17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2s</a:t>
                      </a:r>
                      <a:endParaRPr sz="17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0.10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0.9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11</a:t>
                      </a:r>
                      <a:endParaRPr sz="17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2s</a:t>
                      </a:r>
                      <a:endParaRPr sz="17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0.20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0.9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</a:t>
                      </a:r>
                      <a:endParaRPr sz="17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50ms</a:t>
                      </a:r>
                      <a:endParaRPr sz="17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0.5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0.9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</a:t>
                      </a:r>
                      <a:endParaRPr sz="17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34ms</a:t>
                      </a:r>
                      <a:endParaRPr sz="17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94" name="Google Shape;94;p19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Association Rule Mining - Algorithm 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01" name="Google Shape;101;p20"/>
          <p:cNvGraphicFramePr/>
          <p:nvPr/>
        </p:nvGraphicFramePr>
        <p:xfrm>
          <a:off x="462900" y="138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{E8F808FC-61B7-496D-A79F-98B24A4CD421}</a:tableStyleId>
              </a:tblPr>
              <a:tblGrid>
                <a:gridCol w="2025275"/>
                <a:gridCol w="2025275"/>
                <a:gridCol w="2025275"/>
                <a:gridCol w="2025275"/>
              </a:tblGrid>
              <a:tr h="57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Apriori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Efficient Apriori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FP Growth</a:t>
                      </a:r>
                      <a:endParaRPr b="1" sz="1600"/>
                    </a:p>
                  </a:txBody>
                  <a:tcPr marT="63500" marB="63500" marR="63500" marL="63500"/>
                </a:tc>
              </a:tr>
              <a:tr h="56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Support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0.05</a:t>
                      </a:r>
                      <a:endParaRPr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0.05</a:t>
                      </a:r>
                      <a:endParaRPr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0.05</a:t>
                      </a:r>
                      <a:endParaRPr sz="1600"/>
                    </a:p>
                  </a:txBody>
                  <a:tcPr marT="63500" marB="63500" marR="63500" marL="63500"/>
                </a:tc>
              </a:tr>
              <a:tr h="56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Confidence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0.9</a:t>
                      </a:r>
                      <a:endParaRPr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0.9</a:t>
                      </a:r>
                      <a:endParaRPr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0.9</a:t>
                      </a:r>
                      <a:endParaRPr sz="1600"/>
                    </a:p>
                  </a:txBody>
                  <a:tcPr marT="63500" marB="63500" marR="63500" marL="63500"/>
                </a:tc>
              </a:tr>
              <a:tr h="56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Lift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</a:t>
                      </a:r>
                      <a:endParaRPr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</a:t>
                      </a:r>
                      <a:endParaRPr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</a:t>
                      </a:r>
                      <a:endParaRPr sz="1600"/>
                    </a:p>
                  </a:txBody>
                  <a:tcPr marT="63500" marB="63500" marR="63500" marL="63500"/>
                </a:tc>
              </a:tr>
              <a:tr h="56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Time taken</a:t>
                      </a:r>
                      <a:endParaRPr b="1" sz="16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16s</a:t>
                      </a:r>
                      <a:endParaRPr sz="16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0.84s</a:t>
                      </a:r>
                      <a:endParaRPr sz="16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1.8s</a:t>
                      </a:r>
                      <a:endParaRPr sz="16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p20"/>
          <p:cNvSpPr txBox="1"/>
          <p:nvPr/>
        </p:nvSpPr>
        <p:spPr>
          <a:xfrm>
            <a:off x="1461175" y="1525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Rule Mining - Itemset Generation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Min_support = 0.05, min_confidence = 0.9, min_lift = 1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50" y="1504000"/>
            <a:ext cx="89241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