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0DF8A2-7EA9-41DC-BA51-D77F3CAEEB13}">
  <a:tblStyle styleId="{980DF8A2-7EA9-41DC-BA51-D77F3CAEEB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7D53803-8E94-4C0D-9FBE-E1F272088B9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2ebea0c0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2ebea0c0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2ebea0c0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2ebea0c0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a6d2f3d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fa6d2f3d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2ebea0c0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2ebea0c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ebea0c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2ebea0c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2ebea0c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2ebea0c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ebea0c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2ebea0c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2ebea0c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2ebea0c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2ebea0c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2ebea0c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2ebea0c0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2ebea0c0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a6d2f3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a6d2f3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2ebea0c0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2ebea0c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2ebea0c0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2ebea0c0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fa6d2f3d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fa6d2f3d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fa6d2f3d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fa6d2f3d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a6d2f3d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a6d2f3d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fa6d2f3d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fa6d2f3d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a6d2f3d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fa6d2f3d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a6d2f3d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fa6d2f3d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a6d2f3d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fa6d2f3d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cityofchicago.org/Public-Safety/Crimes-2001-to-Present/ijzp-q8t2/dat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59125"/>
            <a:ext cx="8520600" cy="20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Chicago Crime Data Analysis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Aomkar Mathakar - 015925013</a:t>
            </a:r>
            <a:endParaRPr sz="25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Mugdha Gumphekar - 015786238</a:t>
            </a:r>
            <a:endParaRPr sz="25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Sandesh Gupta - 015649036</a:t>
            </a:r>
            <a:endParaRPr sz="25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Venkata Prithvi Raj Namburi - 015944994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Association Rule Mining - Itemset Generation (Pre-Covid)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Min_support = 0.05, min_confidence = 0.5, min_lift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9675"/>
            <a:ext cx="9144000" cy="23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Association Rule Mining - Itemset Generation (Post Covid)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Min_support = 0.05, min_confidence = 0.5, min_lift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6149"/>
            <a:ext cx="9144002" cy="27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 - 2021 data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districts 4 and 8, no arrests have been made for more than 90% of the crimes.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months of August and September contribute to 20% of the annual crime. And yet no arrests were made for more than 90% of the cases.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following crimes, arrests rates were very low: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Theft over $500 - 1%</a:t>
            </a:r>
            <a:endParaRPr sz="18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Theft under $500 - 1%</a:t>
            </a:r>
            <a:endParaRPr sz="18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Deceptive practice - 1%</a:t>
            </a:r>
            <a:endParaRPr sz="18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Criminal Damage to vehicle - 2%</a:t>
            </a:r>
            <a:endParaRPr sz="18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Simple Assault - 6%</a:t>
            </a:r>
            <a:endParaRPr sz="18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Crimes committed at residences, apartments -  6%, contributes to 25% of the crimes.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Association Rule Mining - Pre/Post Covid data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Pre-Covid, the arrest rate for the case of Narcotics was 100% whereas no cases were recorded post covid with the same rate of confidence.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Post-Covid thefts increased about 40%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Pre-Covid, the months of August and September resulted in 15% of the crime whereas Post-Covid it increased to 20%, and yet the arrest was only about 1%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In the following crimes, arrests rates are very low: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Theft over $500 - 1%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Theft under $500 - 1%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Deceptive practice - 1%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Criminal Damage to vehicle - 2%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Clustering</a:t>
            </a:r>
            <a:r>
              <a:rPr lang="en"/>
              <a:t> - Data Preprocessing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Dropping unnecessary columns like Beat, Case Number, FBI Code, Location co-ordinates,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Splitting the date type data into date and time, and the time data into seconds, hours and months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then normalized all these values to bring them to a scale of 0 to 1.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- Techniques used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K-Means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K-Modes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Hierarchical Agglomerative Clustering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49257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implemented k-means for multiple combinations of dimensions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most insightful one was for IUCR and District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 finding - crimes such as IUCR Codes 5131 (other offence - violent offender), 4387 (Violation of Order of Protection), 3731 (Obstructing Identification) etc </a:t>
            </a:r>
            <a:r>
              <a:rPr b="1" lang="en"/>
              <a:t>occur much less frequently</a:t>
            </a:r>
            <a:r>
              <a:rPr lang="en"/>
              <a:t> than others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625" y="1442288"/>
            <a:ext cx="31432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K-Modes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Extension of K-Means algorithm - works on categorical data, uses Hamming distance as the distance measure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Performed clustering on </a:t>
            </a:r>
            <a:r>
              <a:rPr b="1" lang="en"/>
              <a:t>Types of Crimes and Districts; </a:t>
            </a:r>
            <a:r>
              <a:rPr lang="en"/>
              <a:t>and </a:t>
            </a:r>
            <a:r>
              <a:rPr b="1" lang="en"/>
              <a:t>Crime types and Arrests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results helped validate results of kmeans clustering - most crimes occurring in most districts, led to new insights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District 7 is more prone to Crimes like 'Battery', 'Deceptive practice', 'Weapons violation', ‘Burglary'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Very few arrests were made for crimes such as 'Assault', 'Criminal Damage', 'Motor Vehicle Theft' out of all 31 unique crime types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224725"/>
            <a:ext cx="42603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Hierarchical Agglomerative </a:t>
            </a:r>
            <a:br>
              <a:rPr lang="en" sz="2320"/>
            </a:br>
            <a:r>
              <a:rPr lang="en" sz="2320"/>
              <a:t>Clustering (HAC)</a:t>
            </a:r>
            <a:endParaRPr sz="2320"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40095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HAC was used </a:t>
            </a:r>
            <a:r>
              <a:rPr lang="en"/>
              <a:t>to get much deeper and granular insights about the distribution of crime across various dimensions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Months and Crime types Findings -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i) Deceptive Practice and Public Indecency occurred more frequently in January and February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ii) Assault, Burglary, Homicide had the highest occurrences between June and October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iii) Relatively fewer crimes have occurred in March and October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800" y="224725"/>
            <a:ext cx="4528775" cy="49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224725"/>
            <a:ext cx="42603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Hierarchical Agglomerative </a:t>
            </a:r>
            <a:br>
              <a:rPr lang="en" sz="2320"/>
            </a:br>
            <a:r>
              <a:rPr lang="en" sz="2320"/>
              <a:t>Clustering (HAC)</a:t>
            </a:r>
            <a:endParaRPr sz="2320"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40095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Hour and crime types findings -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i) </a:t>
            </a:r>
            <a:r>
              <a:rPr lang="en"/>
              <a:t>Arson, liquor law violation, crimes involving children, obscenity, homicides and sex offences occurred the most frequently between 10 pm and 1 am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ii) Public indecency and other offences occurred more frequently in the afternoon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iii) 6-8 am seem to be safer hours for the city</a:t>
            </a:r>
            <a:br>
              <a:rPr lang="en"/>
            </a:b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350" y="380275"/>
            <a:ext cx="4361400" cy="46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Number of records: 7,424,694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of attributes: 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Attributes: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https://data.cityofchicago.org/Public-Safety/Crimes-2001-to-Present/ijzp-q8t2/data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663400" y="265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{980DF8A2-7EA9-41DC-BA51-D77F3CAEEB13}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Crime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Domestic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Community 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Latitude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155575" y="172850"/>
            <a:ext cx="29385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63875"/>
            <a:ext cx="33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75" y="103712"/>
            <a:ext cx="4075999" cy="398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757" y="172850"/>
            <a:ext cx="3230543" cy="499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190325" y="4180063"/>
            <a:ext cx="26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District and Crime types </a:t>
            </a:r>
            <a:endParaRPr b="1"/>
          </a:p>
        </p:txBody>
      </p:sp>
      <p:sp>
        <p:nvSpPr>
          <p:cNvPr id="186" name="Google Shape;186;p32"/>
          <p:cNvSpPr txBox="1"/>
          <p:nvPr/>
        </p:nvSpPr>
        <p:spPr>
          <a:xfrm>
            <a:off x="2834825" y="4648425"/>
            <a:ext cx="26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Hour and Location of Crime</a:t>
            </a:r>
            <a:endParaRPr b="1"/>
          </a:p>
        </p:txBody>
      </p:sp>
      <p:sp>
        <p:nvSpPr>
          <p:cNvPr id="187" name="Google Shape;187;p32"/>
          <p:cNvSpPr/>
          <p:nvPr/>
        </p:nvSpPr>
        <p:spPr>
          <a:xfrm>
            <a:off x="5410350" y="4718925"/>
            <a:ext cx="3804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2489100" y="4217650"/>
            <a:ext cx="259200" cy="259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</a:t>
            </a:r>
            <a:r>
              <a:rPr lang="en"/>
              <a:t>methods</a:t>
            </a:r>
            <a:r>
              <a:rPr lang="en"/>
              <a:t>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Association rule mining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Apriori algorithm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Efficient Apriori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FP Growth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Clustering methods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K-means  clustering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K-modes clustering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K-Prototype clustering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Hierarchical Agglomerative Clustering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 - Analysis	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9875" y="1152475"/>
            <a:ext cx="905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Analyse 2021 crime data </a:t>
            </a:r>
            <a:endParaRPr sz="1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Dates: 01/01/2021 - 11/10/2021 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Total 158084 records 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Analyse Pre and Post Covid data</a:t>
            </a:r>
            <a:endParaRPr sz="2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Dates: Pre-covid (03/20/2018 - 03/20/2020), Post- covid (03/21/2020 - 10/11/2021)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Total records: </a:t>
            </a:r>
            <a:r>
              <a:rPr lang="en" sz="1700"/>
              <a:t>Pre-covid: </a:t>
            </a:r>
            <a:r>
              <a:rPr lang="en" sz="1700"/>
              <a:t>528391 and </a:t>
            </a:r>
            <a:r>
              <a:rPr lang="en" sz="1700"/>
              <a:t>Post-covid: </a:t>
            </a:r>
            <a:r>
              <a:rPr lang="en" sz="1700"/>
              <a:t>319531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 - Preprocessing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20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methods: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redundant or unuseful columns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new column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the record data to transaction data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47941" l="386" r="386" t="0"/>
          <a:stretch/>
        </p:blipFill>
        <p:spPr>
          <a:xfrm>
            <a:off x="2640050" y="3263225"/>
            <a:ext cx="6192251" cy="1712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0" l="0" r="18719" t="0"/>
          <a:stretch/>
        </p:blipFill>
        <p:spPr>
          <a:xfrm>
            <a:off x="5300075" y="1017725"/>
            <a:ext cx="3532225" cy="1990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 - Algorithms used	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Apriori algorithm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Efficient Apriori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FP Growth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Concepts: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Confidence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Lift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 - 2021 data analysis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468300" y="143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{57D53803-8E94-4C0D-9FBE-E1F272088B94}</a:tableStyleId>
              </a:tblPr>
              <a:tblGrid>
                <a:gridCol w="1263200"/>
                <a:gridCol w="1441825"/>
                <a:gridCol w="1135575"/>
                <a:gridCol w="2705025"/>
                <a:gridCol w="14162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Support </a:t>
                      </a:r>
                      <a:endParaRPr b="1"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Confidence</a:t>
                      </a:r>
                      <a:endParaRPr b="1"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Lift</a:t>
                      </a:r>
                      <a:endParaRPr b="1"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Number of rules generated</a:t>
                      </a:r>
                      <a:endParaRPr b="1"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Time taken</a:t>
                      </a:r>
                      <a:endParaRPr b="1" sz="17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0.05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85</a:t>
                      </a:r>
                      <a:endParaRPr sz="17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16s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0.05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0.8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110</a:t>
                      </a:r>
                      <a:endParaRPr sz="17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14s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0.10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0.8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18</a:t>
                      </a:r>
                      <a:endParaRPr sz="17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0.10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11</a:t>
                      </a:r>
                      <a:endParaRPr sz="17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0.20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50ms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0.5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</a:t>
                      </a:r>
                      <a:endParaRPr sz="17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34ms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96" name="Google Shape;96;p19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Association Rule Mining - Algorithm Runtime 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462900" y="138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{57D53803-8E94-4C0D-9FBE-E1F272088B94}</a:tableStyleId>
              </a:tblPr>
              <a:tblGrid>
                <a:gridCol w="2025275"/>
                <a:gridCol w="2025275"/>
                <a:gridCol w="2025275"/>
                <a:gridCol w="2025275"/>
              </a:tblGrid>
              <a:tr h="57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Apriori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Efficient Apriori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FP Growth</a:t>
                      </a:r>
                      <a:endParaRPr b="1" sz="1600"/>
                    </a:p>
                  </a:txBody>
                  <a:tcPr marT="63500" marB="63500" marR="63500" marL="63500"/>
                </a:tc>
              </a:tr>
              <a:tr h="5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Support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0.05</a:t>
                      </a:r>
                      <a:endParaRPr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0.05</a:t>
                      </a:r>
                      <a:endParaRPr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0.05</a:t>
                      </a:r>
                      <a:endParaRPr sz="1600"/>
                    </a:p>
                  </a:txBody>
                  <a:tcPr marT="63500" marB="63500" marR="63500" marL="63500"/>
                </a:tc>
              </a:tr>
              <a:tr h="5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Confidence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</a:t>
                      </a:r>
                      <a:endParaRPr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</a:t>
                      </a:r>
                      <a:endParaRPr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</a:t>
                      </a:r>
                      <a:endParaRPr sz="1600"/>
                    </a:p>
                  </a:txBody>
                  <a:tcPr marT="63500" marB="63500" marR="63500" marL="63500"/>
                </a:tc>
              </a:tr>
              <a:tr h="5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Lift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T="63500" marB="63500" marR="63500" marL="63500"/>
                </a:tc>
              </a:tr>
              <a:tr h="5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Time taken</a:t>
                      </a:r>
                      <a:endParaRPr b="1" sz="16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16s</a:t>
                      </a:r>
                      <a:endParaRPr sz="16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0.84s</a:t>
                      </a:r>
                      <a:endParaRPr sz="16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1.8s</a:t>
                      </a:r>
                      <a:endParaRPr sz="16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20"/>
          <p:cNvSpPr txBox="1"/>
          <p:nvPr/>
        </p:nvSpPr>
        <p:spPr>
          <a:xfrm>
            <a:off x="1461175" y="1525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 - Itemset Generation (2021 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Min_support = 0.05, min_confidence = 0.9, min_lift = 1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0" y="1504000"/>
            <a:ext cx="89241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