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5" r:id="rId10"/>
    <p:sldId id="264" r:id="rId11"/>
    <p:sldId id="266" r:id="rId12"/>
    <p:sldId id="267" r:id="rId13"/>
    <p:sldId id="268" r:id="rId14"/>
    <p:sldId id="269" r:id="rId15"/>
    <p:sldId id="270" r:id="rId16"/>
    <p:sldId id="271" r:id="rId17"/>
    <p:sldId id="27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0FCC-35E9-3980-943F-87C9AB15E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471E1E-7DA5-0FC0-878A-CC6E56164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3C71AD-9E18-19C5-71AC-B19F55B6923D}"/>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75A3553D-B27A-5373-5EF9-3394C0FEC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4C4FD-9FFD-87D1-6469-6DB64EE17184}"/>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6939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D65C-ED4C-0807-3285-CB2EE3DAA9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CD9FE2-EFE8-B638-02DF-3A19F9878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A73D0-AD06-271F-3271-32CEAED833C5}"/>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407F06EA-288F-DA9B-E311-DBF746894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8B087-C1A2-3D95-C368-213146B7CB91}"/>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338375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A3A82-A978-BD11-BFD6-CA3FB85A8F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BA014-6FF5-2CAC-E75B-A335BF44B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A2441-BC06-3262-8207-6CC0754E6990}"/>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6EE007A5-5727-4C2E-CE6A-C40441496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2407D-7CF0-4574-9990-C72F831EBB83}"/>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162398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9804-699A-846E-CD5E-EF4D3E1E27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92DB34-5C34-C52F-AFF4-20C33F98C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B0DFD-48E0-DDEA-66A8-A9BFAC19D10E}"/>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B3DDC589-DED1-9DD4-E432-E02F82E8B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49542-30B7-D68E-A795-48879C7E174A}"/>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425156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BF8E-A84C-313A-E5A3-A5B77845C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032E1-7FF6-5506-FDCA-97FCC22AE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63C08-4592-A172-0BA0-A28B5566D5F4}"/>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84E57131-FC83-CEFC-0B95-6FB344D07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B3923-A571-561B-4533-9B57598EA018}"/>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97081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AF87-3F59-3E92-6194-F7D25F4B80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F6DAAD-AA80-8E79-C355-71E690855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323C1A-9E99-FB5A-27B2-EC222B938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E1C8F9-1444-30CC-0E76-37D8523010A9}"/>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6" name="Footer Placeholder 5">
            <a:extLst>
              <a:ext uri="{FF2B5EF4-FFF2-40B4-BE49-F238E27FC236}">
                <a16:creationId xmlns:a16="http://schemas.microsoft.com/office/drawing/2014/main" id="{3DDC3E3A-530E-3362-D452-FE3485981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1D6EA-C454-D920-8202-0E0B92BD6BE4}"/>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24578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3538-C42F-921A-71F2-C38C5B257E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6B9C7C-085B-C1E8-4F2D-102E5E220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86F4E-6234-2F9F-2177-DB415EADD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A0FCDC-AF04-783A-2B15-8A0CB8BD0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EDD6E-B414-CB2F-7742-9B18CB26E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FACDB6-5D79-4F7C-53E3-866A408FAB34}"/>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8" name="Footer Placeholder 7">
            <a:extLst>
              <a:ext uri="{FF2B5EF4-FFF2-40B4-BE49-F238E27FC236}">
                <a16:creationId xmlns:a16="http://schemas.microsoft.com/office/drawing/2014/main" id="{83095ADD-9E35-1165-9ED5-E983D2469C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DE46F-8EF4-8A4B-7D38-D94026D7D797}"/>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60166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F259-9D3E-535A-FC0A-4DD6EB219A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C0D768-E721-F42A-45D1-9298E011DA43}"/>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4" name="Footer Placeholder 3">
            <a:extLst>
              <a:ext uri="{FF2B5EF4-FFF2-40B4-BE49-F238E27FC236}">
                <a16:creationId xmlns:a16="http://schemas.microsoft.com/office/drawing/2014/main" id="{5970DFB1-8680-DC78-E1A0-D6AADBD4A0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A4B9E6-41F5-ADE7-0AF3-F112F4F006CF}"/>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346867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90A9D-6969-C443-5524-A247E4991F21}"/>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3" name="Footer Placeholder 2">
            <a:extLst>
              <a:ext uri="{FF2B5EF4-FFF2-40B4-BE49-F238E27FC236}">
                <a16:creationId xmlns:a16="http://schemas.microsoft.com/office/drawing/2014/main" id="{B2AEFF48-8CBE-9F02-07B8-D32F26C0BE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AE16D5-B8E8-D1DB-F44E-F39C39171FC0}"/>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28915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EC01-9F89-7656-9A40-A98512226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BDB3ED-A754-17D4-9A13-F2B4A19C6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2EE83E-CA64-75E4-B005-6C11FCC66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A8C64-6E10-DDD7-9CFF-B90EDFB56503}"/>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6" name="Footer Placeholder 5">
            <a:extLst>
              <a:ext uri="{FF2B5EF4-FFF2-40B4-BE49-F238E27FC236}">
                <a16:creationId xmlns:a16="http://schemas.microsoft.com/office/drawing/2014/main" id="{D831B741-B376-EE65-498C-903183B20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34A5E-51BB-73BE-D883-D0DD7E174C6E}"/>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199628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B45A-0F4D-4754-04AF-96CD8231E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D30487-3D98-21AB-F7F7-035DBA754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ED7CD-7716-4E1C-B518-A9C7D44EA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CDA4A-E127-0062-AF5B-C1CBEB4ABE4C}"/>
              </a:ext>
            </a:extLst>
          </p:cNvPr>
          <p:cNvSpPr>
            <a:spLocks noGrp="1"/>
          </p:cNvSpPr>
          <p:nvPr>
            <p:ph type="dt" sz="half" idx="10"/>
          </p:nvPr>
        </p:nvSpPr>
        <p:spPr/>
        <p:txBody>
          <a:bodyPr/>
          <a:lstStyle/>
          <a:p>
            <a:fld id="{89380FFB-E4A7-4106-A8ED-F1A36E99737D}" type="datetimeFigureOut">
              <a:rPr lang="en-IN" smtClean="0"/>
              <a:t>11-11-2023</a:t>
            </a:fld>
            <a:endParaRPr lang="en-IN"/>
          </a:p>
        </p:txBody>
      </p:sp>
      <p:sp>
        <p:nvSpPr>
          <p:cNvPr id="6" name="Footer Placeholder 5">
            <a:extLst>
              <a:ext uri="{FF2B5EF4-FFF2-40B4-BE49-F238E27FC236}">
                <a16:creationId xmlns:a16="http://schemas.microsoft.com/office/drawing/2014/main" id="{2C4D2777-E5AE-5A4E-6AB1-DC3319A57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6EB27-D7A5-71CB-8EA8-F4FD0EA12F25}"/>
              </a:ext>
            </a:extLst>
          </p:cNvPr>
          <p:cNvSpPr>
            <a:spLocks noGrp="1"/>
          </p:cNvSpPr>
          <p:nvPr>
            <p:ph type="sldNum" sz="quarter" idx="12"/>
          </p:nvPr>
        </p:nvSpPr>
        <p:spPr/>
        <p:txBody>
          <a:bodyPr/>
          <a:lstStyle/>
          <a:p>
            <a:fld id="{460CD57E-37C3-40F1-830F-EC092B5345AE}" type="slidenum">
              <a:rPr lang="en-IN" smtClean="0"/>
              <a:t>‹#›</a:t>
            </a:fld>
            <a:endParaRPr lang="en-IN"/>
          </a:p>
        </p:txBody>
      </p:sp>
    </p:spTree>
    <p:extLst>
      <p:ext uri="{BB962C8B-B14F-4D97-AF65-F5344CB8AC3E}">
        <p14:creationId xmlns:p14="http://schemas.microsoft.com/office/powerpoint/2010/main" val="29053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DD391-8540-CA46-EB91-DEA35C55E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FAEAFF-6854-1719-5D94-610D9EF62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D5661-4B08-E341-CEEA-036A472D4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80FFB-E4A7-4106-A8ED-F1A36E99737D}" type="datetimeFigureOut">
              <a:rPr lang="en-IN" smtClean="0"/>
              <a:t>11-11-2023</a:t>
            </a:fld>
            <a:endParaRPr lang="en-IN"/>
          </a:p>
        </p:txBody>
      </p:sp>
      <p:sp>
        <p:nvSpPr>
          <p:cNvPr id="5" name="Footer Placeholder 4">
            <a:extLst>
              <a:ext uri="{FF2B5EF4-FFF2-40B4-BE49-F238E27FC236}">
                <a16:creationId xmlns:a16="http://schemas.microsoft.com/office/drawing/2014/main" id="{2AA665F0-3103-23FC-CD70-2A8B24B47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B94CF0-7243-AA1B-219D-BB13AC7B7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CD57E-37C3-40F1-830F-EC092B5345AE}" type="slidenum">
              <a:rPr lang="en-IN" smtClean="0"/>
              <a:t>‹#›</a:t>
            </a:fld>
            <a:endParaRPr lang="en-IN"/>
          </a:p>
        </p:txBody>
      </p:sp>
    </p:spTree>
    <p:extLst>
      <p:ext uri="{BB962C8B-B14F-4D97-AF65-F5344CB8AC3E}">
        <p14:creationId xmlns:p14="http://schemas.microsoft.com/office/powerpoint/2010/main" val="2392135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C64926-6CE8-F428-8A85-C85C3DA31598}"/>
              </a:ext>
            </a:extLst>
          </p:cNvPr>
          <p:cNvSpPr>
            <a:spLocks noGrp="1"/>
          </p:cNvSpPr>
          <p:nvPr>
            <p:ph type="subTitle" idx="1"/>
          </p:nvPr>
        </p:nvSpPr>
        <p:spPr>
          <a:xfrm>
            <a:off x="1524000" y="2601119"/>
            <a:ext cx="9144000" cy="1655762"/>
          </a:xfrm>
        </p:spPr>
        <p:txBody>
          <a:bodyPr>
            <a:noAutofit/>
          </a:bodyPr>
          <a:lstStyle/>
          <a:p>
            <a:pPr marL="83185" algn="ctr" eaLnBrk="1" fontAlgn="auto" hangingPunct="1">
              <a:spcBef>
                <a:spcPts val="100"/>
              </a:spcBef>
              <a:spcAft>
                <a:spcPts val="0"/>
              </a:spcAft>
              <a:defRPr/>
            </a:pPr>
            <a:r>
              <a:rPr lang="en-US" sz="4000" b="1" spc="-35" dirty="0">
                <a:solidFill>
                  <a:srgbClr val="FFC000"/>
                </a:solidFill>
                <a:latin typeface="Times New Roman"/>
                <a:cs typeface="Verdana"/>
              </a:rPr>
              <a:t>EDA</a:t>
            </a:r>
            <a:r>
              <a:rPr lang="en-US" sz="4000" b="1" spc="-215" dirty="0">
                <a:solidFill>
                  <a:srgbClr val="FFC000"/>
                </a:solidFill>
                <a:latin typeface="Times New Roman"/>
                <a:cs typeface="Verdana"/>
              </a:rPr>
              <a:t> </a:t>
            </a:r>
            <a:r>
              <a:rPr lang="en-US" sz="4000" b="1" spc="-50" dirty="0">
                <a:solidFill>
                  <a:srgbClr val="FFC000"/>
                </a:solidFill>
                <a:latin typeface="Times New Roman"/>
                <a:cs typeface="Verdana"/>
              </a:rPr>
              <a:t>On</a:t>
            </a:r>
            <a:r>
              <a:rPr lang="en-US" sz="4000" b="1" spc="-215" dirty="0">
                <a:solidFill>
                  <a:srgbClr val="FFC000"/>
                </a:solidFill>
                <a:latin typeface="Times New Roman"/>
                <a:cs typeface="Verdana"/>
              </a:rPr>
              <a:t> </a:t>
            </a:r>
            <a:r>
              <a:rPr lang="en-US" sz="4000" b="1" spc="-105" dirty="0">
                <a:solidFill>
                  <a:srgbClr val="FFC000"/>
                </a:solidFill>
                <a:latin typeface="Times New Roman"/>
                <a:cs typeface="Verdana"/>
              </a:rPr>
              <a:t>H</a:t>
            </a:r>
            <a:r>
              <a:rPr lang="en-US" sz="4000" b="1" spc="-114" dirty="0">
                <a:solidFill>
                  <a:srgbClr val="FFC000"/>
                </a:solidFill>
                <a:latin typeface="Times New Roman"/>
                <a:cs typeface="Verdana"/>
              </a:rPr>
              <a:t>otel</a:t>
            </a:r>
            <a:r>
              <a:rPr lang="en-US" sz="4000" b="1" spc="-200" dirty="0">
                <a:solidFill>
                  <a:srgbClr val="FFC000"/>
                </a:solidFill>
                <a:latin typeface="Times New Roman"/>
                <a:cs typeface="Verdana"/>
              </a:rPr>
              <a:t> </a:t>
            </a:r>
            <a:r>
              <a:rPr lang="en-US" sz="4000" b="1" spc="-70" dirty="0">
                <a:solidFill>
                  <a:srgbClr val="FFC000"/>
                </a:solidFill>
                <a:latin typeface="Times New Roman"/>
                <a:cs typeface="Verdana"/>
              </a:rPr>
              <a:t>Booking</a:t>
            </a:r>
            <a:r>
              <a:rPr lang="en-US" sz="4000" b="1" spc="-200" dirty="0">
                <a:solidFill>
                  <a:srgbClr val="FFC000"/>
                </a:solidFill>
                <a:latin typeface="Times New Roman"/>
                <a:cs typeface="Verdana"/>
              </a:rPr>
              <a:t> </a:t>
            </a:r>
            <a:r>
              <a:rPr lang="en-US" sz="4000" b="1" spc="-155" dirty="0">
                <a:solidFill>
                  <a:srgbClr val="FFC000"/>
                </a:solidFill>
                <a:latin typeface="Times New Roman"/>
                <a:cs typeface="Verdana"/>
              </a:rPr>
              <a:t>Analys</a:t>
            </a:r>
            <a:r>
              <a:rPr lang="en-US" sz="4000" b="1" spc="-80" dirty="0">
                <a:solidFill>
                  <a:srgbClr val="FFC000"/>
                </a:solidFill>
                <a:latin typeface="Times New Roman"/>
                <a:cs typeface="Verdana"/>
              </a:rPr>
              <a:t>i</a:t>
            </a:r>
            <a:r>
              <a:rPr lang="en-US" sz="4000" b="1" spc="-225" dirty="0">
                <a:solidFill>
                  <a:srgbClr val="FFC000"/>
                </a:solidFill>
                <a:latin typeface="Times New Roman"/>
                <a:cs typeface="Verdana"/>
              </a:rPr>
              <a:t>s</a:t>
            </a:r>
          </a:p>
          <a:p>
            <a:pPr marL="85725" algn="ctr" eaLnBrk="1" fontAlgn="auto" hangingPunct="1">
              <a:spcBef>
                <a:spcPts val="50"/>
              </a:spcBef>
              <a:spcAft>
                <a:spcPts val="0"/>
              </a:spcAft>
              <a:defRPr/>
            </a:pPr>
            <a:endParaRPr lang="en-US" sz="4000" b="1" spc="-70" dirty="0">
              <a:solidFill>
                <a:srgbClr val="124F5C"/>
              </a:solidFill>
              <a:latin typeface="Times New Roman"/>
              <a:cs typeface="Verdana"/>
            </a:endParaRPr>
          </a:p>
          <a:p>
            <a:pPr marL="85725" algn="ctr" eaLnBrk="1" fontAlgn="auto" hangingPunct="1">
              <a:spcBef>
                <a:spcPts val="50"/>
              </a:spcBef>
              <a:spcAft>
                <a:spcPts val="0"/>
              </a:spcAft>
              <a:defRPr/>
            </a:pPr>
            <a:endParaRPr lang="en-US" sz="4000" b="1" spc="-70" dirty="0">
              <a:solidFill>
                <a:srgbClr val="124F5C"/>
              </a:solidFill>
              <a:latin typeface="Times New Roman"/>
              <a:cs typeface="Verdana"/>
            </a:endParaRPr>
          </a:p>
          <a:p>
            <a:pPr marL="85725" algn="ctr" eaLnBrk="1" fontAlgn="auto" hangingPunct="1">
              <a:spcBef>
                <a:spcPts val="50"/>
              </a:spcBef>
              <a:spcAft>
                <a:spcPts val="0"/>
              </a:spcAft>
              <a:defRPr/>
            </a:pPr>
            <a:endParaRPr lang="en-US" sz="4000" b="1" spc="-70" dirty="0">
              <a:solidFill>
                <a:srgbClr val="124F5C"/>
              </a:solidFill>
              <a:latin typeface="Times New Roman"/>
              <a:cs typeface="Verdana"/>
            </a:endParaRPr>
          </a:p>
          <a:p>
            <a:pPr marL="85725" algn="r" eaLnBrk="1" fontAlgn="auto" hangingPunct="1">
              <a:spcBef>
                <a:spcPts val="50"/>
              </a:spcBef>
              <a:spcAft>
                <a:spcPts val="0"/>
              </a:spcAft>
              <a:defRPr/>
            </a:pPr>
            <a:r>
              <a:rPr lang="en-US" sz="4000" b="1" spc="-70" dirty="0">
                <a:solidFill>
                  <a:srgbClr val="124F5C"/>
                </a:solidFill>
                <a:latin typeface="Times New Roman"/>
                <a:cs typeface="Verdana"/>
              </a:rPr>
              <a:t>By: Sandesh M H </a:t>
            </a:r>
            <a:endParaRPr lang="en-US" sz="4000" b="1" dirty="0">
              <a:solidFill>
                <a:srgbClr val="124F5C"/>
              </a:solidFill>
              <a:latin typeface="Times New Roman"/>
              <a:cs typeface="Verdana"/>
            </a:endParaRPr>
          </a:p>
        </p:txBody>
      </p:sp>
      <p:sp>
        <p:nvSpPr>
          <p:cNvPr id="4" name="object 2">
            <a:extLst>
              <a:ext uri="{FF2B5EF4-FFF2-40B4-BE49-F238E27FC236}">
                <a16:creationId xmlns:a16="http://schemas.microsoft.com/office/drawing/2014/main" id="{CF1755B4-F9DA-E689-122C-1B1357FC06B1}"/>
              </a:ext>
            </a:extLst>
          </p:cNvPr>
          <p:cNvSpPr txBox="1">
            <a:spLocks noGrp="1"/>
          </p:cNvSpPr>
          <p:nvPr>
            <p:ph type="ctrTitle"/>
          </p:nvPr>
        </p:nvSpPr>
        <p:spPr>
          <a:xfrm>
            <a:off x="1524000" y="1122363"/>
            <a:ext cx="9144000" cy="1088992"/>
          </a:xfrm>
        </p:spPr>
        <p:txBody>
          <a:bodyPr tIns="12700">
            <a:normAutofit/>
          </a:bodyPr>
          <a:lstStyle/>
          <a:p>
            <a:pPr marL="98425" eaLnBrk="1" hangingPunct="1">
              <a:spcBef>
                <a:spcPts val="100"/>
              </a:spcBef>
            </a:pPr>
            <a:r>
              <a:rPr lang="en-US" altLang="en-US" sz="7200" b="1" dirty="0">
                <a:solidFill>
                  <a:schemeClr val="accent1">
                    <a:lumMod val="75000"/>
                  </a:schemeClr>
                </a:solidFill>
                <a:latin typeface="Times New Roman" panose="02020603050405020304" pitchFamily="18" charset="0"/>
                <a:ea typeface="Verdana" panose="020B0604030504040204" pitchFamily="34" charset="0"/>
                <a:cs typeface="Verdana" panose="020B0604030504040204" pitchFamily="34" charset="0"/>
              </a:rPr>
              <a:t>Capstone Project</a:t>
            </a:r>
          </a:p>
        </p:txBody>
      </p:sp>
    </p:spTree>
    <p:extLst>
      <p:ext uri="{BB962C8B-B14F-4D97-AF65-F5344CB8AC3E}">
        <p14:creationId xmlns:p14="http://schemas.microsoft.com/office/powerpoint/2010/main" val="14182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A1CC-AA8A-6B27-388F-B2429E624A2F}"/>
              </a:ext>
            </a:extLst>
          </p:cNvPr>
          <p:cNvSpPr>
            <a:spLocks noGrp="1"/>
          </p:cNvSpPr>
          <p:nvPr>
            <p:ph type="title"/>
          </p:nvPr>
        </p:nvSpPr>
        <p:spPr>
          <a:xfrm>
            <a:off x="157843" y="117723"/>
            <a:ext cx="11556670" cy="1272093"/>
          </a:xfrm>
        </p:spPr>
        <p:txBody>
          <a:bodyPr vert="horz" lIns="91440" tIns="45720" rIns="91440" bIns="45720" rtlCol="0" anchor="ctr">
            <a:normAutofit/>
          </a:bodyPr>
          <a:lstStyle/>
          <a:p>
            <a:pPr>
              <a:spcBef>
                <a:spcPts val="1000"/>
              </a:spcBef>
              <a:buFont typeface="Arial" panose="020B0604020202020204" pitchFamily="34" charset="0"/>
            </a:pPr>
            <a:r>
              <a:rPr lang="en-US" sz="2800" dirty="0">
                <a:latin typeface="-apple-system"/>
                <a:ea typeface="+mn-ea"/>
                <a:cs typeface="+mn-cs"/>
              </a:rPr>
              <a:t>3</a:t>
            </a:r>
            <a:r>
              <a:rPr lang="en-IN" sz="2800" dirty="0">
                <a:latin typeface="-apple-system"/>
                <a:ea typeface="+mn-ea"/>
                <a:cs typeface="+mn-cs"/>
              </a:rPr>
              <a:t>. </a:t>
            </a:r>
            <a:r>
              <a:rPr lang="en-GB" sz="2800" dirty="0">
                <a:latin typeface="-apple-system"/>
                <a:ea typeface="+mn-ea"/>
                <a:cs typeface="+mn-cs"/>
              </a:rPr>
              <a:t>What is the percentage of repeated guests?</a:t>
            </a:r>
            <a:endParaRPr lang="en-IN" sz="2800" dirty="0">
              <a:latin typeface="-apple-system"/>
              <a:ea typeface="+mn-ea"/>
              <a:cs typeface="+mn-cs"/>
            </a:endParaRPr>
          </a:p>
        </p:txBody>
      </p:sp>
      <p:sp>
        <p:nvSpPr>
          <p:cNvPr id="8" name="TextBox 7">
            <a:extLst>
              <a:ext uri="{FF2B5EF4-FFF2-40B4-BE49-F238E27FC236}">
                <a16:creationId xmlns:a16="http://schemas.microsoft.com/office/drawing/2014/main" id="{C2A8C19F-6CF4-2973-54B8-FE5DD50B4DB4}"/>
              </a:ext>
            </a:extLst>
          </p:cNvPr>
          <p:cNvSpPr txBox="1"/>
          <p:nvPr/>
        </p:nvSpPr>
        <p:spPr>
          <a:xfrm>
            <a:off x="313140" y="1389816"/>
            <a:ext cx="6654812" cy="369332"/>
          </a:xfrm>
          <a:prstGeom prst="rect">
            <a:avLst/>
          </a:prstGeom>
          <a:noFill/>
        </p:spPr>
        <p:txBody>
          <a:bodyPr wrap="square">
            <a:spAutoFit/>
          </a:bodyPr>
          <a:lstStyle/>
          <a:p>
            <a:r>
              <a:rPr lang="en-US" dirty="0"/>
              <a:t>1. Why did you pick the specific chart?</a:t>
            </a:r>
          </a:p>
        </p:txBody>
      </p:sp>
      <p:sp>
        <p:nvSpPr>
          <p:cNvPr id="10" name="TextBox 9">
            <a:extLst>
              <a:ext uri="{FF2B5EF4-FFF2-40B4-BE49-F238E27FC236}">
                <a16:creationId xmlns:a16="http://schemas.microsoft.com/office/drawing/2014/main" id="{0F5A5DE3-D077-DEB4-4D36-B656A5E9DD8D}"/>
              </a:ext>
            </a:extLst>
          </p:cNvPr>
          <p:cNvSpPr txBox="1"/>
          <p:nvPr/>
        </p:nvSpPr>
        <p:spPr>
          <a:xfrm>
            <a:off x="569662" y="1876402"/>
            <a:ext cx="10984039" cy="641007"/>
          </a:xfrm>
          <a:prstGeom prst="rect">
            <a:avLst/>
          </a:prstGeom>
          <a:noFill/>
        </p:spPr>
        <p:txBody>
          <a:bodyPr wrap="square">
            <a:spAutoFit/>
          </a:bodyPr>
          <a:lstStyle/>
          <a:p>
            <a:r>
              <a:rPr lang="en-US" dirty="0"/>
              <a:t>I use pie chart because pie chart gives simple and easy to understand picture that shows how many guests book particular hotel repeatedly.</a:t>
            </a:r>
          </a:p>
        </p:txBody>
      </p:sp>
      <p:sp>
        <p:nvSpPr>
          <p:cNvPr id="12" name="TextBox 11">
            <a:extLst>
              <a:ext uri="{FF2B5EF4-FFF2-40B4-BE49-F238E27FC236}">
                <a16:creationId xmlns:a16="http://schemas.microsoft.com/office/drawing/2014/main" id="{A91FC9B7-290F-25E8-24D9-1D5181DA1BA0}"/>
              </a:ext>
            </a:extLst>
          </p:cNvPr>
          <p:cNvSpPr txBox="1"/>
          <p:nvPr/>
        </p:nvSpPr>
        <p:spPr>
          <a:xfrm>
            <a:off x="313140" y="2596116"/>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14" name="TextBox 13">
            <a:extLst>
              <a:ext uri="{FF2B5EF4-FFF2-40B4-BE49-F238E27FC236}">
                <a16:creationId xmlns:a16="http://schemas.microsoft.com/office/drawing/2014/main" id="{0E01E849-5C6E-3045-7097-D58C4A24639A}"/>
              </a:ext>
            </a:extLst>
          </p:cNvPr>
          <p:cNvSpPr txBox="1"/>
          <p:nvPr/>
        </p:nvSpPr>
        <p:spPr>
          <a:xfrm>
            <a:off x="569661" y="3156187"/>
            <a:ext cx="5017925" cy="923330"/>
          </a:xfrm>
          <a:prstGeom prst="rect">
            <a:avLst/>
          </a:prstGeom>
          <a:noFill/>
        </p:spPr>
        <p:txBody>
          <a:bodyPr wrap="square">
            <a:spAutoFit/>
          </a:bodyPr>
          <a:lstStyle/>
          <a:p>
            <a:r>
              <a:rPr lang="en-GB" i="0" dirty="0">
                <a:solidFill>
                  <a:srgbClr val="212121"/>
                </a:solidFill>
                <a:effectLst/>
                <a:latin typeface="Roboto" panose="02000000000000000000" pitchFamily="2" charset="0"/>
              </a:rPr>
              <a:t>The insight found from the chart is there are very few guests booking for the same hotel again.</a:t>
            </a:r>
            <a:endParaRPr lang="en-US" dirty="0"/>
          </a:p>
        </p:txBody>
      </p:sp>
      <p:sp>
        <p:nvSpPr>
          <p:cNvPr id="16" name="TextBox 15">
            <a:extLst>
              <a:ext uri="{FF2B5EF4-FFF2-40B4-BE49-F238E27FC236}">
                <a16:creationId xmlns:a16="http://schemas.microsoft.com/office/drawing/2014/main" id="{7898069E-37EF-1CA2-BAD9-D45CB1D0258D}"/>
              </a:ext>
            </a:extLst>
          </p:cNvPr>
          <p:cNvSpPr txBox="1"/>
          <p:nvPr/>
        </p:nvSpPr>
        <p:spPr>
          <a:xfrm>
            <a:off x="313140" y="4320870"/>
            <a:ext cx="5017925" cy="1200329"/>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18" name="TextBox 17">
            <a:extLst>
              <a:ext uri="{FF2B5EF4-FFF2-40B4-BE49-F238E27FC236}">
                <a16:creationId xmlns:a16="http://schemas.microsoft.com/office/drawing/2014/main" id="{7EAB3A4C-B49A-6D68-9C01-E62869C136C2}"/>
              </a:ext>
            </a:extLst>
          </p:cNvPr>
          <p:cNvSpPr txBox="1"/>
          <p:nvPr/>
        </p:nvSpPr>
        <p:spPr>
          <a:xfrm>
            <a:off x="313140" y="5843032"/>
            <a:ext cx="10659165" cy="646331"/>
          </a:xfrm>
          <a:prstGeom prst="rect">
            <a:avLst/>
          </a:prstGeom>
          <a:noFill/>
        </p:spPr>
        <p:txBody>
          <a:bodyPr wrap="square">
            <a:spAutoFit/>
          </a:bodyPr>
          <a:lstStyle/>
          <a:p>
            <a:r>
              <a:rPr lang="en-GB" i="0" dirty="0">
                <a:solidFill>
                  <a:srgbClr val="212121"/>
                </a:solidFill>
                <a:effectLst/>
                <a:latin typeface="Roboto" panose="02000000000000000000" pitchFamily="2" charset="0"/>
              </a:rPr>
              <a:t>Yes, the gained insights help creating a positive business impact like the hotels which do not booked repeatedly by guests can take feedbacks from the guests and try to improve there services.</a:t>
            </a:r>
            <a:endParaRPr lang="en-US" dirty="0"/>
          </a:p>
        </p:txBody>
      </p:sp>
      <p:pic>
        <p:nvPicPr>
          <p:cNvPr id="6" name="Picture 5">
            <a:extLst>
              <a:ext uri="{FF2B5EF4-FFF2-40B4-BE49-F238E27FC236}">
                <a16:creationId xmlns:a16="http://schemas.microsoft.com/office/drawing/2014/main" id="{8C64E29F-4B91-2FD5-2135-B532D3B784AC}"/>
              </a:ext>
            </a:extLst>
          </p:cNvPr>
          <p:cNvPicPr>
            <a:picLocks noChangeAspect="1"/>
          </p:cNvPicPr>
          <p:nvPr/>
        </p:nvPicPr>
        <p:blipFill>
          <a:blip r:embed="rId2"/>
          <a:stretch>
            <a:fillRect/>
          </a:stretch>
        </p:blipFill>
        <p:spPr>
          <a:xfrm>
            <a:off x="7931020" y="2245598"/>
            <a:ext cx="3264164" cy="3351131"/>
          </a:xfrm>
          <a:prstGeom prst="rect">
            <a:avLst/>
          </a:prstGeom>
        </p:spPr>
      </p:pic>
    </p:spTree>
    <p:extLst>
      <p:ext uri="{BB962C8B-B14F-4D97-AF65-F5344CB8AC3E}">
        <p14:creationId xmlns:p14="http://schemas.microsoft.com/office/powerpoint/2010/main" val="53593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941E-D3E5-06AC-4DFD-512D34D947FF}"/>
              </a:ext>
            </a:extLst>
          </p:cNvPr>
          <p:cNvSpPr>
            <a:spLocks noGrp="1"/>
          </p:cNvSpPr>
          <p:nvPr>
            <p:ph type="title"/>
          </p:nvPr>
        </p:nvSpPr>
        <p:spPr>
          <a:xfrm>
            <a:off x="0" y="204314"/>
            <a:ext cx="12192000" cy="1725426"/>
          </a:xfrm>
        </p:spPr>
        <p:txBody>
          <a:bodyPr vert="horz" lIns="91440" tIns="45720" rIns="91440" bIns="45720" rtlCol="0" anchor="ctr">
            <a:normAutofit/>
          </a:bodyPr>
          <a:lstStyle/>
          <a:p>
            <a:pPr>
              <a:spcBef>
                <a:spcPts val="1000"/>
              </a:spcBef>
              <a:buFont typeface="Arial" panose="020B0604020202020204" pitchFamily="34" charset="0"/>
            </a:pPr>
            <a:r>
              <a:rPr lang="en-US" sz="2800" dirty="0">
                <a:latin typeface="-apple-system"/>
                <a:ea typeface="+mn-ea"/>
                <a:cs typeface="+mn-cs"/>
              </a:rPr>
              <a:t>4. </a:t>
            </a:r>
            <a:r>
              <a:rPr lang="en-GB" sz="2800" dirty="0">
                <a:latin typeface="-apple-system"/>
                <a:ea typeface="+mn-ea"/>
                <a:cs typeface="+mn-cs"/>
              </a:rPr>
              <a:t>What is the most preferred room type by the customers?</a:t>
            </a:r>
            <a:br>
              <a:rPr lang="en-GB" sz="2800" dirty="0">
                <a:latin typeface="-apple-system"/>
                <a:ea typeface="+mn-ea"/>
                <a:cs typeface="+mn-cs"/>
              </a:rPr>
            </a:br>
            <a:endParaRPr lang="en-US" sz="2800" dirty="0">
              <a:latin typeface="-apple-system"/>
              <a:ea typeface="+mn-ea"/>
              <a:cs typeface="+mn-cs"/>
            </a:endParaRPr>
          </a:p>
        </p:txBody>
      </p:sp>
      <p:pic>
        <p:nvPicPr>
          <p:cNvPr id="6" name="Picture 5">
            <a:extLst>
              <a:ext uri="{FF2B5EF4-FFF2-40B4-BE49-F238E27FC236}">
                <a16:creationId xmlns:a16="http://schemas.microsoft.com/office/drawing/2014/main" id="{EF5F8F23-6D59-44A2-800F-521E7F5A7705}"/>
              </a:ext>
            </a:extLst>
          </p:cNvPr>
          <p:cNvPicPr>
            <a:picLocks noChangeAspect="1"/>
          </p:cNvPicPr>
          <p:nvPr/>
        </p:nvPicPr>
        <p:blipFill>
          <a:blip r:embed="rId2"/>
          <a:stretch>
            <a:fillRect/>
          </a:stretch>
        </p:blipFill>
        <p:spPr>
          <a:xfrm>
            <a:off x="5982195" y="812547"/>
            <a:ext cx="6209805" cy="3327906"/>
          </a:xfrm>
          <a:prstGeom prst="rect">
            <a:avLst/>
          </a:prstGeom>
        </p:spPr>
      </p:pic>
      <p:sp>
        <p:nvSpPr>
          <p:cNvPr id="8" name="TextBox 7">
            <a:extLst>
              <a:ext uri="{FF2B5EF4-FFF2-40B4-BE49-F238E27FC236}">
                <a16:creationId xmlns:a16="http://schemas.microsoft.com/office/drawing/2014/main" id="{2664D7B5-EE21-C67E-E5AF-2EA869722CD5}"/>
              </a:ext>
            </a:extLst>
          </p:cNvPr>
          <p:cNvSpPr txBox="1"/>
          <p:nvPr/>
        </p:nvSpPr>
        <p:spPr>
          <a:xfrm>
            <a:off x="90636" y="1334677"/>
            <a:ext cx="6654812" cy="369332"/>
          </a:xfrm>
          <a:prstGeom prst="rect">
            <a:avLst/>
          </a:prstGeom>
          <a:noFill/>
        </p:spPr>
        <p:txBody>
          <a:bodyPr wrap="square">
            <a:spAutoFit/>
          </a:bodyPr>
          <a:lstStyle/>
          <a:p>
            <a:r>
              <a:rPr lang="en-US" dirty="0"/>
              <a:t>1. Why did you pick the specific chart?</a:t>
            </a:r>
          </a:p>
        </p:txBody>
      </p:sp>
      <p:sp>
        <p:nvSpPr>
          <p:cNvPr id="10" name="TextBox 9">
            <a:extLst>
              <a:ext uri="{FF2B5EF4-FFF2-40B4-BE49-F238E27FC236}">
                <a16:creationId xmlns:a16="http://schemas.microsoft.com/office/drawing/2014/main" id="{C0A523D4-035D-B668-72DD-678EE4CA2E8A}"/>
              </a:ext>
            </a:extLst>
          </p:cNvPr>
          <p:cNvSpPr txBox="1"/>
          <p:nvPr/>
        </p:nvSpPr>
        <p:spPr>
          <a:xfrm>
            <a:off x="313140" y="1772077"/>
            <a:ext cx="6209804" cy="1200329"/>
          </a:xfrm>
          <a:prstGeom prst="rect">
            <a:avLst/>
          </a:prstGeom>
          <a:noFill/>
        </p:spPr>
        <p:txBody>
          <a:bodyPr wrap="square">
            <a:spAutoFit/>
          </a:bodyPr>
          <a:lstStyle/>
          <a:p>
            <a:r>
              <a:rPr lang="en-GB" i="0" dirty="0">
                <a:solidFill>
                  <a:srgbClr val="212121"/>
                </a:solidFill>
                <a:effectLst/>
                <a:latin typeface="Roboto" panose="02000000000000000000" pitchFamily="2" charset="0"/>
              </a:rPr>
              <a:t>I have choose </a:t>
            </a:r>
            <a:r>
              <a:rPr lang="en-GB" i="0" dirty="0" err="1">
                <a:solidFill>
                  <a:srgbClr val="212121"/>
                </a:solidFill>
                <a:effectLst/>
                <a:latin typeface="Roboto" panose="02000000000000000000" pitchFamily="2" charset="0"/>
              </a:rPr>
              <a:t>countplot</a:t>
            </a:r>
            <a:r>
              <a:rPr lang="en-GB" i="0" dirty="0">
                <a:solidFill>
                  <a:srgbClr val="212121"/>
                </a:solidFill>
                <a:effectLst/>
                <a:latin typeface="Roboto" panose="02000000000000000000" pitchFamily="2" charset="0"/>
              </a:rPr>
              <a:t> to visualize most </a:t>
            </a:r>
            <a:r>
              <a:rPr lang="en-US" dirty="0">
                <a:solidFill>
                  <a:srgbClr val="212121"/>
                </a:solidFill>
                <a:latin typeface="Roboto" panose="02000000000000000000" pitchFamily="2" charset="0"/>
              </a:rPr>
              <a:t>preferred </a:t>
            </a:r>
            <a:r>
              <a:rPr lang="en-GB" i="0" dirty="0">
                <a:solidFill>
                  <a:srgbClr val="212121"/>
                </a:solidFill>
                <a:effectLst/>
                <a:latin typeface="Roboto" panose="02000000000000000000" pitchFamily="2" charset="0"/>
              </a:rPr>
              <a:t>room type because </a:t>
            </a:r>
            <a:r>
              <a:rPr lang="en-GB" i="0" dirty="0" err="1">
                <a:solidFill>
                  <a:srgbClr val="212121"/>
                </a:solidFill>
                <a:effectLst/>
                <a:latin typeface="Roboto" panose="02000000000000000000" pitchFamily="2" charset="0"/>
              </a:rPr>
              <a:t>countplot</a:t>
            </a:r>
            <a:r>
              <a:rPr lang="en-GB" i="0" dirty="0">
                <a:solidFill>
                  <a:srgbClr val="212121"/>
                </a:solidFill>
                <a:effectLst/>
                <a:latin typeface="Roboto" panose="02000000000000000000" pitchFamily="2" charset="0"/>
              </a:rPr>
              <a:t> display the count of each observation for each category and here we have to represent room type vs room type count.</a:t>
            </a:r>
            <a:endParaRPr lang="en-US" dirty="0"/>
          </a:p>
        </p:txBody>
      </p:sp>
      <p:sp>
        <p:nvSpPr>
          <p:cNvPr id="12" name="TextBox 11">
            <a:extLst>
              <a:ext uri="{FF2B5EF4-FFF2-40B4-BE49-F238E27FC236}">
                <a16:creationId xmlns:a16="http://schemas.microsoft.com/office/drawing/2014/main" id="{D3A844B1-88C2-BE46-1899-B80F62669835}"/>
              </a:ext>
            </a:extLst>
          </p:cNvPr>
          <p:cNvSpPr txBox="1"/>
          <p:nvPr/>
        </p:nvSpPr>
        <p:spPr>
          <a:xfrm>
            <a:off x="76784" y="3060103"/>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14" name="TextBox 13">
            <a:extLst>
              <a:ext uri="{FF2B5EF4-FFF2-40B4-BE49-F238E27FC236}">
                <a16:creationId xmlns:a16="http://schemas.microsoft.com/office/drawing/2014/main" id="{8A7589EE-5C1D-AC37-8BDD-16584F635054}"/>
              </a:ext>
            </a:extLst>
          </p:cNvPr>
          <p:cNvSpPr txBox="1"/>
          <p:nvPr/>
        </p:nvSpPr>
        <p:spPr>
          <a:xfrm>
            <a:off x="313140" y="3605752"/>
            <a:ext cx="5905412" cy="1200329"/>
          </a:xfrm>
          <a:prstGeom prst="rect">
            <a:avLst/>
          </a:prstGeom>
          <a:noFill/>
        </p:spPr>
        <p:txBody>
          <a:bodyPr wrap="square">
            <a:spAutoFit/>
          </a:bodyPr>
          <a:lstStyle/>
          <a:p>
            <a:r>
              <a:rPr lang="en-GB" i="0" dirty="0">
                <a:solidFill>
                  <a:srgbClr val="212121"/>
                </a:solidFill>
                <a:effectLst/>
                <a:latin typeface="Roboto" panose="02000000000000000000" pitchFamily="2" charset="0"/>
              </a:rPr>
              <a:t>The insight found from the chart is A type rooms are most preferred rooms and the count is 46283 and after that D type rooms are preferred by the guest and count is 22419.</a:t>
            </a:r>
            <a:endParaRPr lang="en-US" dirty="0"/>
          </a:p>
        </p:txBody>
      </p:sp>
      <p:sp>
        <p:nvSpPr>
          <p:cNvPr id="16" name="TextBox 15">
            <a:extLst>
              <a:ext uri="{FF2B5EF4-FFF2-40B4-BE49-F238E27FC236}">
                <a16:creationId xmlns:a16="http://schemas.microsoft.com/office/drawing/2014/main" id="{C8BF0351-EAE6-CF26-EB1B-F8B85B831F6D}"/>
              </a:ext>
            </a:extLst>
          </p:cNvPr>
          <p:cNvSpPr txBox="1"/>
          <p:nvPr/>
        </p:nvSpPr>
        <p:spPr>
          <a:xfrm>
            <a:off x="90636" y="4806081"/>
            <a:ext cx="5017925" cy="1200329"/>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18" name="TextBox 17">
            <a:extLst>
              <a:ext uri="{FF2B5EF4-FFF2-40B4-BE49-F238E27FC236}">
                <a16:creationId xmlns:a16="http://schemas.microsoft.com/office/drawing/2014/main" id="{66E57EF1-B44B-52C3-BA47-44204F1399E7}"/>
              </a:ext>
            </a:extLst>
          </p:cNvPr>
          <p:cNvSpPr txBox="1"/>
          <p:nvPr/>
        </p:nvSpPr>
        <p:spPr>
          <a:xfrm>
            <a:off x="5452754" y="4726049"/>
            <a:ext cx="6209804" cy="1754326"/>
          </a:xfrm>
          <a:prstGeom prst="rect">
            <a:avLst/>
          </a:prstGeom>
          <a:noFill/>
        </p:spPr>
        <p:txBody>
          <a:bodyPr wrap="square">
            <a:spAutoFit/>
          </a:bodyPr>
          <a:lstStyle/>
          <a:p>
            <a:pPr algn="l">
              <a:buFont typeface="Arial" panose="020B0604020202020204" pitchFamily="34" charset="0"/>
              <a:buChar char="•"/>
            </a:pPr>
            <a:r>
              <a:rPr lang="en-GB" b="0" i="0" dirty="0">
                <a:solidFill>
                  <a:srgbClr val="212121"/>
                </a:solidFill>
                <a:effectLst/>
                <a:latin typeface="Roboto" panose="02000000000000000000" pitchFamily="2" charset="0"/>
              </a:rPr>
              <a:t>A type rooms are most preferred rooms. This make positive impact on business.</a:t>
            </a:r>
          </a:p>
          <a:p>
            <a:pPr algn="l">
              <a:buFont typeface="Arial" panose="020B0604020202020204" pitchFamily="34" charset="0"/>
              <a:buChar char="•"/>
            </a:pPr>
            <a:r>
              <a:rPr lang="en-GB" b="0" i="0" dirty="0">
                <a:solidFill>
                  <a:srgbClr val="212121"/>
                </a:solidFill>
                <a:effectLst/>
                <a:latin typeface="Roboto" panose="02000000000000000000" pitchFamily="2" charset="0"/>
              </a:rPr>
              <a:t>H,I,K,L type rooms are less preferred this insight makes negative impact.</a:t>
            </a:r>
          </a:p>
          <a:p>
            <a:pPr algn="l">
              <a:buFont typeface="Arial" panose="020B0604020202020204" pitchFamily="34" charset="0"/>
              <a:buChar char="•"/>
            </a:pPr>
            <a:r>
              <a:rPr lang="en-GB" b="0" i="0" dirty="0">
                <a:solidFill>
                  <a:srgbClr val="212121"/>
                </a:solidFill>
                <a:effectLst/>
                <a:latin typeface="Roboto" panose="02000000000000000000" pitchFamily="2" charset="0"/>
              </a:rPr>
              <a:t>This is because type A rooms have 46283 bookings and type L room has only one booking.</a:t>
            </a:r>
          </a:p>
        </p:txBody>
      </p:sp>
    </p:spTree>
    <p:extLst>
      <p:ext uri="{BB962C8B-B14F-4D97-AF65-F5344CB8AC3E}">
        <p14:creationId xmlns:p14="http://schemas.microsoft.com/office/powerpoint/2010/main" val="266579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C6DCBA-8D6E-76DC-A0E1-66B81565F247}"/>
              </a:ext>
            </a:extLst>
          </p:cNvPr>
          <p:cNvSpPr txBox="1">
            <a:spLocks noGrp="1"/>
          </p:cNvSpPr>
          <p:nvPr>
            <p:ph type="title"/>
          </p:nvPr>
        </p:nvSpPr>
        <p:spPr>
          <a:xfrm>
            <a:off x="108363" y="377496"/>
            <a:ext cx="11779332" cy="12429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pPr>
            <a:r>
              <a:rPr lang="en-US" sz="2800" dirty="0">
                <a:latin typeface="-apple-system"/>
                <a:ea typeface="+mn-ea"/>
                <a:cs typeface="+mn-cs"/>
              </a:rPr>
              <a:t>5</a:t>
            </a:r>
            <a:r>
              <a:rPr lang="en-IN" sz="2800" dirty="0">
                <a:latin typeface="-apple-system"/>
                <a:ea typeface="+mn-ea"/>
                <a:cs typeface="+mn-cs"/>
              </a:rPr>
              <a:t>. </a:t>
            </a:r>
            <a:r>
              <a:rPr lang="en-GB" sz="2800" dirty="0">
                <a:latin typeface="-apple-system"/>
                <a:ea typeface="+mn-ea"/>
                <a:cs typeface="+mn-cs"/>
              </a:rPr>
              <a:t>What type of food is mostly preferred by the guests?</a:t>
            </a:r>
            <a:br>
              <a:rPr lang="en-GB" sz="2800" dirty="0">
                <a:latin typeface="-apple-system"/>
                <a:ea typeface="+mn-ea"/>
                <a:cs typeface="+mn-cs"/>
              </a:rPr>
            </a:br>
            <a:endParaRPr lang="en-IN" sz="2800" dirty="0">
              <a:latin typeface="-apple-system"/>
              <a:ea typeface="+mn-ea"/>
              <a:cs typeface="+mn-cs"/>
            </a:endParaRPr>
          </a:p>
        </p:txBody>
      </p:sp>
      <p:pic>
        <p:nvPicPr>
          <p:cNvPr id="8" name="Picture 7">
            <a:extLst>
              <a:ext uri="{FF2B5EF4-FFF2-40B4-BE49-F238E27FC236}">
                <a16:creationId xmlns:a16="http://schemas.microsoft.com/office/drawing/2014/main" id="{F56B2674-2A8B-9A36-860F-51CED4E31F4B}"/>
              </a:ext>
            </a:extLst>
          </p:cNvPr>
          <p:cNvPicPr>
            <a:picLocks noChangeAspect="1"/>
          </p:cNvPicPr>
          <p:nvPr/>
        </p:nvPicPr>
        <p:blipFill>
          <a:blip r:embed="rId2"/>
          <a:stretch>
            <a:fillRect/>
          </a:stretch>
        </p:blipFill>
        <p:spPr>
          <a:xfrm>
            <a:off x="5929498" y="815331"/>
            <a:ext cx="6154139" cy="3446039"/>
          </a:xfrm>
          <a:prstGeom prst="rect">
            <a:avLst/>
          </a:prstGeom>
        </p:spPr>
      </p:pic>
      <p:sp>
        <p:nvSpPr>
          <p:cNvPr id="10" name="TextBox 9">
            <a:extLst>
              <a:ext uri="{FF2B5EF4-FFF2-40B4-BE49-F238E27FC236}">
                <a16:creationId xmlns:a16="http://schemas.microsoft.com/office/drawing/2014/main" id="{8CB0866B-52B1-268B-5334-E77F5F71093B}"/>
              </a:ext>
            </a:extLst>
          </p:cNvPr>
          <p:cNvSpPr txBox="1"/>
          <p:nvPr/>
        </p:nvSpPr>
        <p:spPr>
          <a:xfrm>
            <a:off x="340973" y="1704009"/>
            <a:ext cx="5324546" cy="1477328"/>
          </a:xfrm>
          <a:prstGeom prst="rect">
            <a:avLst/>
          </a:prstGeom>
          <a:noFill/>
        </p:spPr>
        <p:txBody>
          <a:bodyPr wrap="square">
            <a:spAutoFit/>
          </a:bodyPr>
          <a:lstStyle/>
          <a:p>
            <a:r>
              <a:rPr lang="en-GB" i="0" dirty="0">
                <a:solidFill>
                  <a:srgbClr val="212121"/>
                </a:solidFill>
                <a:effectLst/>
                <a:latin typeface="Roboto" panose="02000000000000000000" pitchFamily="2" charset="0"/>
              </a:rPr>
              <a:t>I have choose </a:t>
            </a:r>
            <a:r>
              <a:rPr lang="en-GB" i="0" dirty="0" err="1">
                <a:solidFill>
                  <a:srgbClr val="212121"/>
                </a:solidFill>
                <a:effectLst/>
                <a:latin typeface="Roboto" panose="02000000000000000000" pitchFamily="2" charset="0"/>
              </a:rPr>
              <a:t>countplot</a:t>
            </a:r>
            <a:r>
              <a:rPr lang="en-GB" i="0" dirty="0">
                <a:solidFill>
                  <a:srgbClr val="212121"/>
                </a:solidFill>
                <a:effectLst/>
                <a:latin typeface="Roboto" panose="02000000000000000000" pitchFamily="2" charset="0"/>
              </a:rPr>
              <a:t> to visualize most preferred food because </a:t>
            </a:r>
            <a:r>
              <a:rPr lang="en-GB" i="0" dirty="0" err="1">
                <a:solidFill>
                  <a:srgbClr val="212121"/>
                </a:solidFill>
                <a:effectLst/>
                <a:latin typeface="Roboto" panose="02000000000000000000" pitchFamily="2" charset="0"/>
              </a:rPr>
              <a:t>countplot</a:t>
            </a:r>
            <a:r>
              <a:rPr lang="en-GB" i="0" dirty="0">
                <a:solidFill>
                  <a:srgbClr val="212121"/>
                </a:solidFill>
                <a:effectLst/>
                <a:latin typeface="Roboto" panose="02000000000000000000" pitchFamily="2" charset="0"/>
              </a:rPr>
              <a:t> display the count of each observation for each category and here we have to represent food type vs food type count.</a:t>
            </a:r>
            <a:endParaRPr lang="en-US" dirty="0"/>
          </a:p>
        </p:txBody>
      </p:sp>
      <p:sp>
        <p:nvSpPr>
          <p:cNvPr id="12" name="TextBox 11">
            <a:extLst>
              <a:ext uri="{FF2B5EF4-FFF2-40B4-BE49-F238E27FC236}">
                <a16:creationId xmlns:a16="http://schemas.microsoft.com/office/drawing/2014/main" id="{3A86103B-165B-F7D7-5EE1-EB7F62E43974}"/>
              </a:ext>
            </a:extLst>
          </p:cNvPr>
          <p:cNvSpPr txBox="1"/>
          <p:nvPr/>
        </p:nvSpPr>
        <p:spPr>
          <a:xfrm>
            <a:off x="76784" y="1410710"/>
            <a:ext cx="6654812" cy="369332"/>
          </a:xfrm>
          <a:prstGeom prst="rect">
            <a:avLst/>
          </a:prstGeom>
          <a:noFill/>
        </p:spPr>
        <p:txBody>
          <a:bodyPr wrap="square">
            <a:spAutoFit/>
          </a:bodyPr>
          <a:lstStyle/>
          <a:p>
            <a:r>
              <a:rPr lang="en-US" dirty="0"/>
              <a:t>1. Why did you pick the specific chart?</a:t>
            </a:r>
          </a:p>
        </p:txBody>
      </p:sp>
      <p:sp>
        <p:nvSpPr>
          <p:cNvPr id="14" name="TextBox 13">
            <a:extLst>
              <a:ext uri="{FF2B5EF4-FFF2-40B4-BE49-F238E27FC236}">
                <a16:creationId xmlns:a16="http://schemas.microsoft.com/office/drawing/2014/main" id="{79D70C2C-780E-A68D-D743-39865066C8DF}"/>
              </a:ext>
            </a:extLst>
          </p:cNvPr>
          <p:cNvSpPr txBox="1"/>
          <p:nvPr/>
        </p:nvSpPr>
        <p:spPr>
          <a:xfrm>
            <a:off x="76784" y="3060103"/>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16" name="TextBox 15">
            <a:extLst>
              <a:ext uri="{FF2B5EF4-FFF2-40B4-BE49-F238E27FC236}">
                <a16:creationId xmlns:a16="http://schemas.microsoft.com/office/drawing/2014/main" id="{B6C5DDF7-546E-6CBD-E131-C801AD92993E}"/>
              </a:ext>
            </a:extLst>
          </p:cNvPr>
          <p:cNvSpPr txBox="1"/>
          <p:nvPr/>
        </p:nvSpPr>
        <p:spPr>
          <a:xfrm>
            <a:off x="340973" y="3415923"/>
            <a:ext cx="5588525" cy="646331"/>
          </a:xfrm>
          <a:prstGeom prst="rect">
            <a:avLst/>
          </a:prstGeom>
          <a:noFill/>
        </p:spPr>
        <p:txBody>
          <a:bodyPr wrap="square">
            <a:spAutoFit/>
          </a:bodyPr>
          <a:lstStyle/>
          <a:p>
            <a:r>
              <a:rPr lang="en-GB" i="0" dirty="0">
                <a:solidFill>
                  <a:srgbClr val="212121"/>
                </a:solidFill>
                <a:effectLst/>
                <a:latin typeface="Roboto" panose="02000000000000000000" pitchFamily="2" charset="0"/>
              </a:rPr>
              <a:t>The insight found here is BB type food is most preferred and FB type of food is less preferred.</a:t>
            </a:r>
            <a:endParaRPr lang="en-US" dirty="0"/>
          </a:p>
        </p:txBody>
      </p:sp>
      <p:sp>
        <p:nvSpPr>
          <p:cNvPr id="18" name="TextBox 17">
            <a:extLst>
              <a:ext uri="{FF2B5EF4-FFF2-40B4-BE49-F238E27FC236}">
                <a16:creationId xmlns:a16="http://schemas.microsoft.com/office/drawing/2014/main" id="{101D6FF0-8067-7BF3-106F-157AD9CA91CC}"/>
              </a:ext>
            </a:extLst>
          </p:cNvPr>
          <p:cNvSpPr txBox="1"/>
          <p:nvPr/>
        </p:nvSpPr>
        <p:spPr>
          <a:xfrm>
            <a:off x="90635" y="4214265"/>
            <a:ext cx="11797059" cy="642484"/>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20" name="TextBox 19">
            <a:extLst>
              <a:ext uri="{FF2B5EF4-FFF2-40B4-BE49-F238E27FC236}">
                <a16:creationId xmlns:a16="http://schemas.microsoft.com/office/drawing/2014/main" id="{4FC49187-FD31-D272-309B-1ED051F012E1}"/>
              </a:ext>
            </a:extLst>
          </p:cNvPr>
          <p:cNvSpPr txBox="1"/>
          <p:nvPr/>
        </p:nvSpPr>
        <p:spPr>
          <a:xfrm>
            <a:off x="108363" y="4764416"/>
            <a:ext cx="11272156" cy="923330"/>
          </a:xfrm>
          <a:prstGeom prst="rect">
            <a:avLst/>
          </a:prstGeom>
          <a:noFill/>
        </p:spPr>
        <p:txBody>
          <a:bodyPr wrap="square">
            <a:spAutoFit/>
          </a:bodyPr>
          <a:lstStyle/>
          <a:p>
            <a:pPr algn="l">
              <a:buFont typeface="Arial" panose="020B0604020202020204" pitchFamily="34" charset="0"/>
              <a:buChar char="•"/>
            </a:pPr>
            <a:r>
              <a:rPr lang="en-GB" b="0" i="0" dirty="0">
                <a:solidFill>
                  <a:srgbClr val="212121"/>
                </a:solidFill>
                <a:effectLst/>
                <a:latin typeface="Roboto" panose="02000000000000000000" pitchFamily="2" charset="0"/>
              </a:rPr>
              <a:t>BB type of food is most preferred food this makes positive impact on business.</a:t>
            </a:r>
          </a:p>
          <a:p>
            <a:pPr algn="l">
              <a:buFont typeface="Arial" panose="020B0604020202020204" pitchFamily="34" charset="0"/>
              <a:buChar char="•"/>
            </a:pPr>
            <a:r>
              <a:rPr lang="en-GB" b="0" i="0" dirty="0">
                <a:solidFill>
                  <a:srgbClr val="212121"/>
                </a:solidFill>
                <a:effectLst/>
                <a:latin typeface="Roboto" panose="02000000000000000000" pitchFamily="2" charset="0"/>
              </a:rPr>
              <a:t>Undefined and FB type of food is less preferred this insight makes negative impact on business.</a:t>
            </a:r>
          </a:p>
          <a:p>
            <a:pPr algn="l">
              <a:buFont typeface="Arial" panose="020B0604020202020204" pitchFamily="34" charset="0"/>
              <a:buChar char="•"/>
            </a:pPr>
            <a:r>
              <a:rPr lang="en-GB" b="0" i="0" dirty="0">
                <a:solidFill>
                  <a:srgbClr val="212121"/>
                </a:solidFill>
                <a:effectLst/>
                <a:latin typeface="Roboto" panose="02000000000000000000" pitchFamily="2" charset="0"/>
              </a:rPr>
              <a:t>The BB type food is preferred by 67907 guests and FB type of food is preferred by only 360 guests.</a:t>
            </a:r>
          </a:p>
        </p:txBody>
      </p:sp>
    </p:spTree>
    <p:extLst>
      <p:ext uri="{BB962C8B-B14F-4D97-AF65-F5344CB8AC3E}">
        <p14:creationId xmlns:p14="http://schemas.microsoft.com/office/powerpoint/2010/main" val="413187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31CD-5B01-8328-29F2-AFEBEB3DC9F6}"/>
              </a:ext>
            </a:extLst>
          </p:cNvPr>
          <p:cNvSpPr>
            <a:spLocks noGrp="1"/>
          </p:cNvSpPr>
          <p:nvPr>
            <p:ph type="title"/>
          </p:nvPr>
        </p:nvSpPr>
        <p:spPr>
          <a:xfrm>
            <a:off x="-1189456" y="-238828"/>
            <a:ext cx="12023766" cy="1255867"/>
          </a:xfrm>
        </p:spPr>
        <p:txBody>
          <a:bodyPr/>
          <a:lstStyle/>
          <a:p>
            <a:pPr algn="ctr"/>
            <a:r>
              <a:rPr lang="en-GB" b="1" i="0">
                <a:solidFill>
                  <a:srgbClr val="212121"/>
                </a:solidFill>
                <a:effectLst/>
                <a:latin typeface="Roboto" panose="02000000000000000000" pitchFamily="2" charset="0"/>
              </a:rPr>
              <a:t>Bivariate and Multivariate analysis</a:t>
            </a:r>
            <a:endParaRPr lang="en-GB" b="0" i="0">
              <a:solidFill>
                <a:srgbClr val="212121"/>
              </a:solidFill>
              <a:effectLst/>
              <a:latin typeface="Roboto" panose="02000000000000000000" pitchFamily="2" charset="0"/>
            </a:endParaRPr>
          </a:p>
        </p:txBody>
      </p:sp>
      <p:sp>
        <p:nvSpPr>
          <p:cNvPr id="5" name="Title 1">
            <a:extLst>
              <a:ext uri="{FF2B5EF4-FFF2-40B4-BE49-F238E27FC236}">
                <a16:creationId xmlns:a16="http://schemas.microsoft.com/office/drawing/2014/main" id="{9970EFD3-0F24-DD1A-0737-A0066267649D}"/>
              </a:ext>
            </a:extLst>
          </p:cNvPr>
          <p:cNvSpPr txBox="1">
            <a:spLocks/>
          </p:cNvSpPr>
          <p:nvPr/>
        </p:nvSpPr>
        <p:spPr>
          <a:xfrm>
            <a:off x="84117" y="1115303"/>
            <a:ext cx="12023765" cy="1255867"/>
          </a:xfrm>
          <a:prstGeom prst="rect">
            <a:avLst/>
          </a:prstGeom>
        </p:spPr>
        <p:txBody>
          <a:bodyPr vert="horz" lIns="91440" tIns="45720" rIns="91440" bIns="45720" rtlCol="0" anchor="ctr">
            <a:normAutofit/>
          </a:bodyPr>
          <a:lstStyle>
            <a:lvl1pPr>
              <a:lnSpc>
                <a:spcPct val="90000"/>
              </a:lnSpc>
              <a:spcBef>
                <a:spcPts val="1000"/>
              </a:spcBef>
              <a:buFont typeface="Arial" panose="020B0604020202020204" pitchFamily="34" charset="0"/>
              <a:buNone/>
              <a:defRPr sz="2800">
                <a:latin typeface="-apple-system"/>
              </a:defRPr>
            </a:lvl1pPr>
          </a:lstStyle>
          <a:p>
            <a:r>
              <a:rPr lang="en-US" dirty="0"/>
              <a:t>1. </a:t>
            </a:r>
            <a:r>
              <a:rPr lang="en-GB" dirty="0"/>
              <a:t>Which distribution channel contributed more to </a:t>
            </a:r>
            <a:r>
              <a:rPr lang="en-GB" dirty="0" err="1"/>
              <a:t>adr</a:t>
            </a:r>
            <a:r>
              <a:rPr lang="en-GB" dirty="0"/>
              <a:t> in order to increase the income?</a:t>
            </a:r>
          </a:p>
          <a:p>
            <a:endParaRPr lang="en-IN" dirty="0"/>
          </a:p>
        </p:txBody>
      </p:sp>
      <p:pic>
        <p:nvPicPr>
          <p:cNvPr id="8" name="Picture 7">
            <a:extLst>
              <a:ext uri="{FF2B5EF4-FFF2-40B4-BE49-F238E27FC236}">
                <a16:creationId xmlns:a16="http://schemas.microsoft.com/office/drawing/2014/main" id="{A59EF459-8AD3-622D-4140-E5860A831FC6}"/>
              </a:ext>
            </a:extLst>
          </p:cNvPr>
          <p:cNvPicPr>
            <a:picLocks noChangeAspect="1"/>
          </p:cNvPicPr>
          <p:nvPr/>
        </p:nvPicPr>
        <p:blipFill>
          <a:blip r:embed="rId2"/>
          <a:stretch>
            <a:fillRect/>
          </a:stretch>
        </p:blipFill>
        <p:spPr>
          <a:xfrm>
            <a:off x="6095999" y="1743236"/>
            <a:ext cx="6160324" cy="3371528"/>
          </a:xfrm>
          <a:prstGeom prst="rect">
            <a:avLst/>
          </a:prstGeom>
        </p:spPr>
      </p:pic>
      <p:sp>
        <p:nvSpPr>
          <p:cNvPr id="10" name="TextBox 9">
            <a:extLst>
              <a:ext uri="{FF2B5EF4-FFF2-40B4-BE49-F238E27FC236}">
                <a16:creationId xmlns:a16="http://schemas.microsoft.com/office/drawing/2014/main" id="{C0D19B8A-9DAB-37F9-43B1-2F3C0372488A}"/>
              </a:ext>
            </a:extLst>
          </p:cNvPr>
          <p:cNvSpPr txBox="1"/>
          <p:nvPr/>
        </p:nvSpPr>
        <p:spPr>
          <a:xfrm>
            <a:off x="84117" y="2032120"/>
            <a:ext cx="6654812" cy="369332"/>
          </a:xfrm>
          <a:prstGeom prst="rect">
            <a:avLst/>
          </a:prstGeom>
          <a:noFill/>
        </p:spPr>
        <p:txBody>
          <a:bodyPr wrap="square">
            <a:spAutoFit/>
          </a:bodyPr>
          <a:lstStyle/>
          <a:p>
            <a:r>
              <a:rPr lang="en-US" dirty="0"/>
              <a:t>1. Why did you pick the specific chart?</a:t>
            </a:r>
          </a:p>
        </p:txBody>
      </p:sp>
      <p:sp>
        <p:nvSpPr>
          <p:cNvPr id="12" name="TextBox 11">
            <a:extLst>
              <a:ext uri="{FF2B5EF4-FFF2-40B4-BE49-F238E27FC236}">
                <a16:creationId xmlns:a16="http://schemas.microsoft.com/office/drawing/2014/main" id="{99B0854D-1A84-19DF-8BE8-8DC457830B53}"/>
              </a:ext>
            </a:extLst>
          </p:cNvPr>
          <p:cNvSpPr txBox="1"/>
          <p:nvPr/>
        </p:nvSpPr>
        <p:spPr>
          <a:xfrm>
            <a:off x="136037" y="2371170"/>
            <a:ext cx="5773423" cy="916817"/>
          </a:xfrm>
          <a:prstGeom prst="rect">
            <a:avLst/>
          </a:prstGeom>
          <a:noFill/>
        </p:spPr>
        <p:txBody>
          <a:bodyPr wrap="square">
            <a:spAutoFit/>
          </a:bodyPr>
          <a:lstStyle/>
          <a:p>
            <a:r>
              <a:rPr lang="en-GB" i="0" dirty="0">
                <a:solidFill>
                  <a:srgbClr val="212121"/>
                </a:solidFill>
                <a:effectLst/>
                <a:latin typeface="Roboto" panose="02000000000000000000" pitchFamily="2" charset="0"/>
              </a:rPr>
              <a:t>I choose here </a:t>
            </a:r>
            <a:r>
              <a:rPr lang="en-GB" i="0" dirty="0" err="1">
                <a:solidFill>
                  <a:srgbClr val="212121"/>
                </a:solidFill>
                <a:effectLst/>
                <a:latin typeface="Roboto" panose="02000000000000000000" pitchFamily="2" charset="0"/>
              </a:rPr>
              <a:t>barplot</a:t>
            </a:r>
            <a:r>
              <a:rPr lang="en-GB" i="0" dirty="0">
                <a:solidFill>
                  <a:srgbClr val="212121"/>
                </a:solidFill>
                <a:effectLst/>
                <a:latin typeface="Roboto" panose="02000000000000000000" pitchFamily="2" charset="0"/>
              </a:rPr>
              <a:t> to visualise ADR across distribution channel because it give easy to understand visualization to large data.</a:t>
            </a:r>
            <a:endParaRPr lang="en-US" dirty="0"/>
          </a:p>
        </p:txBody>
      </p:sp>
      <p:sp>
        <p:nvSpPr>
          <p:cNvPr id="14" name="TextBox 13">
            <a:extLst>
              <a:ext uri="{FF2B5EF4-FFF2-40B4-BE49-F238E27FC236}">
                <a16:creationId xmlns:a16="http://schemas.microsoft.com/office/drawing/2014/main" id="{64179675-A683-BB8E-36D0-4AE9C26F9B7B}"/>
              </a:ext>
            </a:extLst>
          </p:cNvPr>
          <p:cNvSpPr txBox="1"/>
          <p:nvPr/>
        </p:nvSpPr>
        <p:spPr>
          <a:xfrm>
            <a:off x="84117" y="3325686"/>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16" name="TextBox 15">
            <a:extLst>
              <a:ext uri="{FF2B5EF4-FFF2-40B4-BE49-F238E27FC236}">
                <a16:creationId xmlns:a16="http://schemas.microsoft.com/office/drawing/2014/main" id="{A21E471A-31AC-8B2F-7447-C628A67772E1}"/>
              </a:ext>
            </a:extLst>
          </p:cNvPr>
          <p:cNvSpPr txBox="1"/>
          <p:nvPr/>
        </p:nvSpPr>
        <p:spPr>
          <a:xfrm>
            <a:off x="136037" y="3750556"/>
            <a:ext cx="5773423" cy="1200329"/>
          </a:xfrm>
          <a:prstGeom prst="rect">
            <a:avLst/>
          </a:prstGeom>
          <a:noFill/>
        </p:spPr>
        <p:txBody>
          <a:bodyPr wrap="square">
            <a:spAutoFit/>
          </a:bodyPr>
          <a:lstStyle/>
          <a:p>
            <a:r>
              <a:rPr lang="en-GB" i="0" dirty="0">
                <a:solidFill>
                  <a:srgbClr val="212121"/>
                </a:solidFill>
                <a:effectLst/>
                <a:latin typeface="Roboto" panose="02000000000000000000" pitchFamily="2" charset="0"/>
              </a:rPr>
              <a:t>The insight found from the above chart is that GDS channel contributed most in ADR in city hotel and Direct and TA/TO has nearly equal contribution in </a:t>
            </a:r>
            <a:r>
              <a:rPr lang="en-GB" i="0" dirty="0" err="1">
                <a:solidFill>
                  <a:srgbClr val="212121"/>
                </a:solidFill>
                <a:effectLst/>
                <a:latin typeface="Roboto" panose="02000000000000000000" pitchFamily="2" charset="0"/>
              </a:rPr>
              <a:t>adr</a:t>
            </a:r>
            <a:r>
              <a:rPr lang="en-GB" i="0" dirty="0">
                <a:solidFill>
                  <a:srgbClr val="212121"/>
                </a:solidFill>
                <a:effectLst/>
                <a:latin typeface="Roboto" panose="02000000000000000000" pitchFamily="2" charset="0"/>
              </a:rPr>
              <a:t> in both hotel types</a:t>
            </a:r>
            <a:endParaRPr lang="en-US" dirty="0"/>
          </a:p>
        </p:txBody>
      </p:sp>
      <p:sp>
        <p:nvSpPr>
          <p:cNvPr id="18" name="TextBox 17">
            <a:extLst>
              <a:ext uri="{FF2B5EF4-FFF2-40B4-BE49-F238E27FC236}">
                <a16:creationId xmlns:a16="http://schemas.microsoft.com/office/drawing/2014/main" id="{46F4A152-EA7D-EDD2-507F-58E64FB5F4D3}"/>
              </a:ext>
            </a:extLst>
          </p:cNvPr>
          <p:cNvSpPr txBox="1"/>
          <p:nvPr/>
        </p:nvSpPr>
        <p:spPr>
          <a:xfrm>
            <a:off x="67604" y="4991558"/>
            <a:ext cx="12322318" cy="640409"/>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20" name="TextBox 19">
            <a:extLst>
              <a:ext uri="{FF2B5EF4-FFF2-40B4-BE49-F238E27FC236}">
                <a16:creationId xmlns:a16="http://schemas.microsoft.com/office/drawing/2014/main" id="{82D044FE-B2B9-093D-40D4-95F521222B61}"/>
              </a:ext>
            </a:extLst>
          </p:cNvPr>
          <p:cNvSpPr txBox="1"/>
          <p:nvPr/>
        </p:nvSpPr>
        <p:spPr>
          <a:xfrm>
            <a:off x="67604" y="5638212"/>
            <a:ext cx="12040278" cy="1200329"/>
          </a:xfrm>
          <a:prstGeom prst="rect">
            <a:avLst/>
          </a:prstGeom>
          <a:noFill/>
        </p:spPr>
        <p:txBody>
          <a:bodyPr wrap="square">
            <a:spAutoFit/>
          </a:bodyPr>
          <a:lstStyle/>
          <a:p>
            <a:pPr algn="l">
              <a:buFont typeface="Arial" panose="020B0604020202020204" pitchFamily="34" charset="0"/>
              <a:buChar char="•"/>
            </a:pPr>
            <a:r>
              <a:rPr lang="en-GB" b="0" i="0" dirty="0">
                <a:solidFill>
                  <a:srgbClr val="212121"/>
                </a:solidFill>
                <a:effectLst/>
                <a:latin typeface="Roboto" panose="02000000000000000000" pitchFamily="2" charset="0"/>
              </a:rPr>
              <a:t>GDS distribution channel contributed more to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for city hotel and Undefined distribution channel contributed more to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for resort hotel this makes positive impact.</a:t>
            </a:r>
          </a:p>
          <a:p>
            <a:pPr algn="l">
              <a:buFont typeface="Arial" panose="020B0604020202020204" pitchFamily="34" charset="0"/>
              <a:buChar char="•"/>
            </a:pPr>
            <a:r>
              <a:rPr lang="en-GB" b="0" i="0" dirty="0">
                <a:solidFill>
                  <a:srgbClr val="212121"/>
                </a:solidFill>
                <a:effectLst/>
                <a:latin typeface="Roboto" panose="02000000000000000000" pitchFamily="2" charset="0"/>
              </a:rPr>
              <a:t>GDS distribution channel has no any contribution to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for resort hotel and undefined distribution channel contributed less to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for city hotel this makes </a:t>
            </a:r>
            <a:r>
              <a:rPr lang="en-US" b="0" i="0" dirty="0">
                <a:solidFill>
                  <a:srgbClr val="212121"/>
                </a:solidFill>
                <a:effectLst/>
                <a:latin typeface="Roboto" panose="02000000000000000000" pitchFamily="2" charset="0"/>
              </a:rPr>
              <a:t>negative impact.</a:t>
            </a:r>
            <a:endParaRPr lang="en-GB"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47479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C5B83A-52F2-F32C-76A2-86076CF4604A}"/>
              </a:ext>
            </a:extLst>
          </p:cNvPr>
          <p:cNvSpPr txBox="1"/>
          <p:nvPr/>
        </p:nvSpPr>
        <p:spPr>
          <a:xfrm>
            <a:off x="251114" y="250762"/>
            <a:ext cx="11716828" cy="867930"/>
          </a:xfrm>
          <a:prstGeom prst="rect">
            <a:avLst/>
          </a:prstGeom>
        </p:spPr>
        <p:txBody>
          <a:bodyPr vert="horz" lIns="91440" tIns="45720" rIns="91440" bIns="45720" rtlCol="0" anchor="ctr">
            <a:normAutofit/>
          </a:bodyPr>
          <a:lstStyle>
            <a:defPPr>
              <a:defRPr lang="en-US"/>
            </a:defPPr>
            <a:lvl1pPr>
              <a:lnSpc>
                <a:spcPct val="90000"/>
              </a:lnSpc>
              <a:spcBef>
                <a:spcPts val="1000"/>
              </a:spcBef>
              <a:buFont typeface="Arial" panose="020B0604020202020204" pitchFamily="34" charset="0"/>
              <a:buNone/>
              <a:defRPr sz="2800">
                <a:latin typeface="-apple-system"/>
              </a:defRPr>
            </a:lvl1pPr>
          </a:lstStyle>
          <a:p>
            <a:r>
              <a:rPr lang="en-US" dirty="0"/>
              <a:t>2. </a:t>
            </a:r>
            <a:r>
              <a:rPr lang="en-GB" dirty="0"/>
              <a:t>What is optimal stay length in both types of hotel?</a:t>
            </a:r>
          </a:p>
        </p:txBody>
      </p:sp>
      <p:sp>
        <p:nvSpPr>
          <p:cNvPr id="11" name="TextBox 10">
            <a:extLst>
              <a:ext uri="{FF2B5EF4-FFF2-40B4-BE49-F238E27FC236}">
                <a16:creationId xmlns:a16="http://schemas.microsoft.com/office/drawing/2014/main" id="{C24FF6A4-1F4B-FBDA-E368-0C32A991E36A}"/>
              </a:ext>
            </a:extLst>
          </p:cNvPr>
          <p:cNvSpPr txBox="1"/>
          <p:nvPr/>
        </p:nvSpPr>
        <p:spPr>
          <a:xfrm>
            <a:off x="447271" y="877706"/>
            <a:ext cx="6654812" cy="369332"/>
          </a:xfrm>
          <a:prstGeom prst="rect">
            <a:avLst/>
          </a:prstGeom>
          <a:noFill/>
        </p:spPr>
        <p:txBody>
          <a:bodyPr wrap="square">
            <a:spAutoFit/>
          </a:bodyPr>
          <a:lstStyle/>
          <a:p>
            <a:r>
              <a:rPr lang="en-US" dirty="0"/>
              <a:t>1. Why did you pick the specific chart?</a:t>
            </a:r>
          </a:p>
        </p:txBody>
      </p:sp>
      <p:sp>
        <p:nvSpPr>
          <p:cNvPr id="13" name="TextBox 12">
            <a:extLst>
              <a:ext uri="{FF2B5EF4-FFF2-40B4-BE49-F238E27FC236}">
                <a16:creationId xmlns:a16="http://schemas.microsoft.com/office/drawing/2014/main" id="{A05DAD3E-5ECF-6984-BF44-7B7D2131C15D}"/>
              </a:ext>
            </a:extLst>
          </p:cNvPr>
          <p:cNvSpPr txBox="1"/>
          <p:nvPr/>
        </p:nvSpPr>
        <p:spPr>
          <a:xfrm>
            <a:off x="745760" y="1240490"/>
            <a:ext cx="6098474" cy="369332"/>
          </a:xfrm>
          <a:prstGeom prst="rect">
            <a:avLst/>
          </a:prstGeom>
          <a:noFill/>
        </p:spPr>
        <p:txBody>
          <a:bodyPr wrap="square">
            <a:spAutoFit/>
          </a:bodyPr>
          <a:lstStyle/>
          <a:p>
            <a:r>
              <a:rPr lang="en-GB" i="0" dirty="0">
                <a:solidFill>
                  <a:srgbClr val="212121"/>
                </a:solidFill>
                <a:effectLst/>
                <a:latin typeface="Roboto" panose="02000000000000000000" pitchFamily="2" charset="0"/>
              </a:rPr>
              <a:t>Because it gives simple visualization</a:t>
            </a:r>
            <a:endParaRPr lang="en-US" dirty="0"/>
          </a:p>
        </p:txBody>
      </p:sp>
      <p:pic>
        <p:nvPicPr>
          <p:cNvPr id="16" name="Picture 15">
            <a:extLst>
              <a:ext uri="{FF2B5EF4-FFF2-40B4-BE49-F238E27FC236}">
                <a16:creationId xmlns:a16="http://schemas.microsoft.com/office/drawing/2014/main" id="{A83F5A01-8E73-335E-51FF-4A8F0B359090}"/>
              </a:ext>
            </a:extLst>
          </p:cNvPr>
          <p:cNvPicPr>
            <a:picLocks noChangeAspect="1"/>
          </p:cNvPicPr>
          <p:nvPr/>
        </p:nvPicPr>
        <p:blipFill>
          <a:blip r:embed="rId2"/>
          <a:stretch>
            <a:fillRect/>
          </a:stretch>
        </p:blipFill>
        <p:spPr>
          <a:xfrm>
            <a:off x="5869468" y="1365630"/>
            <a:ext cx="6098474" cy="3271366"/>
          </a:xfrm>
          <a:prstGeom prst="rect">
            <a:avLst/>
          </a:prstGeom>
        </p:spPr>
      </p:pic>
      <p:sp>
        <p:nvSpPr>
          <p:cNvPr id="18" name="TextBox 17">
            <a:extLst>
              <a:ext uri="{FF2B5EF4-FFF2-40B4-BE49-F238E27FC236}">
                <a16:creationId xmlns:a16="http://schemas.microsoft.com/office/drawing/2014/main" id="{718DDD68-A815-B509-24C7-3AF12142EB53}"/>
              </a:ext>
            </a:extLst>
          </p:cNvPr>
          <p:cNvSpPr txBox="1"/>
          <p:nvPr/>
        </p:nvSpPr>
        <p:spPr>
          <a:xfrm>
            <a:off x="745760" y="2129576"/>
            <a:ext cx="4845539" cy="646331"/>
          </a:xfrm>
          <a:prstGeom prst="rect">
            <a:avLst/>
          </a:prstGeom>
          <a:noFill/>
        </p:spPr>
        <p:txBody>
          <a:bodyPr wrap="square">
            <a:spAutoFit/>
          </a:bodyPr>
          <a:lstStyle/>
          <a:p>
            <a:r>
              <a:rPr lang="en-GB" i="0" dirty="0">
                <a:solidFill>
                  <a:srgbClr val="212121"/>
                </a:solidFill>
                <a:effectLst/>
                <a:latin typeface="Roboto" panose="02000000000000000000" pitchFamily="2" charset="0"/>
              </a:rPr>
              <a:t>Optimal stay length in both hotel type is less than 7 days.</a:t>
            </a:r>
            <a:endParaRPr lang="en-US" dirty="0"/>
          </a:p>
        </p:txBody>
      </p:sp>
      <p:sp>
        <p:nvSpPr>
          <p:cNvPr id="20" name="TextBox 19">
            <a:extLst>
              <a:ext uri="{FF2B5EF4-FFF2-40B4-BE49-F238E27FC236}">
                <a16:creationId xmlns:a16="http://schemas.microsoft.com/office/drawing/2014/main" id="{A431E07A-7315-5851-E8AD-B599FF89255D}"/>
              </a:ext>
            </a:extLst>
          </p:cNvPr>
          <p:cNvSpPr txBox="1"/>
          <p:nvPr/>
        </p:nvSpPr>
        <p:spPr>
          <a:xfrm>
            <a:off x="467591" y="1685033"/>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22" name="TextBox 21">
            <a:extLst>
              <a:ext uri="{FF2B5EF4-FFF2-40B4-BE49-F238E27FC236}">
                <a16:creationId xmlns:a16="http://schemas.microsoft.com/office/drawing/2014/main" id="{728792EA-E616-D150-98C5-1F4DA7A2F9CF}"/>
              </a:ext>
            </a:extLst>
          </p:cNvPr>
          <p:cNvSpPr txBox="1"/>
          <p:nvPr/>
        </p:nvSpPr>
        <p:spPr>
          <a:xfrm>
            <a:off x="467591" y="2846134"/>
            <a:ext cx="5284519" cy="923330"/>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24" name="TextBox 23">
            <a:extLst>
              <a:ext uri="{FF2B5EF4-FFF2-40B4-BE49-F238E27FC236}">
                <a16:creationId xmlns:a16="http://schemas.microsoft.com/office/drawing/2014/main" id="{B9DC5958-694A-5B02-7272-804296E70D43}"/>
              </a:ext>
            </a:extLst>
          </p:cNvPr>
          <p:cNvSpPr txBox="1"/>
          <p:nvPr/>
        </p:nvSpPr>
        <p:spPr>
          <a:xfrm>
            <a:off x="554563" y="3891460"/>
            <a:ext cx="5622382" cy="2031325"/>
          </a:xfrm>
          <a:prstGeom prst="rect">
            <a:avLst/>
          </a:prstGeom>
          <a:noFill/>
        </p:spPr>
        <p:txBody>
          <a:bodyPr wrap="square">
            <a:spAutoFit/>
          </a:bodyPr>
          <a:lstStyle/>
          <a:p>
            <a:pPr marL="285750" indent="-285750" algn="l">
              <a:buFont typeface="Arial" panose="020B0604020202020204" pitchFamily="34" charset="0"/>
              <a:buChar char="•"/>
            </a:pPr>
            <a:r>
              <a:rPr lang="en-GB" b="0" i="0" dirty="0">
                <a:solidFill>
                  <a:srgbClr val="212121"/>
                </a:solidFill>
                <a:effectLst/>
                <a:latin typeface="Roboto" panose="02000000000000000000" pitchFamily="2" charset="0"/>
              </a:rPr>
              <a:t>Most common stay length is less than 4 days and generally people prefer City hotel for short stay, but for long stays, Resort Hotel is preferred.</a:t>
            </a:r>
          </a:p>
          <a:p>
            <a:pPr marL="285750" indent="-285750" algn="l">
              <a:buFont typeface="Arial" panose="020B0604020202020204" pitchFamily="34" charset="0"/>
              <a:buChar char="•"/>
            </a:pPr>
            <a:r>
              <a:rPr lang="en-GB" b="0" i="0" dirty="0" err="1">
                <a:solidFill>
                  <a:srgbClr val="212121"/>
                </a:solidFill>
                <a:effectLst/>
                <a:latin typeface="Roboto" panose="02000000000000000000" pitchFamily="2" charset="0"/>
              </a:rPr>
              <a:t>Full_stay</a:t>
            </a:r>
            <a:r>
              <a:rPr lang="en-GB" b="0" i="0" dirty="0">
                <a:solidFill>
                  <a:srgbClr val="212121"/>
                </a:solidFill>
                <a:effectLst/>
                <a:latin typeface="Roboto" panose="02000000000000000000" pitchFamily="2" charset="0"/>
              </a:rPr>
              <a:t> length and </a:t>
            </a:r>
            <a:r>
              <a:rPr lang="en-GB" b="0" i="0" dirty="0" err="1">
                <a:solidFill>
                  <a:srgbClr val="212121"/>
                </a:solidFill>
                <a:effectLst/>
                <a:latin typeface="Roboto" panose="02000000000000000000" pitchFamily="2" charset="0"/>
              </a:rPr>
              <a:t>lead_time</a:t>
            </a:r>
            <a:r>
              <a:rPr lang="en-GB" b="0" i="0" dirty="0">
                <a:solidFill>
                  <a:srgbClr val="212121"/>
                </a:solidFill>
                <a:effectLst/>
                <a:latin typeface="Roboto" panose="02000000000000000000" pitchFamily="2" charset="0"/>
              </a:rPr>
              <a:t> have slight correlation. This may means that for longer hotel stays people generally plan little before the</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actual arrival date.</a:t>
            </a:r>
          </a:p>
        </p:txBody>
      </p:sp>
    </p:spTree>
    <p:extLst>
      <p:ext uri="{BB962C8B-B14F-4D97-AF65-F5344CB8AC3E}">
        <p14:creationId xmlns:p14="http://schemas.microsoft.com/office/powerpoint/2010/main" val="274732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2CE13A-8792-922B-F960-58830EEF0326}"/>
              </a:ext>
            </a:extLst>
          </p:cNvPr>
          <p:cNvSpPr txBox="1"/>
          <p:nvPr/>
        </p:nvSpPr>
        <p:spPr>
          <a:xfrm>
            <a:off x="275852" y="8710"/>
            <a:ext cx="10995527" cy="867930"/>
          </a:xfrm>
          <a:prstGeom prst="rect">
            <a:avLst/>
          </a:prstGeom>
        </p:spPr>
        <p:txBody>
          <a:bodyPr vert="horz" lIns="91440" tIns="45720" rIns="91440" bIns="45720" rtlCol="0" anchor="ctr">
            <a:normAutofit/>
          </a:bodyPr>
          <a:lstStyle>
            <a:defPPr>
              <a:defRPr lang="en-US"/>
            </a:defPPr>
            <a:lvl1pPr>
              <a:lnSpc>
                <a:spcPct val="90000"/>
              </a:lnSpc>
              <a:spcBef>
                <a:spcPts val="1000"/>
              </a:spcBef>
              <a:buFont typeface="Arial" panose="020B0604020202020204" pitchFamily="34" charset="0"/>
              <a:buNone/>
              <a:defRPr sz="2800">
                <a:latin typeface="-apple-system"/>
              </a:defRPr>
            </a:lvl1pPr>
          </a:lstStyle>
          <a:p>
            <a:r>
              <a:rPr lang="en-GB" dirty="0"/>
              <a:t>Relationship between ADR and total number of people?</a:t>
            </a:r>
          </a:p>
        </p:txBody>
      </p:sp>
      <p:sp>
        <p:nvSpPr>
          <p:cNvPr id="7" name="TextBox 6">
            <a:extLst>
              <a:ext uri="{FF2B5EF4-FFF2-40B4-BE49-F238E27FC236}">
                <a16:creationId xmlns:a16="http://schemas.microsoft.com/office/drawing/2014/main" id="{55E69D19-6919-7C5F-1723-02917E0E2AD1}"/>
              </a:ext>
            </a:extLst>
          </p:cNvPr>
          <p:cNvSpPr txBox="1"/>
          <p:nvPr/>
        </p:nvSpPr>
        <p:spPr>
          <a:xfrm>
            <a:off x="467591" y="745626"/>
            <a:ext cx="6654812" cy="369332"/>
          </a:xfrm>
          <a:prstGeom prst="rect">
            <a:avLst/>
          </a:prstGeom>
          <a:noFill/>
        </p:spPr>
        <p:txBody>
          <a:bodyPr wrap="square">
            <a:spAutoFit/>
          </a:bodyPr>
          <a:lstStyle/>
          <a:p>
            <a:r>
              <a:rPr lang="en-US" dirty="0"/>
              <a:t>1. Why did you pick the specific chart?</a:t>
            </a:r>
          </a:p>
        </p:txBody>
      </p:sp>
      <p:sp>
        <p:nvSpPr>
          <p:cNvPr id="9" name="TextBox 8">
            <a:extLst>
              <a:ext uri="{FF2B5EF4-FFF2-40B4-BE49-F238E27FC236}">
                <a16:creationId xmlns:a16="http://schemas.microsoft.com/office/drawing/2014/main" id="{2C63A0DA-F1E6-D308-E175-6C004C33C138}"/>
              </a:ext>
            </a:extLst>
          </p:cNvPr>
          <p:cNvSpPr txBox="1"/>
          <p:nvPr/>
        </p:nvSpPr>
        <p:spPr>
          <a:xfrm>
            <a:off x="429605" y="2148198"/>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pic>
        <p:nvPicPr>
          <p:cNvPr id="14" name="Picture 13">
            <a:extLst>
              <a:ext uri="{FF2B5EF4-FFF2-40B4-BE49-F238E27FC236}">
                <a16:creationId xmlns:a16="http://schemas.microsoft.com/office/drawing/2014/main" id="{B03BE20A-CDCA-F8BC-4320-87E7827E7F13}"/>
              </a:ext>
            </a:extLst>
          </p:cNvPr>
          <p:cNvPicPr>
            <a:picLocks noChangeAspect="1"/>
          </p:cNvPicPr>
          <p:nvPr/>
        </p:nvPicPr>
        <p:blipFill>
          <a:blip r:embed="rId2"/>
          <a:stretch>
            <a:fillRect/>
          </a:stretch>
        </p:blipFill>
        <p:spPr>
          <a:xfrm>
            <a:off x="6303207" y="1418058"/>
            <a:ext cx="5759702" cy="4058009"/>
          </a:xfrm>
          <a:prstGeom prst="rect">
            <a:avLst/>
          </a:prstGeom>
        </p:spPr>
      </p:pic>
      <p:sp>
        <p:nvSpPr>
          <p:cNvPr id="16" name="TextBox 15">
            <a:extLst>
              <a:ext uri="{FF2B5EF4-FFF2-40B4-BE49-F238E27FC236}">
                <a16:creationId xmlns:a16="http://schemas.microsoft.com/office/drawing/2014/main" id="{CDBA1D57-E29C-70BA-C276-8AF143EB8585}"/>
              </a:ext>
            </a:extLst>
          </p:cNvPr>
          <p:cNvSpPr txBox="1"/>
          <p:nvPr/>
        </p:nvSpPr>
        <p:spPr>
          <a:xfrm>
            <a:off x="510885" y="1153898"/>
            <a:ext cx="6098474" cy="923330"/>
          </a:xfrm>
          <a:prstGeom prst="rect">
            <a:avLst/>
          </a:prstGeom>
          <a:noFill/>
        </p:spPr>
        <p:txBody>
          <a:bodyPr wrap="square">
            <a:spAutoFit/>
          </a:bodyPr>
          <a:lstStyle/>
          <a:p>
            <a:r>
              <a:rPr lang="en-GB" i="0" dirty="0">
                <a:solidFill>
                  <a:srgbClr val="212121"/>
                </a:solidFill>
                <a:effectLst/>
                <a:latin typeface="Roboto" panose="02000000000000000000" pitchFamily="2" charset="0"/>
              </a:rPr>
              <a:t>I choose </a:t>
            </a:r>
            <a:r>
              <a:rPr lang="en-GB" i="0" dirty="0" err="1">
                <a:solidFill>
                  <a:srgbClr val="212121"/>
                </a:solidFill>
                <a:effectLst/>
                <a:latin typeface="Roboto" panose="02000000000000000000" pitchFamily="2" charset="0"/>
              </a:rPr>
              <a:t>heatmap</a:t>
            </a:r>
            <a:r>
              <a:rPr lang="en-GB" i="0" dirty="0">
                <a:solidFill>
                  <a:srgbClr val="212121"/>
                </a:solidFill>
                <a:effectLst/>
                <a:latin typeface="Roboto" panose="02000000000000000000" pitchFamily="2" charset="0"/>
              </a:rPr>
              <a:t> here because </a:t>
            </a:r>
            <a:r>
              <a:rPr lang="en-GB" i="0" dirty="0" err="1">
                <a:solidFill>
                  <a:srgbClr val="212121"/>
                </a:solidFill>
                <a:effectLst/>
                <a:latin typeface="Roboto" panose="02000000000000000000" pitchFamily="2" charset="0"/>
              </a:rPr>
              <a:t>heatmap</a:t>
            </a:r>
            <a:r>
              <a:rPr lang="en-GB" i="0" dirty="0">
                <a:solidFill>
                  <a:srgbClr val="212121"/>
                </a:solidFill>
                <a:effectLst/>
                <a:latin typeface="Roboto" panose="02000000000000000000" pitchFamily="2" charset="0"/>
              </a:rPr>
              <a:t> display a more generalized view of numeric values and also utilize colour coded systems</a:t>
            </a:r>
            <a:endParaRPr lang="en-US" dirty="0"/>
          </a:p>
        </p:txBody>
      </p:sp>
      <p:sp>
        <p:nvSpPr>
          <p:cNvPr id="18" name="TextBox 17">
            <a:extLst>
              <a:ext uri="{FF2B5EF4-FFF2-40B4-BE49-F238E27FC236}">
                <a16:creationId xmlns:a16="http://schemas.microsoft.com/office/drawing/2014/main" id="{C579F17C-20C2-D6B7-85D4-799D49CD22D6}"/>
              </a:ext>
            </a:extLst>
          </p:cNvPr>
          <p:cNvSpPr txBox="1"/>
          <p:nvPr/>
        </p:nvSpPr>
        <p:spPr>
          <a:xfrm>
            <a:off x="554179" y="2636943"/>
            <a:ext cx="5197931" cy="1477328"/>
          </a:xfrm>
          <a:prstGeom prst="rect">
            <a:avLst/>
          </a:prstGeom>
          <a:noFill/>
        </p:spPr>
        <p:txBody>
          <a:bodyPr wrap="square">
            <a:spAutoFit/>
          </a:bodyPr>
          <a:lstStyle/>
          <a:p>
            <a:pPr marL="285750" indent="-285750" algn="l">
              <a:buFont typeface="Arial" panose="020B0604020202020204" pitchFamily="34" charset="0"/>
              <a:buChar char="•"/>
            </a:pPr>
            <a:r>
              <a:rPr lang="en-GB" b="0" i="0" dirty="0" err="1">
                <a:solidFill>
                  <a:srgbClr val="212121"/>
                </a:solidFill>
                <a:effectLst/>
                <a:latin typeface="Roboto" panose="02000000000000000000" pitchFamily="2" charset="0"/>
              </a:rPr>
              <a:t>arrival_date_year</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arrival_date_week_number</a:t>
            </a:r>
            <a:r>
              <a:rPr lang="en-GB" b="0" i="0" dirty="0">
                <a:solidFill>
                  <a:srgbClr val="212121"/>
                </a:solidFill>
                <a:effectLst/>
                <a:latin typeface="Roboto" panose="02000000000000000000" pitchFamily="2" charset="0"/>
              </a:rPr>
              <a:t> columns has negative correlation which is -0.51.</a:t>
            </a:r>
          </a:p>
          <a:p>
            <a:pPr marL="285750" indent="-285750" algn="l">
              <a:buFont typeface="Arial" panose="020B0604020202020204" pitchFamily="34" charset="0"/>
              <a:buChar char="•"/>
            </a:pPr>
            <a:r>
              <a:rPr lang="en-GB" b="0" i="0" dirty="0" err="1">
                <a:solidFill>
                  <a:srgbClr val="212121"/>
                </a:solidFill>
                <a:effectLst/>
                <a:latin typeface="Roboto" panose="02000000000000000000" pitchFamily="2" charset="0"/>
              </a:rPr>
              <a:t>stays_in_week_nights</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total_stay</a:t>
            </a:r>
            <a:r>
              <a:rPr lang="en-GB" b="0" i="0" dirty="0">
                <a:solidFill>
                  <a:srgbClr val="212121"/>
                </a:solidFill>
                <a:effectLst/>
                <a:latin typeface="Roboto" panose="02000000000000000000" pitchFamily="2" charset="0"/>
              </a:rPr>
              <a:t> has positive correlation which is 0.95</a:t>
            </a:r>
          </a:p>
        </p:txBody>
      </p:sp>
    </p:spTree>
    <p:extLst>
      <p:ext uri="{BB962C8B-B14F-4D97-AF65-F5344CB8AC3E}">
        <p14:creationId xmlns:p14="http://schemas.microsoft.com/office/powerpoint/2010/main" val="259171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7454FA-911F-93C6-2825-BB5FB1FB0123}"/>
              </a:ext>
            </a:extLst>
          </p:cNvPr>
          <p:cNvSpPr txBox="1"/>
          <p:nvPr/>
        </p:nvSpPr>
        <p:spPr>
          <a:xfrm>
            <a:off x="467591" y="745626"/>
            <a:ext cx="6654812" cy="369332"/>
          </a:xfrm>
          <a:prstGeom prst="rect">
            <a:avLst/>
          </a:prstGeom>
          <a:noFill/>
        </p:spPr>
        <p:txBody>
          <a:bodyPr wrap="square">
            <a:spAutoFit/>
          </a:bodyPr>
          <a:lstStyle/>
          <a:p>
            <a:r>
              <a:rPr lang="en-US" dirty="0"/>
              <a:t>1. Why did you pick the specific chart?</a:t>
            </a:r>
          </a:p>
        </p:txBody>
      </p:sp>
      <p:sp>
        <p:nvSpPr>
          <p:cNvPr id="7" name="TextBox 6">
            <a:extLst>
              <a:ext uri="{FF2B5EF4-FFF2-40B4-BE49-F238E27FC236}">
                <a16:creationId xmlns:a16="http://schemas.microsoft.com/office/drawing/2014/main" id="{6EDBED50-BB4F-9587-6F5F-5C39246E7533}"/>
              </a:ext>
            </a:extLst>
          </p:cNvPr>
          <p:cNvSpPr txBox="1"/>
          <p:nvPr/>
        </p:nvSpPr>
        <p:spPr>
          <a:xfrm>
            <a:off x="510885" y="2097398"/>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pic>
        <p:nvPicPr>
          <p:cNvPr id="10" name="Picture 9">
            <a:extLst>
              <a:ext uri="{FF2B5EF4-FFF2-40B4-BE49-F238E27FC236}">
                <a16:creationId xmlns:a16="http://schemas.microsoft.com/office/drawing/2014/main" id="{0CA3DC18-D863-CE95-6ACF-D94CD009B91F}"/>
              </a:ext>
            </a:extLst>
          </p:cNvPr>
          <p:cNvPicPr>
            <a:picLocks noChangeAspect="1"/>
          </p:cNvPicPr>
          <p:nvPr/>
        </p:nvPicPr>
        <p:blipFill>
          <a:blip r:embed="rId2"/>
          <a:stretch>
            <a:fillRect/>
          </a:stretch>
        </p:blipFill>
        <p:spPr>
          <a:xfrm>
            <a:off x="7889132" y="1369374"/>
            <a:ext cx="3588409" cy="3426526"/>
          </a:xfrm>
          <a:prstGeom prst="rect">
            <a:avLst/>
          </a:prstGeom>
        </p:spPr>
      </p:pic>
      <p:sp>
        <p:nvSpPr>
          <p:cNvPr id="12" name="TextBox 11">
            <a:extLst>
              <a:ext uri="{FF2B5EF4-FFF2-40B4-BE49-F238E27FC236}">
                <a16:creationId xmlns:a16="http://schemas.microsoft.com/office/drawing/2014/main" id="{19450A05-A46D-8213-0162-61656CBF8EB5}"/>
              </a:ext>
            </a:extLst>
          </p:cNvPr>
          <p:cNvSpPr txBox="1"/>
          <p:nvPr/>
        </p:nvSpPr>
        <p:spPr>
          <a:xfrm>
            <a:off x="714459" y="1283012"/>
            <a:ext cx="6098474" cy="646331"/>
          </a:xfrm>
          <a:prstGeom prst="rect">
            <a:avLst/>
          </a:prstGeom>
          <a:noFill/>
        </p:spPr>
        <p:txBody>
          <a:bodyPr wrap="square">
            <a:spAutoFit/>
          </a:bodyPr>
          <a:lstStyle/>
          <a:p>
            <a:r>
              <a:rPr lang="en-GB" b="0" i="0" dirty="0">
                <a:solidFill>
                  <a:srgbClr val="212121"/>
                </a:solidFill>
                <a:effectLst/>
                <a:latin typeface="Roboto" panose="02000000000000000000" pitchFamily="2" charset="0"/>
              </a:rPr>
              <a:t>Pair plot to show the relationships between pairs of variables in a dataset.</a:t>
            </a:r>
            <a:endParaRPr lang="en-US" dirty="0"/>
          </a:p>
        </p:txBody>
      </p:sp>
      <p:sp>
        <p:nvSpPr>
          <p:cNvPr id="14" name="TextBox 13">
            <a:extLst>
              <a:ext uri="{FF2B5EF4-FFF2-40B4-BE49-F238E27FC236}">
                <a16:creationId xmlns:a16="http://schemas.microsoft.com/office/drawing/2014/main" id="{5CF8C0A7-ACC4-4B11-719F-3F35A8D32503}"/>
              </a:ext>
            </a:extLst>
          </p:cNvPr>
          <p:cNvSpPr txBox="1"/>
          <p:nvPr/>
        </p:nvSpPr>
        <p:spPr>
          <a:xfrm>
            <a:off x="745760" y="2634785"/>
            <a:ext cx="6098474" cy="2031325"/>
          </a:xfrm>
          <a:prstGeom prst="rect">
            <a:avLst/>
          </a:prstGeom>
          <a:noFill/>
        </p:spPr>
        <p:txBody>
          <a:bodyPr wrap="square">
            <a:spAutoFit/>
          </a:bodyPr>
          <a:lstStyle/>
          <a:p>
            <a:pPr marL="342900" indent="-342900" algn="l">
              <a:buFont typeface="+mj-lt"/>
              <a:buAutoNum type="arabicPeriod"/>
            </a:pPr>
            <a:r>
              <a:rPr lang="en-GB" b="0" i="0" dirty="0">
                <a:solidFill>
                  <a:srgbClr val="212121"/>
                </a:solidFill>
                <a:effectLst/>
                <a:latin typeface="Roboto" panose="02000000000000000000" pitchFamily="2" charset="0"/>
              </a:rPr>
              <a:t>The pair plot provides a matrix of scatterplots that show how '</a:t>
            </a:r>
            <a:r>
              <a:rPr lang="en-GB" b="0" i="0" dirty="0" err="1">
                <a:solidFill>
                  <a:srgbClr val="212121"/>
                </a:solidFill>
                <a:effectLst/>
                <a:latin typeface="Roboto" panose="02000000000000000000" pitchFamily="2" charset="0"/>
              </a:rPr>
              <a:t>total_stay</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total_people</a:t>
            </a:r>
            <a:r>
              <a:rPr lang="en-GB" b="0" i="0" dirty="0">
                <a:solidFill>
                  <a:srgbClr val="212121"/>
                </a:solidFill>
                <a:effectLst/>
                <a:latin typeface="Roboto" panose="02000000000000000000" pitchFamily="2" charset="0"/>
              </a:rPr>
              <a:t>' are distributed and their relationship with each other.</a:t>
            </a:r>
          </a:p>
          <a:p>
            <a:pPr marL="342900" indent="-342900" algn="l">
              <a:buFont typeface="+mj-lt"/>
              <a:buAutoNum type="arabicPeriod"/>
            </a:pPr>
            <a:r>
              <a:rPr lang="en-GB" b="0" i="0" dirty="0">
                <a:solidFill>
                  <a:srgbClr val="212121"/>
                </a:solidFill>
                <a:effectLst/>
                <a:latin typeface="Roboto" panose="02000000000000000000" pitchFamily="2" charset="0"/>
              </a:rPr>
              <a:t>The line chart shows how '</a:t>
            </a:r>
            <a:r>
              <a:rPr lang="en-GB" b="0" i="0" dirty="0" err="1">
                <a:solidFill>
                  <a:srgbClr val="212121"/>
                </a:solidFill>
                <a:effectLst/>
                <a:latin typeface="Roboto" panose="02000000000000000000" pitchFamily="2" charset="0"/>
              </a:rPr>
              <a:t>total_people</a:t>
            </a:r>
            <a:r>
              <a:rPr lang="en-GB" b="0" i="0" dirty="0">
                <a:solidFill>
                  <a:srgbClr val="212121"/>
                </a:solidFill>
                <a:effectLst/>
                <a:latin typeface="Roboto" panose="02000000000000000000" pitchFamily="2" charset="0"/>
              </a:rPr>
              <a:t>' varies with '</a:t>
            </a:r>
            <a:r>
              <a:rPr lang="en-GB" b="0" i="0" dirty="0" err="1">
                <a:solidFill>
                  <a:srgbClr val="212121"/>
                </a:solidFill>
                <a:effectLst/>
                <a:latin typeface="Roboto" panose="02000000000000000000" pitchFamily="2" charset="0"/>
              </a:rPr>
              <a:t>total_stay</a:t>
            </a:r>
            <a:r>
              <a:rPr lang="en-GB" b="0" i="0" dirty="0">
                <a:solidFill>
                  <a:srgbClr val="212121"/>
                </a:solidFill>
                <a:effectLst/>
                <a:latin typeface="Roboto" panose="02000000000000000000" pitchFamily="2" charset="0"/>
              </a:rPr>
              <a:t>'.</a:t>
            </a:r>
          </a:p>
          <a:p>
            <a:pPr marL="342900" indent="-342900" algn="l">
              <a:buFont typeface="+mj-lt"/>
              <a:buAutoNum type="arabicPeriod"/>
            </a:pPr>
            <a:r>
              <a:rPr lang="en-GB" b="0" i="0" dirty="0">
                <a:solidFill>
                  <a:srgbClr val="212121"/>
                </a:solidFill>
                <a:effectLst/>
                <a:latin typeface="Roboto" panose="02000000000000000000" pitchFamily="2" charset="0"/>
              </a:rPr>
              <a:t>The bar chart presents a visualization of '</a:t>
            </a:r>
            <a:r>
              <a:rPr lang="en-GB" b="0" i="0" dirty="0" err="1">
                <a:solidFill>
                  <a:srgbClr val="212121"/>
                </a:solidFill>
                <a:effectLst/>
                <a:latin typeface="Roboto" panose="02000000000000000000" pitchFamily="2" charset="0"/>
              </a:rPr>
              <a:t>total_people</a:t>
            </a:r>
            <a:r>
              <a:rPr lang="en-GB" b="0" i="0" dirty="0">
                <a:solidFill>
                  <a:srgbClr val="212121"/>
                </a:solidFill>
                <a:effectLst/>
                <a:latin typeface="Roboto" panose="02000000000000000000" pitchFamily="2" charset="0"/>
              </a:rPr>
              <a:t>' with bars representing different values of '</a:t>
            </a:r>
            <a:r>
              <a:rPr lang="en-GB" b="0" i="0" dirty="0" err="1">
                <a:solidFill>
                  <a:srgbClr val="212121"/>
                </a:solidFill>
                <a:effectLst/>
                <a:latin typeface="Roboto" panose="02000000000000000000" pitchFamily="2" charset="0"/>
              </a:rPr>
              <a:t>total_stay</a:t>
            </a:r>
            <a:r>
              <a:rPr lang="en-GB" b="0" i="0" dirty="0">
                <a:solidFill>
                  <a:srgbClr val="212121"/>
                </a:solidFill>
                <a:effectLst/>
                <a:latin typeface="Roboto" panose="02000000000000000000" pitchFamily="2" charset="0"/>
              </a:rPr>
              <a:t>'.</a:t>
            </a:r>
          </a:p>
        </p:txBody>
      </p:sp>
    </p:spTree>
    <p:extLst>
      <p:ext uri="{BB962C8B-B14F-4D97-AF65-F5344CB8AC3E}">
        <p14:creationId xmlns:p14="http://schemas.microsoft.com/office/powerpoint/2010/main" val="273825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765D-3D73-3AE9-1E97-F1CB59CAC9E7}"/>
              </a:ext>
            </a:extLst>
          </p:cNvPr>
          <p:cNvSpPr>
            <a:spLocks noGrp="1"/>
          </p:cNvSpPr>
          <p:nvPr>
            <p:ph type="title"/>
          </p:nvPr>
        </p:nvSpPr>
        <p:spPr/>
        <p:txBody>
          <a:bodyPr/>
          <a:lstStyle/>
          <a:p>
            <a:r>
              <a:rPr lang="en-GB" b="1" i="0" dirty="0">
                <a:solidFill>
                  <a:srgbClr val="212121"/>
                </a:solidFill>
                <a:effectLst/>
                <a:latin typeface="Roboto" panose="02000000000000000000" pitchFamily="2" charset="0"/>
              </a:rPr>
              <a:t>Solution to Business Objective</a:t>
            </a:r>
            <a:endParaRPr lang="en-US" dirty="0"/>
          </a:p>
        </p:txBody>
      </p:sp>
      <p:sp>
        <p:nvSpPr>
          <p:cNvPr id="3" name="Content Placeholder 2">
            <a:extLst>
              <a:ext uri="{FF2B5EF4-FFF2-40B4-BE49-F238E27FC236}">
                <a16:creationId xmlns:a16="http://schemas.microsoft.com/office/drawing/2014/main" id="{C91CAFDB-CB1B-740F-889B-ED0C74E8F125}"/>
              </a:ext>
            </a:extLst>
          </p:cNvPr>
          <p:cNvSpPr>
            <a:spLocks noGrp="1"/>
          </p:cNvSpPr>
          <p:nvPr>
            <p:ph idx="1"/>
          </p:nvPr>
        </p:nvSpPr>
        <p:spPr/>
        <p:txBody>
          <a:bodyPr>
            <a:normAutofit fontScale="55000" lnSpcReduction="20000"/>
          </a:bodyPr>
          <a:lstStyle/>
          <a:p>
            <a:r>
              <a:rPr lang="en-GB" b="0" i="0" dirty="0">
                <a:solidFill>
                  <a:srgbClr val="212121"/>
                </a:solidFill>
                <a:effectLst/>
                <a:latin typeface="Roboto" panose="02000000000000000000" pitchFamily="2" charset="0"/>
              </a:rPr>
              <a:t>To increase hotel business some factors are important like high revenue, generation, customers satisfaction, facilities provided by hotel etc.</a:t>
            </a:r>
          </a:p>
          <a:p>
            <a:r>
              <a:rPr lang="en-GB" b="0" i="0" dirty="0">
                <a:solidFill>
                  <a:srgbClr val="212121"/>
                </a:solidFill>
                <a:effectLst/>
                <a:latin typeface="Roboto" panose="02000000000000000000" pitchFamily="2" charset="0"/>
              </a:rPr>
              <a:t>I am able to achieve the same things by showing to client which hotel is most preferred , percentage of repeated guests, mostly preferred food by guests, then which hotel has highest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etc.</a:t>
            </a:r>
          </a:p>
          <a:p>
            <a:r>
              <a:rPr lang="en-GB" b="0" i="0" dirty="0">
                <a:solidFill>
                  <a:srgbClr val="212121"/>
                </a:solidFill>
                <a:effectLst/>
                <a:latin typeface="Roboto" panose="02000000000000000000" pitchFamily="2" charset="0"/>
              </a:rPr>
              <a:t>Most preferred room type is achieved by </a:t>
            </a:r>
            <a:r>
              <a:rPr lang="en-GB" b="0" i="0" dirty="0" err="1">
                <a:solidFill>
                  <a:srgbClr val="212121"/>
                </a:solidFill>
                <a:effectLst/>
                <a:latin typeface="Roboto" panose="02000000000000000000" pitchFamily="2" charset="0"/>
              </a:rPr>
              <a:t>countplot</a:t>
            </a:r>
            <a:r>
              <a:rPr lang="en-GB" b="0" i="0" dirty="0">
                <a:solidFill>
                  <a:srgbClr val="212121"/>
                </a:solidFill>
                <a:effectLst/>
                <a:latin typeface="Roboto" panose="02000000000000000000" pitchFamily="2" charset="0"/>
              </a:rPr>
              <a:t> so the client can be well prepare in advance and this insight help client for further enhancement of their </a:t>
            </a:r>
            <a:r>
              <a:rPr lang="en-GB" b="0" i="0" dirty="0" err="1">
                <a:solidFill>
                  <a:srgbClr val="212121"/>
                </a:solidFill>
                <a:effectLst/>
                <a:latin typeface="Roboto" panose="02000000000000000000" pitchFamily="2" charset="0"/>
              </a:rPr>
              <a:t>hospatility</a:t>
            </a:r>
            <a:r>
              <a:rPr lang="en-GB" b="0" i="0" dirty="0">
                <a:solidFill>
                  <a:srgbClr val="212121"/>
                </a:solidFill>
                <a:effectLst/>
                <a:latin typeface="Roboto" panose="02000000000000000000" pitchFamily="2" charset="0"/>
              </a:rPr>
              <a:t>.</a:t>
            </a:r>
          </a:p>
          <a:p>
            <a:r>
              <a:rPr lang="en-GB" b="0" i="0" dirty="0">
                <a:solidFill>
                  <a:srgbClr val="212121"/>
                </a:solidFill>
                <a:effectLst/>
                <a:latin typeface="Roboto" panose="02000000000000000000" pitchFamily="2" charset="0"/>
              </a:rPr>
              <a:t>I am able to show which food type is mostly preferred so client can offer the mostly preferred food to the guests.</a:t>
            </a:r>
          </a:p>
          <a:p>
            <a:r>
              <a:rPr lang="en-GB" b="0" i="0" dirty="0">
                <a:solidFill>
                  <a:srgbClr val="212121"/>
                </a:solidFill>
                <a:effectLst/>
                <a:latin typeface="Roboto" panose="02000000000000000000" pitchFamily="2" charset="0"/>
              </a:rPr>
              <a:t>Most preferred month are shown by </a:t>
            </a:r>
            <a:r>
              <a:rPr lang="en-GB" b="0" i="0" dirty="0" err="1">
                <a:solidFill>
                  <a:srgbClr val="212121"/>
                </a:solidFill>
                <a:effectLst/>
                <a:latin typeface="Roboto" panose="02000000000000000000" pitchFamily="2" charset="0"/>
              </a:rPr>
              <a:t>barplot</a:t>
            </a:r>
            <a:r>
              <a:rPr lang="en-GB" b="0" i="0" dirty="0">
                <a:solidFill>
                  <a:srgbClr val="212121"/>
                </a:solidFill>
                <a:effectLst/>
                <a:latin typeface="Roboto" panose="02000000000000000000" pitchFamily="2" charset="0"/>
              </a:rPr>
              <a:t> so client can be well prepared in advanced so that minimum</a:t>
            </a:r>
          </a:p>
          <a:p>
            <a:r>
              <a:rPr lang="en-GB" b="0" i="0" dirty="0">
                <a:solidFill>
                  <a:srgbClr val="212121"/>
                </a:solidFill>
                <a:effectLst/>
                <a:latin typeface="Roboto" panose="02000000000000000000" pitchFamily="2" charset="0"/>
              </a:rPr>
              <a:t>Using </a:t>
            </a:r>
            <a:r>
              <a:rPr lang="en-GB" b="0" i="0" dirty="0" err="1">
                <a:solidFill>
                  <a:srgbClr val="212121"/>
                </a:solidFill>
                <a:effectLst/>
                <a:latin typeface="Roboto" panose="02000000000000000000" pitchFamily="2" charset="0"/>
              </a:rPr>
              <a:t>barplot</a:t>
            </a:r>
            <a:r>
              <a:rPr lang="en-GB" b="0" i="0" dirty="0">
                <a:solidFill>
                  <a:srgbClr val="212121"/>
                </a:solidFill>
                <a:effectLst/>
                <a:latin typeface="Roboto" panose="02000000000000000000" pitchFamily="2" charset="0"/>
              </a:rPr>
              <a:t> I am able to show which hotel type has high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so client can analyse which hotel has high income.</a:t>
            </a:r>
          </a:p>
          <a:p>
            <a:r>
              <a:rPr lang="en-GB" b="0" i="0" dirty="0">
                <a:solidFill>
                  <a:srgbClr val="212121"/>
                </a:solidFill>
                <a:effectLst/>
                <a:latin typeface="Roboto" panose="02000000000000000000" pitchFamily="2" charset="0"/>
              </a:rPr>
              <a:t>I am able to show which hotel is busiest hotel so client can do relatable changes in facilities in less busy hotel type.</a:t>
            </a:r>
          </a:p>
          <a:p>
            <a:r>
              <a:rPr lang="en-GB" b="0" i="0" dirty="0">
                <a:solidFill>
                  <a:srgbClr val="212121"/>
                </a:solidFill>
                <a:effectLst/>
                <a:latin typeface="Roboto" panose="02000000000000000000" pitchFamily="2" charset="0"/>
              </a:rPr>
              <a:t>I am able to show the relationship between repeated guests and previous bookings not cancelled so client can preferred repeated guests.</a:t>
            </a:r>
          </a:p>
          <a:p>
            <a:r>
              <a:rPr lang="en-GB" b="0" i="0" dirty="0">
                <a:solidFill>
                  <a:srgbClr val="212121"/>
                </a:solidFill>
                <a:effectLst/>
                <a:latin typeface="Roboto" panose="02000000000000000000" pitchFamily="2" charset="0"/>
              </a:rPr>
              <a:t>Using </a:t>
            </a:r>
            <a:r>
              <a:rPr lang="en-GB" b="0" i="0" dirty="0" err="1">
                <a:solidFill>
                  <a:srgbClr val="212121"/>
                </a:solidFill>
                <a:effectLst/>
                <a:latin typeface="Roboto" panose="02000000000000000000" pitchFamily="2" charset="0"/>
              </a:rPr>
              <a:t>barplot</a:t>
            </a:r>
            <a:r>
              <a:rPr lang="en-GB" b="0" i="0" dirty="0">
                <a:solidFill>
                  <a:srgbClr val="212121"/>
                </a:solidFill>
                <a:effectLst/>
                <a:latin typeface="Roboto" panose="02000000000000000000" pitchFamily="2" charset="0"/>
              </a:rPr>
              <a:t> relationship between </a:t>
            </a:r>
            <a:r>
              <a:rPr lang="en-GB" b="0" i="0" dirty="0" err="1">
                <a:solidFill>
                  <a:srgbClr val="212121"/>
                </a:solidFill>
                <a:effectLst/>
                <a:latin typeface="Roboto" panose="02000000000000000000" pitchFamily="2" charset="0"/>
              </a:rPr>
              <a:t>adr</a:t>
            </a:r>
            <a:r>
              <a:rPr lang="en-GB" b="0" i="0" dirty="0">
                <a:solidFill>
                  <a:srgbClr val="212121"/>
                </a:solidFill>
                <a:effectLst/>
                <a:latin typeface="Roboto" panose="02000000000000000000" pitchFamily="2" charset="0"/>
              </a:rPr>
              <a:t> and total number of people is shown so client can preferred maximum number of people.</a:t>
            </a:r>
          </a:p>
          <a:p>
            <a:pPr marL="0" indent="0">
              <a:buNone/>
            </a:pPr>
            <a:endParaRPr lang="en-US" dirty="0"/>
          </a:p>
        </p:txBody>
      </p:sp>
    </p:spTree>
    <p:extLst>
      <p:ext uri="{BB962C8B-B14F-4D97-AF65-F5344CB8AC3E}">
        <p14:creationId xmlns:p14="http://schemas.microsoft.com/office/powerpoint/2010/main" val="22261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BDF7-2467-CFFA-35B9-896A283DA740}"/>
              </a:ext>
            </a:extLst>
          </p:cNvPr>
          <p:cNvSpPr>
            <a:spLocks noGrp="1"/>
          </p:cNvSpPr>
          <p:nvPr>
            <p:ph type="title"/>
          </p:nvPr>
        </p:nvSpPr>
        <p:spPr/>
        <p:txBody>
          <a:bodyPr/>
          <a:lstStyle/>
          <a:p>
            <a:r>
              <a:rPr lang="en-GB" b="1" i="0" dirty="0">
                <a:solidFill>
                  <a:srgbClr val="212121"/>
                </a:solidFill>
                <a:effectLst/>
                <a:latin typeface="Roboto" panose="02000000000000000000" pitchFamily="2" charset="0"/>
              </a:rPr>
              <a:t>Conclusion</a:t>
            </a:r>
            <a:endParaRPr lang="en-US" dirty="0"/>
          </a:p>
        </p:txBody>
      </p:sp>
      <p:sp>
        <p:nvSpPr>
          <p:cNvPr id="3" name="Content Placeholder 2">
            <a:extLst>
              <a:ext uri="{FF2B5EF4-FFF2-40B4-BE49-F238E27FC236}">
                <a16:creationId xmlns:a16="http://schemas.microsoft.com/office/drawing/2014/main" id="{4A0817B9-642D-35D7-2763-B62E4F7D155C}"/>
              </a:ext>
            </a:extLst>
          </p:cNvPr>
          <p:cNvSpPr>
            <a:spLocks noGrp="1"/>
          </p:cNvSpPr>
          <p:nvPr>
            <p:ph idx="1"/>
          </p:nvPr>
        </p:nvSpPr>
        <p:spPr/>
        <p:txBody>
          <a:bodyPr>
            <a:normAutofit fontScale="47500" lnSpcReduction="20000"/>
          </a:bodyPr>
          <a:lstStyle/>
          <a:p>
            <a:r>
              <a:rPr lang="en-GB" b="0" i="0" dirty="0">
                <a:solidFill>
                  <a:srgbClr val="212121"/>
                </a:solidFill>
                <a:effectLst/>
                <a:latin typeface="Roboto" panose="02000000000000000000" pitchFamily="2" charset="0"/>
              </a:rPr>
              <a:t>City hotel is mostly preferred hotel by guests.</a:t>
            </a:r>
          </a:p>
          <a:p>
            <a:r>
              <a:rPr lang="en-GB" b="0" i="0" dirty="0">
                <a:solidFill>
                  <a:srgbClr val="212121"/>
                </a:solidFill>
                <a:effectLst/>
                <a:latin typeface="Roboto" panose="02000000000000000000" pitchFamily="2" charset="0"/>
              </a:rPr>
              <a:t>Agent no. 9 made the most bookings.</a:t>
            </a:r>
          </a:p>
          <a:p>
            <a:r>
              <a:rPr lang="en-GB" b="0" i="0" dirty="0">
                <a:solidFill>
                  <a:srgbClr val="212121"/>
                </a:solidFill>
                <a:effectLst/>
                <a:latin typeface="Roboto" panose="02000000000000000000" pitchFamily="2" charset="0"/>
              </a:rPr>
              <a:t>Percentage of repeated guest is less which is 3.86%.</a:t>
            </a:r>
          </a:p>
          <a:p>
            <a:r>
              <a:rPr lang="en-GB" b="0" i="0" dirty="0">
                <a:solidFill>
                  <a:srgbClr val="212121"/>
                </a:solidFill>
                <a:effectLst/>
                <a:latin typeface="Roboto" panose="02000000000000000000" pitchFamily="2" charset="0"/>
              </a:rPr>
              <a:t>Room type A is mostly preferred room type.</a:t>
            </a:r>
          </a:p>
          <a:p>
            <a:r>
              <a:rPr lang="en-GB" b="0" i="0" dirty="0">
                <a:solidFill>
                  <a:srgbClr val="212121"/>
                </a:solidFill>
                <a:effectLst/>
                <a:latin typeface="Roboto" panose="02000000000000000000" pitchFamily="2" charset="0"/>
              </a:rPr>
              <a:t>Mostly preferred food type is BB</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type food.</a:t>
            </a:r>
          </a:p>
          <a:p>
            <a:r>
              <a:rPr lang="en-GB" b="0" i="0" dirty="0">
                <a:solidFill>
                  <a:srgbClr val="212121"/>
                </a:solidFill>
                <a:effectLst/>
                <a:latin typeface="Roboto" panose="02000000000000000000" pitchFamily="2" charset="0"/>
              </a:rPr>
              <a:t>August month has most bookings and after august </a:t>
            </a:r>
            <a:r>
              <a:rPr lang="en-US" b="0" i="0" dirty="0" err="1">
                <a:solidFill>
                  <a:srgbClr val="212121"/>
                </a:solidFill>
                <a:effectLst/>
                <a:latin typeface="Roboto" panose="02000000000000000000" pitchFamily="2" charset="0"/>
              </a:rPr>
              <a:t>july</a:t>
            </a:r>
            <a:r>
              <a:rPr lang="en-GB" b="0" i="0" dirty="0">
                <a:solidFill>
                  <a:srgbClr val="212121"/>
                </a:solidFill>
                <a:effectLst/>
                <a:latin typeface="Roboto" panose="02000000000000000000" pitchFamily="2" charset="0"/>
              </a:rPr>
              <a:t> has most bookings.</a:t>
            </a:r>
          </a:p>
          <a:p>
            <a:r>
              <a:rPr lang="en-GB" b="0" i="0" dirty="0">
                <a:solidFill>
                  <a:srgbClr val="212121"/>
                </a:solidFill>
                <a:effectLst/>
                <a:latin typeface="Roboto" panose="02000000000000000000" pitchFamily="2" charset="0"/>
              </a:rPr>
              <a:t>TA/TO distribution channel is mostly used and percentage is 79.13%.</a:t>
            </a:r>
          </a:p>
          <a:p>
            <a:r>
              <a:rPr lang="en-GB" b="0" i="0" dirty="0">
                <a:solidFill>
                  <a:srgbClr val="212121"/>
                </a:solidFill>
                <a:effectLst/>
                <a:latin typeface="Roboto" panose="02000000000000000000" pitchFamily="2" charset="0"/>
              </a:rPr>
              <a:t>City hotel has highest ADR. Highest ADR means more revenue.</a:t>
            </a:r>
          </a:p>
          <a:p>
            <a:r>
              <a:rPr lang="en-GB" b="0" i="0" dirty="0">
                <a:solidFill>
                  <a:srgbClr val="212121"/>
                </a:solidFill>
                <a:effectLst/>
                <a:latin typeface="Roboto" panose="02000000000000000000" pitchFamily="2" charset="0"/>
              </a:rPr>
              <a:t>2016 year had highest bookings and bookings were 42313.</a:t>
            </a:r>
          </a:p>
          <a:p>
            <a:r>
              <a:rPr lang="en-GB" b="0" i="0" dirty="0">
                <a:solidFill>
                  <a:srgbClr val="212121"/>
                </a:solidFill>
                <a:effectLst/>
                <a:latin typeface="Roboto" panose="02000000000000000000" pitchFamily="2" charset="0"/>
              </a:rPr>
              <a:t>City hotel has higher waiting time means city hotel is busier hotel.</a:t>
            </a:r>
          </a:p>
          <a:p>
            <a:r>
              <a:rPr lang="en-GB" b="0" i="0" dirty="0">
                <a:solidFill>
                  <a:srgbClr val="212121"/>
                </a:solidFill>
                <a:effectLst/>
                <a:latin typeface="Roboto" panose="02000000000000000000" pitchFamily="2" charset="0"/>
              </a:rPr>
              <a:t>GDS distribution channel contributed most in</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ADR in city hotel but no contribution in </a:t>
            </a:r>
            <a:r>
              <a:rPr lang="en-US" b="0" i="0">
                <a:solidFill>
                  <a:srgbClr val="212121"/>
                </a:solidFill>
                <a:effectLst/>
                <a:latin typeface="Roboto" panose="02000000000000000000" pitchFamily="2" charset="0"/>
              </a:rPr>
              <a:t>resort </a:t>
            </a:r>
            <a:r>
              <a:rPr lang="en-GB" b="0" i="0">
                <a:solidFill>
                  <a:srgbClr val="212121"/>
                </a:solidFill>
                <a:effectLst/>
                <a:latin typeface="Roboto" panose="02000000000000000000" pitchFamily="2" charset="0"/>
              </a:rPr>
              <a:t>hotel</a:t>
            </a:r>
            <a:r>
              <a:rPr lang="en-GB" b="0" i="0" dirty="0">
                <a:solidFill>
                  <a:srgbClr val="212121"/>
                </a:solidFill>
                <a:effectLst/>
                <a:latin typeface="Roboto" panose="02000000000000000000" pitchFamily="2" charset="0"/>
              </a:rPr>
              <a:t>.</a:t>
            </a:r>
          </a:p>
          <a:p>
            <a:r>
              <a:rPr lang="en-GB" b="0" i="0" dirty="0">
                <a:solidFill>
                  <a:srgbClr val="212121"/>
                </a:solidFill>
                <a:effectLst/>
                <a:latin typeface="Roboto" panose="02000000000000000000" pitchFamily="2" charset="0"/>
              </a:rPr>
              <a:t>Optimal stay length in both hotel type is less than 7 days.</a:t>
            </a:r>
          </a:p>
          <a:p>
            <a:r>
              <a:rPr lang="en-GB" b="0" i="0" dirty="0">
                <a:solidFill>
                  <a:srgbClr val="212121"/>
                </a:solidFill>
                <a:effectLst/>
                <a:latin typeface="Roboto" panose="02000000000000000000" pitchFamily="2" charset="0"/>
              </a:rPr>
              <a:t>Repeated guests do not cancel their bookings but not repeated guests cancel.</a:t>
            </a:r>
          </a:p>
          <a:p>
            <a:r>
              <a:rPr lang="en-GB" b="0" i="0" dirty="0">
                <a:solidFill>
                  <a:srgbClr val="212121"/>
                </a:solidFill>
                <a:effectLst/>
                <a:latin typeface="Roboto" panose="02000000000000000000" pitchFamily="2" charset="0"/>
              </a:rPr>
              <a:t>If number of people is more then ADR is also increases means revenue increases.</a:t>
            </a:r>
          </a:p>
          <a:p>
            <a:r>
              <a:rPr lang="en-GB" b="0" i="0" dirty="0" err="1">
                <a:solidFill>
                  <a:srgbClr val="212121"/>
                </a:solidFill>
                <a:effectLst/>
                <a:latin typeface="Roboto" panose="02000000000000000000" pitchFamily="2" charset="0"/>
              </a:rPr>
              <a:t>arrival_date_year</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arrival_date_week_number</a:t>
            </a:r>
            <a:r>
              <a:rPr lang="en-GB" b="0" i="0" dirty="0">
                <a:solidFill>
                  <a:srgbClr val="212121"/>
                </a:solidFill>
                <a:effectLst/>
                <a:latin typeface="Roboto" panose="02000000000000000000" pitchFamily="2" charset="0"/>
              </a:rPr>
              <a:t> columns has negative correlation which is -0.51.</a:t>
            </a:r>
          </a:p>
          <a:p>
            <a:r>
              <a:rPr lang="en-GB" b="0" i="0" dirty="0" err="1">
                <a:solidFill>
                  <a:srgbClr val="212121"/>
                </a:solidFill>
                <a:effectLst/>
                <a:latin typeface="Roboto" panose="02000000000000000000" pitchFamily="2" charset="0"/>
              </a:rPr>
              <a:t>stays_in_week_nights</a:t>
            </a:r>
            <a:r>
              <a:rPr lang="en-GB" b="0" i="0" dirty="0">
                <a:solidFill>
                  <a:srgbClr val="212121"/>
                </a:solidFill>
                <a:effectLst/>
                <a:latin typeface="Roboto" panose="02000000000000000000" pitchFamily="2" charset="0"/>
              </a:rPr>
              <a:t> and </a:t>
            </a:r>
            <a:r>
              <a:rPr lang="en-GB" b="0" i="0" dirty="0" err="1">
                <a:solidFill>
                  <a:srgbClr val="212121"/>
                </a:solidFill>
                <a:effectLst/>
                <a:latin typeface="Roboto" panose="02000000000000000000" pitchFamily="2" charset="0"/>
              </a:rPr>
              <a:t>total_stays</a:t>
            </a:r>
            <a:r>
              <a:rPr lang="en-GB" b="0" i="0" dirty="0">
                <a:solidFill>
                  <a:srgbClr val="212121"/>
                </a:solidFill>
                <a:effectLst/>
                <a:latin typeface="Roboto" panose="02000000000000000000" pitchFamily="2" charset="0"/>
              </a:rPr>
              <a:t> has positive correlation which is 0.95.</a:t>
            </a:r>
          </a:p>
          <a:p>
            <a:pPr marL="0" indent="0">
              <a:buNone/>
            </a:pPr>
            <a:endParaRPr lang="en-US" dirty="0"/>
          </a:p>
        </p:txBody>
      </p:sp>
    </p:spTree>
    <p:extLst>
      <p:ext uri="{BB962C8B-B14F-4D97-AF65-F5344CB8AC3E}">
        <p14:creationId xmlns:p14="http://schemas.microsoft.com/office/powerpoint/2010/main" val="18282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EBD-F664-9042-9BEA-A5C409CDA026}"/>
              </a:ext>
            </a:extLst>
          </p:cNvPr>
          <p:cNvSpPr>
            <a:spLocks noGrp="1"/>
          </p:cNvSpPr>
          <p:nvPr>
            <p:ph type="title"/>
          </p:nvPr>
        </p:nvSpPr>
        <p:spPr>
          <a:xfrm>
            <a:off x="276727" y="188661"/>
            <a:ext cx="10515600" cy="1325563"/>
          </a:xfrm>
        </p:spPr>
        <p:txBody>
          <a:bodyPr/>
          <a:lstStyle/>
          <a:p>
            <a:pPr algn="l"/>
            <a:r>
              <a:rPr lang="en-IN" b="1" i="0" dirty="0">
                <a:effectLst/>
                <a:latin typeface="Times New Roman" panose="02020603050405020304" pitchFamily="18" charset="0"/>
                <a:cs typeface="Times New Roman" panose="02020603050405020304" pitchFamily="18" charset="0"/>
              </a:rPr>
              <a:t>Project Summary:</a:t>
            </a:r>
          </a:p>
        </p:txBody>
      </p:sp>
      <p:sp>
        <p:nvSpPr>
          <p:cNvPr id="3" name="Content Placeholder 2">
            <a:extLst>
              <a:ext uri="{FF2B5EF4-FFF2-40B4-BE49-F238E27FC236}">
                <a16:creationId xmlns:a16="http://schemas.microsoft.com/office/drawing/2014/main" id="{9B8DB923-11E9-12E7-1E57-87B71C52EEBB}"/>
              </a:ext>
            </a:extLst>
          </p:cNvPr>
          <p:cNvSpPr>
            <a:spLocks noGrp="1"/>
          </p:cNvSpPr>
          <p:nvPr>
            <p:ph idx="1"/>
          </p:nvPr>
        </p:nvSpPr>
        <p:spPr>
          <a:xfrm>
            <a:off x="389021" y="1514224"/>
            <a:ext cx="11690683" cy="4351338"/>
          </a:xfrm>
        </p:spPr>
        <p:txBody>
          <a:bodyPr>
            <a:normAutofit lnSpcReduction="10000"/>
          </a:bodyPr>
          <a:lstStyle/>
          <a:p>
            <a:r>
              <a:rPr lang="en-US" dirty="0"/>
              <a:t>The given dataset is of hotel booking. I explored and analyzed the given dataset and discovered some important factors regarding hotel booking. For this, I first read the given data in my collab notebook and then understand the whole data like what are variables in the given data. After that cleaned the data frame in data wrangling. For that I used some functions like drop(), </a:t>
            </a:r>
            <a:r>
              <a:rPr lang="en-US" dirty="0" err="1"/>
              <a:t>fillna</a:t>
            </a:r>
            <a:r>
              <a:rPr lang="en-US" dirty="0"/>
              <a:t>(), </a:t>
            </a:r>
            <a:r>
              <a:rPr lang="en-US" dirty="0" err="1"/>
              <a:t>isna</a:t>
            </a:r>
            <a:r>
              <a:rPr lang="en-US" dirty="0"/>
              <a:t>()/</a:t>
            </a:r>
            <a:r>
              <a:rPr lang="en-US" dirty="0" err="1"/>
              <a:t>isnull</a:t>
            </a:r>
            <a:r>
              <a:rPr lang="en-US" dirty="0"/>
              <a:t>() functions.</a:t>
            </a:r>
          </a:p>
          <a:p>
            <a:r>
              <a:rPr lang="en-US" dirty="0"/>
              <a:t>I added some columns which are required in the analysis and removed some columns which are not required. Using this data frame I explored some variables using visualization charts like pie charts, count plots, line chart, </a:t>
            </a:r>
            <a:r>
              <a:rPr lang="en-US" dirty="0" err="1"/>
              <a:t>barplot</a:t>
            </a:r>
            <a:r>
              <a:rPr lang="en-US" dirty="0"/>
              <a:t>, heatmaps and </a:t>
            </a:r>
            <a:r>
              <a:rPr lang="en-US" dirty="0" err="1"/>
              <a:t>pairplot</a:t>
            </a:r>
            <a:r>
              <a:rPr lang="en-US" dirty="0"/>
              <a:t> and I can find out some insights which are important factors. From these insights, I can suggest some business objectives to clients.</a:t>
            </a:r>
            <a:endParaRPr lang="en-IN" dirty="0"/>
          </a:p>
        </p:txBody>
      </p:sp>
    </p:spTree>
    <p:extLst>
      <p:ext uri="{BB962C8B-B14F-4D97-AF65-F5344CB8AC3E}">
        <p14:creationId xmlns:p14="http://schemas.microsoft.com/office/powerpoint/2010/main" val="282409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04E6-2CE3-50C2-F61F-6D79E39427B5}"/>
              </a:ext>
            </a:extLst>
          </p:cNvPr>
          <p:cNvSpPr>
            <a:spLocks noGrp="1"/>
          </p:cNvSpPr>
          <p:nvPr>
            <p:ph type="title"/>
          </p:nvPr>
        </p:nvSpPr>
        <p:spPr>
          <a:xfrm>
            <a:off x="148389" y="0"/>
            <a:ext cx="10515600" cy="1325563"/>
          </a:xfrm>
        </p:spPr>
        <p:txBody>
          <a:bodyPr/>
          <a:lstStyle/>
          <a:p>
            <a:r>
              <a:rPr lang="en-IN" b="1" i="0" dirty="0">
                <a:effectLst/>
                <a:latin typeface="Times New Roman" panose="02020603050405020304" pitchFamily="18" charset="0"/>
                <a:cs typeface="Times New Roman" panose="02020603050405020304" pitchFamily="18" charset="0"/>
              </a:rPr>
              <a:t>Problem Statement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99B44-A7D8-55F3-80D3-B0E6B1395485}"/>
              </a:ext>
            </a:extLst>
          </p:cNvPr>
          <p:cNvSpPr>
            <a:spLocks noGrp="1"/>
          </p:cNvSpPr>
          <p:nvPr>
            <p:ph idx="1"/>
          </p:nvPr>
        </p:nvSpPr>
        <p:spPr>
          <a:xfrm>
            <a:off x="148389" y="1129214"/>
            <a:ext cx="10515600" cy="3057775"/>
          </a:xfrm>
        </p:spPr>
        <p:txBody>
          <a:bodyPr/>
          <a:lstStyle/>
          <a:p>
            <a:pPr algn="l"/>
            <a:r>
              <a:rPr lang="en-US" i="0" dirty="0">
                <a:effectLst/>
                <a:latin typeface="Times New Roman" panose="02020603050405020304" pitchFamily="18" charset="0"/>
                <a:cs typeface="Times New Roman" panose="02020603050405020304" pitchFamily="18" charset="0"/>
              </a:rPr>
              <a:t>In this project we are going to analyses Hotel Booking dataset. This dataset contains information of city hotel and resort hotel, and includes information of booking time, length of stay, number of adults, children and/or babies, also have information of available parking space, among other thing.</a:t>
            </a:r>
          </a:p>
          <a:p>
            <a:pPr algn="l"/>
            <a:r>
              <a:rPr lang="en-US" i="0" dirty="0">
                <a:effectLst/>
                <a:latin typeface="Times New Roman" panose="02020603050405020304" pitchFamily="18" charset="0"/>
                <a:cs typeface="Times New Roman" panose="02020603050405020304" pitchFamily="18" charset="0"/>
              </a:rPr>
              <a:t>The objective of this project is explore and analyze the data to discover important factors regarding Hotels booking and its attributes.</a:t>
            </a:r>
          </a:p>
        </p:txBody>
      </p:sp>
      <p:sp>
        <p:nvSpPr>
          <p:cNvPr id="27" name="TextBox 26">
            <a:extLst>
              <a:ext uri="{FF2B5EF4-FFF2-40B4-BE49-F238E27FC236}">
                <a16:creationId xmlns:a16="http://schemas.microsoft.com/office/drawing/2014/main" id="{13B982A1-220D-279F-5013-7EDBB08F5A6B}"/>
              </a:ext>
            </a:extLst>
          </p:cNvPr>
          <p:cNvSpPr txBox="1"/>
          <p:nvPr/>
        </p:nvSpPr>
        <p:spPr>
          <a:xfrm>
            <a:off x="148389" y="4002327"/>
            <a:ext cx="9107906" cy="1311128"/>
          </a:xfrm>
          <a:prstGeom prst="rect">
            <a:avLst/>
          </a:prstGeom>
        </p:spPr>
        <p:txBody>
          <a:bodyPr vert="horz" lIns="91440" tIns="45720" rIns="91440" bIns="45720" rtlCol="0" anchor="ctr">
            <a:normAutofit/>
          </a:bodyPr>
          <a:lstStyle>
            <a:lvl1pPr>
              <a:lnSpc>
                <a:spcPct val="90000"/>
              </a:lnSpc>
              <a:spcBef>
                <a:spcPct val="0"/>
              </a:spcBef>
              <a:buNone/>
              <a:defRPr sz="4400" b="1" i="0">
                <a:effectLst/>
                <a:latin typeface="Times New Roman" panose="02020603050405020304" pitchFamily="18" charset="0"/>
                <a:ea typeface="+mj-ea"/>
                <a:cs typeface="Times New Roman" panose="02020603050405020304" pitchFamily="18" charset="0"/>
              </a:defRPr>
            </a:lvl1pPr>
          </a:lstStyle>
          <a:p>
            <a:r>
              <a:rPr lang="en-IN" dirty="0"/>
              <a:t>Define Your Business Objective?</a:t>
            </a:r>
          </a:p>
        </p:txBody>
      </p:sp>
      <p:sp>
        <p:nvSpPr>
          <p:cNvPr id="29" name="TextBox 28">
            <a:extLst>
              <a:ext uri="{FF2B5EF4-FFF2-40B4-BE49-F238E27FC236}">
                <a16:creationId xmlns:a16="http://schemas.microsoft.com/office/drawing/2014/main" id="{1555E153-6CDF-26C2-7798-50959AE6AC97}"/>
              </a:ext>
            </a:extLst>
          </p:cNvPr>
          <p:cNvSpPr txBox="1"/>
          <p:nvPr/>
        </p:nvSpPr>
        <p:spPr>
          <a:xfrm>
            <a:off x="252662" y="5206675"/>
            <a:ext cx="11790949" cy="125572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b="1" i="0">
                <a:effectLst/>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0" dirty="0"/>
              <a:t>	Analyses the data on Hotel Booking and discover the different factors which affects the booking.</a:t>
            </a:r>
            <a:endParaRPr lang="en-IN" b="0" dirty="0"/>
          </a:p>
        </p:txBody>
      </p:sp>
    </p:spTree>
    <p:extLst>
      <p:ext uri="{BB962C8B-B14F-4D97-AF65-F5344CB8AC3E}">
        <p14:creationId xmlns:p14="http://schemas.microsoft.com/office/powerpoint/2010/main" val="340016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A20E-96CB-89F5-8FB0-40D66A272154}"/>
              </a:ext>
            </a:extLst>
          </p:cNvPr>
          <p:cNvSpPr>
            <a:spLocks noGrp="1"/>
          </p:cNvSpPr>
          <p:nvPr>
            <p:ph type="title"/>
          </p:nvPr>
        </p:nvSpPr>
        <p:spPr>
          <a:xfrm>
            <a:off x="116305" y="-77997"/>
            <a:ext cx="10515600" cy="1325563"/>
          </a:xfrm>
        </p:spPr>
        <p:txBody>
          <a:bodyPr/>
          <a:lstStyle/>
          <a:p>
            <a:r>
              <a:rPr lang="en-US" b="1" i="0" dirty="0">
                <a:effectLst/>
                <a:latin typeface="Times New Roman" panose="02020603050405020304" pitchFamily="18" charset="0"/>
                <a:cs typeface="Times New Roman" panose="02020603050405020304" pitchFamily="18" charset="0"/>
              </a:rPr>
              <a:t>What did you know about your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1A044-A2C2-96BA-8E16-716844CC6BD5}"/>
              </a:ext>
            </a:extLst>
          </p:cNvPr>
          <p:cNvSpPr>
            <a:spLocks noGrp="1"/>
          </p:cNvSpPr>
          <p:nvPr>
            <p:ph idx="1"/>
          </p:nvPr>
        </p:nvSpPr>
        <p:spPr>
          <a:xfrm>
            <a:off x="188494" y="1006936"/>
            <a:ext cx="11815011" cy="1650290"/>
          </a:xfrm>
        </p:spPr>
        <p:txBody>
          <a:bodyPr vert="horz" lIns="91440" tIns="45720" rIns="91440" bIns="45720" rtlCol="0">
            <a:normAutofit/>
          </a:bodyPr>
          <a:lstStyle/>
          <a:p>
            <a:pPr marL="0" indent="0">
              <a:buNone/>
            </a:pPr>
            <a:r>
              <a:rPr lang="en-US" dirty="0">
                <a:latin typeface="Times New Roman" panose="02020603050405020304" pitchFamily="18" charset="0"/>
                <a:cs typeface="Times New Roman" panose="02020603050405020304" pitchFamily="18" charset="0"/>
              </a:rPr>
              <a:t>	The above dataset has 119390 rows and 32 columns. The duplicate value count is 31994 rows and 32 columns. There are 4 columns in dataset which have missing values and those columns are company, agent, country and children.</a:t>
            </a:r>
          </a:p>
        </p:txBody>
      </p:sp>
      <p:sp>
        <p:nvSpPr>
          <p:cNvPr id="5" name="TextBox 4">
            <a:extLst>
              <a:ext uri="{FF2B5EF4-FFF2-40B4-BE49-F238E27FC236}">
                <a16:creationId xmlns:a16="http://schemas.microsoft.com/office/drawing/2014/main" id="{B5DAC1C2-4D85-F9AF-81C0-F454ACA6D2F4}"/>
              </a:ext>
            </a:extLst>
          </p:cNvPr>
          <p:cNvSpPr txBox="1"/>
          <p:nvPr/>
        </p:nvSpPr>
        <p:spPr>
          <a:xfrm>
            <a:off x="84222" y="2469188"/>
            <a:ext cx="6168188" cy="701731"/>
          </a:xfrm>
          <a:prstGeom prst="rect">
            <a:avLst/>
          </a:prstGeom>
        </p:spPr>
        <p:txBody>
          <a:bodyPr vert="horz" lIns="91440" tIns="45720" rIns="91440" bIns="45720" rtlCol="0" anchor="ctr">
            <a:normAutofit/>
          </a:bodyPr>
          <a:lstStyle>
            <a:lvl1pPr>
              <a:lnSpc>
                <a:spcPct val="90000"/>
              </a:lnSpc>
              <a:spcBef>
                <a:spcPct val="0"/>
              </a:spcBef>
              <a:buNone/>
              <a:defRPr sz="4400" b="1" i="0">
                <a:effectLst/>
                <a:latin typeface="Times New Roman" panose="02020603050405020304" pitchFamily="18" charset="0"/>
                <a:ea typeface="+mj-ea"/>
                <a:cs typeface="Times New Roman" panose="02020603050405020304" pitchFamily="18" charset="0"/>
              </a:defRPr>
            </a:lvl1pPr>
          </a:lstStyle>
          <a:p>
            <a:r>
              <a:rPr lang="en-IN" dirty="0"/>
              <a:t>Variables Description</a:t>
            </a:r>
          </a:p>
        </p:txBody>
      </p:sp>
      <p:sp>
        <p:nvSpPr>
          <p:cNvPr id="7" name="TextBox 6">
            <a:extLst>
              <a:ext uri="{FF2B5EF4-FFF2-40B4-BE49-F238E27FC236}">
                <a16:creationId xmlns:a16="http://schemas.microsoft.com/office/drawing/2014/main" id="{CAFB8BC8-405C-A004-EEB4-FE1CF6C086DB}"/>
              </a:ext>
            </a:extLst>
          </p:cNvPr>
          <p:cNvSpPr txBox="1"/>
          <p:nvPr/>
        </p:nvSpPr>
        <p:spPr>
          <a:xfrm>
            <a:off x="116305" y="3273554"/>
            <a:ext cx="11887200" cy="3416320"/>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Hotel:</a:t>
            </a:r>
            <a:r>
              <a:rPr lang="en-US" b="0" i="0" dirty="0">
                <a:effectLst/>
                <a:latin typeface="Times New Roman" panose="02020603050405020304" pitchFamily="18" charset="0"/>
                <a:cs typeface="Times New Roman" panose="02020603050405020304" pitchFamily="18" charset="0"/>
              </a:rPr>
              <a:t> Type of hotel(City or Resort).</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is_cancelled</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If the booking was cancelled(1) or not(0).</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lead_time</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Number of days before the actual arrival of the guests.</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arrival_date_year</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Year of arrival date.</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arrival_date_month</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Month of arrival date.</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arrival_date_week_number</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Week number of year for arrival date.</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arrival_date_day_of_month</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Day of arrival date.</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stays_in_weekend_nights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Number of weekend nights(Saturday or Sunday) spent at the hotel by the guests.</a:t>
            </a:r>
            <a:br>
              <a:rPr lang="en-US" dirty="0">
                <a:latin typeface="Times New Roman" panose="02020603050405020304" pitchFamily="18" charset="0"/>
                <a:cs typeface="Times New Roman" panose="02020603050405020304" pitchFamily="18" charset="0"/>
              </a:rPr>
            </a:br>
            <a:r>
              <a:rPr lang="en-US" b="1" i="0" dirty="0" err="1">
                <a:effectLst/>
                <a:latin typeface="Times New Roman" panose="02020603050405020304" pitchFamily="18" charset="0"/>
                <a:cs typeface="Times New Roman" panose="02020603050405020304" pitchFamily="18" charset="0"/>
              </a:rPr>
              <a:t>stays_in_weel_nights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Number of weeknights(Monday to Friday) spent at the hotel by the guests.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adults:</a:t>
            </a:r>
            <a:r>
              <a:rPr lang="en-US" b="0" i="0" dirty="0">
                <a:effectLst/>
                <a:latin typeface="Times New Roman" panose="02020603050405020304" pitchFamily="18" charset="0"/>
                <a:cs typeface="Times New Roman" panose="02020603050405020304" pitchFamily="18" charset="0"/>
              </a:rPr>
              <a:t> Number of adults among the guests.</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children:</a:t>
            </a:r>
            <a:r>
              <a:rPr lang="en-US" b="0" i="0" dirty="0">
                <a:effectLst/>
                <a:latin typeface="Times New Roman" panose="02020603050405020304" pitchFamily="18" charset="0"/>
                <a:cs typeface="Times New Roman" panose="02020603050405020304" pitchFamily="18" charset="0"/>
              </a:rPr>
              <a:t> Number of children.</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babies:</a:t>
            </a:r>
            <a:r>
              <a:rPr lang="en-US" b="0" i="0" dirty="0">
                <a:effectLst/>
                <a:latin typeface="Times New Roman" panose="02020603050405020304" pitchFamily="18" charset="0"/>
                <a:cs typeface="Times New Roman" panose="02020603050405020304" pitchFamily="18" charset="0"/>
              </a:rPr>
              <a:t> Number of babies.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3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FBC35-1711-0D3D-706C-A540CA19E46C}"/>
              </a:ext>
            </a:extLst>
          </p:cNvPr>
          <p:cNvSpPr>
            <a:spLocks noGrp="1"/>
          </p:cNvSpPr>
          <p:nvPr>
            <p:ph idx="1"/>
          </p:nvPr>
        </p:nvSpPr>
        <p:spPr>
          <a:xfrm>
            <a:off x="208547" y="224588"/>
            <a:ext cx="11983453" cy="6464969"/>
          </a:xfrm>
        </p:spPr>
        <p:txBody>
          <a:bodyPr>
            <a:normAutofit fontScale="85000" lnSpcReduction="20000"/>
          </a:bodyPr>
          <a:lstStyle/>
          <a:p>
            <a:pPr marL="0" indent="0">
              <a:buNone/>
            </a:pPr>
            <a:r>
              <a:rPr lang="en-US" b="1" i="0" dirty="0">
                <a:effectLst/>
                <a:latin typeface="-apple-system"/>
              </a:rPr>
              <a:t>meal:</a:t>
            </a:r>
            <a:r>
              <a:rPr lang="en-US" b="0" i="0" dirty="0">
                <a:effectLst/>
                <a:latin typeface="-apple-system"/>
              </a:rPr>
              <a:t> Type of meal booked.</a:t>
            </a:r>
            <a:br>
              <a:rPr lang="en-US" dirty="0"/>
            </a:br>
            <a:r>
              <a:rPr lang="en-US" b="1" i="0" dirty="0">
                <a:effectLst/>
                <a:latin typeface="-apple-system"/>
              </a:rPr>
              <a:t>country:</a:t>
            </a:r>
            <a:r>
              <a:rPr lang="en-US" b="0" i="0" dirty="0">
                <a:effectLst/>
                <a:latin typeface="-apple-system"/>
              </a:rPr>
              <a:t> country of the guests.</a:t>
            </a:r>
            <a:br>
              <a:rPr lang="en-US" dirty="0"/>
            </a:br>
            <a:r>
              <a:rPr lang="en-US" b="1" i="0" dirty="0" err="1">
                <a:effectLst/>
                <a:latin typeface="-apple-system"/>
              </a:rPr>
              <a:t>market_segment</a:t>
            </a:r>
            <a:r>
              <a:rPr lang="en-US" b="1" i="0" dirty="0">
                <a:effectLst/>
                <a:latin typeface="-apple-system"/>
              </a:rPr>
              <a:t>:</a:t>
            </a:r>
            <a:r>
              <a:rPr lang="en-US" b="0" i="0" dirty="0">
                <a:effectLst/>
                <a:latin typeface="-apple-system"/>
              </a:rPr>
              <a:t> Designation of market segment.</a:t>
            </a:r>
            <a:br>
              <a:rPr lang="en-US" dirty="0"/>
            </a:br>
            <a:r>
              <a:rPr lang="en-US" b="1" i="0" dirty="0" err="1">
                <a:effectLst/>
                <a:latin typeface="-apple-system"/>
              </a:rPr>
              <a:t>distribution_channel</a:t>
            </a:r>
            <a:r>
              <a:rPr lang="en-US" b="1" i="0" dirty="0">
                <a:effectLst/>
                <a:latin typeface="-apple-system"/>
              </a:rPr>
              <a:t>:</a:t>
            </a:r>
            <a:r>
              <a:rPr lang="en-US" b="0" i="0" dirty="0">
                <a:effectLst/>
                <a:latin typeface="-apple-system"/>
              </a:rPr>
              <a:t> Name of booking distribution channel.</a:t>
            </a:r>
            <a:br>
              <a:rPr lang="en-US" dirty="0"/>
            </a:br>
            <a:r>
              <a:rPr lang="en-US" b="1" i="0" dirty="0" err="1">
                <a:effectLst/>
                <a:latin typeface="-apple-system"/>
              </a:rPr>
              <a:t>is_repeated_guest</a:t>
            </a:r>
            <a:r>
              <a:rPr lang="en-US" b="1" i="0" dirty="0">
                <a:effectLst/>
                <a:latin typeface="-apple-system"/>
              </a:rPr>
              <a:t>:</a:t>
            </a:r>
            <a:r>
              <a:rPr lang="en-US" b="0" i="0" dirty="0">
                <a:effectLst/>
                <a:latin typeface="-apple-system"/>
              </a:rPr>
              <a:t> If the booking was from a repeated guest(1) or not(0).</a:t>
            </a:r>
            <a:br>
              <a:rPr lang="en-US" dirty="0"/>
            </a:br>
            <a:r>
              <a:rPr lang="en-US" b="1" i="0" dirty="0" err="1">
                <a:effectLst/>
                <a:latin typeface="-apple-system"/>
              </a:rPr>
              <a:t>previous_cancellation</a:t>
            </a:r>
            <a:r>
              <a:rPr lang="en-US" b="1" i="0" dirty="0">
                <a:effectLst/>
                <a:latin typeface="-apple-system"/>
              </a:rPr>
              <a:t>:</a:t>
            </a:r>
            <a:r>
              <a:rPr lang="en-US" b="0" i="0" dirty="0">
                <a:effectLst/>
                <a:latin typeface="-apple-system"/>
              </a:rPr>
              <a:t> Number of previous bookings that were cancelled by the customer prior to the current booking.</a:t>
            </a:r>
            <a:br>
              <a:rPr lang="en-US" dirty="0"/>
            </a:br>
            <a:r>
              <a:rPr lang="en-US" b="1" i="0" dirty="0" err="1">
                <a:effectLst/>
                <a:latin typeface="-apple-system"/>
              </a:rPr>
              <a:t>previous_bookings_not_cancelled</a:t>
            </a:r>
            <a:r>
              <a:rPr lang="en-US" b="1" i="0" dirty="0">
                <a:effectLst/>
                <a:latin typeface="-apple-system"/>
              </a:rPr>
              <a:t>:</a:t>
            </a:r>
            <a:r>
              <a:rPr lang="en-US" b="0" i="0" dirty="0">
                <a:effectLst/>
                <a:latin typeface="-apple-system"/>
              </a:rPr>
              <a:t> Number of previous bookings not cancelled by the customer prior to the current booking.</a:t>
            </a:r>
            <a:br>
              <a:rPr lang="en-US" dirty="0"/>
            </a:br>
            <a:r>
              <a:rPr lang="en-US" b="1" i="0" dirty="0" err="1">
                <a:effectLst/>
                <a:latin typeface="-apple-system"/>
              </a:rPr>
              <a:t>reserved_room_type</a:t>
            </a:r>
            <a:r>
              <a:rPr lang="en-US" b="1" i="0" dirty="0">
                <a:effectLst/>
                <a:latin typeface="-apple-system"/>
              </a:rPr>
              <a:t>:</a:t>
            </a:r>
            <a:r>
              <a:rPr lang="en-US" b="0" i="0" dirty="0">
                <a:effectLst/>
                <a:latin typeface="-apple-system"/>
              </a:rPr>
              <a:t> Code from room type reserved.</a:t>
            </a:r>
            <a:br>
              <a:rPr lang="en-US" dirty="0"/>
            </a:br>
            <a:r>
              <a:rPr lang="en-US" b="1" i="0" dirty="0" err="1">
                <a:effectLst/>
                <a:latin typeface="-apple-system"/>
              </a:rPr>
              <a:t>assigned_room_type</a:t>
            </a:r>
            <a:r>
              <a:rPr lang="en-US" b="1" i="0" dirty="0">
                <a:effectLst/>
                <a:latin typeface="-apple-system"/>
              </a:rPr>
              <a:t>:</a:t>
            </a:r>
            <a:r>
              <a:rPr lang="en-US" b="0" i="0" dirty="0">
                <a:effectLst/>
                <a:latin typeface="-apple-system"/>
              </a:rPr>
              <a:t> Code of room type assigned.</a:t>
            </a:r>
            <a:br>
              <a:rPr lang="en-US" dirty="0"/>
            </a:br>
            <a:r>
              <a:rPr lang="en-US" b="1" i="0" dirty="0" err="1">
                <a:effectLst/>
                <a:latin typeface="-apple-system"/>
              </a:rPr>
              <a:t>booking_changes</a:t>
            </a:r>
            <a:r>
              <a:rPr lang="en-US" b="1" i="0" dirty="0">
                <a:effectLst/>
                <a:latin typeface="-apple-system"/>
              </a:rPr>
              <a:t>:</a:t>
            </a:r>
            <a:r>
              <a:rPr lang="en-US" b="0" i="0" dirty="0">
                <a:effectLst/>
                <a:latin typeface="-apple-system"/>
              </a:rPr>
              <a:t> Number of changes made to the booking.</a:t>
            </a:r>
            <a:br>
              <a:rPr lang="en-US" dirty="0"/>
            </a:br>
            <a:r>
              <a:rPr lang="en-US" b="1" i="0" dirty="0" err="1">
                <a:effectLst/>
                <a:latin typeface="-apple-system"/>
              </a:rPr>
              <a:t>deposit_type</a:t>
            </a:r>
            <a:r>
              <a:rPr lang="en-US" b="1" i="0" dirty="0">
                <a:effectLst/>
                <a:latin typeface="-apple-system"/>
              </a:rPr>
              <a:t>:</a:t>
            </a:r>
            <a:r>
              <a:rPr lang="en-US" b="0" i="0" dirty="0">
                <a:effectLst/>
                <a:latin typeface="-apple-system"/>
              </a:rPr>
              <a:t> Type of deposited made by the guest.</a:t>
            </a:r>
            <a:br>
              <a:rPr lang="en-US" dirty="0"/>
            </a:br>
            <a:r>
              <a:rPr lang="en-US" b="1" i="0" dirty="0">
                <a:effectLst/>
                <a:latin typeface="-apple-system"/>
              </a:rPr>
              <a:t>agent:</a:t>
            </a:r>
            <a:r>
              <a:rPr lang="en-US" b="0" i="0" dirty="0">
                <a:effectLst/>
                <a:latin typeface="-apple-system"/>
              </a:rPr>
              <a:t> ID of travel agent who made the booking.</a:t>
            </a:r>
            <a:br>
              <a:rPr lang="en-US" dirty="0"/>
            </a:br>
            <a:r>
              <a:rPr lang="en-US" b="1" i="0" dirty="0" err="1">
                <a:effectLst/>
                <a:latin typeface="-apple-system"/>
              </a:rPr>
              <a:t>comapny</a:t>
            </a:r>
            <a:r>
              <a:rPr lang="en-US" b="1" i="0" dirty="0">
                <a:effectLst/>
                <a:latin typeface="-apple-system"/>
              </a:rPr>
              <a:t>:</a:t>
            </a:r>
            <a:r>
              <a:rPr lang="en-US" b="0" i="0" dirty="0">
                <a:effectLst/>
                <a:latin typeface="-apple-system"/>
              </a:rPr>
              <a:t> ID of the company that made the booking.</a:t>
            </a:r>
            <a:br>
              <a:rPr lang="en-US" dirty="0"/>
            </a:br>
            <a:r>
              <a:rPr lang="en-US" b="1" i="0" dirty="0" err="1">
                <a:effectLst/>
                <a:latin typeface="-apple-system"/>
              </a:rPr>
              <a:t>days_in_waiting_list</a:t>
            </a:r>
            <a:r>
              <a:rPr lang="en-US" b="1" i="0" dirty="0">
                <a:effectLst/>
                <a:latin typeface="-apple-system"/>
              </a:rPr>
              <a:t>:</a:t>
            </a:r>
            <a:r>
              <a:rPr lang="en-US" b="0" i="0" dirty="0">
                <a:effectLst/>
                <a:latin typeface="-apple-system"/>
              </a:rPr>
              <a:t> Number of the days the booking was in the waiting list.</a:t>
            </a:r>
            <a:br>
              <a:rPr lang="en-US" dirty="0"/>
            </a:br>
            <a:r>
              <a:rPr lang="en-US" b="1" i="0" dirty="0" err="1">
                <a:effectLst/>
                <a:latin typeface="-apple-system"/>
              </a:rPr>
              <a:t>required_carcustomer_type</a:t>
            </a:r>
            <a:r>
              <a:rPr lang="en-US" b="1" i="0" dirty="0">
                <a:effectLst/>
                <a:latin typeface="-apple-system"/>
              </a:rPr>
              <a:t>:</a:t>
            </a:r>
            <a:r>
              <a:rPr lang="en-US" b="0" i="0" dirty="0">
                <a:effectLst/>
                <a:latin typeface="-apple-system"/>
              </a:rPr>
              <a:t> Type of customer, assuming one of four categories </a:t>
            </a:r>
            <a:endParaRPr lang="en-US" b="1" dirty="0">
              <a:latin typeface="-apple-system"/>
            </a:endParaRPr>
          </a:p>
          <a:p>
            <a:pPr marL="0" indent="0">
              <a:buNone/>
            </a:pPr>
            <a:r>
              <a:rPr lang="en-US" b="1" i="0" dirty="0">
                <a:effectLst/>
                <a:latin typeface="-apple-system"/>
              </a:rPr>
              <a:t>ADR:</a:t>
            </a:r>
            <a:r>
              <a:rPr lang="en-US" b="0" i="0" dirty="0">
                <a:effectLst/>
                <a:latin typeface="-apple-system"/>
              </a:rPr>
              <a:t> Average daily rate.</a:t>
            </a:r>
          </a:p>
          <a:p>
            <a:pPr marL="0" indent="0">
              <a:buNone/>
            </a:pPr>
            <a:r>
              <a:rPr lang="en-US" b="1" i="0" dirty="0" err="1">
                <a:effectLst/>
                <a:latin typeface="-apple-system"/>
              </a:rPr>
              <a:t>Required_car_parking_spaces</a:t>
            </a:r>
            <a:r>
              <a:rPr lang="en-US" b="1" i="0" dirty="0">
                <a:effectLst/>
                <a:latin typeface="-apple-system"/>
              </a:rPr>
              <a:t>:</a:t>
            </a:r>
            <a:r>
              <a:rPr lang="en-US" b="0" i="0" dirty="0">
                <a:effectLst/>
                <a:latin typeface="-apple-system"/>
              </a:rPr>
              <a:t> Number of car parking spaces required by the customer.</a:t>
            </a:r>
            <a:br>
              <a:rPr lang="en-US" dirty="0"/>
            </a:br>
            <a:r>
              <a:rPr lang="en-US" b="1" i="0" dirty="0" err="1">
                <a:effectLst/>
                <a:latin typeface="-apple-system"/>
              </a:rPr>
              <a:t>total_of_special_requesrs</a:t>
            </a:r>
            <a:r>
              <a:rPr lang="en-US" b="1" i="0" dirty="0">
                <a:effectLst/>
                <a:latin typeface="-apple-system"/>
              </a:rPr>
              <a:t>:</a:t>
            </a:r>
            <a:r>
              <a:rPr lang="en-US" b="0" i="0" dirty="0">
                <a:effectLst/>
                <a:latin typeface="-apple-system"/>
              </a:rPr>
              <a:t> Number of special requests made by the customer.</a:t>
            </a:r>
            <a:br>
              <a:rPr lang="en-US" dirty="0"/>
            </a:br>
            <a:r>
              <a:rPr lang="en-US" b="1" i="0" dirty="0" err="1">
                <a:effectLst/>
                <a:latin typeface="-apple-system"/>
              </a:rPr>
              <a:t>reservation_statuse</a:t>
            </a:r>
            <a:r>
              <a:rPr lang="en-US" b="1" i="0" dirty="0">
                <a:effectLst/>
                <a:latin typeface="-apple-system"/>
              </a:rPr>
              <a:t>:</a:t>
            </a:r>
            <a:r>
              <a:rPr lang="en-US" b="0" i="0" dirty="0">
                <a:effectLst/>
                <a:latin typeface="-apple-system"/>
              </a:rPr>
              <a:t> Reservation status(Canceled, check-out or no-show).</a:t>
            </a:r>
            <a:br>
              <a:rPr lang="en-US" dirty="0"/>
            </a:br>
            <a:r>
              <a:rPr lang="en-US" b="1" i="0" dirty="0" err="1">
                <a:effectLst/>
                <a:latin typeface="-apple-system"/>
              </a:rPr>
              <a:t>reservation_status_date</a:t>
            </a:r>
            <a:r>
              <a:rPr lang="en-US" b="1" i="0" dirty="0">
                <a:effectLst/>
                <a:latin typeface="-apple-system"/>
              </a:rPr>
              <a:t>:</a:t>
            </a:r>
            <a:r>
              <a:rPr lang="en-US" b="0" i="0" dirty="0">
                <a:effectLst/>
                <a:latin typeface="-apple-system"/>
              </a:rPr>
              <a:t> Date at which the last reservation status was updated.</a:t>
            </a:r>
            <a:endParaRPr lang="en-IN" dirty="0"/>
          </a:p>
        </p:txBody>
      </p:sp>
    </p:spTree>
    <p:extLst>
      <p:ext uri="{BB962C8B-B14F-4D97-AF65-F5344CB8AC3E}">
        <p14:creationId xmlns:p14="http://schemas.microsoft.com/office/powerpoint/2010/main" val="1123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E1AD-9BC5-D0DC-3628-E4DD91604AEF}"/>
              </a:ext>
            </a:extLst>
          </p:cNvPr>
          <p:cNvSpPr>
            <a:spLocks noGrp="1"/>
          </p:cNvSpPr>
          <p:nvPr>
            <p:ph type="title"/>
          </p:nvPr>
        </p:nvSpPr>
        <p:spPr>
          <a:xfrm>
            <a:off x="112295" y="208547"/>
            <a:ext cx="11839073" cy="1482141"/>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What all manipulations have you done and insights you found?</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62CF0B-7C7E-CD83-BAE4-182F35C6C1A1}"/>
              </a:ext>
            </a:extLst>
          </p:cNvPr>
          <p:cNvSpPr>
            <a:spLocks noGrp="1"/>
          </p:cNvSpPr>
          <p:nvPr>
            <p:ph idx="1"/>
          </p:nvPr>
        </p:nvSpPr>
        <p:spPr>
          <a:xfrm>
            <a:off x="240631" y="1690688"/>
            <a:ext cx="11245515" cy="4351338"/>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given data frame, there were 31994 duplicate values. So those values were removed.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were 4 columns which have missing values and the columns were 'company’, 'agent’, 'country’, 'children'. The values from these columns are replaced by zero.</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data frame added two columns </a:t>
            </a:r>
            <a:r>
              <a:rPr lang="en-US" b="0" i="0" dirty="0" err="1">
                <a:effectLst/>
                <a:latin typeface="Times New Roman" panose="02020603050405020304" pitchFamily="18" charset="0"/>
                <a:cs typeface="Times New Roman" panose="02020603050405020304" pitchFamily="18" charset="0"/>
              </a:rPr>
              <a:t>tatal_stay</a:t>
            </a:r>
            <a:r>
              <a:rPr lang="en-US" b="0" i="0" dirty="0">
                <a:effectLst/>
                <a:latin typeface="Times New Roman" panose="02020603050405020304" pitchFamily="18" charset="0"/>
                <a:cs typeface="Times New Roman" panose="02020603050405020304" pitchFamily="18" charset="0"/>
              </a:rPr>
              <a:t> and </a:t>
            </a:r>
            <a:r>
              <a:rPr lang="en-US" b="0" i="0" dirty="0" err="1">
                <a:effectLst/>
                <a:latin typeface="Times New Roman" panose="02020603050405020304" pitchFamily="18" charset="0"/>
                <a:cs typeface="Times New Roman" panose="02020603050405020304" pitchFamily="18" charset="0"/>
              </a:rPr>
              <a:t>total_people</a:t>
            </a:r>
            <a:r>
              <a:rPr lang="en-US"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Three columns 'adults’, 'children’, ’babies' had values zero which means no booking has done here, so these columns were removed.</a:t>
            </a:r>
          </a:p>
        </p:txBody>
      </p:sp>
    </p:spTree>
    <p:extLst>
      <p:ext uri="{BB962C8B-B14F-4D97-AF65-F5344CB8AC3E}">
        <p14:creationId xmlns:p14="http://schemas.microsoft.com/office/powerpoint/2010/main" val="424054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A1CC-AA8A-6B27-388F-B2429E624A2F}"/>
              </a:ext>
            </a:extLst>
          </p:cNvPr>
          <p:cNvSpPr>
            <a:spLocks noGrp="1"/>
          </p:cNvSpPr>
          <p:nvPr>
            <p:ph type="title"/>
          </p:nvPr>
        </p:nvSpPr>
        <p:spPr>
          <a:xfrm>
            <a:off x="-1" y="737937"/>
            <a:ext cx="11999495" cy="1049004"/>
          </a:xfrm>
        </p:spPr>
        <p:txBody>
          <a:bodyPr>
            <a:normAutofit fontScale="90000"/>
          </a:bodyPr>
          <a:lstStyle/>
          <a:p>
            <a:pPr algn="ctr"/>
            <a:r>
              <a:rPr lang="en-US" b="1" i="0" dirty="0">
                <a:effectLst/>
                <a:latin typeface="-apple-system"/>
              </a:rPr>
              <a:t>Data Visualization, Storytelling &amp; Experimenting with charts </a:t>
            </a:r>
            <a:br>
              <a:rPr lang="en-US" b="1" i="0" dirty="0">
                <a:effectLst/>
                <a:latin typeface="-apple-system"/>
              </a:rPr>
            </a:br>
            <a:r>
              <a:rPr lang="en-US" b="1" i="0" dirty="0">
                <a:effectLst/>
                <a:latin typeface="-apple-system"/>
              </a:rPr>
              <a:t>Understand the relationships between variables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89202EAC-6903-6A8E-365F-3C533E79CFB8}"/>
              </a:ext>
            </a:extLst>
          </p:cNvPr>
          <p:cNvSpPr>
            <a:spLocks noGrp="1"/>
          </p:cNvSpPr>
          <p:nvPr>
            <p:ph idx="1"/>
          </p:nvPr>
        </p:nvSpPr>
        <p:spPr>
          <a:xfrm>
            <a:off x="822158" y="2322927"/>
            <a:ext cx="10515600" cy="3404105"/>
          </a:xfrm>
        </p:spPr>
        <p:txBody>
          <a:bodyPr/>
          <a:lstStyle/>
          <a:p>
            <a:pPr eaLnBrk="1" hangingPunct="1">
              <a:spcBef>
                <a:spcPts val="100"/>
              </a:spcBef>
            </a:pPr>
            <a:r>
              <a:rPr lang="en-US" altLang="en-US" sz="2800" dirty="0">
                <a:solidFill>
                  <a:schemeClr val="tx1">
                    <a:lumMod val="65000"/>
                    <a:lumOff val="35000"/>
                  </a:schemeClr>
                </a:solidFill>
                <a:latin typeface="Times New Roman" panose="02020603050405020304" pitchFamily="18" charset="0"/>
                <a:cs typeface="Microsoft Sans Serif" panose="020B0604020202020204" pitchFamily="34" charset="0"/>
              </a:rPr>
              <a:t>EDA will be divided into following 3 analysis.</a:t>
            </a:r>
          </a:p>
          <a:p>
            <a:pPr eaLnBrk="1" hangingPunct="1">
              <a:buClr>
                <a:srgbClr val="000000"/>
              </a:buClr>
              <a:buFontTx/>
              <a:buAutoNum type="arabicPeriod"/>
            </a:pPr>
            <a:r>
              <a:rPr lang="en-US" altLang="en-US" sz="2800" b="1" dirty="0">
                <a:solidFill>
                  <a:schemeClr val="tx1">
                    <a:lumMod val="65000"/>
                    <a:lumOff val="35000"/>
                  </a:schemeClr>
                </a:solidFill>
                <a:latin typeface="Times New Roman" panose="02020603050405020304" pitchFamily="18" charset="0"/>
                <a:cs typeface="Arial" panose="020B0604020202020204" pitchFamily="34" charset="0"/>
              </a:rPr>
              <a:t>Univariate analysis: </a:t>
            </a:r>
            <a:r>
              <a:rPr lang="en-US" altLang="en-US" sz="2800" dirty="0">
                <a:solidFill>
                  <a:schemeClr val="tx1">
                    <a:lumMod val="65000"/>
                    <a:lumOff val="35000"/>
                  </a:schemeClr>
                </a:solidFill>
                <a:latin typeface="Times New Roman" panose="02020603050405020304" pitchFamily="18" charset="0"/>
                <a:cs typeface="Microsoft Sans Serif" panose="020B0604020202020204" pitchFamily="34" charset="0"/>
              </a:rPr>
              <a:t>Univariate analysis is the simplest of the three analyses where the data  you are analyzing is only one variable.</a:t>
            </a:r>
          </a:p>
          <a:p>
            <a:pPr eaLnBrk="1" hangingPunct="1">
              <a:buClr>
                <a:srgbClr val="000000"/>
              </a:buClr>
              <a:buFontTx/>
              <a:buAutoNum type="arabicPeriod"/>
            </a:pPr>
            <a:r>
              <a:rPr lang="en-US" altLang="en-US" sz="2800" b="1" dirty="0">
                <a:solidFill>
                  <a:schemeClr val="tx1">
                    <a:lumMod val="65000"/>
                    <a:lumOff val="35000"/>
                  </a:schemeClr>
                </a:solidFill>
                <a:latin typeface="Times New Roman" panose="02020603050405020304" pitchFamily="18" charset="0"/>
                <a:cs typeface="Arial" panose="020B0604020202020204" pitchFamily="34" charset="0"/>
              </a:rPr>
              <a:t>Bivariate analysis: </a:t>
            </a:r>
            <a:r>
              <a:rPr lang="en-US" altLang="en-US" sz="2800" dirty="0">
                <a:solidFill>
                  <a:schemeClr val="tx1">
                    <a:lumMod val="65000"/>
                    <a:lumOff val="35000"/>
                  </a:schemeClr>
                </a:solidFill>
                <a:latin typeface="Times New Roman" panose="02020603050405020304" pitchFamily="18" charset="0"/>
                <a:cs typeface="Microsoft Sans Serif" panose="020B0604020202020204" pitchFamily="34" charset="0"/>
              </a:rPr>
              <a:t>Bivariate analysis is where you are comparing two variables to study their  relationships.</a:t>
            </a:r>
          </a:p>
          <a:p>
            <a:pPr eaLnBrk="1" hangingPunct="1">
              <a:buClr>
                <a:srgbClr val="000000"/>
              </a:buClr>
              <a:buFontTx/>
              <a:buAutoNum type="arabicPeriod"/>
            </a:pPr>
            <a:r>
              <a:rPr lang="en-US" altLang="en-US" sz="2800" b="1" dirty="0">
                <a:solidFill>
                  <a:schemeClr val="tx1">
                    <a:lumMod val="65000"/>
                    <a:lumOff val="35000"/>
                  </a:schemeClr>
                </a:solidFill>
                <a:latin typeface="Times New Roman" panose="02020603050405020304" pitchFamily="18" charset="0"/>
                <a:cs typeface="Arial" panose="020B0604020202020204" pitchFamily="34" charset="0"/>
              </a:rPr>
              <a:t>Multivariate analysis: </a:t>
            </a:r>
            <a:r>
              <a:rPr lang="en-US" altLang="en-US" sz="2800" dirty="0">
                <a:solidFill>
                  <a:schemeClr val="tx1">
                    <a:lumMod val="65000"/>
                    <a:lumOff val="35000"/>
                  </a:schemeClr>
                </a:solidFill>
                <a:latin typeface="Times New Roman" panose="02020603050405020304" pitchFamily="18" charset="0"/>
                <a:cs typeface="Microsoft Sans Serif" panose="020B0604020202020204" pitchFamily="34" charset="0"/>
              </a:rPr>
              <a:t>Multivariate analysis is similar to Bivariate analysis but you are  comparing more than two variables.</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246955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A1CC-AA8A-6B27-388F-B2429E624A2F}"/>
              </a:ext>
            </a:extLst>
          </p:cNvPr>
          <p:cNvSpPr>
            <a:spLocks noGrp="1"/>
          </p:cNvSpPr>
          <p:nvPr>
            <p:ph type="title"/>
          </p:nvPr>
        </p:nvSpPr>
        <p:spPr>
          <a:xfrm>
            <a:off x="148389" y="140536"/>
            <a:ext cx="10515600" cy="1325563"/>
          </a:xfrm>
        </p:spPr>
        <p:txBody>
          <a:bodyPr/>
          <a:lstStyle/>
          <a:p>
            <a:r>
              <a:rPr lang="en-IN" b="1" i="0" dirty="0">
                <a:effectLst/>
                <a:latin typeface="-apple-system"/>
              </a:rPr>
              <a:t>Univariate Analysis</a:t>
            </a:r>
            <a:endParaRPr lang="en-IN" dirty="0"/>
          </a:p>
        </p:txBody>
      </p:sp>
      <p:sp>
        <p:nvSpPr>
          <p:cNvPr id="3" name="Content Placeholder 2">
            <a:extLst>
              <a:ext uri="{FF2B5EF4-FFF2-40B4-BE49-F238E27FC236}">
                <a16:creationId xmlns:a16="http://schemas.microsoft.com/office/drawing/2014/main" id="{89202EAC-6903-6A8E-365F-3C533E79CFB8}"/>
              </a:ext>
            </a:extLst>
          </p:cNvPr>
          <p:cNvSpPr>
            <a:spLocks noGrp="1"/>
          </p:cNvSpPr>
          <p:nvPr>
            <p:ph idx="1"/>
          </p:nvPr>
        </p:nvSpPr>
        <p:spPr>
          <a:xfrm>
            <a:off x="148389" y="1215859"/>
            <a:ext cx="10515600" cy="500480"/>
          </a:xfrm>
        </p:spPr>
        <p:txBody>
          <a:bodyPr/>
          <a:lstStyle/>
          <a:p>
            <a:pPr marL="0" indent="0">
              <a:buNone/>
            </a:pPr>
            <a:r>
              <a:rPr lang="en-US" b="0" i="0" dirty="0">
                <a:effectLst/>
                <a:latin typeface="-apple-system"/>
              </a:rPr>
              <a:t>1. Which type of hotel is mostly preferred by the guests?</a:t>
            </a:r>
          </a:p>
          <a:p>
            <a:pPr marL="0" indent="0">
              <a:buNone/>
            </a:pPr>
            <a:endParaRPr lang="en-IN" dirty="0"/>
          </a:p>
        </p:txBody>
      </p:sp>
      <p:pic>
        <p:nvPicPr>
          <p:cNvPr id="5" name="Picture 4">
            <a:extLst>
              <a:ext uri="{FF2B5EF4-FFF2-40B4-BE49-F238E27FC236}">
                <a16:creationId xmlns:a16="http://schemas.microsoft.com/office/drawing/2014/main" id="{F83AFF94-137C-814D-CBD4-6B0F0AFA78BB}"/>
              </a:ext>
            </a:extLst>
          </p:cNvPr>
          <p:cNvPicPr>
            <a:picLocks noChangeAspect="1"/>
          </p:cNvPicPr>
          <p:nvPr/>
        </p:nvPicPr>
        <p:blipFill>
          <a:blip r:embed="rId2"/>
          <a:stretch>
            <a:fillRect/>
          </a:stretch>
        </p:blipFill>
        <p:spPr>
          <a:xfrm>
            <a:off x="7327668" y="1921611"/>
            <a:ext cx="4786944" cy="4395703"/>
          </a:xfrm>
          <a:prstGeom prst="rect">
            <a:avLst/>
          </a:prstGeom>
        </p:spPr>
      </p:pic>
      <p:sp>
        <p:nvSpPr>
          <p:cNvPr id="6" name="Rectangle 1">
            <a:extLst>
              <a:ext uri="{FF2B5EF4-FFF2-40B4-BE49-F238E27FC236}">
                <a16:creationId xmlns:a16="http://schemas.microsoft.com/office/drawing/2014/main" id="{C7F985B2-4E2D-5C35-6C27-D1FF512D0748}"/>
              </a:ext>
            </a:extLst>
          </p:cNvPr>
          <p:cNvSpPr>
            <a:spLocks noChangeArrowheads="1"/>
          </p:cNvSpPr>
          <p:nvPr/>
        </p:nvSpPr>
        <p:spPr bwMode="auto">
          <a:xfrm>
            <a:off x="214522" y="1809343"/>
            <a:ext cx="5551796" cy="499973"/>
          </a:xfrm>
          <a:prstGeom prst="rect">
            <a:avLst/>
          </a:prstGeom>
        </p:spPr>
        <p:txBody>
          <a:bodyPr vert="horz" lIns="91440" tIns="45720" rIns="91440" bIns="45720" rtlCol="0">
            <a:normAutofit/>
          </a:bodyPr>
          <a:lstStyle/>
          <a:p>
            <a:pPr marL="285750" indent="-285750">
              <a:lnSpc>
                <a:spcPct val="90000"/>
              </a:lnSpc>
              <a:spcBef>
                <a:spcPts val="1000"/>
              </a:spcBef>
              <a:buFont typeface="Arial" panose="020B0604020202020204" pitchFamily="34" charset="0"/>
              <a:buChar char="•"/>
            </a:pPr>
            <a:r>
              <a:rPr lang="en-US" altLang="en-US" dirty="0">
                <a:latin typeface="-apple-system"/>
              </a:rPr>
              <a:t>Why did you pick the specific chart?</a:t>
            </a:r>
          </a:p>
        </p:txBody>
      </p:sp>
      <p:sp>
        <p:nvSpPr>
          <p:cNvPr id="29" name="TextBox 28">
            <a:extLst>
              <a:ext uri="{FF2B5EF4-FFF2-40B4-BE49-F238E27FC236}">
                <a16:creationId xmlns:a16="http://schemas.microsoft.com/office/drawing/2014/main" id="{838A331B-7511-D6A6-B915-916FF9A7FF04}"/>
              </a:ext>
            </a:extLst>
          </p:cNvPr>
          <p:cNvSpPr txBox="1"/>
          <p:nvPr/>
        </p:nvSpPr>
        <p:spPr>
          <a:xfrm>
            <a:off x="214522" y="2153706"/>
            <a:ext cx="6145966" cy="739399"/>
          </a:xfrm>
          <a:prstGeom prst="rect">
            <a:avLst/>
          </a:prstGeom>
        </p:spPr>
        <p:txBody>
          <a:bodyPr vert="horz" lIns="91440" tIns="45720" rIns="91440" bIns="45720" rtlCol="0">
            <a:normAutofit fontScale="92500"/>
          </a:bodyPr>
          <a:lstStyle>
            <a:defPPr>
              <a:defRPr lang="en-US"/>
            </a:defPPr>
            <a:lvl1pPr>
              <a:lnSpc>
                <a:spcPct val="90000"/>
              </a:lnSpc>
              <a:spcBef>
                <a:spcPts val="1000"/>
              </a:spcBef>
              <a:buFont typeface="Arial" panose="020B0604020202020204" pitchFamily="34" charset="0"/>
              <a:buNone/>
              <a:defRPr>
                <a:latin typeface="-apple-system"/>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I use pie chart because pie chart gives simple and easy to understand picture that shows which hotel has more bookings.</a:t>
            </a:r>
            <a:endParaRPr lang="en-IN" dirty="0"/>
          </a:p>
        </p:txBody>
      </p:sp>
      <p:sp>
        <p:nvSpPr>
          <p:cNvPr id="31" name="TextBox 30">
            <a:extLst>
              <a:ext uri="{FF2B5EF4-FFF2-40B4-BE49-F238E27FC236}">
                <a16:creationId xmlns:a16="http://schemas.microsoft.com/office/drawing/2014/main" id="{0D2C8738-0173-A287-0BEE-C82D8CBBB36A}"/>
              </a:ext>
            </a:extLst>
          </p:cNvPr>
          <p:cNvSpPr txBox="1"/>
          <p:nvPr/>
        </p:nvSpPr>
        <p:spPr>
          <a:xfrm>
            <a:off x="239851" y="2886322"/>
            <a:ext cx="6145966" cy="3853363"/>
          </a:xfrm>
          <a:prstGeom prst="rect">
            <a:avLst/>
          </a:prstGeom>
        </p:spPr>
        <p:txBody>
          <a:bodyPr vert="horz" lIns="91440" tIns="45720" rIns="91440" bIns="45720" rtlCol="0">
            <a:normAutofit fontScale="92500" lnSpcReduction="10000"/>
          </a:bodyPr>
          <a:lstStyle>
            <a:defPPr>
              <a:defRPr lang="en-US"/>
            </a:defPPr>
            <a:lvl1pPr>
              <a:lnSpc>
                <a:spcPct val="90000"/>
              </a:lnSpc>
              <a:spcBef>
                <a:spcPts val="1000"/>
              </a:spcBef>
              <a:buFont typeface="Arial" panose="020B0604020202020204" pitchFamily="34" charset="0"/>
              <a:buNone/>
              <a:defRPr>
                <a:latin typeface="-apple-system"/>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dirty="0"/>
              <a:t>What is/are the insight(s) found from the chart?</a:t>
            </a:r>
          </a:p>
          <a:p>
            <a:r>
              <a:rPr lang="en-US" dirty="0"/>
              <a:t>	I found that city hotel has more bookings which are 61.07% and Resort hotel has less bookings which are 38.93%.</a:t>
            </a:r>
          </a:p>
          <a:p>
            <a:endParaRPr lang="en-US" dirty="0"/>
          </a:p>
          <a:p>
            <a:pPr marL="285750" indent="-285750">
              <a:buFont typeface="Arial" panose="020B0604020202020204" pitchFamily="34" charset="0"/>
              <a:buChar char="•"/>
            </a:pPr>
            <a:r>
              <a:rPr lang="en-US" dirty="0"/>
              <a:t>Will the gained insights help creating a positive business impact? Are there any insights that lead to negative growth? Justify with specific reason.</a:t>
            </a:r>
          </a:p>
          <a:p>
            <a:r>
              <a:rPr lang="en-US" dirty="0"/>
              <a:t>	Yes, gained insights help creating a positive business impact.</a:t>
            </a:r>
          </a:p>
          <a:p>
            <a:r>
              <a:rPr lang="en-US" dirty="0"/>
              <a:t>City hotel can find more services to attract more guests to increase more revenue.</a:t>
            </a:r>
          </a:p>
          <a:p>
            <a:r>
              <a:rPr lang="en-US" dirty="0"/>
              <a:t>Resort hotel can find solution to attract guest and also find which facilities provided by city hotel to attract the guest.</a:t>
            </a:r>
          </a:p>
        </p:txBody>
      </p:sp>
    </p:spTree>
    <p:extLst>
      <p:ext uri="{BB962C8B-B14F-4D97-AF65-F5344CB8AC3E}">
        <p14:creationId xmlns:p14="http://schemas.microsoft.com/office/powerpoint/2010/main" val="280708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31B0A8A-628C-7B25-E80C-7EC6970F8950}"/>
              </a:ext>
            </a:extLst>
          </p:cNvPr>
          <p:cNvSpPr txBox="1">
            <a:spLocks noGrp="1"/>
          </p:cNvSpPr>
          <p:nvPr>
            <p:ph type="title"/>
          </p:nvPr>
        </p:nvSpPr>
        <p:spPr>
          <a:xfrm>
            <a:off x="133103" y="167203"/>
            <a:ext cx="10515600" cy="132556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Font typeface="Arial" panose="020B0604020202020204" pitchFamily="34" charset="0"/>
            </a:pPr>
            <a:r>
              <a:rPr lang="en-IN" sz="2800" dirty="0">
                <a:latin typeface="-apple-system"/>
                <a:ea typeface="+mn-ea"/>
                <a:cs typeface="+mn-cs"/>
              </a:rPr>
              <a:t>2. Which agent made the most bookings?</a:t>
            </a:r>
          </a:p>
        </p:txBody>
      </p:sp>
      <p:pic>
        <p:nvPicPr>
          <p:cNvPr id="7" name="Picture 6">
            <a:extLst>
              <a:ext uri="{FF2B5EF4-FFF2-40B4-BE49-F238E27FC236}">
                <a16:creationId xmlns:a16="http://schemas.microsoft.com/office/drawing/2014/main" id="{5F8B9D92-DD58-BB5D-D344-006E63AC9150}"/>
              </a:ext>
            </a:extLst>
          </p:cNvPr>
          <p:cNvPicPr>
            <a:picLocks noChangeAspect="1"/>
          </p:cNvPicPr>
          <p:nvPr/>
        </p:nvPicPr>
        <p:blipFill>
          <a:blip r:embed="rId2"/>
          <a:stretch>
            <a:fillRect/>
          </a:stretch>
        </p:blipFill>
        <p:spPr>
          <a:xfrm>
            <a:off x="6093526" y="2369251"/>
            <a:ext cx="6098474" cy="3320280"/>
          </a:xfrm>
          <a:prstGeom prst="rect">
            <a:avLst/>
          </a:prstGeom>
        </p:spPr>
      </p:pic>
      <p:sp>
        <p:nvSpPr>
          <p:cNvPr id="9" name="TextBox 8">
            <a:extLst>
              <a:ext uri="{FF2B5EF4-FFF2-40B4-BE49-F238E27FC236}">
                <a16:creationId xmlns:a16="http://schemas.microsoft.com/office/drawing/2014/main" id="{C744D234-9E4C-6CD6-1C1C-4F6139832C07}"/>
              </a:ext>
            </a:extLst>
          </p:cNvPr>
          <p:cNvSpPr txBox="1"/>
          <p:nvPr/>
        </p:nvSpPr>
        <p:spPr>
          <a:xfrm>
            <a:off x="288400" y="1308100"/>
            <a:ext cx="6654812" cy="369332"/>
          </a:xfrm>
          <a:prstGeom prst="rect">
            <a:avLst/>
          </a:prstGeom>
          <a:noFill/>
        </p:spPr>
        <p:txBody>
          <a:bodyPr wrap="square">
            <a:spAutoFit/>
          </a:bodyPr>
          <a:lstStyle/>
          <a:p>
            <a:r>
              <a:rPr lang="en-US" dirty="0"/>
              <a:t>1. Why did you pick the specific chart?</a:t>
            </a:r>
          </a:p>
        </p:txBody>
      </p:sp>
      <p:sp>
        <p:nvSpPr>
          <p:cNvPr id="11" name="TextBox 10">
            <a:extLst>
              <a:ext uri="{FF2B5EF4-FFF2-40B4-BE49-F238E27FC236}">
                <a16:creationId xmlns:a16="http://schemas.microsoft.com/office/drawing/2014/main" id="{765B1206-B28C-DBA6-BF0B-5C9814BAC44C}"/>
              </a:ext>
            </a:extLst>
          </p:cNvPr>
          <p:cNvSpPr txBox="1"/>
          <p:nvPr/>
        </p:nvSpPr>
        <p:spPr>
          <a:xfrm>
            <a:off x="522338" y="1675079"/>
            <a:ext cx="11147323" cy="646331"/>
          </a:xfrm>
          <a:prstGeom prst="rect">
            <a:avLst/>
          </a:prstGeom>
          <a:noFill/>
        </p:spPr>
        <p:txBody>
          <a:bodyPr wrap="square">
            <a:spAutoFit/>
          </a:bodyPr>
          <a:lstStyle/>
          <a:p>
            <a:r>
              <a:rPr lang="en-GB" i="0" dirty="0">
                <a:solidFill>
                  <a:srgbClr val="212121"/>
                </a:solidFill>
                <a:effectLst/>
                <a:latin typeface="Roboto" panose="02000000000000000000" pitchFamily="2" charset="0"/>
              </a:rPr>
              <a:t>I choose </a:t>
            </a:r>
            <a:r>
              <a:rPr lang="en-GB" i="0" dirty="0" err="1">
                <a:solidFill>
                  <a:srgbClr val="212121"/>
                </a:solidFill>
                <a:effectLst/>
                <a:latin typeface="Roboto" panose="02000000000000000000" pitchFamily="2" charset="0"/>
              </a:rPr>
              <a:t>barplot</a:t>
            </a:r>
            <a:r>
              <a:rPr lang="en-GB" i="0" dirty="0">
                <a:solidFill>
                  <a:srgbClr val="212121"/>
                </a:solidFill>
                <a:effectLst/>
                <a:latin typeface="Roboto" panose="02000000000000000000" pitchFamily="2" charset="0"/>
              </a:rPr>
              <a:t> here because it gives data visualization in pictorial form and due to this comparison of data is easy.</a:t>
            </a:r>
            <a:endParaRPr lang="en-US" dirty="0"/>
          </a:p>
        </p:txBody>
      </p:sp>
      <p:sp>
        <p:nvSpPr>
          <p:cNvPr id="13" name="TextBox 12">
            <a:extLst>
              <a:ext uri="{FF2B5EF4-FFF2-40B4-BE49-F238E27FC236}">
                <a16:creationId xmlns:a16="http://schemas.microsoft.com/office/drawing/2014/main" id="{7A9888BA-FA74-7BA8-30BD-84FCA5121455}"/>
              </a:ext>
            </a:extLst>
          </p:cNvPr>
          <p:cNvSpPr txBox="1"/>
          <p:nvPr/>
        </p:nvSpPr>
        <p:spPr>
          <a:xfrm>
            <a:off x="288400" y="2413403"/>
            <a:ext cx="6141768" cy="369332"/>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2. What is/are the insight(s) found from the chart?</a:t>
            </a:r>
          </a:p>
        </p:txBody>
      </p:sp>
      <p:sp>
        <p:nvSpPr>
          <p:cNvPr id="15" name="TextBox 14">
            <a:extLst>
              <a:ext uri="{FF2B5EF4-FFF2-40B4-BE49-F238E27FC236}">
                <a16:creationId xmlns:a16="http://schemas.microsoft.com/office/drawing/2014/main" id="{9A293595-20B5-2E48-D452-D36DC13CD47A}"/>
              </a:ext>
            </a:extLst>
          </p:cNvPr>
          <p:cNvSpPr txBox="1"/>
          <p:nvPr/>
        </p:nvSpPr>
        <p:spPr>
          <a:xfrm>
            <a:off x="522338" y="2874728"/>
            <a:ext cx="6154138" cy="646331"/>
          </a:xfrm>
          <a:prstGeom prst="rect">
            <a:avLst/>
          </a:prstGeom>
          <a:noFill/>
        </p:spPr>
        <p:txBody>
          <a:bodyPr wrap="square">
            <a:spAutoFit/>
          </a:bodyPr>
          <a:lstStyle/>
          <a:p>
            <a:r>
              <a:rPr lang="en-GB" i="0" dirty="0">
                <a:solidFill>
                  <a:srgbClr val="212121"/>
                </a:solidFill>
                <a:effectLst/>
                <a:latin typeface="Roboto" panose="02000000000000000000" pitchFamily="2" charset="0"/>
              </a:rPr>
              <a:t>The insight found here is Agent no. 9 made most of the bookings.</a:t>
            </a:r>
            <a:endParaRPr lang="en-US" dirty="0"/>
          </a:p>
        </p:txBody>
      </p:sp>
      <p:sp>
        <p:nvSpPr>
          <p:cNvPr id="17" name="TextBox 16">
            <a:extLst>
              <a:ext uri="{FF2B5EF4-FFF2-40B4-BE49-F238E27FC236}">
                <a16:creationId xmlns:a16="http://schemas.microsoft.com/office/drawing/2014/main" id="{98D7F0C3-0A3B-721C-633C-10C2445D6C78}"/>
              </a:ext>
            </a:extLst>
          </p:cNvPr>
          <p:cNvSpPr txBox="1"/>
          <p:nvPr/>
        </p:nvSpPr>
        <p:spPr>
          <a:xfrm>
            <a:off x="288400" y="3613052"/>
            <a:ext cx="5017925" cy="1200329"/>
          </a:xfrm>
          <a:prstGeom prst="rect">
            <a:avLst/>
          </a:prstGeom>
          <a:noFill/>
        </p:spPr>
        <p:txBody>
          <a:bodyPr wrap="square">
            <a:spAutoFit/>
          </a:bodyPr>
          <a:lstStyle/>
          <a:p>
            <a:pPr algn="l"/>
            <a:r>
              <a:rPr lang="en-GB" b="0" i="0" dirty="0">
                <a:solidFill>
                  <a:srgbClr val="212121"/>
                </a:solidFill>
                <a:effectLst/>
                <a:latin typeface="Roboto" panose="02000000000000000000" pitchFamily="2" charset="0"/>
              </a:rPr>
              <a:t>3. Will the gained insights help creating a</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positive business impact?</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Are there any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insights that lead to negative growth? Justify</a:t>
            </a:r>
            <a:r>
              <a:rPr lang="en-US"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rPr>
              <a:t>with specific reason.</a:t>
            </a:r>
          </a:p>
        </p:txBody>
      </p:sp>
      <p:sp>
        <p:nvSpPr>
          <p:cNvPr id="19" name="TextBox 18">
            <a:extLst>
              <a:ext uri="{FF2B5EF4-FFF2-40B4-BE49-F238E27FC236}">
                <a16:creationId xmlns:a16="http://schemas.microsoft.com/office/drawing/2014/main" id="{69B9896C-5001-B670-766F-20826CB1109C}"/>
              </a:ext>
            </a:extLst>
          </p:cNvPr>
          <p:cNvSpPr txBox="1"/>
          <p:nvPr/>
        </p:nvSpPr>
        <p:spPr>
          <a:xfrm>
            <a:off x="288400" y="4904361"/>
            <a:ext cx="6154138" cy="1754326"/>
          </a:xfrm>
          <a:prstGeom prst="rect">
            <a:avLst/>
          </a:prstGeom>
          <a:noFill/>
        </p:spPr>
        <p:txBody>
          <a:bodyPr wrap="square">
            <a:spAutoFit/>
          </a:bodyPr>
          <a:lstStyle/>
          <a:p>
            <a:pPr algn="l">
              <a:buFont typeface="Arial" panose="020B0604020202020204" pitchFamily="34" charset="0"/>
              <a:buChar char="•"/>
            </a:pPr>
            <a:r>
              <a:rPr lang="en-GB" i="0" dirty="0">
                <a:solidFill>
                  <a:srgbClr val="212121"/>
                </a:solidFill>
                <a:effectLst/>
                <a:latin typeface="Roboto" panose="02000000000000000000" pitchFamily="2" charset="0"/>
              </a:rPr>
              <a:t>Yes, Agent no.9, 240 has more </a:t>
            </a:r>
            <a:r>
              <a:rPr lang="en-US" i="0" dirty="0">
                <a:solidFill>
                  <a:srgbClr val="212121"/>
                </a:solidFill>
                <a:effectLst/>
                <a:latin typeface="Roboto" panose="02000000000000000000" pitchFamily="2" charset="0"/>
              </a:rPr>
              <a:t>booking</a:t>
            </a:r>
            <a:r>
              <a:rPr lang="en-GB" i="0" dirty="0">
                <a:solidFill>
                  <a:srgbClr val="212121"/>
                </a:solidFill>
                <a:effectLst/>
                <a:latin typeface="Roboto" panose="02000000000000000000" pitchFamily="2" charset="0"/>
              </a:rPr>
              <a:t> which makes positive impact.</a:t>
            </a:r>
          </a:p>
          <a:p>
            <a:pPr algn="l">
              <a:buFont typeface="Arial" panose="020B0604020202020204" pitchFamily="34" charset="0"/>
              <a:buChar char="•"/>
            </a:pPr>
            <a:r>
              <a:rPr lang="en-GB" i="0" dirty="0">
                <a:solidFill>
                  <a:srgbClr val="212121"/>
                </a:solidFill>
                <a:effectLst/>
                <a:latin typeface="Roboto" panose="02000000000000000000" pitchFamily="2" charset="0"/>
              </a:rPr>
              <a:t>Agent no. 8 and 1 has less booking which makes negative impact.</a:t>
            </a:r>
          </a:p>
          <a:p>
            <a:pPr algn="l">
              <a:buFont typeface="Arial" panose="020B0604020202020204" pitchFamily="34" charset="0"/>
              <a:buChar char="•"/>
            </a:pPr>
            <a:r>
              <a:rPr lang="en-GB" i="0" dirty="0">
                <a:solidFill>
                  <a:srgbClr val="212121"/>
                </a:solidFill>
                <a:effectLst/>
                <a:latin typeface="Roboto" panose="02000000000000000000" pitchFamily="2" charset="0"/>
              </a:rPr>
              <a:t>Booking made by agent no 1 and 6 are about 4.27% of agent no 9 which has highest bookings.</a:t>
            </a:r>
          </a:p>
        </p:txBody>
      </p:sp>
    </p:spTree>
    <p:extLst>
      <p:ext uri="{BB962C8B-B14F-4D97-AF65-F5344CB8AC3E}">
        <p14:creationId xmlns:p14="http://schemas.microsoft.com/office/powerpoint/2010/main" val="1120188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2737</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Roboto</vt:lpstr>
      <vt:lpstr>Times New Roman</vt:lpstr>
      <vt:lpstr>Office Theme</vt:lpstr>
      <vt:lpstr>Capstone Project</vt:lpstr>
      <vt:lpstr>Project Summary:</vt:lpstr>
      <vt:lpstr>Problem Statement :</vt:lpstr>
      <vt:lpstr>What did you know about your dataset?</vt:lpstr>
      <vt:lpstr>PowerPoint Presentation</vt:lpstr>
      <vt:lpstr>What all manipulations have you done and insights you found? </vt:lpstr>
      <vt:lpstr>Data Visualization, Storytelling &amp; Experimenting with charts  Understand the relationships between variables </vt:lpstr>
      <vt:lpstr>Univariate Analysis</vt:lpstr>
      <vt:lpstr>2. Which agent made the most bookings?</vt:lpstr>
      <vt:lpstr>3. What is the percentage of repeated guests?</vt:lpstr>
      <vt:lpstr>4. What is the most preferred room type by the customers? </vt:lpstr>
      <vt:lpstr>5. What type of food is mostly preferred by the guests? </vt:lpstr>
      <vt:lpstr>Bivariate and Multivariate analysis</vt:lpstr>
      <vt:lpstr>PowerPoint Presentation</vt:lpstr>
      <vt:lpstr>PowerPoint Presentation</vt:lpstr>
      <vt:lpstr>PowerPoint Presentation</vt:lpstr>
      <vt:lpstr>Solution to Business Objective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MANISH SINGH</dc:creator>
  <cp:lastModifiedBy>MANISH SINGH</cp:lastModifiedBy>
  <cp:revision>6</cp:revision>
  <dcterms:created xsi:type="dcterms:W3CDTF">2023-11-10T08:55:32Z</dcterms:created>
  <dcterms:modified xsi:type="dcterms:W3CDTF">2023-11-11T07:27:37Z</dcterms:modified>
</cp:coreProperties>
</file>