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0" r:id="rId5"/>
    <p:sldId id="262" r:id="rId6"/>
    <p:sldId id="261" r:id="rId7"/>
    <p:sldId id="268" r:id="rId8"/>
    <p:sldId id="263" r:id="rId9"/>
    <p:sldId id="264" r:id="rId10"/>
    <p:sldId id="265" r:id="rId11"/>
    <p:sldId id="266"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29421-A26C-4753-A5AB-D21739A72B00}" v="407" dt="2023-12-07T14:15:05.510"/>
    <p1510:client id="{3EA5FB8B-F837-48DA-9ECF-522A5EA10DB8}" v="255" dt="2023-12-08T04:06:34.560"/>
    <p1510:client id="{7862BCEE-1AC2-46E0-BC9B-60EB96C267C8}" v="924" dt="2023-12-07T07:27:17.793"/>
    <p1510:client id="{7D69DAFE-5468-4DF9-902E-137C9CAA9880}" v="85" dt="2023-12-08T04:20:20.389"/>
    <p1510:client id="{D2A2C4AB-1DA9-48ED-A327-593AFA4118BF}" v="912" dt="2023-12-07T17:17:02.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4"/>
    </inkml:context>
    <inkml:brush xml:id="br0">
      <inkml:brushProperty name="width" value="0.1" units="cm"/>
      <inkml:brushProperty name="height" value="0.1" units="cm"/>
      <inkml:brushProperty name="color" value="#008C3A"/>
    </inkml:brush>
  </inkml:definitions>
  <inkml:trace contextRef="#ctx0" brushRef="#br0">16161 8102 16383 0 0,'0'4'0'0'0,"0"7"0"0"0,0 6 0 0 0,0 5 0 0 0,0 4 0 0 0,0 1 0 0 0,0 2 0 0 0,0 0 0 0 0,0 0 0 0 0,0 0 0 0 0,0-1 0 0 0,0 1 0 0 0,0-1 0 0 0,0 0 0 0 0,0-1 0 0 0,0 1 0 0 0,0 0 0 0 0,0 0 0 0 0,0 0 0 0 0,0 0 0 0 0,0-1 0 0 0,0 1 0 0 0,0 0 0 0 0,0 0 0 0 0,0 0 0 0 0,0 0 0 0 0,0-1 0 0 0,0 1 0 0 0,0 0 0 0 0,0 0 0 0 0,0 0 0 0 0,0 0 0 0 0,0 0 0 0 0,0-1 0 0 0,0 1 0 0 0,0 0 0 0 0,0 0 0 0 0,0 0 0 0 0,0 0 0 0 0,0 0 0 0 0,0-1 0 0 0,0 1 0 0 0,0 0 0 0 0,0 0 0 0 0,4-5 0 0 0,3-1 0 0 0,-1-1 0 0 0,-1-2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5"/>
    </inkml:context>
    <inkml:brush xml:id="br0">
      <inkml:brushProperty name="width" value="0.1" units="cm"/>
      <inkml:brushProperty name="height" value="0.1" units="cm"/>
      <inkml:brushProperty name="color" value="#008C3A"/>
    </inkml:brush>
  </inkml:definitions>
  <inkml:trace contextRef="#ctx0" brushRef="#br0">15886 8059 16383 0 0,'0'5'0'0'0,"0"6"0"0"0,0 6 0 0 0,4 5 0 0 0,7-2 0 0 0,6 2 0 0 0,5 0 0 0 0,-1 2 0 0 0,0-3 0 0 0,2 0 0 0 0,1 5 0 0 0,1-1 0 0 0,2-1 0 0 0,5 1 0 0 0,-2 5 0 0 0,2 3 0 0 0,6 5 0 0 0,1 0 0 0 0,-1-1 0 0 0,-3-2 0 0 0,-2-2 0 0 0,-2-3 0 0 0,-2-1 0 0 0,-1 0 0 0 0,0-2 0 0 0,-5 1 0 0 0,-2-6 0 0 0,0 0 0 0 0,-3-1 0 0 0,0-3 0 0 0,2-5 0 0 0,-3 1 0 0 0,0-3 0 0 0,-2 2 0 0 0,1-2 0 0 0,-2 3 0 0 0,0-2 0 0 0,-1 3 0 0 0,2 2 0 0 0,3 0 0 0 0,3 0 0 0 0,-3 3 0 0 0,2-2 0 0 0,1-4 0 0 0,2 0 0 0 0,2-3 0 0 0,-3 3 0 0 0,-6-2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6"/>
    </inkml:context>
    <inkml:brush xml:id="br0">
      <inkml:brushProperty name="width" value="0.1" units="cm"/>
      <inkml:brushProperty name="height" value="0.1" units="cm"/>
      <inkml:brushProperty name="color" value="#008C3A"/>
    </inkml:brush>
  </inkml:definitions>
  <inkml:trace contextRef="#ctx0" brushRef="#br0">15970 9152 16383 0 0,'0'-5'0'0'0,"5"-1"0"0"0,1-5 0 0 0,0-5 0 0 0,-1-4 0 0 0,3 0 0 0 0,5 0 0 0 0,1-2 0 0 0,-3-1 0 0 0,2-3 0 0 0,-1 0 0 0 0,-3-2 0 0 0,-3 0 0 0 0,-2 0 0 0 0,2 4 0 0 0,1 3 0 0 0,4 3 0 0 0,-1 1 0 0 0,-1-1 0 0 0,3-3 0 0 0,-2-2 0 0 0,3-3 0 0 0,4 4 0 0 0,-1 1 0 0 0,-3-1 0 0 0,-4-1 0 0 0,-4-2 0 0 0,-2-1 0 0 0,3 3 0 0 0,0 2 0 0 0,4 4 0 0 0,1 0 0 0 0,-2-2 0 0 0,2 3 0 0 0,4-1 0 0 0,0-3 0 0 0,1 3 0 0 0,-1-1 0 0 0,1 3 0 0 0,-2-1 0 0 0,-3-3 0 0 0,0 3 0 0 0,0-2 0 0 0,1-1 0 0 0,5 1 0 0 0,-2 0 0 0 0,2 3 0 0 0,-2 3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7"/>
    </inkml:context>
    <inkml:brush xml:id="br0">
      <inkml:brushProperty name="width" value="0.1" units="cm"/>
      <inkml:brushProperty name="height" value="0.1" units="cm"/>
      <inkml:brushProperty name="color" value="#008C3A"/>
    </inkml:brush>
  </inkml:definitions>
  <inkml:trace contextRef="#ctx0" brushRef="#br0">21304 8377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8"/>
    </inkml:context>
    <inkml:brush xml:id="br0">
      <inkml:brushProperty name="width" value="0.1" units="cm"/>
      <inkml:brushProperty name="height" value="0.1" units="cm"/>
      <inkml:brushProperty name="color" value="#008C3A"/>
    </inkml:brush>
  </inkml:definitions>
  <inkml:trace contextRef="#ctx0" brushRef="#br0">16013 8292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9"/>
    </inkml:context>
    <inkml:brush xml:id="br0">
      <inkml:brushProperty name="width" value="0.1" units="cm"/>
      <inkml:brushProperty name="height" value="0.1" units="cm"/>
      <inkml:brushProperty name="color" value="#008C3A"/>
    </inkml:brush>
  </inkml:definitions>
  <inkml:trace contextRef="#ctx0" brushRef="#br0">16013 8292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70"/>
    </inkml:context>
    <inkml:brush xml:id="br0">
      <inkml:brushProperty name="width" value="0.1" units="cm"/>
      <inkml:brushProperty name="height" value="0.1" units="cm"/>
      <inkml:brushProperty name="color" value="#008C3A"/>
    </inkml:brush>
  </inkml:definitions>
  <inkml:trace contextRef="#ctx0" brushRef="#br0">16013 8292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71"/>
    </inkml:context>
    <inkml:brush xml:id="br0">
      <inkml:brushProperty name="width" value="0.1" units="cm"/>
      <inkml:brushProperty name="height" value="0.1" units="cm"/>
      <inkml:brushProperty name="color" value="#008C3A"/>
    </inkml:brush>
  </inkml:definitions>
  <inkml:trace contextRef="#ctx0" brushRef="#br0">16013 8292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47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1102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7127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8619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62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7219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5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948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7422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8843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12/8/2023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3040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12/8/2023</a:t>
            </a:fld>
            <a:endParaRPr lang="en-US"/>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a:p>
        </p:txBody>
      </p:sp>
    </p:spTree>
    <p:extLst>
      <p:ext uri="{BB962C8B-B14F-4D97-AF65-F5344CB8AC3E}">
        <p14:creationId xmlns:p14="http://schemas.microsoft.com/office/powerpoint/2010/main" val="2601053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3.png"/><Relationship Id="rId18" Type="http://schemas.openxmlformats.org/officeDocument/2006/relationships/customXml" Target="../ink/ink7.xml"/><Relationship Id="rId3" Type="http://schemas.openxmlformats.org/officeDocument/2006/relationships/image" Target="../media/image6.svg"/><Relationship Id="rId21" Type="http://schemas.openxmlformats.org/officeDocument/2006/relationships/image" Target="../media/image16.svg"/><Relationship Id="rId7" Type="http://schemas.openxmlformats.org/officeDocument/2006/relationships/image" Target="../media/image10.svg"/><Relationship Id="rId12" Type="http://schemas.openxmlformats.org/officeDocument/2006/relationships/customXml" Target="../ink/ink3.xml"/><Relationship Id="rId17" Type="http://schemas.openxmlformats.org/officeDocument/2006/relationships/customXml" Target="../ink/ink6.xml"/><Relationship Id="rId2" Type="http://schemas.openxmlformats.org/officeDocument/2006/relationships/image" Target="../media/image5.png"/><Relationship Id="rId16" Type="http://schemas.openxmlformats.org/officeDocument/2006/relationships/customXml" Target="../ink/ink5.xml"/><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image" Target="../media/image14.png"/><Relationship Id="rId10" Type="http://schemas.openxmlformats.org/officeDocument/2006/relationships/customXml" Target="../ink/ink2.xml"/><Relationship Id="rId19" Type="http://schemas.openxmlformats.org/officeDocument/2006/relationships/customXml" Target="../ink/ink8.xml"/><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customXml" Target="../ink/ink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tethoscope on a book&#10;&#10;Description automatically generated">
            <a:extLst>
              <a:ext uri="{FF2B5EF4-FFF2-40B4-BE49-F238E27FC236}">
                <a16:creationId xmlns:a16="http://schemas.microsoft.com/office/drawing/2014/main" id="{48F3F778-576B-15A2-6879-7409DF5E8AC2}"/>
              </a:ext>
            </a:extLst>
          </p:cNvPr>
          <p:cNvPicPr>
            <a:picLocks noChangeAspect="1"/>
          </p:cNvPicPr>
          <p:nvPr/>
        </p:nvPicPr>
        <p:blipFill rotWithShape="1">
          <a:blip r:embed="rId2">
            <a:alphaModFix/>
          </a:blip>
          <a:srcRect t="7423" b="8327"/>
          <a:stretch/>
        </p:blipFill>
        <p:spPr>
          <a:xfrm>
            <a:off x="20" y="1571"/>
            <a:ext cx="12191980" cy="6856429"/>
          </a:xfrm>
          <a:prstGeom prst="rect">
            <a:avLst/>
          </a:prstGeom>
        </p:spPr>
      </p:pic>
      <p:sp>
        <p:nvSpPr>
          <p:cNvPr id="48" name="Rectangle 47">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31">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328161" y="2211978"/>
            <a:ext cx="3535679" cy="1425728"/>
          </a:xfrm>
        </p:spPr>
        <p:txBody>
          <a:bodyPr anchor="b">
            <a:normAutofit/>
          </a:bodyPr>
          <a:lstStyle/>
          <a:p>
            <a:pPr algn="ctr"/>
            <a:r>
              <a:rPr lang="en-GB">
                <a:ea typeface="Calibri Light"/>
                <a:cs typeface="Calibri Light"/>
              </a:rPr>
              <a:t>BOOK THE DOCTOR</a:t>
            </a:r>
            <a:endParaRPr lang="en-GB"/>
          </a:p>
        </p:txBody>
      </p:sp>
      <p:sp>
        <p:nvSpPr>
          <p:cNvPr id="3" name="Subtitle 2"/>
          <p:cNvSpPr>
            <a:spLocks noGrp="1"/>
          </p:cNvSpPr>
          <p:nvPr>
            <p:ph type="subTitle" idx="1"/>
          </p:nvPr>
        </p:nvSpPr>
        <p:spPr>
          <a:xfrm>
            <a:off x="4572000" y="4249360"/>
            <a:ext cx="3048000" cy="877585"/>
          </a:xfrm>
        </p:spPr>
        <p:txBody>
          <a:bodyPr vert="horz" lIns="91440" tIns="45720" rIns="91440" bIns="45720" rtlCol="0">
            <a:normAutofit/>
          </a:bodyPr>
          <a:lstStyle/>
          <a:p>
            <a:pPr algn="ctr"/>
            <a:r>
              <a:rPr lang="en-GB" b="1">
                <a:ea typeface="+mn-lt"/>
                <a:cs typeface="+mn-lt"/>
              </a:rPr>
              <a:t>"Seamless Healthcare Access at Your Fingertips"</a:t>
            </a:r>
            <a:endParaRPr lang="en-US" b="1">
              <a:ea typeface="+mn-lt"/>
              <a:cs typeface="+mn-lt"/>
            </a:endParaRPr>
          </a:p>
        </p:txBody>
      </p:sp>
      <p:cxnSp>
        <p:nvCxnSpPr>
          <p:cNvPr id="50" name="Straight Connector 49">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0B5CD6-DD88-0C68-F5C6-47D2167FB060}"/>
              </a:ext>
            </a:extLst>
          </p:cNvPr>
          <p:cNvSpPr txBox="1"/>
          <p:nvPr/>
        </p:nvSpPr>
        <p:spPr>
          <a:xfrm>
            <a:off x="2569243" y="-47626"/>
            <a:ext cx="64193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latin typeface="Times New Roman"/>
                <a:cs typeface="Times New Roman"/>
              </a:rPr>
              <a:t>              </a:t>
            </a:r>
            <a:r>
              <a:rPr lang="en-GB" sz="4000" b="1">
                <a:latin typeface="Times New Roman"/>
                <a:cs typeface="Times New Roman"/>
              </a:rPr>
              <a:t> TEAM : KKMB</a:t>
            </a:r>
          </a:p>
        </p:txBody>
      </p:sp>
      <p:sp>
        <p:nvSpPr>
          <p:cNvPr id="6" name="TextBox 5">
            <a:extLst>
              <a:ext uri="{FF2B5EF4-FFF2-40B4-BE49-F238E27FC236}">
                <a16:creationId xmlns:a16="http://schemas.microsoft.com/office/drawing/2014/main" id="{618B54FF-1DB8-22A1-CA55-2AE1FD034D98}"/>
              </a:ext>
            </a:extLst>
          </p:cNvPr>
          <p:cNvSpPr txBox="1"/>
          <p:nvPr/>
        </p:nvSpPr>
        <p:spPr>
          <a:xfrm>
            <a:off x="8371973" y="4486776"/>
            <a:ext cx="377240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Times New Roman"/>
                <a:cs typeface="Times New Roman"/>
              </a:rPr>
              <a:t>TEAM MEMBERS</a:t>
            </a:r>
          </a:p>
          <a:p>
            <a:endParaRPr lang="en-GB" b="1">
              <a:latin typeface="Times New Roman"/>
              <a:cs typeface="Times New Roman"/>
            </a:endParaRPr>
          </a:p>
          <a:p>
            <a:pPr marL="285750" indent="-285750">
              <a:buFont typeface="Wingdings"/>
              <a:buChar char="q"/>
            </a:pPr>
            <a:r>
              <a:rPr lang="en-GB" b="1">
                <a:latin typeface="Times New Roman"/>
                <a:cs typeface="Times New Roman"/>
              </a:rPr>
              <a:t>Bigyan Shrestha</a:t>
            </a:r>
          </a:p>
          <a:p>
            <a:pPr marL="285750" indent="-285750">
              <a:buFont typeface="Wingdings"/>
              <a:buChar char="q"/>
            </a:pPr>
            <a:r>
              <a:rPr lang="en-GB" b="1">
                <a:latin typeface="Times New Roman"/>
                <a:cs typeface="Times New Roman"/>
              </a:rPr>
              <a:t>Dinesh </a:t>
            </a:r>
            <a:r>
              <a:rPr lang="en-GB" b="1" err="1">
                <a:latin typeface="Times New Roman"/>
                <a:cs typeface="Times New Roman"/>
              </a:rPr>
              <a:t>Bajagain</a:t>
            </a:r>
            <a:endParaRPr lang="en-GB" b="1">
              <a:latin typeface="Times New Roman"/>
              <a:cs typeface="Times New Roman"/>
            </a:endParaRPr>
          </a:p>
          <a:p>
            <a:pPr marL="285750" indent="-285750">
              <a:buFont typeface="Wingdings"/>
              <a:buChar char="q"/>
            </a:pPr>
            <a:r>
              <a:rPr lang="en-GB" b="1">
                <a:latin typeface="Times New Roman"/>
                <a:cs typeface="Times New Roman"/>
              </a:rPr>
              <a:t>Prajwal Bhattarai</a:t>
            </a:r>
          </a:p>
          <a:p>
            <a:pPr marL="285750" indent="-285750">
              <a:buFont typeface="Wingdings"/>
              <a:buChar char="q"/>
            </a:pPr>
            <a:r>
              <a:rPr lang="en-GB" b="1">
                <a:latin typeface="Times New Roman"/>
                <a:cs typeface="Times New Roman"/>
              </a:rPr>
              <a:t>Sandesh Khadka</a:t>
            </a:r>
          </a:p>
        </p:txBody>
      </p:sp>
      <p:pic>
        <p:nvPicPr>
          <p:cNvPr id="7" name="Graphic 6" descr="Needle with solid fill">
            <a:extLst>
              <a:ext uri="{FF2B5EF4-FFF2-40B4-BE49-F238E27FC236}">
                <a16:creationId xmlns:a16="http://schemas.microsoft.com/office/drawing/2014/main" id="{923ED6AC-2B21-D020-E21B-C05A208999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8321" y="1801969"/>
            <a:ext cx="914400" cy="91440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9495B2-E52F-2B00-715B-0E10894BE0AB}"/>
              </a:ext>
            </a:extLst>
          </p:cNvPr>
          <p:cNvSpPr>
            <a:spLocks noGrp="1"/>
          </p:cNvSpPr>
          <p:nvPr>
            <p:ph type="title"/>
          </p:nvPr>
        </p:nvSpPr>
        <p:spPr>
          <a:xfrm>
            <a:off x="7029450" y="762001"/>
            <a:ext cx="4229100" cy="1141004"/>
          </a:xfrm>
        </p:spPr>
        <p:txBody>
          <a:bodyPr>
            <a:normAutofit/>
          </a:bodyPr>
          <a:lstStyle/>
          <a:p>
            <a:r>
              <a:rPr lang="en-GB"/>
              <a:t>FUTURE ENHANCEMENTS</a:t>
            </a:r>
          </a:p>
        </p:txBody>
      </p:sp>
      <p:pic>
        <p:nvPicPr>
          <p:cNvPr id="4" name="Picture 3" descr="A x-ray of a person&amp;#39;s head&#10;&#10;Description automatically generated">
            <a:extLst>
              <a:ext uri="{FF2B5EF4-FFF2-40B4-BE49-F238E27FC236}">
                <a16:creationId xmlns:a16="http://schemas.microsoft.com/office/drawing/2014/main" id="{CB4A6EFF-2FB3-67F8-7E64-053A98C5140A}"/>
              </a:ext>
            </a:extLst>
          </p:cNvPr>
          <p:cNvPicPr>
            <a:picLocks noChangeAspect="1"/>
          </p:cNvPicPr>
          <p:nvPr/>
        </p:nvPicPr>
        <p:blipFill rotWithShape="1">
          <a:blip r:embed="rId2"/>
          <a:srcRect l="12963" r="19038" b="1"/>
          <a:stretch/>
        </p:blipFill>
        <p:spPr>
          <a:xfrm>
            <a:off x="-1" y="10"/>
            <a:ext cx="6096001" cy="6857990"/>
          </a:xfrm>
          <a:prstGeom prst="rect">
            <a:avLst/>
          </a:prstGeom>
        </p:spPr>
      </p:pic>
      <p:sp>
        <p:nvSpPr>
          <p:cNvPr id="19" name="Rectangle 18">
            <a:extLst>
              <a:ext uri="{FF2B5EF4-FFF2-40B4-BE49-F238E27FC236}">
                <a16:creationId xmlns:a16="http://schemas.microsoft.com/office/drawing/2014/main" id="{AE56140E-8EE1-BE31-745D-450AF05FB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5999" cy="3689633"/>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06EFB1-3875-372C-1B74-DE901ED02B57}"/>
              </a:ext>
            </a:extLst>
          </p:cNvPr>
          <p:cNvSpPr>
            <a:spLocks noGrp="1"/>
          </p:cNvSpPr>
          <p:nvPr>
            <p:ph idx="1"/>
          </p:nvPr>
        </p:nvSpPr>
        <p:spPr>
          <a:xfrm>
            <a:off x="7029450" y="2286000"/>
            <a:ext cx="4219149" cy="3810000"/>
          </a:xfrm>
        </p:spPr>
        <p:txBody>
          <a:bodyPr>
            <a:normAutofit/>
          </a:bodyPr>
          <a:lstStyle/>
          <a:p>
            <a:pPr marL="0" indent="0">
              <a:buNone/>
            </a:pPr>
            <a:r>
              <a:rPr lang="en-GB">
                <a:latin typeface="Times New Roman"/>
                <a:ea typeface="+mn-lt"/>
                <a:cs typeface="+mn-lt"/>
              </a:rPr>
              <a:t>We are looking further on improving the following aspects and features of the software in the future :</a:t>
            </a:r>
            <a:endParaRPr lang="en-GB">
              <a:latin typeface="Times New Roman"/>
            </a:endParaRPr>
          </a:p>
          <a:p>
            <a:pPr>
              <a:buFont typeface="Wingdings" panose="020B0604020202020204" pitchFamily="34" charset="0"/>
              <a:buChar char="q"/>
            </a:pPr>
            <a:r>
              <a:rPr lang="en-GB">
                <a:latin typeface="Times New Roman"/>
                <a:cs typeface="Times New Roman"/>
              </a:rPr>
              <a:t>Web-Based </a:t>
            </a:r>
          </a:p>
          <a:p>
            <a:pPr>
              <a:buFont typeface="Wingdings" panose="020B0604020202020204" pitchFamily="34" charset="0"/>
              <a:buChar char="q"/>
            </a:pPr>
            <a:r>
              <a:rPr lang="en-GB">
                <a:latin typeface="Times New Roman"/>
                <a:cs typeface="Times New Roman"/>
              </a:rPr>
              <a:t>Graphics &amp; Attractive Interface</a:t>
            </a:r>
          </a:p>
          <a:p>
            <a:pPr>
              <a:buFont typeface="Wingdings" panose="020B0604020202020204" pitchFamily="34" charset="0"/>
              <a:buChar char="q"/>
            </a:pPr>
            <a:r>
              <a:rPr lang="en-GB">
                <a:latin typeface="Times New Roman"/>
                <a:cs typeface="Times New Roman"/>
              </a:rPr>
              <a:t>Cloud Storage</a:t>
            </a:r>
          </a:p>
          <a:p>
            <a:pPr>
              <a:buFont typeface="Wingdings" panose="020B0604020202020204" pitchFamily="34" charset="0"/>
              <a:buChar char="q"/>
            </a:pPr>
            <a:r>
              <a:rPr lang="en-GB">
                <a:latin typeface="Times New Roman"/>
                <a:cs typeface="Times New Roman"/>
              </a:rPr>
              <a:t>Automatic Refreshment</a:t>
            </a:r>
          </a:p>
          <a:p>
            <a:pPr>
              <a:buFont typeface="Wingdings" panose="020B0604020202020204" pitchFamily="34" charset="0"/>
              <a:buChar char="q"/>
            </a:pPr>
            <a:endParaRPr lang="en-GB"/>
          </a:p>
          <a:p>
            <a:pPr>
              <a:buFont typeface="Wingdings" panose="020B0604020202020204" pitchFamily="34" charset="0"/>
              <a:buChar char="q"/>
            </a:pPr>
            <a:endParaRPr lang="en-GB"/>
          </a:p>
        </p:txBody>
      </p:sp>
      <p:sp>
        <p:nvSpPr>
          <p:cNvPr id="21" name="TextBox 20">
            <a:extLst>
              <a:ext uri="{FF2B5EF4-FFF2-40B4-BE49-F238E27FC236}">
                <a16:creationId xmlns:a16="http://schemas.microsoft.com/office/drawing/2014/main" id="{73F74279-E694-CEB1-ED9A-ADBEBAEB7B7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3245771"/>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611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CF92A-33AF-B3E7-5A10-5E0866F20C2A}"/>
              </a:ext>
            </a:extLst>
          </p:cNvPr>
          <p:cNvSpPr>
            <a:spLocks noGrp="1"/>
          </p:cNvSpPr>
          <p:nvPr>
            <p:ph type="title"/>
          </p:nvPr>
        </p:nvSpPr>
        <p:spPr>
          <a:xfrm>
            <a:off x="7048500" y="762001"/>
            <a:ext cx="4210050" cy="1141004"/>
          </a:xfrm>
        </p:spPr>
        <p:txBody>
          <a:bodyPr>
            <a:normAutofit/>
          </a:bodyPr>
          <a:lstStyle/>
          <a:p>
            <a:r>
              <a:rPr lang="en-GB">
                <a:latin typeface="Times New Roman"/>
                <a:cs typeface="Times New Roman"/>
              </a:rPr>
              <a:t>CONCLUSION</a:t>
            </a:r>
          </a:p>
        </p:txBody>
      </p:sp>
      <p:sp>
        <p:nvSpPr>
          <p:cNvPr id="11" name="Rectangle 10">
            <a:extLst>
              <a:ext uri="{FF2B5EF4-FFF2-40B4-BE49-F238E27FC236}">
                <a16:creationId xmlns:a16="http://schemas.microsoft.com/office/drawing/2014/main" id="{719ED580-63C5-A19A-548E-20B2B7528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9"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hands holding puzzle pieces&#10;&#10;Description automatically generated">
            <a:extLst>
              <a:ext uri="{FF2B5EF4-FFF2-40B4-BE49-F238E27FC236}">
                <a16:creationId xmlns:a16="http://schemas.microsoft.com/office/drawing/2014/main" id="{FCB04941-3207-074A-CAE9-9B098D614B83}"/>
              </a:ext>
            </a:extLst>
          </p:cNvPr>
          <p:cNvPicPr>
            <a:picLocks noChangeAspect="1"/>
          </p:cNvPicPr>
          <p:nvPr/>
        </p:nvPicPr>
        <p:blipFill rotWithShape="1">
          <a:blip r:embed="rId2"/>
          <a:srcRect l="19830" r="13422" b="3"/>
          <a:stretch/>
        </p:blipFill>
        <p:spPr>
          <a:xfrm>
            <a:off x="944469" y="1175215"/>
            <a:ext cx="4357316" cy="4357316"/>
          </a:xfrm>
          <a:custGeom>
            <a:avLst/>
            <a:gdLst/>
            <a:ahLst/>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p:spPr>
      </p:pic>
      <p:sp>
        <p:nvSpPr>
          <p:cNvPr id="13" name="Rectangle 12">
            <a:extLst>
              <a:ext uri="{FF2B5EF4-FFF2-40B4-BE49-F238E27FC236}">
                <a16:creationId xmlns:a16="http://schemas.microsoft.com/office/drawing/2014/main" id="{8871645A-E574-F970-F079-09F7B7C4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8796" y="2521332"/>
            <a:ext cx="6110048" cy="4339757"/>
          </a:xfrm>
          <a:prstGeom prst="rect">
            <a:avLst/>
          </a:prstGeom>
          <a:gradFill>
            <a:gsLst>
              <a:gs pos="14000">
                <a:schemeClr val="accent1">
                  <a:lumMod val="60000"/>
                  <a:lumOff val="40000"/>
                  <a:alpha val="0"/>
                </a:schemeClr>
              </a:gs>
              <a:gs pos="92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1FBF1E-1EA9-ABF4-5664-B3C2689380DB}"/>
              </a:ext>
            </a:extLst>
          </p:cNvPr>
          <p:cNvSpPr>
            <a:spLocks noGrp="1"/>
          </p:cNvSpPr>
          <p:nvPr>
            <p:ph idx="1"/>
          </p:nvPr>
        </p:nvSpPr>
        <p:spPr>
          <a:xfrm>
            <a:off x="7048500" y="2286000"/>
            <a:ext cx="4200099" cy="3810000"/>
          </a:xfrm>
        </p:spPr>
        <p:txBody>
          <a:bodyPr vert="horz" lIns="91440" tIns="45720" rIns="91440" bIns="45720" rtlCol="0">
            <a:normAutofit/>
          </a:bodyPr>
          <a:lstStyle/>
          <a:p>
            <a:pPr marL="0" indent="0">
              <a:buNone/>
            </a:pPr>
            <a:r>
              <a:rPr lang="en-GB">
                <a:latin typeface="Times New Roman"/>
                <a:ea typeface="+mn-lt"/>
                <a:cs typeface="+mn-lt"/>
              </a:rPr>
              <a:t>In summary, BOOK THE DOCTOR revolutionizes healthcare administration by digitizing and simplifying the appointment process. With its user-friendly interface, and secure data handling, the system not only enhances efficiency but also improves patient experience. This project sets the stage for a more streamlined and accessible healthcare future.</a:t>
            </a:r>
            <a:endParaRPr lang="en-GB">
              <a:latin typeface="Times New Roman"/>
              <a:cs typeface="Times New Roman"/>
            </a:endParaRPr>
          </a:p>
        </p:txBody>
      </p:sp>
    </p:spTree>
    <p:extLst>
      <p:ext uri="{BB962C8B-B14F-4D97-AF65-F5344CB8AC3E}">
        <p14:creationId xmlns:p14="http://schemas.microsoft.com/office/powerpoint/2010/main" val="294895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AAAB-18FE-7D0C-2FFA-34A9CB71C7C8}"/>
              </a:ext>
            </a:extLst>
          </p:cNvPr>
          <p:cNvSpPr>
            <a:spLocks noGrp="1"/>
          </p:cNvSpPr>
          <p:nvPr>
            <p:ph type="title"/>
          </p:nvPr>
        </p:nvSpPr>
        <p:spPr/>
        <p:txBody>
          <a:bodyPr/>
          <a:lstStyle/>
          <a:p>
            <a:r>
              <a:rPr lang="en-GB">
                <a:latin typeface="Times New Roman"/>
                <a:cs typeface="Times New Roman"/>
              </a:rPr>
              <a:t>REFERENCES</a:t>
            </a:r>
          </a:p>
        </p:txBody>
      </p:sp>
      <p:sp>
        <p:nvSpPr>
          <p:cNvPr id="3" name="Content Placeholder 2">
            <a:extLst>
              <a:ext uri="{FF2B5EF4-FFF2-40B4-BE49-F238E27FC236}">
                <a16:creationId xmlns:a16="http://schemas.microsoft.com/office/drawing/2014/main" id="{409EFC4D-64B8-80D3-8E7D-753CD8E8A318}"/>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GB">
                <a:latin typeface="Times New Roman"/>
                <a:ea typeface="+mn-lt"/>
                <a:cs typeface="+mn-lt"/>
              </a:rPr>
              <a:t>Open AI. “ChatGPT.” Chat.openai.com, Open AI, 30 Nov. 2022, chat.openai.com/. Accessed 6 Dec 2023. </a:t>
            </a:r>
          </a:p>
          <a:p>
            <a:pPr>
              <a:buFont typeface="Wingdings" panose="020B0604020202020204" pitchFamily="34" charset="0"/>
              <a:buChar char="q"/>
            </a:pPr>
            <a:r>
              <a:rPr lang="en-GB">
                <a:latin typeface="Times New Roman"/>
                <a:ea typeface="+mn-lt"/>
                <a:cs typeface="+mn-lt"/>
              </a:rPr>
              <a:t>Open AI. “ChatGPT.” Chat.openai.com, Open AI, 30 Nov. 2022, chat.openai.com/. Accessed 7 Dec 2023.</a:t>
            </a:r>
          </a:p>
          <a:p>
            <a:pPr>
              <a:buFont typeface="Wingdings" panose="020B0604020202020204" pitchFamily="34" charset="0"/>
              <a:buChar char="q"/>
            </a:pPr>
            <a:r>
              <a:rPr lang="en-GB">
                <a:latin typeface="Times New Roman"/>
                <a:ea typeface="+mn-lt"/>
                <a:cs typeface="+mn-lt"/>
              </a:rPr>
              <a:t>Jain, Sandeep. “</a:t>
            </a:r>
            <a:r>
              <a:rPr lang="en-GB" err="1">
                <a:latin typeface="Times New Roman"/>
                <a:ea typeface="+mn-lt"/>
                <a:cs typeface="+mn-lt"/>
              </a:rPr>
              <a:t>GeeksforGeeks</a:t>
            </a:r>
            <a:r>
              <a:rPr lang="en-GB">
                <a:latin typeface="Times New Roman"/>
                <a:ea typeface="+mn-lt"/>
                <a:cs typeface="+mn-lt"/>
              </a:rPr>
              <a:t> | a Computer Science Portal for Geeks.” </a:t>
            </a:r>
            <a:r>
              <a:rPr lang="en-GB" err="1">
                <a:latin typeface="Times New Roman"/>
                <a:ea typeface="+mn-lt"/>
                <a:cs typeface="+mn-lt"/>
              </a:rPr>
              <a:t>GeeksforGeeks</a:t>
            </a:r>
            <a:r>
              <a:rPr lang="en-GB">
                <a:latin typeface="Times New Roman"/>
                <a:ea typeface="+mn-lt"/>
                <a:cs typeface="+mn-lt"/>
              </a:rPr>
              <a:t>, Sandeep Jain, 27 Mar. 2023, geeksforgeeks.org. Accessed 7 Dec. 2023</a:t>
            </a:r>
          </a:p>
        </p:txBody>
      </p:sp>
    </p:spTree>
    <p:extLst>
      <p:ext uri="{BB962C8B-B14F-4D97-AF65-F5344CB8AC3E}">
        <p14:creationId xmlns:p14="http://schemas.microsoft.com/office/powerpoint/2010/main" val="193029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28000" b="-28000"/>
          </a:stretch>
        </a:blip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E8DB85E2-4179-4550-916E-9377FE0C7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7D34E51-4763-5991-3E8F-0B3B7717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0DDA6-B2AA-A747-C2F2-D5226C0E726A}"/>
              </a:ext>
            </a:extLst>
          </p:cNvPr>
          <p:cNvSpPr>
            <a:spLocks noGrp="1"/>
          </p:cNvSpPr>
          <p:nvPr>
            <p:ph type="title"/>
          </p:nvPr>
        </p:nvSpPr>
        <p:spPr>
          <a:xfrm>
            <a:off x="952500" y="5139614"/>
            <a:ext cx="8867641" cy="1099457"/>
          </a:xfrm>
        </p:spPr>
        <p:txBody>
          <a:bodyPr anchor="t">
            <a:normAutofit/>
          </a:bodyPr>
          <a:lstStyle/>
          <a:p>
            <a:r>
              <a:rPr lang="en-GB">
                <a:latin typeface="Times New Roman"/>
                <a:cs typeface="Arial"/>
              </a:rPr>
              <a:t>INTRODUCTION</a:t>
            </a:r>
          </a:p>
        </p:txBody>
      </p:sp>
      <p:sp>
        <p:nvSpPr>
          <p:cNvPr id="3" name="Content Placeholder 2">
            <a:extLst>
              <a:ext uri="{FF2B5EF4-FFF2-40B4-BE49-F238E27FC236}">
                <a16:creationId xmlns:a16="http://schemas.microsoft.com/office/drawing/2014/main" id="{47DF86B2-D40C-8328-C6B2-A1138FAAEA32}"/>
              </a:ext>
            </a:extLst>
          </p:cNvPr>
          <p:cNvSpPr>
            <a:spLocks noGrp="1"/>
          </p:cNvSpPr>
          <p:nvPr>
            <p:ph idx="1"/>
          </p:nvPr>
        </p:nvSpPr>
        <p:spPr>
          <a:xfrm>
            <a:off x="8712022" y="399246"/>
            <a:ext cx="3692480" cy="1199879"/>
          </a:xfrm>
        </p:spPr>
        <p:txBody>
          <a:bodyPr vert="horz" lIns="91440" tIns="45720" rIns="91440" bIns="45720" rtlCol="0" anchor="t">
            <a:noAutofit/>
          </a:bodyPr>
          <a:lstStyle/>
          <a:p>
            <a:pPr marL="310515" lvl="3"/>
            <a:r>
              <a:rPr lang="en-US" sz="1600" b="0">
                <a:latin typeface="Times New Roman"/>
                <a:cs typeface="Times New Roman"/>
              </a:rPr>
              <a:t>Welcome to </a:t>
            </a:r>
            <a:r>
              <a:rPr lang="en-US" sz="1600">
                <a:latin typeface="Times New Roman"/>
                <a:cs typeface="Times New Roman"/>
              </a:rPr>
              <a:t>"BOOK THE DOCOTR"</a:t>
            </a:r>
            <a:r>
              <a:rPr lang="en-US" sz="1600" b="0">
                <a:latin typeface="Times New Roman"/>
                <a:cs typeface="Times New Roman"/>
              </a:rPr>
              <a:t>, where healthcare meets convenience in the digital age. In today's fast-pace world, accessing quality health care should be as seamless as the click of a button. Our innovative project </a:t>
            </a:r>
            <a:r>
              <a:rPr lang="en-US" sz="1600">
                <a:latin typeface="Times New Roman"/>
                <a:cs typeface="Times New Roman"/>
              </a:rPr>
              <a:t>"BOOK THE DOCTOR"</a:t>
            </a:r>
            <a:r>
              <a:rPr lang="en-US" sz="1600" b="0">
                <a:latin typeface="Times New Roman"/>
                <a:cs typeface="Times New Roman"/>
              </a:rPr>
              <a:t>, emerges as solution to bridge the gap between patients and healthcare providers by introducing a user-friendly, digital platform for scheduling medical appointments.</a:t>
            </a:r>
          </a:p>
        </p:txBody>
      </p:sp>
      <p:cxnSp>
        <p:nvCxnSpPr>
          <p:cNvPr id="91" name="Straight Connector 90">
            <a:extLst>
              <a:ext uri="{FF2B5EF4-FFF2-40B4-BE49-F238E27FC236}">
                <a16:creationId xmlns:a16="http://schemas.microsoft.com/office/drawing/2014/main" id="{B36DB69B-FB79-D410-9F1D-C6A08436BE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890" y="4838743"/>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3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39A9-0C5E-169A-0123-E3289C017B1D}"/>
              </a:ext>
            </a:extLst>
          </p:cNvPr>
          <p:cNvSpPr>
            <a:spLocks noGrp="1"/>
          </p:cNvSpPr>
          <p:nvPr>
            <p:ph type="title"/>
          </p:nvPr>
        </p:nvSpPr>
        <p:spPr/>
        <p:txBody>
          <a:bodyPr>
            <a:normAutofit/>
          </a:bodyPr>
          <a:lstStyle/>
          <a:p>
            <a:r>
              <a:rPr lang="en-GB" sz="2600">
                <a:latin typeface="Times New Roman"/>
                <a:cs typeface="Times New Roman"/>
              </a:rPr>
              <a:t>STATEMENT OF PROBLEM</a:t>
            </a:r>
          </a:p>
        </p:txBody>
      </p:sp>
      <p:pic>
        <p:nvPicPr>
          <p:cNvPr id="4" name="Graphic 3" descr="Fire with solid fill">
            <a:extLst>
              <a:ext uri="{FF2B5EF4-FFF2-40B4-BE49-F238E27FC236}">
                <a16:creationId xmlns:a16="http://schemas.microsoft.com/office/drawing/2014/main" id="{B0B61711-453C-838B-9585-2A56F6F4CB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0653" y="3256067"/>
            <a:ext cx="914400" cy="914400"/>
          </a:xfrm>
          <a:prstGeom prst="rect">
            <a:avLst/>
          </a:prstGeom>
        </p:spPr>
      </p:pic>
      <p:pic>
        <p:nvPicPr>
          <p:cNvPr id="5" name="Graphic 4" descr="Hourglass Finished with solid fill">
            <a:extLst>
              <a:ext uri="{FF2B5EF4-FFF2-40B4-BE49-F238E27FC236}">
                <a16:creationId xmlns:a16="http://schemas.microsoft.com/office/drawing/2014/main" id="{19B97BC5-4252-3076-FA88-19D55143EC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7602" y="3229377"/>
            <a:ext cx="914400" cy="914400"/>
          </a:xfrm>
          <a:prstGeom prst="rect">
            <a:avLst/>
          </a:prstGeom>
        </p:spPr>
      </p:pic>
      <p:sp>
        <p:nvSpPr>
          <p:cNvPr id="17" name="TextBox 16">
            <a:extLst>
              <a:ext uri="{FF2B5EF4-FFF2-40B4-BE49-F238E27FC236}">
                <a16:creationId xmlns:a16="http://schemas.microsoft.com/office/drawing/2014/main" id="{4FB49496-7E33-1C1A-5902-4D9F5D0BB91A}"/>
              </a:ext>
            </a:extLst>
          </p:cNvPr>
          <p:cNvSpPr txBox="1"/>
          <p:nvPr/>
        </p:nvSpPr>
        <p:spPr>
          <a:xfrm>
            <a:off x="793066" y="4354668"/>
            <a:ext cx="20610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GB">
                <a:latin typeface="Times New Roman"/>
                <a:cs typeface="Times New Roman"/>
              </a:rPr>
              <a:t>High chance of data damage</a:t>
            </a:r>
            <a:r>
              <a:rPr lang="en-GB"/>
              <a:t>.</a:t>
            </a:r>
            <a:endParaRPr lang="en-US"/>
          </a:p>
        </p:txBody>
      </p:sp>
      <p:sp>
        <p:nvSpPr>
          <p:cNvPr id="6" name="Content Placeholder 5">
            <a:extLst>
              <a:ext uri="{FF2B5EF4-FFF2-40B4-BE49-F238E27FC236}">
                <a16:creationId xmlns:a16="http://schemas.microsoft.com/office/drawing/2014/main" id="{42A934D8-828C-9294-8F83-6642A0C989D6}"/>
              </a:ext>
            </a:extLst>
          </p:cNvPr>
          <p:cNvSpPr>
            <a:spLocks noGrp="1"/>
          </p:cNvSpPr>
          <p:nvPr>
            <p:ph idx="1"/>
          </p:nvPr>
        </p:nvSpPr>
        <p:spPr>
          <a:xfrm>
            <a:off x="3789947" y="4351417"/>
            <a:ext cx="2576763" cy="1454569"/>
          </a:xfrm>
        </p:spPr>
        <p:txBody>
          <a:bodyPr vert="horz" lIns="91440" tIns="45720" rIns="91440" bIns="45720" rtlCol="0" anchor="t">
            <a:normAutofit/>
          </a:bodyPr>
          <a:lstStyle/>
          <a:p>
            <a:pPr>
              <a:buFont typeface="Wingdings" panose="020B0604020202020204" pitchFamily="34" charset="0"/>
              <a:buChar char="q"/>
            </a:pPr>
            <a:r>
              <a:rPr lang="en-GB">
                <a:latin typeface="Times New Roman"/>
                <a:cs typeface="Times New Roman"/>
              </a:rPr>
              <a:t>Time consuming while searching the data manually</a:t>
            </a:r>
            <a:endParaRPr lang="en-US"/>
          </a:p>
        </p:txBody>
      </p:sp>
      <p:pic>
        <p:nvPicPr>
          <p:cNvPr id="7" name="Graphic 6" descr="Document with solid fill">
            <a:extLst>
              <a:ext uri="{FF2B5EF4-FFF2-40B4-BE49-F238E27FC236}">
                <a16:creationId xmlns:a16="http://schemas.microsoft.com/office/drawing/2014/main" id="{B3DBE1B0-FCCF-6505-43BE-F03CDA2833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33773" y="3222458"/>
            <a:ext cx="914400" cy="914400"/>
          </a:xfrm>
          <a:prstGeom prst="rect">
            <a:avLst/>
          </a:prstGeom>
        </p:spPr>
      </p:pic>
      <p:cxnSp>
        <p:nvCxnSpPr>
          <p:cNvPr id="8" name="Straight Arrow Connector 7">
            <a:extLst>
              <a:ext uri="{FF2B5EF4-FFF2-40B4-BE49-F238E27FC236}">
                <a16:creationId xmlns:a16="http://schemas.microsoft.com/office/drawing/2014/main" id="{D9655FBA-70E4-4EF2-B8B9-664DC0FE06FE}"/>
              </a:ext>
            </a:extLst>
          </p:cNvPr>
          <p:cNvCxnSpPr/>
          <p:nvPr/>
        </p:nvCxnSpPr>
        <p:spPr>
          <a:xfrm>
            <a:off x="7824537" y="3523248"/>
            <a:ext cx="463216" cy="362953"/>
          </a:xfrm>
          <a:prstGeom prst="straightConnector1">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DC91B8B8-847C-6009-F7A4-A6C894463D0A}"/>
                  </a:ext>
                </a:extLst>
              </p14:cNvPr>
              <p14:cNvContentPartPr/>
              <p14:nvPr/>
            </p14:nvContentPartPr>
            <p14:xfrm>
              <a:off x="7980947" y="3576888"/>
              <a:ext cx="12532" cy="452218"/>
            </p14:xfrm>
          </p:contentPart>
        </mc:Choice>
        <mc:Fallback xmlns="">
          <p:pic>
            <p:nvPicPr>
              <p:cNvPr id="10" name="Ink 9">
                <a:extLst>
                  <a:ext uri="{FF2B5EF4-FFF2-40B4-BE49-F238E27FC236}">
                    <a16:creationId xmlns:a16="http://schemas.microsoft.com/office/drawing/2014/main" id="{DC91B8B8-847C-6009-F7A4-A6C894463D0A}"/>
                  </a:ext>
                </a:extLst>
              </p:cNvPr>
              <p:cNvPicPr/>
              <p:nvPr/>
            </p:nvPicPr>
            <p:blipFill>
              <a:blip r:embed="rId9"/>
              <a:stretch>
                <a:fillRect/>
              </a:stretch>
            </p:blipFill>
            <p:spPr>
              <a:xfrm>
                <a:off x="7953704" y="3558900"/>
                <a:ext cx="66474" cy="48783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FE5C872-BC7B-3F8D-F297-9A116AA377EC}"/>
                  </a:ext>
                </a:extLst>
              </p14:cNvPr>
              <p14:cNvContentPartPr/>
              <p14:nvPr/>
            </p14:nvContentPartPr>
            <p14:xfrm>
              <a:off x="7790447" y="3576888"/>
              <a:ext cx="365275" cy="364173"/>
            </p14:xfrm>
          </p:contentPart>
        </mc:Choice>
        <mc:Fallback xmlns="">
          <p:pic>
            <p:nvPicPr>
              <p:cNvPr id="12" name="Ink 11">
                <a:extLst>
                  <a:ext uri="{FF2B5EF4-FFF2-40B4-BE49-F238E27FC236}">
                    <a16:creationId xmlns:a16="http://schemas.microsoft.com/office/drawing/2014/main" id="{EFE5C872-BC7B-3F8D-F297-9A116AA377EC}"/>
                  </a:ext>
                </a:extLst>
              </p:cNvPr>
              <p:cNvPicPr/>
              <p:nvPr/>
            </p:nvPicPr>
            <p:blipFill>
              <a:blip r:embed="rId11"/>
              <a:stretch>
                <a:fillRect/>
              </a:stretch>
            </p:blipFill>
            <p:spPr>
              <a:xfrm>
                <a:off x="7772453" y="3558913"/>
                <a:ext cx="400903" cy="39976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E29E6A72-A012-E84B-CC16-B90F33C54AD6}"/>
                  </a:ext>
                </a:extLst>
              </p14:cNvPr>
              <p14:cNvContentPartPr/>
              <p14:nvPr/>
            </p14:nvContentPartPr>
            <p14:xfrm>
              <a:off x="7900737" y="3590641"/>
              <a:ext cx="182215" cy="337168"/>
            </p14:xfrm>
          </p:contentPart>
        </mc:Choice>
        <mc:Fallback xmlns="">
          <p:pic>
            <p:nvPicPr>
              <p:cNvPr id="13" name="Ink 12">
                <a:extLst>
                  <a:ext uri="{FF2B5EF4-FFF2-40B4-BE49-F238E27FC236}">
                    <a16:creationId xmlns:a16="http://schemas.microsoft.com/office/drawing/2014/main" id="{E29E6A72-A012-E84B-CC16-B90F33C54AD6}"/>
                  </a:ext>
                </a:extLst>
              </p:cNvPr>
              <p:cNvPicPr/>
              <p:nvPr/>
            </p:nvPicPr>
            <p:blipFill>
              <a:blip r:embed="rId13"/>
              <a:stretch>
                <a:fillRect/>
              </a:stretch>
            </p:blipFill>
            <p:spPr>
              <a:xfrm>
                <a:off x="7882767" y="3572668"/>
                <a:ext cx="217795" cy="37275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659D5537-7CBF-2123-4359-B90D49A6A18E}"/>
                  </a:ext>
                </a:extLst>
              </p14:cNvPr>
              <p14:cNvContentPartPr/>
              <p14:nvPr/>
            </p14:nvContentPartPr>
            <p14:xfrm>
              <a:off x="8061160" y="3616994"/>
              <a:ext cx="12532" cy="12532"/>
            </p14:xfrm>
          </p:contentPart>
        </mc:Choice>
        <mc:Fallback xmlns="">
          <p:pic>
            <p:nvPicPr>
              <p:cNvPr id="20" name="Ink 19">
                <a:extLst>
                  <a:ext uri="{FF2B5EF4-FFF2-40B4-BE49-F238E27FC236}">
                    <a16:creationId xmlns:a16="http://schemas.microsoft.com/office/drawing/2014/main" id="{659D5537-7CBF-2123-4359-B90D49A6A18E}"/>
                  </a:ext>
                </a:extLst>
              </p:cNvPr>
              <p:cNvPicPr/>
              <p:nvPr/>
            </p:nvPicPr>
            <p:blipFill>
              <a:blip r:embed="rId15"/>
              <a:stretch>
                <a:fillRect/>
              </a:stretch>
            </p:blipFill>
            <p:spPr>
              <a:xfrm>
                <a:off x="7434560" y="2990394"/>
                <a:ext cx="1253200" cy="1253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2A6B8DE5-FA86-10DE-1B5F-977794BA36DF}"/>
                  </a:ext>
                </a:extLst>
              </p14:cNvPr>
              <p14:cNvContentPartPr/>
              <p14:nvPr/>
            </p14:nvContentPartPr>
            <p14:xfrm>
              <a:off x="7900737" y="3747335"/>
              <a:ext cx="12532" cy="12532"/>
            </p14:xfrm>
          </p:contentPart>
        </mc:Choice>
        <mc:Fallback xmlns="">
          <p:pic>
            <p:nvPicPr>
              <p:cNvPr id="26" name="Ink 25">
                <a:extLst>
                  <a:ext uri="{FF2B5EF4-FFF2-40B4-BE49-F238E27FC236}">
                    <a16:creationId xmlns:a16="http://schemas.microsoft.com/office/drawing/2014/main" id="{2A6B8DE5-FA86-10DE-1B5F-977794BA36DF}"/>
                  </a:ext>
                </a:extLst>
              </p:cNvPr>
              <p:cNvPicPr/>
              <p:nvPr/>
            </p:nvPicPr>
            <p:blipFill>
              <a:blip r:embed="rId15"/>
              <a:stretch>
                <a:fillRect/>
              </a:stretch>
            </p:blipFill>
            <p:spPr>
              <a:xfrm>
                <a:off x="7274137" y="3120735"/>
                <a:ext cx="1253200" cy="1253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83973D33-1184-B959-5078-83644B3ED6C2}"/>
                  </a:ext>
                </a:extLst>
              </p14:cNvPr>
              <p14:cNvContentPartPr/>
              <p14:nvPr/>
            </p14:nvContentPartPr>
            <p14:xfrm>
              <a:off x="7790447" y="3606967"/>
              <a:ext cx="12532" cy="12532"/>
            </p14:xfrm>
          </p:contentPart>
        </mc:Choice>
        <mc:Fallback xmlns="">
          <p:pic>
            <p:nvPicPr>
              <p:cNvPr id="27" name="Ink 26">
                <a:extLst>
                  <a:ext uri="{FF2B5EF4-FFF2-40B4-BE49-F238E27FC236}">
                    <a16:creationId xmlns:a16="http://schemas.microsoft.com/office/drawing/2014/main" id="{83973D33-1184-B959-5078-83644B3ED6C2}"/>
                  </a:ext>
                </a:extLst>
              </p:cNvPr>
              <p:cNvPicPr/>
              <p:nvPr/>
            </p:nvPicPr>
            <p:blipFill>
              <a:blip r:embed="rId15"/>
              <a:stretch>
                <a:fillRect/>
              </a:stretch>
            </p:blipFill>
            <p:spPr>
              <a:xfrm>
                <a:off x="7163847" y="2980367"/>
                <a:ext cx="1253200" cy="1253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23B9CFC0-0BF0-BAF4-0855-4F48D2B7C89E}"/>
                  </a:ext>
                </a:extLst>
              </p14:cNvPr>
              <p14:cNvContentPartPr/>
              <p14:nvPr/>
            </p14:nvContentPartPr>
            <p14:xfrm>
              <a:off x="8191500" y="3927809"/>
              <a:ext cx="12532" cy="12532"/>
            </p14:xfrm>
          </p:contentPart>
        </mc:Choice>
        <mc:Fallback xmlns="">
          <p:pic>
            <p:nvPicPr>
              <p:cNvPr id="28" name="Ink 27">
                <a:extLst>
                  <a:ext uri="{FF2B5EF4-FFF2-40B4-BE49-F238E27FC236}">
                    <a16:creationId xmlns:a16="http://schemas.microsoft.com/office/drawing/2014/main" id="{23B9CFC0-0BF0-BAF4-0855-4F48D2B7C89E}"/>
                  </a:ext>
                </a:extLst>
              </p:cNvPr>
              <p:cNvPicPr/>
              <p:nvPr/>
            </p:nvPicPr>
            <p:blipFill>
              <a:blip r:embed="rId15"/>
              <a:stretch>
                <a:fillRect/>
              </a:stretch>
            </p:blipFill>
            <p:spPr>
              <a:xfrm>
                <a:off x="7564900" y="3301209"/>
                <a:ext cx="1253200" cy="125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4834C22B-AEB1-DAFF-751A-6CCE685E1620}"/>
                  </a:ext>
                </a:extLst>
              </p14:cNvPr>
              <p14:cNvContentPartPr/>
              <p14:nvPr/>
            </p14:nvContentPartPr>
            <p14:xfrm>
              <a:off x="7990974" y="3606967"/>
              <a:ext cx="12532" cy="12532"/>
            </p14:xfrm>
          </p:contentPart>
        </mc:Choice>
        <mc:Fallback xmlns="">
          <p:pic>
            <p:nvPicPr>
              <p:cNvPr id="29" name="Ink 28">
                <a:extLst>
                  <a:ext uri="{FF2B5EF4-FFF2-40B4-BE49-F238E27FC236}">
                    <a16:creationId xmlns:a16="http://schemas.microsoft.com/office/drawing/2014/main" id="{4834C22B-AEB1-DAFF-751A-6CCE685E1620}"/>
                  </a:ext>
                </a:extLst>
              </p:cNvPr>
              <p:cNvPicPr/>
              <p:nvPr/>
            </p:nvPicPr>
            <p:blipFill>
              <a:blip r:embed="rId15"/>
              <a:stretch>
                <a:fillRect/>
              </a:stretch>
            </p:blipFill>
            <p:spPr>
              <a:xfrm>
                <a:off x="7364374" y="2980367"/>
                <a:ext cx="1253200" cy="1253200"/>
              </a:xfrm>
              <a:prstGeom prst="rect">
                <a:avLst/>
              </a:prstGeom>
            </p:spPr>
          </p:pic>
        </mc:Fallback>
      </mc:AlternateContent>
      <p:sp>
        <p:nvSpPr>
          <p:cNvPr id="30" name="TextBox 29">
            <a:extLst>
              <a:ext uri="{FF2B5EF4-FFF2-40B4-BE49-F238E27FC236}">
                <a16:creationId xmlns:a16="http://schemas.microsoft.com/office/drawing/2014/main" id="{3B650F34-8AAD-4E13-DCD6-16A7EA214C74}"/>
              </a:ext>
            </a:extLst>
          </p:cNvPr>
          <p:cNvSpPr txBox="1"/>
          <p:nvPr/>
        </p:nvSpPr>
        <p:spPr>
          <a:xfrm>
            <a:off x="7118683" y="4353928"/>
            <a:ext cx="19075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GB">
                <a:latin typeface="Times New Roman"/>
                <a:cs typeface="Times New Roman"/>
              </a:rPr>
              <a:t>Mistakes increase mess in record</a:t>
            </a:r>
            <a:endParaRPr lang="en-US"/>
          </a:p>
        </p:txBody>
      </p:sp>
      <p:pic>
        <p:nvPicPr>
          <p:cNvPr id="37" name="Graphic 36" descr="Database with solid fill">
            <a:extLst>
              <a:ext uri="{FF2B5EF4-FFF2-40B4-BE49-F238E27FC236}">
                <a16:creationId xmlns:a16="http://schemas.microsoft.com/office/drawing/2014/main" id="{C4308F9A-1F32-9275-D9BF-52D6E87BE9C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899984" y="3222457"/>
            <a:ext cx="914400" cy="914400"/>
          </a:xfrm>
          <a:prstGeom prst="rect">
            <a:avLst/>
          </a:prstGeom>
        </p:spPr>
      </p:pic>
      <p:sp>
        <p:nvSpPr>
          <p:cNvPr id="38" name="TextBox 37">
            <a:extLst>
              <a:ext uri="{FF2B5EF4-FFF2-40B4-BE49-F238E27FC236}">
                <a16:creationId xmlns:a16="http://schemas.microsoft.com/office/drawing/2014/main" id="{29E99247-C2A5-DA3E-06B5-47F15D2FD8A2}"/>
              </a:ext>
            </a:extLst>
          </p:cNvPr>
          <p:cNvSpPr txBox="1"/>
          <p:nvPr/>
        </p:nvSpPr>
        <p:spPr>
          <a:xfrm>
            <a:off x="9580144" y="4358941"/>
            <a:ext cx="20553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GB">
                <a:latin typeface="Times New Roman"/>
                <a:cs typeface="Times New Roman"/>
              </a:rPr>
              <a:t>Limited storage of record books</a:t>
            </a:r>
            <a:endParaRPr lang="en-US"/>
          </a:p>
        </p:txBody>
      </p:sp>
    </p:spTree>
    <p:extLst>
      <p:ext uri="{BB962C8B-B14F-4D97-AF65-F5344CB8AC3E}">
        <p14:creationId xmlns:p14="http://schemas.microsoft.com/office/powerpoint/2010/main" val="379867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251A3FD3-5F62-76B1-5A5A-C5D57035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3017C9-8788-2225-9543-1A07547509E4}"/>
              </a:ext>
            </a:extLst>
          </p:cNvPr>
          <p:cNvSpPr>
            <a:spLocks noGrp="1"/>
          </p:cNvSpPr>
          <p:nvPr>
            <p:ph type="title"/>
          </p:nvPr>
        </p:nvSpPr>
        <p:spPr>
          <a:xfrm>
            <a:off x="1249251" y="2286000"/>
            <a:ext cx="3644722" cy="2286000"/>
          </a:xfrm>
        </p:spPr>
        <p:txBody>
          <a:bodyPr anchor="ctr">
            <a:normAutofit/>
          </a:bodyPr>
          <a:lstStyle/>
          <a:p>
            <a:pPr algn="ctr"/>
            <a:r>
              <a:rPr lang="en-GB">
                <a:solidFill>
                  <a:srgbClr val="000000"/>
                </a:solidFill>
                <a:latin typeface="Times New Roman"/>
                <a:cs typeface="Times New Roman"/>
              </a:rPr>
              <a:t>SOLUTION OVERVIEW</a:t>
            </a:r>
          </a:p>
        </p:txBody>
      </p:sp>
      <p:sp>
        <p:nvSpPr>
          <p:cNvPr id="3" name="Content Placeholder 2">
            <a:extLst>
              <a:ext uri="{FF2B5EF4-FFF2-40B4-BE49-F238E27FC236}">
                <a16:creationId xmlns:a16="http://schemas.microsoft.com/office/drawing/2014/main" id="{BA3C8BF6-E9C1-20B9-72CA-B3A493CD7B25}"/>
              </a:ext>
            </a:extLst>
          </p:cNvPr>
          <p:cNvSpPr>
            <a:spLocks noGrp="1"/>
          </p:cNvSpPr>
          <p:nvPr>
            <p:ph idx="1"/>
          </p:nvPr>
        </p:nvSpPr>
        <p:spPr>
          <a:xfrm>
            <a:off x="6400830" y="774878"/>
            <a:ext cx="4357316" cy="5298118"/>
          </a:xfrm>
        </p:spPr>
        <p:txBody>
          <a:bodyPr anchor="ctr">
            <a:normAutofit/>
          </a:bodyPr>
          <a:lstStyle/>
          <a:p>
            <a:pPr marL="0" indent="0">
              <a:buNone/>
            </a:pPr>
            <a:r>
              <a:rPr lang="en-GB">
                <a:latin typeface="Times New Roman"/>
                <a:ea typeface="+mn-lt"/>
                <a:cs typeface="+mn-lt"/>
              </a:rPr>
              <a:t>Our BOOK THE DOCTOR  system is the answer to the growing need of the effective, efficient and reliable student data management. </a:t>
            </a:r>
            <a:endParaRPr lang="en-GB">
              <a:latin typeface="Times New Roman"/>
              <a:cs typeface="Times New Roman"/>
            </a:endParaRPr>
          </a:p>
          <a:p>
            <a:pPr marL="0" indent="0">
              <a:buNone/>
            </a:pPr>
            <a:endParaRPr lang="en-GB">
              <a:latin typeface="Times New Roman"/>
              <a:cs typeface="Times New Roman"/>
            </a:endParaRPr>
          </a:p>
          <a:p>
            <a:pPr>
              <a:buFont typeface="Wingdings" panose="020B0604020202020204" pitchFamily="34" charset="0"/>
              <a:buChar char="q"/>
            </a:pPr>
            <a:r>
              <a:rPr lang="en-GB">
                <a:latin typeface="Times New Roman"/>
                <a:cs typeface="Times New Roman"/>
              </a:rPr>
              <a:t>User-Friendly Environment</a:t>
            </a:r>
          </a:p>
          <a:p>
            <a:pPr>
              <a:buFont typeface="Wingdings" panose="020B0604020202020204" pitchFamily="34" charset="0"/>
              <a:buChar char="q"/>
            </a:pPr>
            <a:r>
              <a:rPr lang="en-GB">
                <a:latin typeface="Times New Roman"/>
                <a:cs typeface="Times New Roman"/>
              </a:rPr>
              <a:t>Appointment History &amp; Tracking</a:t>
            </a:r>
          </a:p>
          <a:p>
            <a:pPr>
              <a:buFont typeface="Wingdings" panose="020B0604020202020204" pitchFamily="34" charset="0"/>
              <a:buChar char="q"/>
            </a:pPr>
            <a:r>
              <a:rPr lang="en-GB">
                <a:latin typeface="Times New Roman"/>
                <a:cs typeface="Times New Roman"/>
              </a:rPr>
              <a:t>Secured</a:t>
            </a:r>
          </a:p>
          <a:p>
            <a:pPr>
              <a:buFont typeface="Wingdings" panose="020B0604020202020204" pitchFamily="34" charset="0"/>
              <a:buChar char="q"/>
            </a:pPr>
            <a:r>
              <a:rPr lang="en-GB">
                <a:latin typeface="Times New Roman"/>
                <a:cs typeface="Times New Roman"/>
              </a:rPr>
              <a:t>Saves Time</a:t>
            </a:r>
          </a:p>
          <a:p>
            <a:pPr>
              <a:buFont typeface="Wingdings" panose="020B0604020202020204" pitchFamily="34" charset="0"/>
              <a:buChar char="q"/>
            </a:pPr>
            <a:r>
              <a:rPr lang="en-GB">
                <a:latin typeface="Times New Roman"/>
                <a:cs typeface="Times New Roman"/>
              </a:rPr>
              <a:t>Reduce efforts</a:t>
            </a:r>
          </a:p>
          <a:p>
            <a:pPr>
              <a:buFont typeface="Wingdings" panose="020B0604020202020204" pitchFamily="34" charset="0"/>
              <a:buChar char="q"/>
            </a:pPr>
            <a:r>
              <a:rPr lang="en-GB">
                <a:latin typeface="Times New Roman"/>
                <a:cs typeface="Times New Roman"/>
              </a:rPr>
              <a:t>Improve Efficiency</a:t>
            </a:r>
          </a:p>
          <a:p>
            <a:pPr>
              <a:buFont typeface="Wingdings" panose="020B0604020202020204" pitchFamily="34" charset="0"/>
              <a:buChar char="q"/>
            </a:pPr>
            <a:endParaRPr lang="en-GB">
              <a:latin typeface="Times New Roman"/>
              <a:cs typeface="Times New Roman"/>
            </a:endParaRPr>
          </a:p>
          <a:p>
            <a:pPr>
              <a:buFont typeface="Wingdings" panose="020B0604020202020204" pitchFamily="34" charset="0"/>
              <a:buChar char="q"/>
            </a:pPr>
            <a:endParaRPr lang="en-GB"/>
          </a:p>
        </p:txBody>
      </p:sp>
    </p:spTree>
    <p:extLst>
      <p:ext uri="{BB962C8B-B14F-4D97-AF65-F5344CB8AC3E}">
        <p14:creationId xmlns:p14="http://schemas.microsoft.com/office/powerpoint/2010/main" val="124834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51A3FD3-5F62-76B1-5A5A-C5D57035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F41A68-1C3E-9E0C-E89C-5ED77B5C1E67}"/>
              </a:ext>
            </a:extLst>
          </p:cNvPr>
          <p:cNvSpPr>
            <a:spLocks noGrp="1"/>
          </p:cNvSpPr>
          <p:nvPr>
            <p:ph type="title"/>
          </p:nvPr>
        </p:nvSpPr>
        <p:spPr>
          <a:xfrm>
            <a:off x="1249251" y="2286000"/>
            <a:ext cx="3704879" cy="2125579"/>
          </a:xfrm>
        </p:spPr>
        <p:txBody>
          <a:bodyPr anchor="ctr">
            <a:normAutofit/>
          </a:bodyPr>
          <a:lstStyle/>
          <a:p>
            <a:pPr algn="ctr"/>
            <a:r>
              <a:rPr lang="en-GB" sz="2200">
                <a:solidFill>
                  <a:srgbClr val="000000"/>
                </a:solidFill>
                <a:latin typeface="Times New Roman"/>
                <a:cs typeface="Times New Roman"/>
              </a:rPr>
              <a:t> FUNCTIONALITY</a:t>
            </a:r>
          </a:p>
        </p:txBody>
      </p:sp>
      <p:sp>
        <p:nvSpPr>
          <p:cNvPr id="3" name="Content Placeholder 2">
            <a:extLst>
              <a:ext uri="{FF2B5EF4-FFF2-40B4-BE49-F238E27FC236}">
                <a16:creationId xmlns:a16="http://schemas.microsoft.com/office/drawing/2014/main" id="{1BFE4CE8-AE74-C4B4-200F-759EB4CD7CC2}"/>
              </a:ext>
            </a:extLst>
          </p:cNvPr>
          <p:cNvSpPr>
            <a:spLocks noGrp="1"/>
          </p:cNvSpPr>
          <p:nvPr>
            <p:ph idx="1"/>
          </p:nvPr>
        </p:nvSpPr>
        <p:spPr>
          <a:xfrm>
            <a:off x="6400830" y="774878"/>
            <a:ext cx="4357316" cy="5298118"/>
          </a:xfrm>
        </p:spPr>
        <p:txBody>
          <a:bodyPr anchor="ctr">
            <a:normAutofit/>
          </a:bodyPr>
          <a:lstStyle/>
          <a:p>
            <a:pPr marL="0" indent="0" algn="just">
              <a:buNone/>
            </a:pPr>
            <a:r>
              <a:rPr lang="en-GB" dirty="0">
                <a:latin typeface="Times New Roman"/>
                <a:ea typeface="+mn-lt"/>
                <a:cs typeface="+mn-lt"/>
              </a:rPr>
              <a:t>BOOK THE DOCTOR system offers a wide range of features that makes easy to manage doctor's and patient's data. The software shows a menu bar from where user can select the required services like:</a:t>
            </a:r>
            <a:endParaRPr lang="en-GB" dirty="0">
              <a:latin typeface="Times New Roman"/>
              <a:cs typeface="Times New Roman"/>
            </a:endParaRPr>
          </a:p>
          <a:p>
            <a:pPr>
              <a:buFont typeface="Wingdings" panose="020B0604020202020204" pitchFamily="34" charset="0"/>
              <a:buChar char="q"/>
            </a:pPr>
            <a:r>
              <a:rPr lang="en-GB" dirty="0">
                <a:latin typeface="Times New Roman"/>
              </a:rPr>
              <a:t>Add Doctor Details</a:t>
            </a:r>
            <a:endParaRPr lang="en-GB" dirty="0">
              <a:latin typeface="Times New Roman"/>
              <a:cs typeface="Times New Roman"/>
            </a:endParaRPr>
          </a:p>
          <a:p>
            <a:pPr>
              <a:buFont typeface="Wingdings" panose="020B0604020202020204" pitchFamily="34" charset="0"/>
              <a:buChar char="q"/>
            </a:pPr>
            <a:r>
              <a:rPr lang="en-GB" dirty="0">
                <a:latin typeface="Times New Roman"/>
                <a:cs typeface="Times New Roman"/>
              </a:rPr>
              <a:t>Search Specific Doctor Details</a:t>
            </a:r>
          </a:p>
          <a:p>
            <a:pPr>
              <a:buFont typeface="Wingdings" panose="020B0604020202020204" pitchFamily="34" charset="0"/>
              <a:buChar char="q"/>
            </a:pPr>
            <a:r>
              <a:rPr lang="en-GB" dirty="0">
                <a:latin typeface="Times New Roman"/>
                <a:cs typeface="Times New Roman"/>
              </a:rPr>
              <a:t>Display All Doctors Details</a:t>
            </a:r>
          </a:p>
          <a:p>
            <a:pPr>
              <a:buFont typeface="Wingdings" panose="020B0604020202020204" pitchFamily="34" charset="0"/>
              <a:buChar char="q"/>
            </a:pPr>
            <a:r>
              <a:rPr lang="en-GB" dirty="0">
                <a:latin typeface="Times New Roman"/>
                <a:cs typeface="Times New Roman"/>
              </a:rPr>
              <a:t>Edit Doctor Details</a:t>
            </a:r>
          </a:p>
          <a:p>
            <a:pPr>
              <a:buFont typeface="Wingdings" panose="020B0604020202020204" pitchFamily="34" charset="0"/>
              <a:buChar char="q"/>
            </a:pPr>
            <a:r>
              <a:rPr lang="en-GB" dirty="0">
                <a:latin typeface="Times New Roman"/>
                <a:cs typeface="Times New Roman"/>
              </a:rPr>
              <a:t>Delete Specific Doctor Details</a:t>
            </a:r>
          </a:p>
          <a:p>
            <a:pPr>
              <a:buFont typeface="Wingdings" panose="020B0604020202020204" pitchFamily="34" charset="0"/>
              <a:buChar char="q"/>
            </a:pPr>
            <a:r>
              <a:rPr lang="en-GB" dirty="0">
                <a:latin typeface="Times New Roman"/>
                <a:cs typeface="Times New Roman"/>
              </a:rPr>
              <a:t>Delete All Records</a:t>
            </a:r>
          </a:p>
          <a:p>
            <a:pPr>
              <a:buFont typeface="Wingdings" panose="020B0604020202020204" pitchFamily="34" charset="0"/>
              <a:buChar char="q"/>
            </a:pPr>
            <a:endParaRPr lang="en-GB" dirty="0"/>
          </a:p>
        </p:txBody>
      </p:sp>
    </p:spTree>
    <p:extLst>
      <p:ext uri="{BB962C8B-B14F-4D97-AF65-F5344CB8AC3E}">
        <p14:creationId xmlns:p14="http://schemas.microsoft.com/office/powerpoint/2010/main" val="308034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B68FD-23F5-3071-4329-798E172C45EC}"/>
              </a:ext>
            </a:extLst>
          </p:cNvPr>
          <p:cNvSpPr>
            <a:spLocks noGrp="1"/>
          </p:cNvSpPr>
          <p:nvPr>
            <p:ph type="title"/>
          </p:nvPr>
        </p:nvSpPr>
        <p:spPr>
          <a:xfrm>
            <a:off x="952500" y="812042"/>
            <a:ext cx="4264686" cy="1092958"/>
          </a:xfrm>
        </p:spPr>
        <p:txBody>
          <a:bodyPr>
            <a:normAutofit/>
          </a:bodyPr>
          <a:lstStyle/>
          <a:p>
            <a:r>
              <a:rPr lang="en-GB">
                <a:latin typeface="Times New Roman"/>
                <a:cs typeface="Times New Roman"/>
              </a:rPr>
              <a:t>KEY FEATURES</a:t>
            </a:r>
          </a:p>
        </p:txBody>
      </p:sp>
      <p:sp>
        <p:nvSpPr>
          <p:cNvPr id="23" name="Rectangle 22">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AB39C8-4218-54B5-EC85-1EBC9FEC29A2}"/>
              </a:ext>
            </a:extLst>
          </p:cNvPr>
          <p:cNvSpPr>
            <a:spLocks noGrp="1"/>
          </p:cNvSpPr>
          <p:nvPr>
            <p:ph idx="1"/>
          </p:nvPr>
        </p:nvSpPr>
        <p:spPr>
          <a:xfrm>
            <a:off x="952500" y="2285997"/>
            <a:ext cx="4191000" cy="3890965"/>
          </a:xfrm>
        </p:spPr>
        <p:txBody>
          <a:bodyPr>
            <a:normAutofit/>
          </a:bodyPr>
          <a:lstStyle/>
          <a:p>
            <a:pPr marL="0" indent="0">
              <a:buNone/>
            </a:pPr>
            <a:r>
              <a:rPr lang="en-GB" dirty="0">
                <a:latin typeface="Times New Roman"/>
                <a:cs typeface="Times New Roman"/>
              </a:rPr>
              <a:t>The key features of the system include following </a:t>
            </a:r>
            <a:r>
              <a:rPr lang="en-GB">
                <a:latin typeface="Times New Roman"/>
                <a:cs typeface="Times New Roman"/>
              </a:rPr>
              <a:t>things:</a:t>
            </a:r>
            <a:endParaRPr lang="en-GB" dirty="0">
              <a:latin typeface="Times New Roman"/>
              <a:cs typeface="Times New Roman"/>
            </a:endParaRPr>
          </a:p>
          <a:p>
            <a:pPr marL="285750" indent="-285750">
              <a:buFont typeface="Wingdings" panose="020B0604020202020204" pitchFamily="34" charset="0"/>
              <a:buChar char="q"/>
            </a:pPr>
            <a:r>
              <a:rPr lang="en-GB" dirty="0">
                <a:latin typeface="Times New Roman"/>
                <a:cs typeface="Times New Roman"/>
              </a:rPr>
              <a:t>Appointment Check</a:t>
            </a:r>
          </a:p>
          <a:p>
            <a:pPr marL="285750" indent="-285750">
              <a:buFont typeface="Wingdings" panose="020B0604020202020204" pitchFamily="34" charset="0"/>
              <a:buChar char="q"/>
            </a:pPr>
            <a:r>
              <a:rPr lang="en-GB" dirty="0">
                <a:latin typeface="Times New Roman"/>
                <a:cs typeface="Times New Roman"/>
              </a:rPr>
              <a:t>Appoint The Doctor</a:t>
            </a:r>
          </a:p>
          <a:p>
            <a:pPr marL="285750" indent="-285750">
              <a:buFont typeface="Wingdings" panose="020B0604020202020204" pitchFamily="34" charset="0"/>
              <a:buChar char="q"/>
            </a:pPr>
            <a:r>
              <a:rPr lang="en-GB" dirty="0">
                <a:latin typeface="Times New Roman"/>
                <a:cs typeface="Times New Roman"/>
              </a:rPr>
              <a:t>Doctor Information</a:t>
            </a:r>
          </a:p>
          <a:p>
            <a:pPr marL="285750" indent="-285750">
              <a:buFont typeface="Wingdings" panose="020B0604020202020204" pitchFamily="34" charset="0"/>
              <a:buChar char="q"/>
            </a:pPr>
            <a:r>
              <a:rPr lang="en-GB" dirty="0">
                <a:latin typeface="Times New Roman"/>
                <a:cs typeface="Times New Roman"/>
              </a:rPr>
              <a:t>Patient Information</a:t>
            </a:r>
          </a:p>
          <a:p>
            <a:pPr marL="285750" indent="-285750">
              <a:buFont typeface="Wingdings" panose="020B0604020202020204" pitchFamily="34" charset="0"/>
              <a:buChar char="q"/>
            </a:pPr>
            <a:endParaRPr lang="en-GB" dirty="0"/>
          </a:p>
          <a:p>
            <a:pPr>
              <a:buFont typeface="Wingdings" panose="020B0604020202020204" pitchFamily="34" charset="0"/>
              <a:buChar char="q"/>
            </a:pPr>
            <a:endParaRPr lang="en-GB" dirty="0"/>
          </a:p>
        </p:txBody>
      </p:sp>
      <p:pic>
        <p:nvPicPr>
          <p:cNvPr id="4" name="Picture 3" descr="A paper with a magnifying glass and icons&#10;&#10;Description automatically generated">
            <a:extLst>
              <a:ext uri="{FF2B5EF4-FFF2-40B4-BE49-F238E27FC236}">
                <a16:creationId xmlns:a16="http://schemas.microsoft.com/office/drawing/2014/main" id="{BED40B2C-1336-3A7C-DC1E-60782FE0E50C}"/>
              </a:ext>
            </a:extLst>
          </p:cNvPr>
          <p:cNvPicPr>
            <a:picLocks noChangeAspect="1"/>
          </p:cNvPicPr>
          <p:nvPr/>
        </p:nvPicPr>
        <p:blipFill rotWithShape="1">
          <a:blip r:embed="rId2"/>
          <a:srcRect l="13658" r="7452" b="-1"/>
          <a:stretch/>
        </p:blipFill>
        <p:spPr>
          <a:xfrm>
            <a:off x="6096000" y="10"/>
            <a:ext cx="6095999" cy="6857990"/>
          </a:xfrm>
          <a:prstGeom prst="rect">
            <a:avLst/>
          </a:prstGeom>
        </p:spPr>
      </p:pic>
    </p:spTree>
    <p:extLst>
      <p:ext uri="{BB962C8B-B14F-4D97-AF65-F5344CB8AC3E}">
        <p14:creationId xmlns:p14="http://schemas.microsoft.com/office/powerpoint/2010/main" val="309814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diagram of a software system&#10;&#10;Description automatically generated">
            <a:extLst>
              <a:ext uri="{FF2B5EF4-FFF2-40B4-BE49-F238E27FC236}">
                <a16:creationId xmlns:a16="http://schemas.microsoft.com/office/drawing/2014/main" id="{32D3E1C8-C05E-0739-6636-B78C81426EAC}"/>
              </a:ext>
            </a:extLst>
          </p:cNvPr>
          <p:cNvPicPr>
            <a:picLocks noGrp="1" noChangeAspect="1"/>
          </p:cNvPicPr>
          <p:nvPr>
            <p:ph idx="1"/>
          </p:nvPr>
        </p:nvPicPr>
        <p:blipFill>
          <a:blip r:embed="rId2"/>
          <a:stretch>
            <a:fillRect/>
          </a:stretch>
        </p:blipFill>
        <p:spPr>
          <a:xfrm>
            <a:off x="5087155" y="6100"/>
            <a:ext cx="7107232" cy="6728400"/>
          </a:xfrm>
          <a:prstGeom prst="rect">
            <a:avLst/>
          </a:prstGeom>
        </p:spPr>
      </p:pic>
      <p:sp>
        <p:nvSpPr>
          <p:cNvPr id="2" name="Title 1">
            <a:extLst>
              <a:ext uri="{FF2B5EF4-FFF2-40B4-BE49-F238E27FC236}">
                <a16:creationId xmlns:a16="http://schemas.microsoft.com/office/drawing/2014/main" id="{7FDD4388-B395-FD53-0976-C8CFC997A14C}"/>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FLOWCHART</a:t>
            </a:r>
          </a:p>
        </p:txBody>
      </p:sp>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4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1BC198-08D0-820F-FBC4-2BA38BB6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33742"/>
            <a:ext cx="12192000" cy="5529633"/>
          </a:xfrm>
          <a:prstGeom prst="rect">
            <a:avLst/>
          </a:prstGeom>
          <a:gradFill>
            <a:gsLst>
              <a:gs pos="20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6BCBC0B-8296-56C5-38CB-8138FF84D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027238-E367-CC1D-EEAD-3624A54B64D5}"/>
              </a:ext>
            </a:extLst>
          </p:cNvPr>
          <p:cNvSpPr>
            <a:spLocks noGrp="1"/>
          </p:cNvSpPr>
          <p:nvPr>
            <p:ph type="title"/>
          </p:nvPr>
        </p:nvSpPr>
        <p:spPr>
          <a:xfrm>
            <a:off x="1044054" y="2286000"/>
            <a:ext cx="3965456" cy="2286000"/>
          </a:xfrm>
        </p:spPr>
        <p:txBody>
          <a:bodyPr anchor="ctr">
            <a:normAutofit/>
          </a:bodyPr>
          <a:lstStyle/>
          <a:p>
            <a:pPr algn="ctr"/>
            <a:r>
              <a:rPr lang="en-GB" sz="2600">
                <a:latin typeface="Times New Roman"/>
                <a:cs typeface="Times New Roman"/>
              </a:rPr>
              <a:t>SYSTEM REQUIREMENTS</a:t>
            </a:r>
          </a:p>
        </p:txBody>
      </p:sp>
      <p:sp>
        <p:nvSpPr>
          <p:cNvPr id="3" name="Content Placeholder 2">
            <a:extLst>
              <a:ext uri="{FF2B5EF4-FFF2-40B4-BE49-F238E27FC236}">
                <a16:creationId xmlns:a16="http://schemas.microsoft.com/office/drawing/2014/main" id="{6BAE2C1B-3BC1-59B2-A1C4-F9BD9A69C70A}"/>
              </a:ext>
            </a:extLst>
          </p:cNvPr>
          <p:cNvSpPr>
            <a:spLocks noGrp="1"/>
          </p:cNvSpPr>
          <p:nvPr>
            <p:ph idx="1"/>
          </p:nvPr>
        </p:nvSpPr>
        <p:spPr>
          <a:xfrm>
            <a:off x="6381482" y="762000"/>
            <a:ext cx="4286518" cy="5334000"/>
          </a:xfrm>
        </p:spPr>
        <p:txBody>
          <a:bodyPr anchor="ctr">
            <a:normAutofit/>
          </a:bodyPr>
          <a:lstStyle/>
          <a:p>
            <a:pPr marL="0" indent="0">
              <a:buNone/>
            </a:pPr>
            <a:r>
              <a:rPr lang="en-GB">
                <a:ea typeface="+mn-lt"/>
                <a:cs typeface="+mn-lt"/>
              </a:rPr>
              <a:t>.</a:t>
            </a:r>
            <a:r>
              <a:rPr lang="en-GB" b="1">
                <a:latin typeface="Times New Roman"/>
                <a:ea typeface="+mn-lt"/>
                <a:cs typeface="+mn-lt"/>
              </a:rPr>
              <a:t>Hardware</a:t>
            </a:r>
            <a:r>
              <a:rPr lang="en-GB">
                <a:latin typeface="Times New Roman"/>
                <a:ea typeface="+mn-lt"/>
                <a:cs typeface="+mn-lt"/>
              </a:rPr>
              <a:t>:</a:t>
            </a:r>
            <a:endParaRPr lang="en-GB">
              <a:latin typeface="Times New Roman"/>
              <a:cs typeface="Times New Roman"/>
            </a:endParaRPr>
          </a:p>
          <a:p>
            <a:pPr>
              <a:buFont typeface="Wingdings" panose="020B0604020202020204" pitchFamily="34" charset="0"/>
              <a:buChar char="q"/>
            </a:pPr>
            <a:r>
              <a:rPr lang="en-GB">
                <a:latin typeface="Times New Roman"/>
                <a:ea typeface="+mn-lt"/>
                <a:cs typeface="+mn-lt"/>
              </a:rPr>
              <a:t>PC with Pentium II Processor (260 MHz) or latest</a:t>
            </a:r>
            <a:endParaRPr lang="en-GB">
              <a:latin typeface="Times New Roman"/>
              <a:cs typeface="Times New Roman"/>
            </a:endParaRPr>
          </a:p>
          <a:p>
            <a:pPr>
              <a:buFont typeface="Wingdings" panose="020B0604020202020204" pitchFamily="34" charset="0"/>
              <a:buChar char="q"/>
            </a:pPr>
            <a:r>
              <a:rPr lang="en-GB">
                <a:latin typeface="Times New Roman"/>
                <a:ea typeface="+mn-lt"/>
                <a:cs typeface="+mn-lt"/>
              </a:rPr>
              <a:t>32 MB of RAM or more</a:t>
            </a:r>
            <a:endParaRPr lang="en-GB">
              <a:latin typeface="Times New Roman"/>
              <a:cs typeface="Times New Roman"/>
            </a:endParaRPr>
          </a:p>
          <a:p>
            <a:pPr>
              <a:buFont typeface="Wingdings" panose="020B0604020202020204" pitchFamily="34" charset="0"/>
              <a:buChar char="q"/>
            </a:pPr>
            <a:r>
              <a:rPr lang="en-GB">
                <a:latin typeface="Times New Roman"/>
                <a:ea typeface="+mn-lt"/>
                <a:cs typeface="+mn-lt"/>
              </a:rPr>
              <a:t>Hard disk with at least 50 MB of free space</a:t>
            </a:r>
            <a:endParaRPr lang="en-GB" sz="1400">
              <a:latin typeface="Times New Roman"/>
              <a:cs typeface="Times New Roman"/>
            </a:endParaRPr>
          </a:p>
          <a:p>
            <a:pPr>
              <a:buNone/>
            </a:pPr>
            <a:r>
              <a:rPr lang="en-GB" b="1">
                <a:latin typeface="Times New Roman"/>
                <a:cs typeface="Calibri"/>
              </a:rPr>
              <a:t>Software</a:t>
            </a:r>
            <a:r>
              <a:rPr lang="en-GB" sz="2400">
                <a:latin typeface="Calibri"/>
                <a:cs typeface="Calibri"/>
              </a:rPr>
              <a:t>:</a:t>
            </a:r>
            <a:endParaRPr lang="en-GB"/>
          </a:p>
          <a:p>
            <a:pPr>
              <a:buFont typeface="Wingdings" panose="020B0604020202020204" pitchFamily="34" charset="0"/>
              <a:buChar char="q"/>
            </a:pPr>
            <a:r>
              <a:rPr lang="en-GB" sz="1600">
                <a:latin typeface="Times New Roman"/>
                <a:cs typeface="Times New Roman"/>
              </a:rPr>
              <a:t>OS Windows ( Windows XP, Windows 7, Windows 8, Windows 10)</a:t>
            </a:r>
            <a:endParaRPr lang="en-GB">
              <a:latin typeface="Times New Roman"/>
              <a:cs typeface="Times New Roman"/>
            </a:endParaRPr>
          </a:p>
          <a:p>
            <a:pPr marL="0" indent="0">
              <a:buNone/>
            </a:pPr>
            <a:endParaRPr lang="en-GB">
              <a:latin typeface="Times New Roman"/>
              <a:cs typeface="Times New Roman"/>
            </a:endParaRPr>
          </a:p>
          <a:p>
            <a:pPr>
              <a:buFont typeface="Wingdings" panose="020B0604020202020204" pitchFamily="34" charset="0"/>
              <a:buChar char="q"/>
            </a:pPr>
            <a:endParaRPr lang="en-GB">
              <a:latin typeface="Trade Gothic Next Light"/>
              <a:cs typeface="Times New Roman"/>
            </a:endParaRPr>
          </a:p>
        </p:txBody>
      </p:sp>
    </p:spTree>
    <p:extLst>
      <p:ext uri="{BB962C8B-B14F-4D97-AF65-F5344CB8AC3E}">
        <p14:creationId xmlns:p14="http://schemas.microsoft.com/office/powerpoint/2010/main" val="45771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E96BFD4-44B0-5C43-0FE6-AE8623F97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9"/>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95D30-E762-E2E4-2EEE-D60EB48BFA39}"/>
              </a:ext>
            </a:extLst>
          </p:cNvPr>
          <p:cNvSpPr>
            <a:spLocks noGrp="1"/>
          </p:cNvSpPr>
          <p:nvPr>
            <p:ph type="title"/>
          </p:nvPr>
        </p:nvSpPr>
        <p:spPr>
          <a:xfrm>
            <a:off x="952500" y="723901"/>
            <a:ext cx="4357316" cy="1181100"/>
          </a:xfrm>
        </p:spPr>
        <p:txBody>
          <a:bodyPr>
            <a:normAutofit/>
          </a:bodyPr>
          <a:lstStyle/>
          <a:p>
            <a:r>
              <a:rPr lang="en-GB">
                <a:latin typeface="Times New Roman"/>
                <a:cs typeface="Times New Roman"/>
              </a:rPr>
              <a:t>TECHNICAL DETAILS</a:t>
            </a:r>
          </a:p>
        </p:txBody>
      </p:sp>
      <p:sp>
        <p:nvSpPr>
          <p:cNvPr id="3" name="Content Placeholder 2">
            <a:extLst>
              <a:ext uri="{FF2B5EF4-FFF2-40B4-BE49-F238E27FC236}">
                <a16:creationId xmlns:a16="http://schemas.microsoft.com/office/drawing/2014/main" id="{6C88FB75-7ADA-CF92-E22E-D005C8EF2DFB}"/>
              </a:ext>
            </a:extLst>
          </p:cNvPr>
          <p:cNvSpPr>
            <a:spLocks noGrp="1"/>
          </p:cNvSpPr>
          <p:nvPr>
            <p:ph idx="1"/>
          </p:nvPr>
        </p:nvSpPr>
        <p:spPr>
          <a:xfrm>
            <a:off x="952500" y="2285997"/>
            <a:ext cx="4191000" cy="3890965"/>
          </a:xfrm>
        </p:spPr>
        <p:txBody>
          <a:bodyPr vert="horz" lIns="91440" tIns="45720" rIns="91440" bIns="45720" rtlCol="0" anchor="t">
            <a:normAutofit/>
          </a:bodyPr>
          <a:lstStyle/>
          <a:p>
            <a:pPr marL="0" indent="0" algn="just">
              <a:buNone/>
            </a:pPr>
            <a:r>
              <a:rPr lang="en-GB">
                <a:latin typeface="Times New Roman"/>
                <a:ea typeface="+mn-lt"/>
                <a:cs typeface="+mn-lt"/>
              </a:rPr>
              <a:t>BOOK THE DOCTOR is built using OOP in C++ that uses concept of Inheritance and file handling to ensure security and reliability. The system is designed to handle large volume of data with ease, while ensuring that the data can be accessed easily at the time of need.</a:t>
            </a:r>
            <a:endParaRPr lang="en-GB">
              <a:latin typeface="Times New Roman"/>
              <a:cs typeface="Times New Roman"/>
            </a:endParaRPr>
          </a:p>
        </p:txBody>
      </p:sp>
      <p:sp>
        <p:nvSpPr>
          <p:cNvPr id="25" name="Rectangle 24">
            <a:extLst>
              <a:ext uri="{FF2B5EF4-FFF2-40B4-BE49-F238E27FC236}">
                <a16:creationId xmlns:a16="http://schemas.microsoft.com/office/drawing/2014/main" id="{8425A08A-6B40-CDA2-874C-CBD30AB4C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521332"/>
            <a:ext cx="6110048" cy="4339757"/>
          </a:xfrm>
          <a:prstGeom prst="rect">
            <a:avLst/>
          </a:prstGeom>
          <a:gradFill>
            <a:gsLst>
              <a:gs pos="14000">
                <a:schemeClr val="accent1">
                  <a:lumMod val="60000"/>
                  <a:lumOff val="40000"/>
                  <a:alpha val="0"/>
                </a:schemeClr>
              </a:gs>
              <a:gs pos="92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earing goggles and touching a large screen&#10;&#10;Description automatically generated">
            <a:extLst>
              <a:ext uri="{FF2B5EF4-FFF2-40B4-BE49-F238E27FC236}">
                <a16:creationId xmlns:a16="http://schemas.microsoft.com/office/drawing/2014/main" id="{E80ED993-E3F6-8490-6C9B-254BF31876D7}"/>
              </a:ext>
            </a:extLst>
          </p:cNvPr>
          <p:cNvPicPr>
            <a:picLocks noChangeAspect="1"/>
          </p:cNvPicPr>
          <p:nvPr/>
        </p:nvPicPr>
        <p:blipFill rotWithShape="1">
          <a:blip r:embed="rId2"/>
          <a:srcRect l="4314" r="15688" b="3"/>
          <a:stretch/>
        </p:blipFill>
        <p:spPr>
          <a:xfrm>
            <a:off x="6965341" y="1250342"/>
            <a:ext cx="4357316" cy="4357316"/>
          </a:xfrm>
          <a:custGeom>
            <a:avLst/>
            <a:gdLst/>
            <a:ahLst/>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p:spPr>
      </p:pic>
    </p:spTree>
    <p:extLst>
      <p:ext uri="{BB962C8B-B14F-4D97-AF65-F5344CB8AC3E}">
        <p14:creationId xmlns:p14="http://schemas.microsoft.com/office/powerpoint/2010/main" val="1343423087"/>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Trade Gothic Next Cond</vt:lpstr>
      <vt:lpstr>Trade Gothic Next Light</vt:lpstr>
      <vt:lpstr>Wingdings</vt:lpstr>
      <vt:lpstr>AfterglowVTI</vt:lpstr>
      <vt:lpstr>BOOK THE DOCTOR</vt:lpstr>
      <vt:lpstr>INTRODUCTION</vt:lpstr>
      <vt:lpstr>STATEMENT OF PROBLEM</vt:lpstr>
      <vt:lpstr>SOLUTION OVERVIEW</vt:lpstr>
      <vt:lpstr> FUNCTIONALITY</vt:lpstr>
      <vt:lpstr>KEY FEATURES</vt:lpstr>
      <vt:lpstr>FLOWCHART</vt:lpstr>
      <vt:lpstr>SYSTEM REQUIREMENTS</vt:lpstr>
      <vt:lpstr>TECHNICAL DETAILS</vt:lpstr>
      <vt:lpstr>FUTURE ENHANCEMENTS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Sandesh Khadka</cp:lastModifiedBy>
  <cp:revision>4</cp:revision>
  <dcterms:created xsi:type="dcterms:W3CDTF">2023-12-07T06:24:18Z</dcterms:created>
  <dcterms:modified xsi:type="dcterms:W3CDTF">2023-12-08T04:32:54Z</dcterms:modified>
</cp:coreProperties>
</file>