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Raleway" pitchFamily="2" charset="0"/>
      <p:regular r:id="rId19"/>
      <p:bold r:id="rId20"/>
      <p:italic r:id="rId21"/>
      <p:boldItalic r:id="rId22"/>
    </p:embeddedFont>
    <p:embeddedFont>
      <p:font typeface="Raleway Black" pitchFamily="2" charset="0"/>
      <p:bold r:id="rId23"/>
      <p:boldItalic r:id="rId24"/>
    </p:embeddedFont>
    <p:embeddedFont>
      <p:font typeface="Raleway ExtraBold" pitchFamily="2" charset="0"/>
      <p:bold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Roboto Medium" panose="02000000000000000000" pitchFamily="2" charset="0"/>
      <p:regular r:id="rId31"/>
      <p:bold r:id="rId32"/>
      <p:italic r:id="rId33"/>
      <p:boldItalic r:id="rId34"/>
    </p:embeddedFont>
    <p:embeddedFont>
      <p:font typeface="Roboto Thin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presProps" Target="presProps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font" Target="fonts/font2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font" Target="fonts/font2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37fc029f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37fc029f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37fc029f6a_0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37fc029f6a_0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37fc029f6a_0_2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37fc029f6a_0_2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37fc029f6a_0_2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37fc029f6a_0_2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7fc029f6a_0_1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7fc029f6a_0_1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7fc029f6a_0_1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37fc029f6a_0_1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7fc029f6a_0_2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37fc029f6a_0_2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7fc029f6a_0_1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37fc029f6a_0_1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37fc029f6a_0_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37fc029f6a_0_9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37fc029f6a_0_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37fc029f6a_0_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39000793a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39000793a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732625" y="1617050"/>
            <a:ext cx="7544400" cy="114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latin typeface="Raleway Black"/>
                <a:ea typeface="Raleway Black"/>
                <a:cs typeface="Raleway Black"/>
                <a:sym typeface="Raleway Black"/>
              </a:rPr>
              <a:t>“My Portfolio”</a:t>
            </a:r>
            <a:endParaRPr sz="7200"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365825" y="3052650"/>
            <a:ext cx="25527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Presented By:</a:t>
            </a:r>
            <a:endParaRPr sz="18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Bipesh Poudel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Dinesh Bajagain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Jagdish Dhami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Sandesh Khadka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2125" y="329238"/>
            <a:ext cx="887925" cy="8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650" y="365275"/>
            <a:ext cx="1123800" cy="815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3"/>
          <p:cNvCxnSpPr/>
          <p:nvPr/>
        </p:nvCxnSpPr>
        <p:spPr>
          <a:xfrm>
            <a:off x="4268600" y="384250"/>
            <a:ext cx="18900" cy="7212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2ECB35-F3FC-FAC6-4263-F73BC8E915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600" b="1">
                <a:latin typeface="Raleway"/>
                <a:ea typeface="Raleway"/>
                <a:cs typeface="Raleway"/>
                <a:sym typeface="Raleway"/>
              </a:rPr>
              <a:t>Challenges Faced and Lessons Learned: Overcoming Obstacles</a:t>
            </a:r>
            <a:endParaRPr sz="260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 b="1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32" name="Google Shape;232;p22"/>
          <p:cNvGrpSpPr/>
          <p:nvPr/>
        </p:nvGrpSpPr>
        <p:grpSpPr>
          <a:xfrm>
            <a:off x="2909282" y="2013854"/>
            <a:ext cx="2386997" cy="1926684"/>
            <a:chOff x="3071457" y="2013875"/>
            <a:chExt cx="1944600" cy="1569600"/>
          </a:xfrm>
        </p:grpSpPr>
        <p:sp>
          <p:nvSpPr>
            <p:cNvPr id="233" name="Google Shape;233;p22"/>
            <p:cNvSpPr/>
            <p:nvPr/>
          </p:nvSpPr>
          <p:spPr>
            <a:xfrm rot="10800000" flipH="1">
              <a:off x="3071457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0D5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2"/>
            <p:cNvSpPr txBox="1"/>
            <p:nvPr/>
          </p:nvSpPr>
          <p:spPr>
            <a:xfrm>
              <a:off x="3316102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b="1">
                  <a:solidFill>
                    <a:schemeClr val="lt1"/>
                  </a:solidFill>
                </a:rPr>
                <a:t>Time Management</a:t>
              </a:r>
              <a:endParaRPr sz="11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" name="Google Shape;235;p22"/>
            <p:cNvSpPr txBox="1"/>
            <p:nvPr/>
          </p:nvSpPr>
          <p:spPr>
            <a:xfrm>
              <a:off x="3316100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Balancing development tasks with other responsibilities demanded effective planning and prioritization.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6" name="Google Shape;236;p22"/>
          <p:cNvGrpSpPr/>
          <p:nvPr/>
        </p:nvGrpSpPr>
        <p:grpSpPr>
          <a:xfrm>
            <a:off x="525215" y="2013854"/>
            <a:ext cx="2386996" cy="1926684"/>
            <a:chOff x="1126863" y="2013875"/>
            <a:chExt cx="1944600" cy="1569600"/>
          </a:xfrm>
        </p:grpSpPr>
        <p:sp>
          <p:nvSpPr>
            <p:cNvPr id="237" name="Google Shape;237;p22"/>
            <p:cNvSpPr/>
            <p:nvPr/>
          </p:nvSpPr>
          <p:spPr>
            <a:xfrm>
              <a:off x="1126863" y="2013875"/>
              <a:ext cx="19446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307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2"/>
            <p:cNvSpPr txBox="1"/>
            <p:nvPr/>
          </p:nvSpPr>
          <p:spPr>
            <a:xfrm>
              <a:off x="1351627" y="2256385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Learning Curve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9" name="Google Shape;239;p22"/>
            <p:cNvSpPr txBox="1"/>
            <p:nvPr/>
          </p:nvSpPr>
          <p:spPr>
            <a:xfrm>
              <a:off x="1351625" y="2716352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mastering new technologies and frameworks was a key challenge, requiring continuous learning and adaptability.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0" name="Google Shape;240;p22"/>
          <p:cNvGrpSpPr/>
          <p:nvPr/>
        </p:nvGrpSpPr>
        <p:grpSpPr>
          <a:xfrm>
            <a:off x="5293209" y="2013854"/>
            <a:ext cx="3683973" cy="1926684"/>
            <a:chOff x="5015938" y="2013875"/>
            <a:chExt cx="3001200" cy="1569600"/>
          </a:xfrm>
        </p:grpSpPr>
        <p:sp>
          <p:nvSpPr>
            <p:cNvPr id="241" name="Google Shape;241;p22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name="adj1" fmla="val 0"/>
                <a:gd name="adj2" fmla="val 17764"/>
              </a:avLst>
            </a:prstGeom>
            <a:solidFill>
              <a:srgbClr val="094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2"/>
            <p:cNvSpPr txBox="1"/>
            <p:nvPr/>
          </p:nvSpPr>
          <p:spPr>
            <a:xfrm>
              <a:off x="5360226" y="2256387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Deployment and Optimization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3" name="Google Shape;243;p22"/>
            <p:cNvSpPr txBox="1"/>
            <p:nvPr/>
          </p:nvSpPr>
          <p:spPr>
            <a:xfrm>
              <a:off x="5360225" y="2716353"/>
              <a:ext cx="24171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Ensuring a smooth deployment process and maintaining website performance required strategic testing and optimization.</a:t>
              </a:r>
              <a:endParaRPr sz="11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4" name="Google Shape;244;p22"/>
          <p:cNvGrpSpPr/>
          <p:nvPr/>
        </p:nvGrpSpPr>
        <p:grpSpPr>
          <a:xfrm>
            <a:off x="5133320" y="2857765"/>
            <a:ext cx="321093" cy="319631"/>
            <a:chOff x="4858109" y="2631368"/>
            <a:chExt cx="316442" cy="315000"/>
          </a:xfrm>
        </p:grpSpPr>
        <p:sp>
          <p:nvSpPr>
            <p:cNvPr id="245" name="Google Shape;245;p22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2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name="adj1" fmla="val 32020"/>
                <a:gd name="adj2" fmla="val 66970"/>
              </a:avLst>
            </a:prstGeom>
            <a:solidFill>
              <a:srgbClr val="0D5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GB"/>
              </a:br>
              <a:endParaRPr/>
            </a:p>
          </p:txBody>
        </p:sp>
      </p:grpSp>
      <p:grpSp>
        <p:nvGrpSpPr>
          <p:cNvPr id="247" name="Google Shape;247;p22"/>
          <p:cNvGrpSpPr/>
          <p:nvPr/>
        </p:nvGrpSpPr>
        <p:grpSpPr>
          <a:xfrm>
            <a:off x="2755100" y="2857636"/>
            <a:ext cx="319590" cy="319590"/>
            <a:chOff x="3157188" y="909150"/>
            <a:chExt cx="470400" cy="470400"/>
          </a:xfrm>
        </p:grpSpPr>
        <p:sp>
          <p:nvSpPr>
            <p:cNvPr id="248" name="Google Shape;248;p22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2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name="adj1" fmla="val 9900"/>
              </a:avLst>
            </a:prstGeom>
            <a:solidFill>
              <a:srgbClr val="307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B3FD8F-CC61-2862-1689-41FD9C6EB3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-GB" sz="2600" b="1">
                <a:latin typeface="Raleway"/>
                <a:ea typeface="Raleway"/>
                <a:cs typeface="Raleway"/>
                <a:sym typeface="Raleway"/>
              </a:rPr>
              <a:t>Future Enhancements and Roadmap: Continuous Improvement</a:t>
            </a:r>
            <a:endParaRPr/>
          </a:p>
        </p:txBody>
      </p:sp>
      <p:grpSp>
        <p:nvGrpSpPr>
          <p:cNvPr id="255" name="Google Shape;255;p23"/>
          <p:cNvGrpSpPr/>
          <p:nvPr/>
        </p:nvGrpSpPr>
        <p:grpSpPr>
          <a:xfrm>
            <a:off x="419763" y="2458450"/>
            <a:ext cx="2952125" cy="1289700"/>
            <a:chOff x="323513" y="1986800"/>
            <a:chExt cx="2952125" cy="1289700"/>
          </a:xfrm>
        </p:grpSpPr>
        <p:sp>
          <p:nvSpPr>
            <p:cNvPr id="256" name="Google Shape;256;p23"/>
            <p:cNvSpPr txBox="1"/>
            <p:nvPr/>
          </p:nvSpPr>
          <p:spPr>
            <a:xfrm>
              <a:off x="323513" y="198680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2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Advanced Features</a:t>
              </a:r>
              <a:endParaRPr sz="12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Adding interactive elements and     animations.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7" name="Google Shape;257;p23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w="9525" cap="flat" cmpd="sng">
              <a:solidFill>
                <a:srgbClr val="307AF3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58" name="Google Shape;258;p23"/>
          <p:cNvGrpSpPr/>
          <p:nvPr/>
        </p:nvGrpSpPr>
        <p:grpSpPr>
          <a:xfrm>
            <a:off x="5306088" y="1532000"/>
            <a:ext cx="3610650" cy="1289700"/>
            <a:chOff x="5209838" y="1060350"/>
            <a:chExt cx="3610650" cy="1289700"/>
          </a:xfrm>
        </p:grpSpPr>
        <p:sp>
          <p:nvSpPr>
            <p:cNvPr id="259" name="Google Shape;259;p23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2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Enhanced Security</a:t>
              </a:r>
              <a:endParaRPr sz="12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Implementing robust security Measures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60" name="Google Shape;260;p23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0942A1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61" name="Google Shape;261;p23"/>
          <p:cNvGrpSpPr/>
          <p:nvPr/>
        </p:nvGrpSpPr>
        <p:grpSpPr>
          <a:xfrm>
            <a:off x="5306088" y="3492100"/>
            <a:ext cx="3610650" cy="1289700"/>
            <a:chOff x="5209838" y="3020450"/>
            <a:chExt cx="3610650" cy="1289700"/>
          </a:xfrm>
        </p:grpSpPr>
        <p:sp>
          <p:nvSpPr>
            <p:cNvPr id="262" name="Google Shape;262;p23"/>
            <p:cNvSpPr txBox="1"/>
            <p:nvPr/>
          </p:nvSpPr>
          <p:spPr>
            <a:xfrm>
              <a:off x="6696488" y="30204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Improved project Showcase</a:t>
              </a:r>
              <a:endParaRPr sz="12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just" rtl="0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Add detailed descriptions and live demos directly on the website to better demonstrate your skills and the impact of your work.</a:t>
              </a:r>
              <a:endParaRPr sz="800" b="1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63" name="Google Shape;263;p23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w="9525" cap="flat" cmpd="sng">
              <a:solidFill>
                <a:srgbClr val="0D5CDF"/>
              </a:solidFill>
              <a:prstDash val="solid"/>
              <a:round/>
              <a:headEnd type="none" w="sm" len="sm"/>
              <a:tailEnd type="oval" w="med" len="med"/>
            </a:ln>
          </p:spPr>
        </p:cxnSp>
      </p:grpSp>
      <p:grpSp>
        <p:nvGrpSpPr>
          <p:cNvPr id="264" name="Google Shape;264;p23"/>
          <p:cNvGrpSpPr/>
          <p:nvPr/>
        </p:nvGrpSpPr>
        <p:grpSpPr>
          <a:xfrm>
            <a:off x="2758463" y="1200113"/>
            <a:ext cx="3814835" cy="3790597"/>
            <a:chOff x="2662213" y="676344"/>
            <a:chExt cx="3814835" cy="3790597"/>
          </a:xfrm>
        </p:grpSpPr>
        <p:sp>
          <p:nvSpPr>
            <p:cNvPr id="265" name="Google Shape;265;p23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name="adj1" fmla="val 12622480"/>
                <a:gd name="adj2" fmla="val 19781569"/>
                <a:gd name="adj3" fmla="val 20773"/>
              </a:avLst>
            </a:prstGeom>
            <a:solidFill>
              <a:srgbClr val="094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3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name="adj1" fmla="val 12622480"/>
                <a:gd name="adj2" fmla="val 19662822"/>
                <a:gd name="adj3" fmla="val 20729"/>
              </a:avLst>
            </a:prstGeom>
            <a:solidFill>
              <a:srgbClr val="0D5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3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name="adj1" fmla="val 12622480"/>
                <a:gd name="adj2" fmla="val 19703271"/>
                <a:gd name="adj3" fmla="val 20851"/>
              </a:avLst>
            </a:prstGeom>
            <a:solidFill>
              <a:srgbClr val="307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8" name="Google Shape;268;p23"/>
            <p:cNvGrpSpPr/>
            <p:nvPr/>
          </p:nvGrpSpPr>
          <p:grpSpPr>
            <a:xfrm rot="-7200165">
              <a:off x="3337679" y="2826785"/>
              <a:ext cx="585011" cy="585536"/>
              <a:chOff x="1967628" y="812211"/>
              <a:chExt cx="588000" cy="588000"/>
            </a:xfrm>
          </p:grpSpPr>
          <p:sp>
            <p:nvSpPr>
              <p:cNvPr id="269" name="Google Shape;269;p23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307AF3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3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307AF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23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272" name="Google Shape;272;p23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0942A1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3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0942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" name="Google Shape;274;p23"/>
            <p:cNvGrpSpPr/>
            <p:nvPr/>
          </p:nvGrpSpPr>
          <p:grpSpPr>
            <a:xfrm rot="7200165">
              <a:off x="5229930" y="2804716"/>
              <a:ext cx="585011" cy="585536"/>
              <a:chOff x="1977085" y="811649"/>
              <a:chExt cx="588000" cy="588000"/>
            </a:xfrm>
          </p:grpSpPr>
          <p:sp>
            <p:nvSpPr>
              <p:cNvPr id="275" name="Google Shape;275;p23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name="adj1" fmla="val 6190354"/>
                  <a:gd name="adj2" fmla="val 14996165"/>
                </a:avLst>
              </a:prstGeom>
              <a:solidFill>
                <a:srgbClr val="0D5CDF"/>
              </a:solidFill>
              <a:ln>
                <a:noFill/>
              </a:ln>
              <a:effectLst>
                <a:outerShdw blurRad="142875" algn="bl" rotWithShape="0">
                  <a:srgbClr val="000000">
                    <a:alpha val="43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3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name="adj1" fmla="val 4028252"/>
                  <a:gd name="adj2" fmla="val 17183677"/>
                </a:avLst>
              </a:prstGeom>
              <a:solidFill>
                <a:srgbClr val="0D5CD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7" name="Google Shape;277;p23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 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8" name="Google Shape;278;p23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 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9" name="Google Shape;279;p23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 </a:t>
              </a:r>
              <a:endParaRPr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00202C-2E37-C0A6-5D55-B98CFAA20A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4"/>
          <p:cNvSpPr txBox="1">
            <a:spLocks noGrp="1"/>
          </p:cNvSpPr>
          <p:nvPr>
            <p:ph type="body" idx="1"/>
          </p:nvPr>
        </p:nvSpPr>
        <p:spPr>
          <a:xfrm>
            <a:off x="311700" y="1884000"/>
            <a:ext cx="8520600" cy="15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4800" b="1">
                <a:solidFill>
                  <a:schemeClr val="dk1"/>
                </a:solidFill>
              </a:rPr>
              <a:t>Thank you</a:t>
            </a:r>
            <a:endParaRPr sz="4800" b="1">
              <a:solidFill>
                <a:schemeClr val="dk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F8D591-A539-4E0E-E768-73BAE1D7E4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b="1">
                <a:latin typeface="Raleway"/>
                <a:ea typeface="Raleway"/>
                <a:cs typeface="Raleway"/>
                <a:sym typeface="Raleway"/>
              </a:rPr>
              <a:t>Problem Statement: The Need for a Digital Portfolio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l="36716"/>
          <a:stretch/>
        </p:blipFill>
        <p:spPr>
          <a:xfrm>
            <a:off x="857800" y="1546000"/>
            <a:ext cx="2668100" cy="281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857800" y="2984500"/>
            <a:ext cx="3000000" cy="13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lt1"/>
                </a:solidFill>
              </a:rPr>
              <a:t>Traditional Resume Limitations</a:t>
            </a:r>
            <a:endParaRPr sz="1200" b="1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9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Traditional resumes lack the ability to showcase dynamic skills and interactive projects.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 rotWithShape="1">
          <a:blip r:embed="rId4">
            <a:alphaModFix/>
          </a:blip>
          <a:srcRect r="34789"/>
          <a:stretch/>
        </p:blipFill>
        <p:spPr>
          <a:xfrm>
            <a:off x="5310050" y="1546000"/>
            <a:ext cx="2743950" cy="281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5310050" y="3348400"/>
            <a:ext cx="2744100" cy="10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lt1"/>
                </a:solidFill>
              </a:rPr>
              <a:t>Digital Platform Advantage</a:t>
            </a:r>
            <a:endParaRPr sz="1200" b="1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9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digital portfolio provides a platform to demonstrate skills through interactive elements and engaging content.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EB8100-823A-0A27-27A2-BBB36FE2FA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b="1">
                <a:latin typeface="Raleway"/>
                <a:ea typeface="Raleway"/>
                <a:cs typeface="Raleway"/>
                <a:sym typeface="Raleway"/>
              </a:rPr>
              <a:t>Goal and Scope: A Comprehensive Showcase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" name="Google Shape;73;p15"/>
          <p:cNvGrpSpPr/>
          <p:nvPr/>
        </p:nvGrpSpPr>
        <p:grpSpPr>
          <a:xfrm>
            <a:off x="2781725" y="1671100"/>
            <a:ext cx="3175200" cy="3175200"/>
            <a:chOff x="2820225" y="891450"/>
            <a:chExt cx="3175200" cy="3175200"/>
          </a:xfrm>
        </p:grpSpPr>
        <p:sp>
          <p:nvSpPr>
            <p:cNvPr id="74" name="Google Shape;74;p15"/>
            <p:cNvSpPr/>
            <p:nvPr/>
          </p:nvSpPr>
          <p:spPr>
            <a:xfrm rot="10800000">
              <a:off x="2820225" y="891450"/>
              <a:ext cx="3175200" cy="3175200"/>
            </a:xfrm>
            <a:prstGeom prst="blockArc">
              <a:avLst>
                <a:gd name="adj1" fmla="val 5399801"/>
                <a:gd name="adj2" fmla="val 3012680"/>
                <a:gd name="adj3" fmla="val 6939"/>
              </a:avLst>
            </a:prstGeom>
            <a:solidFill>
              <a:srgbClr val="83E3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rot="10800000">
              <a:off x="3175023" y="1179900"/>
              <a:ext cx="450600" cy="450600"/>
            </a:xfrm>
            <a:prstGeom prst="rtTriangle">
              <a:avLst/>
            </a:prstGeom>
            <a:solidFill>
              <a:srgbClr val="83E3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15"/>
          <p:cNvGrpSpPr/>
          <p:nvPr/>
        </p:nvGrpSpPr>
        <p:grpSpPr>
          <a:xfrm>
            <a:off x="5091875" y="3202325"/>
            <a:ext cx="1332300" cy="914700"/>
            <a:chOff x="5130375" y="2422675"/>
            <a:chExt cx="1332300" cy="914700"/>
          </a:xfrm>
        </p:grpSpPr>
        <p:sp>
          <p:nvSpPr>
            <p:cNvPr id="77" name="Google Shape;77;p15"/>
            <p:cNvSpPr/>
            <p:nvPr/>
          </p:nvSpPr>
          <p:spPr>
            <a:xfrm>
              <a:off x="5130375" y="2707675"/>
              <a:ext cx="1332300" cy="6297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tempus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5130375" y="2422675"/>
              <a:ext cx="1332300" cy="285000"/>
            </a:xfrm>
            <a:prstGeom prst="round1Rect">
              <a:avLst>
                <a:gd name="adj" fmla="val 50000"/>
              </a:avLst>
            </a:prstGeom>
            <a:solidFill>
              <a:srgbClr val="155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3759575" y="1488900"/>
            <a:ext cx="1332300" cy="914700"/>
            <a:chOff x="3798075" y="709250"/>
            <a:chExt cx="1332300" cy="914700"/>
          </a:xfrm>
        </p:grpSpPr>
        <p:sp>
          <p:nvSpPr>
            <p:cNvPr id="80" name="Google Shape;80;p15"/>
            <p:cNvSpPr/>
            <p:nvPr/>
          </p:nvSpPr>
          <p:spPr>
            <a:xfrm>
              <a:off x="3798075" y="994250"/>
              <a:ext cx="1332300" cy="6297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tempus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798075" y="709250"/>
              <a:ext cx="1332300" cy="285000"/>
            </a:xfrm>
            <a:prstGeom prst="round1Rect">
              <a:avLst>
                <a:gd name="adj" fmla="val 50000"/>
              </a:avLst>
            </a:prstGeom>
            <a:solidFill>
              <a:srgbClr val="155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82" name="Google Shape;82;p15"/>
          <p:cNvGrpSpPr/>
          <p:nvPr/>
        </p:nvGrpSpPr>
        <p:grpSpPr>
          <a:xfrm>
            <a:off x="2427275" y="3202325"/>
            <a:ext cx="1332300" cy="914700"/>
            <a:chOff x="2465775" y="2422675"/>
            <a:chExt cx="1332300" cy="914700"/>
          </a:xfrm>
        </p:grpSpPr>
        <p:sp>
          <p:nvSpPr>
            <p:cNvPr id="83" name="Google Shape;83;p15"/>
            <p:cNvSpPr/>
            <p:nvPr/>
          </p:nvSpPr>
          <p:spPr>
            <a:xfrm>
              <a:off x="2465775" y="2707675"/>
              <a:ext cx="1332300" cy="6297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tempus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2465775" y="2422675"/>
              <a:ext cx="1332300" cy="285000"/>
            </a:xfrm>
            <a:prstGeom prst="round1Rect">
              <a:avLst>
                <a:gd name="adj" fmla="val 50000"/>
              </a:avLst>
            </a:prstGeom>
            <a:solidFill>
              <a:srgbClr val="155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85" name="Google Shape;85;p15"/>
          <p:cNvGrpSpPr/>
          <p:nvPr/>
        </p:nvGrpSpPr>
        <p:grpSpPr>
          <a:xfrm>
            <a:off x="2781725" y="1671100"/>
            <a:ext cx="3175200" cy="3175200"/>
            <a:chOff x="2820225" y="891450"/>
            <a:chExt cx="3175200" cy="3175200"/>
          </a:xfrm>
        </p:grpSpPr>
        <p:sp>
          <p:nvSpPr>
            <p:cNvPr id="86" name="Google Shape;86;p15"/>
            <p:cNvSpPr/>
            <p:nvPr/>
          </p:nvSpPr>
          <p:spPr>
            <a:xfrm rot="10800000">
              <a:off x="2820225" y="891450"/>
              <a:ext cx="3175200" cy="3175200"/>
            </a:xfrm>
            <a:prstGeom prst="blockArc">
              <a:avLst>
                <a:gd name="adj1" fmla="val 5399801"/>
                <a:gd name="adj2" fmla="val 3012680"/>
                <a:gd name="adj3" fmla="val 6939"/>
              </a:avLst>
            </a:prstGeom>
            <a:solidFill>
              <a:srgbClr val="83E3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 rot="10800000">
              <a:off x="3175023" y="1179900"/>
              <a:ext cx="450600" cy="450600"/>
            </a:xfrm>
            <a:prstGeom prst="rtTriangle">
              <a:avLst/>
            </a:prstGeom>
            <a:solidFill>
              <a:srgbClr val="83E3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15"/>
          <p:cNvGrpSpPr/>
          <p:nvPr/>
        </p:nvGrpSpPr>
        <p:grpSpPr>
          <a:xfrm>
            <a:off x="5091875" y="3202325"/>
            <a:ext cx="1332300" cy="914700"/>
            <a:chOff x="5130375" y="2422675"/>
            <a:chExt cx="1332300" cy="914700"/>
          </a:xfrm>
        </p:grpSpPr>
        <p:sp>
          <p:nvSpPr>
            <p:cNvPr id="89" name="Google Shape;89;p15"/>
            <p:cNvSpPr/>
            <p:nvPr/>
          </p:nvSpPr>
          <p:spPr>
            <a:xfrm>
              <a:off x="5130375" y="2707675"/>
              <a:ext cx="1332300" cy="6297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tempus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5130375" y="2422675"/>
              <a:ext cx="1332300" cy="285000"/>
            </a:xfrm>
            <a:prstGeom prst="round1Rect">
              <a:avLst>
                <a:gd name="adj" fmla="val 50000"/>
              </a:avLst>
            </a:prstGeom>
            <a:solidFill>
              <a:srgbClr val="155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91" name="Google Shape;91;p15"/>
          <p:cNvGrpSpPr/>
          <p:nvPr/>
        </p:nvGrpSpPr>
        <p:grpSpPr>
          <a:xfrm>
            <a:off x="3759575" y="1488900"/>
            <a:ext cx="1332300" cy="914700"/>
            <a:chOff x="3798075" y="709250"/>
            <a:chExt cx="1332300" cy="914700"/>
          </a:xfrm>
        </p:grpSpPr>
        <p:sp>
          <p:nvSpPr>
            <p:cNvPr id="92" name="Google Shape;92;p15"/>
            <p:cNvSpPr/>
            <p:nvPr/>
          </p:nvSpPr>
          <p:spPr>
            <a:xfrm>
              <a:off x="3798075" y="994250"/>
              <a:ext cx="1332300" cy="6297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tempus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3798075" y="709250"/>
              <a:ext cx="1332300" cy="285000"/>
            </a:xfrm>
            <a:prstGeom prst="round1Rect">
              <a:avLst>
                <a:gd name="adj" fmla="val 50000"/>
              </a:avLst>
            </a:prstGeom>
            <a:solidFill>
              <a:srgbClr val="155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94" name="Google Shape;94;p15"/>
          <p:cNvGrpSpPr/>
          <p:nvPr/>
        </p:nvGrpSpPr>
        <p:grpSpPr>
          <a:xfrm>
            <a:off x="2427275" y="3202325"/>
            <a:ext cx="1332300" cy="914700"/>
            <a:chOff x="2465775" y="2422675"/>
            <a:chExt cx="1332300" cy="914700"/>
          </a:xfrm>
        </p:grpSpPr>
        <p:sp>
          <p:nvSpPr>
            <p:cNvPr id="95" name="Google Shape;95;p15"/>
            <p:cNvSpPr/>
            <p:nvPr/>
          </p:nvSpPr>
          <p:spPr>
            <a:xfrm>
              <a:off x="2465775" y="2707675"/>
              <a:ext cx="1332300" cy="629700"/>
            </a:xfrm>
            <a:prstGeom prst="rect">
              <a:avLst/>
            </a:prstGeom>
            <a:solidFill>
              <a:srgbClr val="1B786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congue tempus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2465775" y="2422675"/>
              <a:ext cx="1332300" cy="285000"/>
            </a:xfrm>
            <a:prstGeom prst="round1Rect">
              <a:avLst>
                <a:gd name="adj" fmla="val 50000"/>
              </a:avLst>
            </a:prstGeom>
            <a:solidFill>
              <a:srgbClr val="155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97" name="Google Shape;97;p15"/>
          <p:cNvGrpSpPr/>
          <p:nvPr/>
        </p:nvGrpSpPr>
        <p:grpSpPr>
          <a:xfrm>
            <a:off x="2781725" y="1671100"/>
            <a:ext cx="3175200" cy="3175200"/>
            <a:chOff x="2820225" y="891450"/>
            <a:chExt cx="3175200" cy="3175200"/>
          </a:xfrm>
        </p:grpSpPr>
        <p:sp>
          <p:nvSpPr>
            <p:cNvPr id="98" name="Google Shape;98;p15"/>
            <p:cNvSpPr/>
            <p:nvPr/>
          </p:nvSpPr>
          <p:spPr>
            <a:xfrm rot="10800000">
              <a:off x="2820225" y="891450"/>
              <a:ext cx="3175200" cy="3175200"/>
            </a:xfrm>
            <a:prstGeom prst="blockArc">
              <a:avLst>
                <a:gd name="adj1" fmla="val 5399801"/>
                <a:gd name="adj2" fmla="val 3012680"/>
                <a:gd name="adj3" fmla="val 6939"/>
              </a:avLst>
            </a:prstGeom>
            <a:solidFill>
              <a:srgbClr val="A1C2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 rot="10800000">
              <a:off x="3175023" y="1179900"/>
              <a:ext cx="450600" cy="450600"/>
            </a:xfrm>
            <a:prstGeom prst="rtTriangle">
              <a:avLst/>
            </a:prstGeom>
            <a:solidFill>
              <a:srgbClr val="A1C2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" name="Google Shape;100;p15"/>
          <p:cNvGrpSpPr/>
          <p:nvPr/>
        </p:nvGrpSpPr>
        <p:grpSpPr>
          <a:xfrm>
            <a:off x="5091875" y="3202325"/>
            <a:ext cx="1332300" cy="1199700"/>
            <a:chOff x="5130375" y="2422675"/>
            <a:chExt cx="1332300" cy="1199700"/>
          </a:xfrm>
        </p:grpSpPr>
        <p:sp>
          <p:nvSpPr>
            <p:cNvPr id="101" name="Google Shape;101;p15"/>
            <p:cNvSpPr/>
            <p:nvPr/>
          </p:nvSpPr>
          <p:spPr>
            <a:xfrm>
              <a:off x="5130375" y="2707675"/>
              <a:ext cx="1332300" cy="9147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Focus on my abilities and accomplishments, showcasing projects and contributions. 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120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5130375" y="2422675"/>
              <a:ext cx="1332300" cy="285000"/>
            </a:xfrm>
            <a:prstGeom prst="round1Rect">
              <a:avLst>
                <a:gd name="adj" fmla="val 50000"/>
              </a:avLst>
            </a:prstGeom>
            <a:solidFill>
              <a:srgbClr val="094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Highlight My Strength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103" name="Google Shape;103;p15"/>
          <p:cNvGrpSpPr/>
          <p:nvPr/>
        </p:nvGrpSpPr>
        <p:grpSpPr>
          <a:xfrm>
            <a:off x="3759575" y="1488915"/>
            <a:ext cx="1332300" cy="1159070"/>
            <a:chOff x="3798075" y="709250"/>
            <a:chExt cx="1332300" cy="992100"/>
          </a:xfrm>
        </p:grpSpPr>
        <p:sp>
          <p:nvSpPr>
            <p:cNvPr id="104" name="Google Shape;104;p15"/>
            <p:cNvSpPr/>
            <p:nvPr/>
          </p:nvSpPr>
          <p:spPr>
            <a:xfrm>
              <a:off x="3798075" y="994250"/>
              <a:ext cx="1332300" cy="7071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Present a comprehensive overview of my technical skills, projects, and experience.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120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3798075" y="709250"/>
              <a:ext cx="1332300" cy="285000"/>
            </a:xfrm>
            <a:prstGeom prst="round1Rect">
              <a:avLst>
                <a:gd name="adj" fmla="val 50000"/>
              </a:avLst>
            </a:prstGeom>
            <a:solidFill>
              <a:srgbClr val="094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Showcase My skills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106" name="Google Shape;106;p15"/>
          <p:cNvGrpSpPr/>
          <p:nvPr/>
        </p:nvGrpSpPr>
        <p:grpSpPr>
          <a:xfrm>
            <a:off x="2427275" y="3119174"/>
            <a:ext cx="1332300" cy="1379661"/>
            <a:chOff x="2465775" y="2248744"/>
            <a:chExt cx="1332300" cy="1505030"/>
          </a:xfrm>
        </p:grpSpPr>
        <p:sp>
          <p:nvSpPr>
            <p:cNvPr id="107" name="Google Shape;107;p15"/>
            <p:cNvSpPr/>
            <p:nvPr/>
          </p:nvSpPr>
          <p:spPr>
            <a:xfrm>
              <a:off x="2465775" y="2707674"/>
              <a:ext cx="1332300" cy="10461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Create a platform to attract opportunities and connect with potential employers.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120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2465775" y="2248744"/>
              <a:ext cx="1332300" cy="527400"/>
            </a:xfrm>
            <a:prstGeom prst="round1Rect">
              <a:avLst>
                <a:gd name="adj" fmla="val 50000"/>
              </a:avLst>
            </a:prstGeom>
            <a:solidFill>
              <a:srgbClr val="094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Promote Professional Growth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spcBef>
                  <a:spcPts val="120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16DCC3-5CFB-CA99-E745-2BEB0552B7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b="1">
                <a:latin typeface="Raleway"/>
                <a:ea typeface="Raleway"/>
                <a:cs typeface="Raleway"/>
                <a:sym typeface="Raleway"/>
              </a:rPr>
              <a:t>Advantages of the Portfolio Website: A Powerful Tool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3">
            <a:alphaModFix/>
          </a:blip>
          <a:srcRect l="4743" r="4734"/>
          <a:stretch/>
        </p:blipFill>
        <p:spPr>
          <a:xfrm>
            <a:off x="463956" y="1438975"/>
            <a:ext cx="2695000" cy="1555637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 txBox="1"/>
          <p:nvPr/>
        </p:nvSpPr>
        <p:spPr>
          <a:xfrm>
            <a:off x="498884" y="1840244"/>
            <a:ext cx="631800" cy="11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01 </a:t>
            </a:r>
            <a:endParaRPr sz="30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16" name="Google Shape;116;p16"/>
          <p:cNvGrpSpPr/>
          <p:nvPr/>
        </p:nvGrpSpPr>
        <p:grpSpPr>
          <a:xfrm>
            <a:off x="463887" y="2891021"/>
            <a:ext cx="2695332" cy="1661301"/>
            <a:chOff x="830400" y="3274596"/>
            <a:chExt cx="2501700" cy="1353953"/>
          </a:xfrm>
        </p:grpSpPr>
        <p:sp>
          <p:nvSpPr>
            <p:cNvPr id="117" name="Google Shape;117;p16"/>
            <p:cNvSpPr/>
            <p:nvPr/>
          </p:nvSpPr>
          <p:spPr>
            <a:xfrm>
              <a:off x="830400" y="3360750"/>
              <a:ext cx="2501700" cy="126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1059092" y="3274596"/>
              <a:ext cx="219600" cy="936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6"/>
          <p:cNvSpPr txBox="1"/>
          <p:nvPr/>
        </p:nvSpPr>
        <p:spPr>
          <a:xfrm>
            <a:off x="611709" y="3341572"/>
            <a:ext cx="2411700" cy="5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Professional Presence</a:t>
            </a:r>
            <a:endParaRPr sz="10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611709" y="3640801"/>
            <a:ext cx="2411700" cy="7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Establishes a strong online presence and showcases expertise. 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8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4">
            <a:alphaModFix/>
          </a:blip>
          <a:srcRect l="1276" r="1276"/>
          <a:stretch/>
        </p:blipFill>
        <p:spPr>
          <a:xfrm>
            <a:off x="3160322" y="2994610"/>
            <a:ext cx="2695003" cy="155562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6"/>
          <p:cNvSpPr txBox="1"/>
          <p:nvPr/>
        </p:nvSpPr>
        <p:spPr>
          <a:xfrm>
            <a:off x="3221066" y="3244997"/>
            <a:ext cx="631800" cy="11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02 </a:t>
            </a:r>
            <a:endParaRPr sz="30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23" name="Google Shape;123;p16"/>
          <p:cNvGrpSpPr/>
          <p:nvPr/>
        </p:nvGrpSpPr>
        <p:grpSpPr>
          <a:xfrm rot="10800000" flipH="1">
            <a:off x="3160253" y="1438978"/>
            <a:ext cx="2695332" cy="1661301"/>
            <a:chOff x="830400" y="3274596"/>
            <a:chExt cx="2501700" cy="1353953"/>
          </a:xfrm>
        </p:grpSpPr>
        <p:sp>
          <p:nvSpPr>
            <p:cNvPr id="124" name="Google Shape;124;p16"/>
            <p:cNvSpPr/>
            <p:nvPr/>
          </p:nvSpPr>
          <p:spPr>
            <a:xfrm>
              <a:off x="830400" y="3360750"/>
              <a:ext cx="2501700" cy="126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1059092" y="3274596"/>
              <a:ext cx="219600" cy="936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16"/>
          <p:cNvSpPr txBox="1"/>
          <p:nvPr/>
        </p:nvSpPr>
        <p:spPr>
          <a:xfrm>
            <a:off x="3366155" y="1742158"/>
            <a:ext cx="2411700" cy="5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Networking Opportunities</a:t>
            </a:r>
            <a:endParaRPr sz="10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7" name="Google Shape;127;p16"/>
          <p:cNvSpPr txBox="1"/>
          <p:nvPr/>
        </p:nvSpPr>
        <p:spPr>
          <a:xfrm>
            <a:off x="3301942" y="2071175"/>
            <a:ext cx="2411700" cy="7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Facilitates connections with potential employers and collaborators. 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5">
            <a:alphaModFix/>
          </a:blip>
          <a:srcRect l="10735" r="10728"/>
          <a:stretch/>
        </p:blipFill>
        <p:spPr>
          <a:xfrm>
            <a:off x="5853733" y="1438969"/>
            <a:ext cx="2694994" cy="155564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 txBox="1"/>
          <p:nvPr/>
        </p:nvSpPr>
        <p:spPr>
          <a:xfrm>
            <a:off x="5879226" y="1840229"/>
            <a:ext cx="631800" cy="11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0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03 </a:t>
            </a:r>
            <a:endParaRPr sz="3000" b="1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30" name="Google Shape;130;p16"/>
          <p:cNvGrpSpPr/>
          <p:nvPr/>
        </p:nvGrpSpPr>
        <p:grpSpPr>
          <a:xfrm>
            <a:off x="5853664" y="2891021"/>
            <a:ext cx="2695332" cy="1661301"/>
            <a:chOff x="830400" y="3274596"/>
            <a:chExt cx="2501700" cy="1353953"/>
          </a:xfrm>
        </p:grpSpPr>
        <p:sp>
          <p:nvSpPr>
            <p:cNvPr id="131" name="Google Shape;131;p16"/>
            <p:cNvSpPr/>
            <p:nvPr/>
          </p:nvSpPr>
          <p:spPr>
            <a:xfrm>
              <a:off x="830400" y="3360750"/>
              <a:ext cx="2501700" cy="1267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1059092" y="3274596"/>
              <a:ext cx="219600" cy="9360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6"/>
          <p:cNvSpPr txBox="1"/>
          <p:nvPr/>
        </p:nvSpPr>
        <p:spPr>
          <a:xfrm>
            <a:off x="5992243" y="3415847"/>
            <a:ext cx="2411700" cy="5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0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Career Advancement</a:t>
            </a:r>
            <a:endParaRPr sz="1000" b="1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5992068" y="3640801"/>
            <a:ext cx="2411700" cy="7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Increases visibility and attracts career opportunities. 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98732C-9A20-472E-042C-9A22770B13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b="1">
                <a:latin typeface="Raleway"/>
                <a:ea typeface="Raleway"/>
                <a:cs typeface="Raleway"/>
                <a:sym typeface="Raleway"/>
              </a:rPr>
              <a:t>Technologies Utilized: A Blend of Front-End and Back-End 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454300" y="1851900"/>
            <a:ext cx="1963500" cy="1588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1">
                <a:solidFill>
                  <a:schemeClr val="lt1"/>
                </a:solidFill>
              </a:rPr>
              <a:t>   HTML</a:t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2617575" y="1851900"/>
            <a:ext cx="1963500" cy="1588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1">
                <a:solidFill>
                  <a:schemeClr val="lt1"/>
                </a:solidFill>
              </a:rPr>
              <a:t>CSS</a:t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4737550" y="1871150"/>
            <a:ext cx="1963500" cy="1588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1">
                <a:solidFill>
                  <a:schemeClr val="lt1"/>
                </a:solidFill>
              </a:rPr>
              <a:t>   JavaScript</a:t>
            </a:r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6824625" y="1871150"/>
            <a:ext cx="1963500" cy="1588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1">
                <a:solidFill>
                  <a:schemeClr val="lt1"/>
                </a:solidFill>
              </a:rPr>
              <a:t> Java, Spring Boot,MySQL</a:t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552634" y="2705096"/>
            <a:ext cx="15807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Structure &amp; content of the website.</a:t>
            </a:r>
            <a:endParaRPr/>
          </a:p>
        </p:txBody>
      </p:sp>
      <p:sp>
        <p:nvSpPr>
          <p:cNvPr id="145" name="Google Shape;145;p17"/>
          <p:cNvSpPr txBox="1"/>
          <p:nvPr/>
        </p:nvSpPr>
        <p:spPr>
          <a:xfrm>
            <a:off x="2598825" y="2696075"/>
            <a:ext cx="2075700" cy="9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Styling and visual appearance of the website.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12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4827048" y="2743600"/>
            <a:ext cx="1963500" cy="9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Interactive elements and dynamic functionality. 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12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6877223" y="2753225"/>
            <a:ext cx="1878900" cy="9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Backend development and data management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None/>
            </a:pPr>
            <a:endParaRPr sz="12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8" name="Google Shape;14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2975" y="2022725"/>
            <a:ext cx="477999" cy="47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3125" y="2022725"/>
            <a:ext cx="478001" cy="47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3275" y="2022725"/>
            <a:ext cx="353524" cy="35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38950" y="2022725"/>
            <a:ext cx="353524" cy="3535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EB5B48-559C-0D16-7BD3-5372E6E535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>
            <a:spLocks noGrp="1"/>
          </p:cNvSpPr>
          <p:nvPr>
            <p:ph type="title"/>
          </p:nvPr>
        </p:nvSpPr>
        <p:spPr>
          <a:xfrm>
            <a:off x="529400" y="445025"/>
            <a:ext cx="8302800" cy="9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8596"/>
              <a:buFont typeface="Arial"/>
              <a:buNone/>
            </a:pPr>
            <a:r>
              <a:rPr lang="en-GB" sz="2850" b="1">
                <a:latin typeface="Raleway"/>
                <a:ea typeface="Raleway"/>
                <a:cs typeface="Raleway"/>
                <a:sym typeface="Raleway"/>
              </a:rPr>
              <a:t>Key Features and Functionalities: A User-Friendly Experience</a:t>
            </a:r>
            <a:endParaRPr sz="2850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157;p18"/>
          <p:cNvGrpSpPr/>
          <p:nvPr/>
        </p:nvGrpSpPr>
        <p:grpSpPr>
          <a:xfrm>
            <a:off x="529409" y="1839368"/>
            <a:ext cx="1827900" cy="2399700"/>
            <a:chOff x="2744034" y="1146343"/>
            <a:chExt cx="1827900" cy="2399700"/>
          </a:xfrm>
        </p:grpSpPr>
        <p:sp>
          <p:nvSpPr>
            <p:cNvPr id="158" name="Google Shape;158;p18"/>
            <p:cNvSpPr/>
            <p:nvPr/>
          </p:nvSpPr>
          <p:spPr>
            <a:xfrm rot="-5400000">
              <a:off x="2458134" y="1432243"/>
              <a:ext cx="23997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F48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8"/>
            <p:cNvSpPr/>
            <p:nvPr/>
          </p:nvSpPr>
          <p:spPr>
            <a:xfrm flipH="1">
              <a:off x="2832600" y="1686400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AC11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8"/>
            <p:cNvSpPr txBox="1"/>
            <p:nvPr/>
          </p:nvSpPr>
          <p:spPr>
            <a:xfrm>
              <a:off x="2966450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nec congue tempus</a:t>
              </a:r>
              <a:endParaRPr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dolor amet, consectetur nec adipiscing elit, sed do ipsum eiusmod tempor. Donec facilisis lacus eget sit nec lorem mauris.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161" name="Google Shape;161;p18"/>
          <p:cNvGrpSpPr/>
          <p:nvPr/>
        </p:nvGrpSpPr>
        <p:grpSpPr>
          <a:xfrm>
            <a:off x="2509859" y="2290494"/>
            <a:ext cx="1827900" cy="2399700"/>
            <a:chOff x="4572084" y="1597469"/>
            <a:chExt cx="1827900" cy="2399700"/>
          </a:xfrm>
        </p:grpSpPr>
        <p:sp>
          <p:nvSpPr>
            <p:cNvPr id="162" name="Google Shape;162;p18"/>
            <p:cNvSpPr/>
            <p:nvPr/>
          </p:nvSpPr>
          <p:spPr>
            <a:xfrm rot="5400000">
              <a:off x="4286184" y="1883369"/>
              <a:ext cx="23997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840D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8"/>
            <p:cNvSpPr/>
            <p:nvPr/>
          </p:nvSpPr>
          <p:spPr>
            <a:xfrm rot="10800000" flipH="1">
              <a:off x="4662018" y="1687411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AC11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8"/>
            <p:cNvSpPr txBox="1"/>
            <p:nvPr/>
          </p:nvSpPr>
          <p:spPr>
            <a:xfrm>
              <a:off x="4794425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Vestibulum nec congue tempus</a:t>
              </a:r>
              <a:endParaRPr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Lorem ipsum dolor sit dolor amet, consectetur nec adipiscing elit, sed do ipsum eiusmod tempor. Donec facilisis lacus eget sit nec lorem mauris.</a:t>
              </a:r>
              <a:endParaRPr sz="800">
                <a:solidFill>
                  <a:srgbClr val="FFFFFF"/>
                </a:solidFill>
              </a:endParaRPr>
            </a:p>
          </p:txBody>
        </p:sp>
      </p:grpSp>
      <p:grpSp>
        <p:nvGrpSpPr>
          <p:cNvPr id="165" name="Google Shape;165;p18"/>
          <p:cNvGrpSpPr/>
          <p:nvPr/>
        </p:nvGrpSpPr>
        <p:grpSpPr>
          <a:xfrm>
            <a:off x="529409" y="1839368"/>
            <a:ext cx="1827900" cy="2399700"/>
            <a:chOff x="2744034" y="1146343"/>
            <a:chExt cx="1827900" cy="2399700"/>
          </a:xfrm>
        </p:grpSpPr>
        <p:sp>
          <p:nvSpPr>
            <p:cNvPr id="166" name="Google Shape;166;p18"/>
            <p:cNvSpPr/>
            <p:nvPr/>
          </p:nvSpPr>
          <p:spPr>
            <a:xfrm rot="-5400000">
              <a:off x="2458134" y="1432243"/>
              <a:ext cx="23997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A1C2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8"/>
            <p:cNvSpPr/>
            <p:nvPr/>
          </p:nvSpPr>
          <p:spPr>
            <a:xfrm flipH="1">
              <a:off x="2832600" y="1686400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0C5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8"/>
            <p:cNvSpPr txBox="1"/>
            <p:nvPr/>
          </p:nvSpPr>
          <p:spPr>
            <a:xfrm>
              <a:off x="2966450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Project Showcase</a:t>
              </a:r>
              <a:endParaRPr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Summary metrics of completed projects and client satisfaction, with links to detailed descriptions and demos available in the downloadable resume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120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" name="Google Shape;169;p18"/>
          <p:cNvGrpSpPr/>
          <p:nvPr/>
        </p:nvGrpSpPr>
        <p:grpSpPr>
          <a:xfrm>
            <a:off x="2509859" y="2290494"/>
            <a:ext cx="1827900" cy="2399700"/>
            <a:chOff x="4572084" y="1597469"/>
            <a:chExt cx="1827900" cy="2399700"/>
          </a:xfrm>
        </p:grpSpPr>
        <p:sp>
          <p:nvSpPr>
            <p:cNvPr id="170" name="Google Shape;170;p18"/>
            <p:cNvSpPr/>
            <p:nvPr/>
          </p:nvSpPr>
          <p:spPr>
            <a:xfrm rot="5400000">
              <a:off x="4286184" y="1883369"/>
              <a:ext cx="23997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094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8"/>
            <p:cNvSpPr/>
            <p:nvPr/>
          </p:nvSpPr>
          <p:spPr>
            <a:xfrm rot="10800000" flipH="1">
              <a:off x="4662018" y="1687411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0C5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8"/>
            <p:cNvSpPr txBox="1"/>
            <p:nvPr/>
          </p:nvSpPr>
          <p:spPr>
            <a:xfrm>
              <a:off x="4794425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Skills Section</a:t>
              </a:r>
              <a:endParaRPr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 comprehensive list of technical skills and expertise.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120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3" name="Google Shape;173;p18"/>
          <p:cNvGrpSpPr/>
          <p:nvPr/>
        </p:nvGrpSpPr>
        <p:grpSpPr>
          <a:xfrm>
            <a:off x="4503034" y="1839368"/>
            <a:ext cx="1827900" cy="2399700"/>
            <a:chOff x="2744034" y="1146343"/>
            <a:chExt cx="1827900" cy="2399700"/>
          </a:xfrm>
        </p:grpSpPr>
        <p:sp>
          <p:nvSpPr>
            <p:cNvPr id="174" name="Google Shape;174;p18"/>
            <p:cNvSpPr/>
            <p:nvPr/>
          </p:nvSpPr>
          <p:spPr>
            <a:xfrm rot="-5400000">
              <a:off x="2458134" y="1432243"/>
              <a:ext cx="23997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A1C2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8"/>
            <p:cNvSpPr/>
            <p:nvPr/>
          </p:nvSpPr>
          <p:spPr>
            <a:xfrm flipH="1">
              <a:off x="2832600" y="1686400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0C5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8"/>
            <p:cNvSpPr txBox="1"/>
            <p:nvPr/>
          </p:nvSpPr>
          <p:spPr>
            <a:xfrm>
              <a:off x="2966450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Resume and CV</a:t>
              </a:r>
              <a:endParaRPr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Downloadable resume and curriculum vitae for easy access.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120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7" name="Google Shape;177;p18"/>
          <p:cNvGrpSpPr/>
          <p:nvPr/>
        </p:nvGrpSpPr>
        <p:grpSpPr>
          <a:xfrm>
            <a:off x="6483484" y="2290494"/>
            <a:ext cx="1827900" cy="2399700"/>
            <a:chOff x="4572084" y="1597469"/>
            <a:chExt cx="1827900" cy="2399700"/>
          </a:xfrm>
        </p:grpSpPr>
        <p:sp>
          <p:nvSpPr>
            <p:cNvPr id="178" name="Google Shape;178;p18"/>
            <p:cNvSpPr/>
            <p:nvPr/>
          </p:nvSpPr>
          <p:spPr>
            <a:xfrm rot="5400000">
              <a:off x="4286184" y="1883369"/>
              <a:ext cx="2399700" cy="1827900"/>
            </a:xfrm>
            <a:prstGeom prst="rightArrowCallout">
              <a:avLst>
                <a:gd name="adj1" fmla="val 9283"/>
                <a:gd name="adj2" fmla="val 13570"/>
                <a:gd name="adj3" fmla="val 16082"/>
                <a:gd name="adj4" fmla="val 81236"/>
              </a:avLst>
            </a:prstGeom>
            <a:solidFill>
              <a:srgbClr val="094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8"/>
            <p:cNvSpPr/>
            <p:nvPr/>
          </p:nvSpPr>
          <p:spPr>
            <a:xfrm rot="10800000" flipH="1">
              <a:off x="4662018" y="1687411"/>
              <a:ext cx="1649400" cy="1769700"/>
            </a:xfrm>
            <a:prstGeom prst="snip1Rect">
              <a:avLst>
                <a:gd name="adj" fmla="val 0"/>
              </a:avLst>
            </a:prstGeom>
            <a:solidFill>
              <a:srgbClr val="0C5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8"/>
            <p:cNvSpPr txBox="1"/>
            <p:nvPr/>
          </p:nvSpPr>
          <p:spPr>
            <a:xfrm>
              <a:off x="4794425" y="1795520"/>
              <a:ext cx="1383000" cy="14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Contact Information</a:t>
              </a:r>
              <a:endParaRPr sz="11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Easy ways to connect through email, social media, and online platforms.</a:t>
              </a: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1200"/>
                </a:spcBef>
                <a:spcAft>
                  <a:spcPts val="1600"/>
                </a:spcAft>
                <a:buNone/>
              </a:pPr>
              <a:endParaRPr sz="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E29DA2-74AC-0CFB-AFC8-737F2DC887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b="1">
                <a:latin typeface="Raleway"/>
                <a:ea typeface="Raleway"/>
                <a:cs typeface="Raleway"/>
                <a:sym typeface="Raleway"/>
              </a:rPr>
              <a:t>User Interface Design and Responsiveness: A Seamless Experience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6" name="Google Shape;186;p19"/>
          <p:cNvGrpSpPr/>
          <p:nvPr/>
        </p:nvGrpSpPr>
        <p:grpSpPr>
          <a:xfrm>
            <a:off x="495768" y="2673711"/>
            <a:ext cx="3878808" cy="851803"/>
            <a:chOff x="1593000" y="2322568"/>
            <a:chExt cx="2939827" cy="643356"/>
          </a:xfrm>
        </p:grpSpPr>
        <p:sp>
          <p:nvSpPr>
            <p:cNvPr id="187" name="Google Shape;187;p1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Responsive Layout </a:t>
              </a:r>
              <a:endParaRPr sz="1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3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02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192" name="Google Shape;192;p19"/>
          <p:cNvGrpSpPr/>
          <p:nvPr/>
        </p:nvGrpSpPr>
        <p:grpSpPr>
          <a:xfrm>
            <a:off x="495768" y="1806342"/>
            <a:ext cx="3878808" cy="851803"/>
            <a:chOff x="1593000" y="2322568"/>
            <a:chExt cx="2939827" cy="643356"/>
          </a:xfrm>
        </p:grpSpPr>
        <p:sp>
          <p:nvSpPr>
            <p:cNvPr id="193" name="Google Shape;193;p1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Minimalistic and Clean Design</a:t>
              </a:r>
              <a:endParaRPr sz="1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3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01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grpSp>
        <p:nvGrpSpPr>
          <p:cNvPr id="198" name="Google Shape;198;p19"/>
          <p:cNvGrpSpPr/>
          <p:nvPr/>
        </p:nvGrpSpPr>
        <p:grpSpPr>
          <a:xfrm>
            <a:off x="495768" y="3541068"/>
            <a:ext cx="3878808" cy="851803"/>
            <a:chOff x="1593000" y="2322568"/>
            <a:chExt cx="2939827" cy="643356"/>
          </a:xfrm>
        </p:grpSpPr>
        <p:sp>
          <p:nvSpPr>
            <p:cNvPr id="199" name="Google Shape;199;p19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rgbClr val="0C5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rgbClr val="0C57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000">
                  <a:solidFill>
                    <a:srgbClr val="FFFFFF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User-Friendly Navigation</a:t>
              </a:r>
              <a:endParaRPr sz="1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0D5CDF"/>
            </a:solidFill>
            <a:ln>
              <a:noFill/>
            </a:ln>
            <a:effectLst>
              <a:outerShdw blurRad="71438" dist="28575" dir="2700000" algn="bl" rotWithShape="0">
                <a:srgbClr val="000000">
                  <a:alpha val="17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rgbClr val="0E63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03</a:t>
              </a:r>
              <a:endParaRPr sz="2600">
                <a:solidFill>
                  <a:srgbClr val="FFFFFF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6E638B-48D1-85F5-3F4A-20D7617451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13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 b="1">
                <a:latin typeface="Raleway"/>
                <a:ea typeface="Raleway"/>
                <a:cs typeface="Raleway"/>
                <a:sym typeface="Raleway"/>
              </a:rPr>
              <a:t>Backend Architecture and API Integration: Seamless Data Management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09" name="Google Shape;209;p20"/>
          <p:cNvGrpSpPr/>
          <p:nvPr/>
        </p:nvGrpSpPr>
        <p:grpSpPr>
          <a:xfrm>
            <a:off x="5331058" y="1772543"/>
            <a:ext cx="2900752" cy="3010400"/>
            <a:chOff x="5632317" y="1189775"/>
            <a:chExt cx="3305700" cy="3483050"/>
          </a:xfrm>
        </p:grpSpPr>
        <p:sp>
          <p:nvSpPr>
            <p:cNvPr id="210" name="Google Shape;210;p20"/>
            <p:cNvSpPr/>
            <p:nvPr/>
          </p:nvSpPr>
          <p:spPr>
            <a:xfrm>
              <a:off x="5632317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307A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RESTful APIs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" name="Google Shape;211;p20"/>
            <p:cNvSpPr txBox="1"/>
            <p:nvPr/>
          </p:nvSpPr>
          <p:spPr>
            <a:xfrm>
              <a:off x="6167063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Enable communication between the frontend and backend, facilitating data exchange.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2" name="Google Shape;212;p20"/>
          <p:cNvGrpSpPr/>
          <p:nvPr/>
        </p:nvGrpSpPr>
        <p:grpSpPr>
          <a:xfrm>
            <a:off x="388700" y="1772729"/>
            <a:ext cx="3112405" cy="3010215"/>
            <a:chOff x="0" y="1189989"/>
            <a:chExt cx="3546900" cy="3482836"/>
          </a:xfrm>
        </p:grpSpPr>
        <p:sp>
          <p:nvSpPr>
            <p:cNvPr id="213" name="Google Shape;213;p20"/>
            <p:cNvSpPr/>
            <p:nvPr/>
          </p:nvSpPr>
          <p:spPr>
            <a:xfrm>
              <a:off x="0" y="1189989"/>
              <a:ext cx="3546900" cy="669000"/>
            </a:xfrm>
            <a:prstGeom prst="homePlate">
              <a:avLst>
                <a:gd name="adj" fmla="val 50000"/>
              </a:avLst>
            </a:prstGeom>
            <a:solidFill>
              <a:srgbClr val="0942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Spring Boot Framework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4" name="Google Shape;214;p20"/>
            <p:cNvSpPr txBox="1"/>
            <p:nvPr/>
          </p:nvSpPr>
          <p:spPr>
            <a:xfrm>
              <a:off x="655361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Provides a robust and scalable backend framework for API development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5" name="Google Shape;215;p20"/>
          <p:cNvGrpSpPr/>
          <p:nvPr/>
        </p:nvGrpSpPr>
        <p:grpSpPr>
          <a:xfrm>
            <a:off x="2972239" y="1772543"/>
            <a:ext cx="2900752" cy="3010400"/>
            <a:chOff x="2944204" y="1189775"/>
            <a:chExt cx="3305700" cy="3483050"/>
          </a:xfrm>
        </p:grpSpPr>
        <p:sp>
          <p:nvSpPr>
            <p:cNvPr id="216" name="Google Shape;216;p20"/>
            <p:cNvSpPr/>
            <p:nvPr/>
          </p:nvSpPr>
          <p:spPr>
            <a:xfrm>
              <a:off x="2944204" y="1189775"/>
              <a:ext cx="3305700" cy="669000"/>
            </a:xfrm>
            <a:prstGeom prst="chevron">
              <a:avLst>
                <a:gd name="adj" fmla="val 50000"/>
              </a:avLst>
            </a:prstGeom>
            <a:solidFill>
              <a:srgbClr val="0D5C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MySql Database</a:t>
              </a:r>
              <a:endPara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" name="Google Shape;217;p20"/>
            <p:cNvSpPr txBox="1"/>
            <p:nvPr/>
          </p:nvSpPr>
          <p:spPr>
            <a:xfrm>
              <a:off x="3478949" y="2057125"/>
              <a:ext cx="2236200" cy="261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Stores data about projects, skills, and contact information.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867656-F5B5-673A-5954-9D0E2F4E91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 txBox="1">
            <a:spLocks noGrp="1"/>
          </p:cNvSpPr>
          <p:nvPr>
            <p:ph type="title"/>
          </p:nvPr>
        </p:nvSpPr>
        <p:spPr>
          <a:xfrm>
            <a:off x="151850" y="667950"/>
            <a:ext cx="6075300" cy="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820" b="1">
                <a:latin typeface="Raleway"/>
                <a:ea typeface="Raleway"/>
                <a:cs typeface="Raleway"/>
                <a:sym typeface="Raleway"/>
              </a:rPr>
              <a:t>Client Requirements (End-Users Visiting Website)</a:t>
            </a:r>
            <a:endParaRPr sz="182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3" name="Google Shape;223;p21"/>
          <p:cNvSpPr txBox="1">
            <a:spLocks noGrp="1"/>
          </p:cNvSpPr>
          <p:nvPr>
            <p:ph type="body" idx="1"/>
          </p:nvPr>
        </p:nvSpPr>
        <p:spPr>
          <a:xfrm>
            <a:off x="301725" y="1107150"/>
            <a:ext cx="5423700" cy="10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457200" lvl="0" indent="-30087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845" dirty="0">
                <a:solidFill>
                  <a:schemeClr val="dk1"/>
                </a:solidFill>
              </a:rPr>
              <a:t>Modern web browser (Chrome, Firefox, Edge, Safari)</a:t>
            </a:r>
            <a:endParaRPr sz="2845" dirty="0">
              <a:solidFill>
                <a:schemeClr val="dk1"/>
              </a:solidFill>
            </a:endParaRPr>
          </a:p>
          <a:p>
            <a:pPr marL="457200" lvl="0" indent="-30087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845" dirty="0">
                <a:solidFill>
                  <a:schemeClr val="dk1"/>
                </a:solidFill>
              </a:rPr>
              <a:t>Stable internet connection</a:t>
            </a:r>
            <a:endParaRPr sz="2845" dirty="0">
              <a:solidFill>
                <a:schemeClr val="dk1"/>
              </a:solidFill>
            </a:endParaRPr>
          </a:p>
          <a:p>
            <a:pPr marL="457200" lvl="0" indent="-30087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2845" dirty="0">
                <a:solidFill>
                  <a:schemeClr val="dk1"/>
                </a:solidFill>
              </a:rPr>
              <a:t>No specific OS or RAM requirements (Since the backend runs on a server)</a:t>
            </a:r>
            <a:endParaRPr sz="2845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24" name="Google Shape;224;p21"/>
          <p:cNvSpPr txBox="1">
            <a:spLocks noGrp="1"/>
          </p:cNvSpPr>
          <p:nvPr>
            <p:ph type="title"/>
          </p:nvPr>
        </p:nvSpPr>
        <p:spPr>
          <a:xfrm>
            <a:off x="48000" y="-60450"/>
            <a:ext cx="5296800" cy="7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 b="1">
                <a:latin typeface="Raleway"/>
                <a:ea typeface="Raleway"/>
                <a:cs typeface="Raleway"/>
                <a:sym typeface="Raleway"/>
              </a:rPr>
              <a:t>System Requirements</a:t>
            </a:r>
            <a:endParaRPr sz="3300"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5" name="Google Shape;225;p21"/>
          <p:cNvSpPr txBox="1"/>
          <p:nvPr/>
        </p:nvSpPr>
        <p:spPr>
          <a:xfrm>
            <a:off x="151850" y="2305200"/>
            <a:ext cx="8267700" cy="28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 dirty="0">
                <a:solidFill>
                  <a:schemeClr val="dk1"/>
                </a:solidFill>
              </a:rPr>
              <a:t>Operating System: Windows, macOS, or Linux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 dirty="0">
                <a:solidFill>
                  <a:schemeClr val="dk1"/>
                </a:solidFill>
              </a:rPr>
              <a:t>Java Development Kit (JDK): JDK </a:t>
            </a:r>
            <a:r>
              <a:rPr lang="en-GB" sz="1200">
                <a:solidFill>
                  <a:schemeClr val="dk1"/>
                </a:solidFill>
              </a:rPr>
              <a:t>17+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   Build Tool: </a:t>
            </a:r>
            <a:endParaRPr sz="1200" b="1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</a:rPr>
              <a:t>    Maven (Apache Maven 3.8+) or Gradle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</a:rPr>
              <a:t>    Database: PostgreSQL/MySQL/SQLite/MongoDB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 b="1" dirty="0">
                <a:solidFill>
                  <a:schemeClr val="dk1"/>
                </a:solidFill>
              </a:rPr>
              <a:t>   Minimum System Specs:</a:t>
            </a:r>
            <a:endParaRPr sz="1200" b="1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 dirty="0">
                <a:solidFill>
                  <a:schemeClr val="dk1"/>
                </a:solidFill>
              </a:rPr>
              <a:t>CPU: Dual-core processor (Intel i5/AMD </a:t>
            </a:r>
            <a:r>
              <a:rPr lang="en-GB" sz="1200" dirty="0" err="1">
                <a:solidFill>
                  <a:schemeClr val="dk1"/>
                </a:solidFill>
              </a:rPr>
              <a:t>Ryzen</a:t>
            </a:r>
            <a:r>
              <a:rPr lang="en-GB" sz="1200" dirty="0">
                <a:solidFill>
                  <a:schemeClr val="dk1"/>
                </a:solidFill>
              </a:rPr>
              <a:t> 3 or better)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 dirty="0">
                <a:solidFill>
                  <a:schemeClr val="dk1"/>
                </a:solidFill>
              </a:rPr>
              <a:t>RAM: At least 4GB RAM (8GB+ recommended for smooth development)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 dirty="0">
                <a:solidFill>
                  <a:schemeClr val="dk1"/>
                </a:solidFill>
              </a:rPr>
              <a:t>Storage: 10GB+ free disk space</a:t>
            </a:r>
            <a:endParaRPr sz="800" dirty="0"/>
          </a:p>
        </p:txBody>
      </p:sp>
      <p:sp>
        <p:nvSpPr>
          <p:cNvPr id="226" name="Google Shape;226;p21"/>
          <p:cNvSpPr txBox="1"/>
          <p:nvPr/>
        </p:nvSpPr>
        <p:spPr>
          <a:xfrm>
            <a:off x="246725" y="1917600"/>
            <a:ext cx="630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Development Environment (For Running Locally)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990536-B413-CBA9-51E3-ACF58667B1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A86E8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682</Words>
  <Application>Microsoft Office PowerPoint</Application>
  <PresentationFormat>On-screen Show (16:9)</PresentationFormat>
  <Paragraphs>132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Raleway</vt:lpstr>
      <vt:lpstr>Roboto Medium</vt:lpstr>
      <vt:lpstr>Raleway Black</vt:lpstr>
      <vt:lpstr>Raleway ExtraBold</vt:lpstr>
      <vt:lpstr>Arial</vt:lpstr>
      <vt:lpstr>Lato</vt:lpstr>
      <vt:lpstr>Roboto</vt:lpstr>
      <vt:lpstr>Roboto Thin</vt:lpstr>
      <vt:lpstr>Simple Light</vt:lpstr>
      <vt:lpstr>“My Portfolio”</vt:lpstr>
      <vt:lpstr>Problem Statement: The Need for a Digital Portfolio </vt:lpstr>
      <vt:lpstr>Goal and Scope: A Comprehensive Showcase </vt:lpstr>
      <vt:lpstr>Advantages of the Portfolio Website: A Powerful Tool </vt:lpstr>
      <vt:lpstr>Technologies Utilized: A Blend of Front-End and Back-End  </vt:lpstr>
      <vt:lpstr>Key Features and Functionalities: A User-Friendly Experience </vt:lpstr>
      <vt:lpstr>User Interface Design and Responsiveness: A Seamless Experience </vt:lpstr>
      <vt:lpstr>Backend Architecture and API Integration: Seamless Data Management </vt:lpstr>
      <vt:lpstr>Client Requirements (End-Users Visiting Website)</vt:lpstr>
      <vt:lpstr>Challenges Faced and Lessons Learned: Overcoming Obstacles </vt:lpstr>
      <vt:lpstr>Future Enhancements and Roadmap: Continuous Improvement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Sandesh Khadka</cp:lastModifiedBy>
  <cp:revision>2</cp:revision>
  <dcterms:modified xsi:type="dcterms:W3CDTF">2025-02-23T04:43:23Z</dcterms:modified>
</cp:coreProperties>
</file>