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7" r:id="rId4"/>
    <p:sldId id="258" r:id="rId5"/>
    <p:sldId id="265" r:id="rId6"/>
    <p:sldId id="264" r:id="rId7"/>
    <p:sldId id="259" r:id="rId8"/>
    <p:sldId id="266" r:id="rId9"/>
    <p:sldId id="268" r:id="rId10"/>
    <p:sldId id="269" r:id="rId11"/>
    <p:sldId id="260" r:id="rId12"/>
    <p:sldId id="263"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360A65-5561-B77F-5F1F-3ADF5634960C}" v="858" dt="2020-06-24T18:21:39.046"/>
    <p1510:client id="{839F8633-7C6E-A04F-41E9-DA06008AC6AF}" v="457" dt="2020-06-24T16:59:57.474"/>
    <p1510:client id="{AC21294D-E7A9-7D41-BB07-8939455E1CAD}" v="285" dt="2020-06-10T13:16:35.886"/>
    <p1510:client id="{F12FF025-14F8-423C-D0CE-0674FD172D10}" v="1262" dt="2020-06-10T13:16:04.8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B7810A5-1A13-4087-8DFA-155E6E5B5D73}" type="datetimeFigureOut">
              <a:rPr lang="tr-TR" smtClean="0"/>
              <a:t>24.06.2020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rIns="45720"/>
          <a:lstStyle/>
          <a:p>
            <a:fld id="{600CBFCC-E1FF-473E-BF42-70E7405CF173}" type="slidenum">
              <a:rPr lang="tr-TR" smtClean="0"/>
              <a:t>‹#›</a:t>
            </a:fld>
            <a:endParaRPr lang="tr-TR"/>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29878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7810A5-1A13-4087-8DFA-155E6E5B5D73}" type="datetimeFigureOut">
              <a:rPr lang="tr-TR" smtClean="0"/>
              <a:t>24.06.2020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61784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7810A5-1A13-4087-8DFA-155E6E5B5D73}" type="datetimeFigureOut">
              <a:rPr lang="tr-TR" smtClean="0"/>
              <a:t>24.06.2020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1164236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7810A5-1A13-4087-8DFA-155E6E5B5D73}" type="datetimeFigureOut">
              <a:rPr lang="tr-TR" smtClean="0"/>
              <a:t>24.06.2020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7202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7810A5-1A13-4087-8DFA-155E6E5B5D73}" type="datetimeFigureOut">
              <a:rPr lang="tr-TR" smtClean="0"/>
              <a:t>24.06.2020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3636461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7810A5-1A13-4087-8DFA-155E6E5B5D73}" type="datetimeFigureOut">
              <a:rPr lang="tr-TR" smtClean="0"/>
              <a:t>24.06.2020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0CBFCC-E1FF-473E-BF42-70E7405CF173}" type="slidenum">
              <a:rPr lang="tr-TR" smtClean="0"/>
              <a:t>‹#›</a:t>
            </a:fld>
            <a:endParaRPr lang="tr-TR"/>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2605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7810A5-1A13-4087-8DFA-155E6E5B5D73}" type="datetimeFigureOut">
              <a:rPr lang="tr-TR" smtClean="0"/>
              <a:t>24.06.2020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4223613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7810A5-1A13-4087-8DFA-155E6E5B5D73}" type="datetimeFigureOut">
              <a:rPr lang="tr-TR" smtClean="0"/>
              <a:t>24.06.2020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00CBFCC-E1FF-473E-BF42-70E7405CF173}" type="slidenum">
              <a:rPr lang="tr-TR" smtClean="0"/>
              <a:t>‹#›</a:t>
            </a:fld>
            <a:endParaRPr lang="tr-TR"/>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86665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B7810A5-1A13-4087-8DFA-155E6E5B5D73}" type="datetimeFigureOut">
              <a:rPr lang="tr-TR" smtClean="0"/>
              <a:t>24.06.2020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292467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7810A5-1A13-4087-8DFA-155E6E5B5D73}" type="datetimeFigureOut">
              <a:rPr lang="tr-TR" smtClean="0"/>
              <a:t>24.06.2020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1650365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7810A5-1A13-4087-8DFA-155E6E5B5D73}" type="datetimeFigureOut">
              <a:rPr lang="tr-TR" smtClean="0"/>
              <a:t>24.06.2020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74670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Eigth level</a:t>
            </a:r>
          </a:p>
          <a:p>
            <a:pPr lvl="8"/>
            <a:r>
              <a:rPr lang="en-US"/>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7B7810A5-1A13-4087-8DFA-155E6E5B5D73}" type="datetimeFigureOut">
              <a:rPr lang="tr-TR" smtClean="0"/>
              <a:t>24.06.2020</a:t>
            </a:fld>
            <a:endParaRPr lang="tr-TR"/>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00CBFCC-E1FF-473E-BF42-70E7405CF173}" type="slidenum">
              <a:rPr lang="tr-TR" smtClean="0"/>
              <a:t>‹#›</a:t>
            </a:fld>
            <a:endParaRPr lang="tr-TR"/>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17581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124" y="487443"/>
            <a:ext cx="5841548" cy="58415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40000"/>
                  <a:lumOff val="60000"/>
                </a:schemeClr>
              </a:solidFill>
            </a:endParaRPr>
          </a:p>
        </p:txBody>
      </p:sp>
      <p:pic>
        <p:nvPicPr>
          <p:cNvPr id="29" name="Picture 28">
            <a:extLst>
              <a:ext uri="{FF2B5EF4-FFF2-40B4-BE49-F238E27FC236}">
                <a16:creationId xmlns:a16="http://schemas.microsoft.com/office/drawing/2014/main" id="{15ADB788-8569-409E-862D-665AD53C99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a:xfrm>
            <a:off x="3039048" y="2568817"/>
            <a:ext cx="7155598" cy="3133968"/>
          </a:xfrm>
        </p:spPr>
        <p:txBody>
          <a:bodyPr>
            <a:normAutofit/>
          </a:bodyPr>
          <a:lstStyle/>
          <a:p>
            <a:pPr algn="l"/>
            <a:r>
              <a:rPr lang="tr-TR" sz="6600">
                <a:solidFill>
                  <a:srgbClr val="1F2D29"/>
                </a:solidFill>
                <a:cs typeface="Arial"/>
              </a:rPr>
              <a:t>File </a:t>
            </a:r>
            <a:r>
              <a:rPr lang="tr-TR" sz="6600" err="1">
                <a:solidFill>
                  <a:srgbClr val="1F2D29"/>
                </a:solidFill>
                <a:cs typeface="Arial"/>
              </a:rPr>
              <a:t>Compression</a:t>
            </a:r>
            <a:r>
              <a:rPr lang="tr-TR" sz="6600">
                <a:solidFill>
                  <a:srgbClr val="1F2D29"/>
                </a:solidFill>
                <a:cs typeface="Arial"/>
              </a:rPr>
              <a:t> </a:t>
            </a:r>
            <a:r>
              <a:rPr lang="tr-TR" sz="6600" err="1">
                <a:solidFill>
                  <a:srgbClr val="1F2D29"/>
                </a:solidFill>
                <a:cs typeface="Arial"/>
              </a:rPr>
              <a:t>Algorithm</a:t>
            </a:r>
            <a:r>
              <a:rPr lang="tr-TR" sz="6600">
                <a:solidFill>
                  <a:srgbClr val="1F2D29"/>
                </a:solidFill>
                <a:cs typeface="Arial"/>
              </a:rPr>
              <a:t> Using </a:t>
            </a:r>
            <a:r>
              <a:rPr lang="tr-TR" sz="6600" err="1">
                <a:solidFill>
                  <a:srgbClr val="1F2D29"/>
                </a:solidFill>
                <a:cs typeface="Arial"/>
              </a:rPr>
              <a:t>Huffman</a:t>
            </a:r>
            <a:r>
              <a:rPr lang="tr-TR" sz="6600">
                <a:solidFill>
                  <a:srgbClr val="1F2D29"/>
                </a:solidFill>
                <a:cs typeface="Arial"/>
              </a:rPr>
              <a:t> </a:t>
            </a:r>
            <a:r>
              <a:rPr lang="tr-TR" sz="6600" err="1">
                <a:solidFill>
                  <a:srgbClr val="1F2D29"/>
                </a:solidFill>
                <a:cs typeface="Arial"/>
              </a:rPr>
              <a:t>Coding</a:t>
            </a:r>
            <a:endParaRPr lang="en-US" sz="6600" err="1">
              <a:solidFill>
                <a:srgbClr val="1F2D29"/>
              </a:solidFill>
            </a:endParaRPr>
          </a:p>
        </p:txBody>
      </p:sp>
      <p:sp>
        <p:nvSpPr>
          <p:cNvPr id="3" name="Subtitle 2">
            <a:extLst>
              <a:ext uri="{FF2B5EF4-FFF2-40B4-BE49-F238E27FC236}">
                <a16:creationId xmlns:a16="http://schemas.microsoft.com/office/drawing/2014/main" id="{C4542EAC-8BF3-4BFD-9891-145BC49409C2}"/>
              </a:ext>
            </a:extLst>
          </p:cNvPr>
          <p:cNvSpPr>
            <a:spLocks noGrp="1"/>
          </p:cNvSpPr>
          <p:nvPr>
            <p:ph type="subTitle" idx="1"/>
          </p:nvPr>
        </p:nvSpPr>
        <p:spPr>
          <a:xfrm>
            <a:off x="3039048" y="1325691"/>
            <a:ext cx="4355178" cy="1138426"/>
          </a:xfrm>
        </p:spPr>
        <p:txBody>
          <a:bodyPr>
            <a:normAutofit/>
          </a:bodyPr>
          <a:lstStyle/>
          <a:p>
            <a:pPr algn="l"/>
            <a:r>
              <a:rPr lang="tr-TR" sz="1600" b="1" i="1">
                <a:solidFill>
                  <a:srgbClr val="1F2D29"/>
                </a:solidFill>
                <a:cs typeface="Arial"/>
              </a:rPr>
              <a:t>DSA PROJECT</a:t>
            </a:r>
          </a:p>
        </p:txBody>
      </p:sp>
      <p:sp>
        <p:nvSpPr>
          <p:cNvPr id="31" name="Rectangle 30">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ight Triangle 32">
            <a:extLst>
              <a:ext uri="{FF2B5EF4-FFF2-40B4-BE49-F238E27FC236}">
                <a16:creationId xmlns:a16="http://schemas.microsoft.com/office/drawing/2014/main" id="{2663C086-1480-4E81-BD6F-3E43A4C38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585313" y="2747897"/>
            <a:ext cx="353147" cy="353147"/>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BB856D1-D6E0-4ADC-BA67-5178FC641B58}"/>
              </a:ext>
            </a:extLst>
          </p:cNvPr>
          <p:cNvSpPr txBox="1"/>
          <p:nvPr/>
        </p:nvSpPr>
        <p:spPr>
          <a:xfrm>
            <a:off x="9451383" y="5525145"/>
            <a:ext cx="274319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Team Members:</a:t>
            </a:r>
          </a:p>
          <a:p>
            <a:pPr marL="285750" indent="-285750">
              <a:buFont typeface="Arial"/>
              <a:buChar char="•"/>
            </a:pPr>
            <a:r>
              <a:rPr lang="en-US">
                <a:cs typeface="Arial"/>
              </a:rPr>
              <a:t>Sandesh Kumar</a:t>
            </a:r>
          </a:p>
          <a:p>
            <a:pPr marL="285750" indent="-285750">
              <a:buFont typeface="Arial"/>
              <a:buChar char="•"/>
            </a:pPr>
            <a:r>
              <a:rPr lang="en-US">
                <a:cs typeface="Arial"/>
              </a:rPr>
              <a:t>Fatima Nasir Khan</a:t>
            </a:r>
          </a:p>
          <a:p>
            <a:pPr marL="285750" indent="-285750">
              <a:buFont typeface="Arial"/>
              <a:buChar char="•"/>
            </a:pPr>
            <a:r>
              <a:rPr lang="en-US" err="1">
                <a:cs typeface="Arial"/>
              </a:rPr>
              <a:t>Tasmiya</a:t>
            </a:r>
            <a:r>
              <a:rPr lang="en-US">
                <a:cs typeface="Arial"/>
              </a:rPr>
              <a:t> Malik</a:t>
            </a:r>
          </a:p>
        </p:txBody>
      </p:sp>
    </p:spTree>
    <p:extLst>
      <p:ext uri="{BB962C8B-B14F-4D97-AF65-F5344CB8AC3E}">
        <p14:creationId xmlns:p14="http://schemas.microsoft.com/office/powerpoint/2010/main" val="55372654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6" descr="A screenshot of a social media post&#10;&#10;Description generated with very high confidence">
            <a:extLst>
              <a:ext uri="{FF2B5EF4-FFF2-40B4-BE49-F238E27FC236}">
                <a16:creationId xmlns:a16="http://schemas.microsoft.com/office/drawing/2014/main" id="{429E28F2-FC4D-4CC0-B307-1F0FE0CAED7D}"/>
              </a:ext>
            </a:extLst>
          </p:cNvPr>
          <p:cNvPicPr>
            <a:picLocks noGrp="1" noChangeAspect="1"/>
          </p:cNvPicPr>
          <p:nvPr>
            <p:ph idx="1"/>
          </p:nvPr>
        </p:nvPicPr>
        <p:blipFill>
          <a:blip r:embed="rId2"/>
          <a:stretch>
            <a:fillRect/>
          </a:stretch>
        </p:blipFill>
        <p:spPr>
          <a:xfrm>
            <a:off x="1838418" y="1757746"/>
            <a:ext cx="8731721" cy="3989091"/>
          </a:xfrm>
        </p:spPr>
      </p:pic>
    </p:spTree>
    <p:extLst>
      <p:ext uri="{BB962C8B-B14F-4D97-AF65-F5344CB8AC3E}">
        <p14:creationId xmlns:p14="http://schemas.microsoft.com/office/powerpoint/2010/main" val="1755771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BB486-5EC9-4820-9006-28E9407B8069}"/>
              </a:ext>
            </a:extLst>
          </p:cNvPr>
          <p:cNvSpPr>
            <a:spLocks noGrp="1"/>
          </p:cNvSpPr>
          <p:nvPr>
            <p:ph type="title"/>
          </p:nvPr>
        </p:nvSpPr>
        <p:spPr/>
        <p:txBody>
          <a:bodyPr/>
          <a:lstStyle/>
          <a:p>
            <a:pPr algn="l"/>
            <a:r>
              <a:rPr lang="en-US">
                <a:ea typeface="+mj-lt"/>
                <a:cs typeface="+mj-lt"/>
              </a:rPr>
              <a:t>Used data structures and techniques in Program</a:t>
            </a:r>
            <a:endParaRPr lang="en-US"/>
          </a:p>
        </p:txBody>
      </p:sp>
      <p:sp>
        <p:nvSpPr>
          <p:cNvPr id="3" name="Content Placeholder 2">
            <a:extLst>
              <a:ext uri="{FF2B5EF4-FFF2-40B4-BE49-F238E27FC236}">
                <a16:creationId xmlns:a16="http://schemas.microsoft.com/office/drawing/2014/main" id="{9E9515FA-2A66-4FD5-B228-E40B46CC8869}"/>
              </a:ext>
            </a:extLst>
          </p:cNvPr>
          <p:cNvSpPr>
            <a:spLocks noGrp="1"/>
          </p:cNvSpPr>
          <p:nvPr>
            <p:ph idx="1"/>
          </p:nvPr>
        </p:nvSpPr>
        <p:spPr>
          <a:xfrm>
            <a:off x="2609076" y="2052116"/>
            <a:ext cx="7796540" cy="3997828"/>
          </a:xfrm>
        </p:spPr>
        <p:txBody>
          <a:bodyPr vert="horz" lIns="91440" tIns="45720" rIns="91440" bIns="45720" rtlCol="0" anchor="t">
            <a:normAutofit/>
          </a:bodyPr>
          <a:lstStyle/>
          <a:p>
            <a:pPr marL="0" indent="0">
              <a:buNone/>
            </a:pPr>
            <a:r>
              <a:rPr lang="en-US">
                <a:cs typeface="Arial" panose="020B0604020202020204"/>
              </a:rPr>
              <a:t>1:Trees</a:t>
            </a:r>
          </a:p>
          <a:p>
            <a:pPr marL="0" indent="0">
              <a:buNone/>
            </a:pPr>
            <a:r>
              <a:rPr lang="en-US">
                <a:cs typeface="Arial" panose="020B0604020202020204"/>
              </a:rPr>
              <a:t>2:Stacks</a:t>
            </a:r>
          </a:p>
          <a:p>
            <a:pPr marL="0" indent="0">
              <a:buNone/>
            </a:pPr>
            <a:r>
              <a:rPr lang="en-US">
                <a:cs typeface="Arial" panose="020B0604020202020204"/>
              </a:rPr>
              <a:t>3:Dictionaries</a:t>
            </a:r>
          </a:p>
          <a:p>
            <a:pPr marL="0" indent="0">
              <a:buNone/>
            </a:pPr>
            <a:r>
              <a:rPr lang="en-US">
                <a:cs typeface="Arial" panose="020B0604020202020204"/>
              </a:rPr>
              <a:t>4:Huffman Algorithm</a:t>
            </a:r>
          </a:p>
          <a:p>
            <a:pPr marL="0" indent="0">
              <a:buNone/>
            </a:pPr>
            <a:r>
              <a:rPr lang="en-US">
                <a:cs typeface="Arial" panose="020B0604020202020204"/>
              </a:rPr>
              <a:t>5:Binary to character conversion</a:t>
            </a:r>
          </a:p>
          <a:p>
            <a:pPr marL="0" indent="0">
              <a:buNone/>
            </a:pPr>
            <a:r>
              <a:rPr lang="en-US">
                <a:cs typeface="Arial" panose="020B0604020202020204"/>
              </a:rPr>
              <a:t>6:Character to Binary Conversion</a:t>
            </a:r>
          </a:p>
          <a:p>
            <a:pPr marL="0" indent="0">
              <a:buNone/>
            </a:pPr>
            <a:r>
              <a:rPr lang="en-US">
                <a:cs typeface="Arial" panose="020B0604020202020204"/>
              </a:rPr>
              <a:t>7:Tkinter Library</a:t>
            </a:r>
          </a:p>
          <a:p>
            <a:pPr marL="0" indent="0">
              <a:buNone/>
            </a:pPr>
            <a:endParaRPr lang="en-US">
              <a:cs typeface="Arial" panose="020B0604020202020204"/>
            </a:endParaRPr>
          </a:p>
        </p:txBody>
      </p:sp>
    </p:spTree>
    <p:extLst>
      <p:ext uri="{BB962C8B-B14F-4D97-AF65-F5344CB8AC3E}">
        <p14:creationId xmlns:p14="http://schemas.microsoft.com/office/powerpoint/2010/main" val="3039484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6D36C-D6B1-4A48-91B0-CE720750AEDA}"/>
              </a:ext>
            </a:extLst>
          </p:cNvPr>
          <p:cNvSpPr>
            <a:spLocks noGrp="1"/>
          </p:cNvSpPr>
          <p:nvPr>
            <p:ph type="title"/>
          </p:nvPr>
        </p:nvSpPr>
        <p:spPr/>
        <p:txBody>
          <a:bodyPr/>
          <a:lstStyle/>
          <a:p>
            <a:pPr algn="l"/>
            <a:r>
              <a:rPr lang="en-US">
                <a:cs typeface="Arial" panose="020B0604020202020204"/>
              </a:rPr>
              <a:t>Key challenges and issues</a:t>
            </a:r>
          </a:p>
        </p:txBody>
      </p:sp>
      <p:sp>
        <p:nvSpPr>
          <p:cNvPr id="3" name="Content Placeholder 2">
            <a:extLst>
              <a:ext uri="{FF2B5EF4-FFF2-40B4-BE49-F238E27FC236}">
                <a16:creationId xmlns:a16="http://schemas.microsoft.com/office/drawing/2014/main" id="{6C0722FF-7A5C-4BCA-9EED-33127DA3B945}"/>
              </a:ext>
            </a:extLst>
          </p:cNvPr>
          <p:cNvSpPr>
            <a:spLocks noGrp="1"/>
          </p:cNvSpPr>
          <p:nvPr>
            <p:ph idx="1"/>
          </p:nvPr>
        </p:nvSpPr>
        <p:spPr>
          <a:xfrm>
            <a:off x="2609076" y="1922230"/>
            <a:ext cx="7796540" cy="3997828"/>
          </a:xfrm>
        </p:spPr>
        <p:txBody>
          <a:bodyPr vert="horz" lIns="91440" tIns="45720" rIns="91440" bIns="45720" rtlCol="0" anchor="t">
            <a:normAutofit/>
          </a:bodyPr>
          <a:lstStyle/>
          <a:p>
            <a:pPr marL="0" indent="0">
              <a:buNone/>
            </a:pPr>
            <a:r>
              <a:rPr lang="en-US">
                <a:cs typeface="Arial" panose="020B0604020202020204"/>
              </a:rPr>
              <a:t>1: Binary code can't be written on txt files. </a:t>
            </a:r>
          </a:p>
          <a:p>
            <a:pPr marL="0" indent="0">
              <a:buNone/>
            </a:pPr>
            <a:r>
              <a:rPr lang="en-US">
                <a:cs typeface="Arial" panose="020B0604020202020204"/>
              </a:rPr>
              <a:t>2: Txt files don't recognize characters of 8 bit</a:t>
            </a:r>
          </a:p>
          <a:p>
            <a:pPr marL="0" indent="0">
              <a:buNone/>
            </a:pPr>
            <a:r>
              <a:rPr lang="en-US">
                <a:cs typeface="Arial" panose="020B0604020202020204"/>
              </a:rPr>
              <a:t>3: Work environment and internet issues</a:t>
            </a:r>
          </a:p>
        </p:txBody>
      </p:sp>
    </p:spTree>
    <p:extLst>
      <p:ext uri="{BB962C8B-B14F-4D97-AF65-F5344CB8AC3E}">
        <p14:creationId xmlns:p14="http://schemas.microsoft.com/office/powerpoint/2010/main" val="1142343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4651F-B757-4EC3-868D-EE424E407F37}"/>
              </a:ext>
            </a:extLst>
          </p:cNvPr>
          <p:cNvSpPr>
            <a:spLocks noGrp="1"/>
          </p:cNvSpPr>
          <p:nvPr>
            <p:ph type="title"/>
          </p:nvPr>
        </p:nvSpPr>
        <p:spPr>
          <a:xfrm>
            <a:off x="2611808" y="808056"/>
            <a:ext cx="7966990" cy="635616"/>
          </a:xfrm>
        </p:spPr>
        <p:txBody>
          <a:bodyPr/>
          <a:lstStyle/>
          <a:p>
            <a:pPr algn="l"/>
            <a:r>
              <a:rPr lang="en-US">
                <a:cs typeface="Arial" panose="020B0604020202020204"/>
              </a:rPr>
              <a:t>Output/Results </a:t>
            </a:r>
          </a:p>
        </p:txBody>
      </p:sp>
      <p:sp>
        <p:nvSpPr>
          <p:cNvPr id="3" name="Content Placeholder 2">
            <a:extLst>
              <a:ext uri="{FF2B5EF4-FFF2-40B4-BE49-F238E27FC236}">
                <a16:creationId xmlns:a16="http://schemas.microsoft.com/office/drawing/2014/main" id="{1AD6C8CF-EFF7-4DBA-BDD6-9A2C964B0E30}"/>
              </a:ext>
            </a:extLst>
          </p:cNvPr>
          <p:cNvSpPr>
            <a:spLocks noGrp="1"/>
          </p:cNvSpPr>
          <p:nvPr>
            <p:ph idx="1"/>
          </p:nvPr>
        </p:nvSpPr>
        <p:spPr>
          <a:xfrm>
            <a:off x="2271372" y="1619161"/>
            <a:ext cx="7796540" cy="3997828"/>
          </a:xfrm>
        </p:spPr>
        <p:txBody>
          <a:bodyPr vert="horz" lIns="91440" tIns="45720" rIns="91440" bIns="45720" rtlCol="0" anchor="t">
            <a:normAutofit/>
          </a:bodyPr>
          <a:lstStyle/>
          <a:p>
            <a:pPr marL="0" indent="0">
              <a:buNone/>
            </a:pPr>
            <a:r>
              <a:rPr lang="en-US">
                <a:cs typeface="Arial" panose="020B0604020202020204"/>
              </a:rPr>
              <a:t>This algorithm is working well and is completed </a:t>
            </a:r>
            <a:endParaRPr lang="en-US"/>
          </a:p>
          <a:p>
            <a:pPr marL="0" indent="0">
              <a:buNone/>
            </a:pPr>
            <a:r>
              <a:rPr lang="en-US">
                <a:cs typeface="Arial" panose="020B0604020202020204"/>
              </a:rPr>
              <a:t>We have used it on some of our Modernity essays and the file uploaded by Miss Aisha for HW 2 and all of them were compressed easily.</a:t>
            </a:r>
          </a:p>
          <a:p>
            <a:pPr marL="0" indent="0">
              <a:buNone/>
            </a:pPr>
            <a:endParaRPr lang="en-US">
              <a:cs typeface="Arial" panose="020B0604020202020204"/>
            </a:endParaRPr>
          </a:p>
        </p:txBody>
      </p:sp>
    </p:spTree>
    <p:extLst>
      <p:ext uri="{BB962C8B-B14F-4D97-AF65-F5344CB8AC3E}">
        <p14:creationId xmlns:p14="http://schemas.microsoft.com/office/powerpoint/2010/main" val="31594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E2F0E-98E1-4A84-853E-5E3F63746960}"/>
              </a:ext>
            </a:extLst>
          </p:cNvPr>
          <p:cNvSpPr>
            <a:spLocks noGrp="1"/>
          </p:cNvSpPr>
          <p:nvPr>
            <p:ph type="title"/>
          </p:nvPr>
        </p:nvSpPr>
        <p:spPr/>
        <p:txBody>
          <a:bodyPr/>
          <a:lstStyle/>
          <a:p>
            <a:pPr algn="l"/>
            <a:r>
              <a:rPr lang="en-US">
                <a:cs typeface="Arial"/>
              </a:rPr>
              <a:t>Objectives</a:t>
            </a:r>
            <a:endParaRPr lang="en-US"/>
          </a:p>
        </p:txBody>
      </p:sp>
      <p:sp>
        <p:nvSpPr>
          <p:cNvPr id="3" name="Content Placeholder 2">
            <a:extLst>
              <a:ext uri="{FF2B5EF4-FFF2-40B4-BE49-F238E27FC236}">
                <a16:creationId xmlns:a16="http://schemas.microsoft.com/office/drawing/2014/main" id="{DF6DDF41-4B64-4468-BAC7-6221B89BCEEA}"/>
              </a:ext>
            </a:extLst>
          </p:cNvPr>
          <p:cNvSpPr>
            <a:spLocks noGrp="1"/>
          </p:cNvSpPr>
          <p:nvPr>
            <p:ph idx="1"/>
          </p:nvPr>
        </p:nvSpPr>
        <p:spPr/>
        <p:txBody>
          <a:bodyPr/>
          <a:lstStyle/>
          <a:p>
            <a:pPr marL="344170" indent="-344170"/>
            <a:r>
              <a:rPr lang="en-US">
                <a:cs typeface="Arial"/>
              </a:rPr>
              <a:t>To create an algorithm that successfully reduces size of document</a:t>
            </a:r>
          </a:p>
          <a:p>
            <a:pPr marL="344170" indent="-344170"/>
            <a:r>
              <a:rPr lang="en-US">
                <a:cs typeface="Arial"/>
              </a:rPr>
              <a:t>In current scenario of online life it has become vital to transfer important files with the help of the internet</a:t>
            </a:r>
          </a:p>
          <a:p>
            <a:pPr marL="344170" indent="-344170"/>
            <a:r>
              <a:rPr lang="en-US">
                <a:cs typeface="Arial"/>
              </a:rPr>
              <a:t>There is a limit to the size of a file that can be transferred easily with the help of our home internets.</a:t>
            </a:r>
          </a:p>
          <a:p>
            <a:pPr marL="344170" indent="-344170"/>
            <a:r>
              <a:rPr lang="en-US">
                <a:cs typeface="Arial"/>
              </a:rPr>
              <a:t>This algorithm will create lossless compression of a file that can be transferred from a sender to a receiver     </a:t>
            </a:r>
          </a:p>
        </p:txBody>
      </p:sp>
    </p:spTree>
    <p:extLst>
      <p:ext uri="{BB962C8B-B14F-4D97-AF65-F5344CB8AC3E}">
        <p14:creationId xmlns:p14="http://schemas.microsoft.com/office/powerpoint/2010/main" val="2097804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2A557-D3E4-44A2-A00A-C17038464239}"/>
              </a:ext>
            </a:extLst>
          </p:cNvPr>
          <p:cNvSpPr>
            <a:spLocks noGrp="1"/>
          </p:cNvSpPr>
          <p:nvPr>
            <p:ph type="title"/>
          </p:nvPr>
        </p:nvSpPr>
        <p:spPr/>
        <p:txBody>
          <a:bodyPr/>
          <a:lstStyle/>
          <a:p>
            <a:pPr algn="l"/>
            <a:r>
              <a:rPr lang="en-US">
                <a:cs typeface="Arial" panose="020B0604020202020204"/>
              </a:rPr>
              <a:t>Project work</a:t>
            </a:r>
          </a:p>
        </p:txBody>
      </p:sp>
      <p:sp>
        <p:nvSpPr>
          <p:cNvPr id="3" name="Content Placeholder 2">
            <a:extLst>
              <a:ext uri="{FF2B5EF4-FFF2-40B4-BE49-F238E27FC236}">
                <a16:creationId xmlns:a16="http://schemas.microsoft.com/office/drawing/2014/main" id="{85B86D61-8CB2-4E52-8628-21B150DFBC6E}"/>
              </a:ext>
            </a:extLst>
          </p:cNvPr>
          <p:cNvSpPr>
            <a:spLocks noGrp="1"/>
          </p:cNvSpPr>
          <p:nvPr>
            <p:ph idx="1"/>
          </p:nvPr>
        </p:nvSpPr>
        <p:spPr>
          <a:xfrm>
            <a:off x="2375280" y="1982843"/>
            <a:ext cx="7796540" cy="3703419"/>
          </a:xfrm>
        </p:spPr>
        <p:txBody>
          <a:bodyPr vert="horz" lIns="91440" tIns="45720" rIns="91440" bIns="45720" rtlCol="0" anchor="t">
            <a:normAutofit/>
          </a:bodyPr>
          <a:lstStyle/>
          <a:p>
            <a:pPr marL="0" indent="0">
              <a:buNone/>
            </a:pPr>
            <a:r>
              <a:rPr lang="en-US">
                <a:cs typeface="Arial" panose="020B0604020202020204"/>
              </a:rPr>
              <a:t>Huffman Coding is a greedy algorithm</a:t>
            </a:r>
            <a:endParaRPr lang="en-US"/>
          </a:p>
          <a:p>
            <a:pPr marL="0" indent="0">
              <a:buNone/>
            </a:pPr>
            <a:r>
              <a:rPr lang="en-US">
                <a:cs typeface="Arial" panose="020B0604020202020204"/>
              </a:rPr>
              <a:t>A normal character takes up 8 bits. </a:t>
            </a:r>
          </a:p>
          <a:p>
            <a:pPr marL="0" indent="0">
              <a:buNone/>
            </a:pPr>
            <a:r>
              <a:rPr lang="en-US">
                <a:cs typeface="Arial" panose="020B0604020202020204"/>
              </a:rPr>
              <a:t>If we assign less number of bits to each character then we can save a lot of space. </a:t>
            </a:r>
          </a:p>
          <a:p>
            <a:pPr marL="0" indent="0">
              <a:buNone/>
            </a:pPr>
            <a:r>
              <a:rPr lang="en-US">
                <a:ea typeface="+mn-lt"/>
                <a:cs typeface="+mn-lt"/>
              </a:rPr>
              <a:t>It creates a frequency table of characters and then forms a tree from it.</a:t>
            </a:r>
          </a:p>
        </p:txBody>
      </p:sp>
    </p:spTree>
    <p:extLst>
      <p:ext uri="{BB962C8B-B14F-4D97-AF65-F5344CB8AC3E}">
        <p14:creationId xmlns:p14="http://schemas.microsoft.com/office/powerpoint/2010/main" val="1491116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116F9-9CBF-4D1F-A866-BD3C409CF95A}"/>
              </a:ext>
            </a:extLst>
          </p:cNvPr>
          <p:cNvSpPr>
            <a:spLocks noGrp="1"/>
          </p:cNvSpPr>
          <p:nvPr>
            <p:ph type="title"/>
          </p:nvPr>
        </p:nvSpPr>
        <p:spPr/>
        <p:txBody>
          <a:bodyPr/>
          <a:lstStyle/>
          <a:p>
            <a:pPr algn="l"/>
            <a:r>
              <a:rPr lang="en-US">
                <a:cs typeface="Arial" panose="020B0604020202020204"/>
              </a:rPr>
              <a:t>Work (continued)</a:t>
            </a:r>
          </a:p>
        </p:txBody>
      </p:sp>
      <p:sp>
        <p:nvSpPr>
          <p:cNvPr id="3" name="Content Placeholder 2">
            <a:extLst>
              <a:ext uri="{FF2B5EF4-FFF2-40B4-BE49-F238E27FC236}">
                <a16:creationId xmlns:a16="http://schemas.microsoft.com/office/drawing/2014/main" id="{923A7810-289B-4F53-A079-7B4934DC84E4}"/>
              </a:ext>
            </a:extLst>
          </p:cNvPr>
          <p:cNvSpPr>
            <a:spLocks noGrp="1"/>
          </p:cNvSpPr>
          <p:nvPr>
            <p:ph idx="1"/>
          </p:nvPr>
        </p:nvSpPr>
        <p:spPr>
          <a:xfrm>
            <a:off x="2331985" y="1645139"/>
            <a:ext cx="7796540" cy="4664578"/>
          </a:xfrm>
        </p:spPr>
        <p:txBody>
          <a:bodyPr vert="horz" lIns="91440" tIns="45720" rIns="91440" bIns="45720" rtlCol="0" anchor="t">
            <a:normAutofit/>
          </a:bodyPr>
          <a:lstStyle/>
          <a:p>
            <a:pPr marL="0" indent="0">
              <a:buNone/>
            </a:pPr>
            <a:r>
              <a:rPr lang="en-US">
                <a:cs typeface="Arial" panose="020B0604020202020204"/>
              </a:rPr>
              <a:t>Then by using that tress it assigns some bits to each character and then that character is replaced by those binary bits. </a:t>
            </a:r>
            <a:endParaRPr lang="en-US"/>
          </a:p>
          <a:p>
            <a:pPr marL="0" indent="0">
              <a:buNone/>
            </a:pPr>
            <a:r>
              <a:rPr lang="en-US">
                <a:cs typeface="Arial" panose="020B0604020202020204"/>
              </a:rPr>
              <a:t>Then those bits are transferred.</a:t>
            </a:r>
          </a:p>
          <a:p>
            <a:pPr marL="0" indent="0">
              <a:buNone/>
            </a:pPr>
            <a:r>
              <a:rPr lang="en-US">
                <a:cs typeface="Arial" panose="020B0604020202020204"/>
              </a:rPr>
              <a:t>For example: </a:t>
            </a:r>
          </a:p>
          <a:p>
            <a:pPr marL="0" indent="0">
              <a:buNone/>
            </a:pPr>
            <a:r>
              <a:rPr lang="en-US">
                <a:cs typeface="Arial" panose="020B0604020202020204"/>
              </a:rPr>
              <a:t>Take this string "</a:t>
            </a:r>
            <a:r>
              <a:rPr lang="en-US">
                <a:ea typeface="+mn-lt"/>
                <a:cs typeface="+mn-lt"/>
              </a:rPr>
              <a:t>Generating random paragraphs can be an excellent way for writers to get their creative flow going at the beginning of the day. The writer has no idea what topic the random paragraph will be about when it appears.</a:t>
            </a:r>
            <a:r>
              <a:rPr lang="en-US">
                <a:cs typeface="Arial" panose="020B0604020202020204"/>
              </a:rPr>
              <a:t>"</a:t>
            </a:r>
          </a:p>
          <a:p>
            <a:pPr marL="0" indent="0">
              <a:buNone/>
            </a:pPr>
            <a:endParaRPr lang="en-US">
              <a:cs typeface="Arial" panose="020B0604020202020204"/>
            </a:endParaRPr>
          </a:p>
          <a:p>
            <a:pPr marL="0" indent="0">
              <a:buNone/>
            </a:pPr>
            <a:endParaRPr lang="en-US">
              <a:cs typeface="Arial" panose="020B0604020202020204"/>
            </a:endParaRPr>
          </a:p>
        </p:txBody>
      </p:sp>
    </p:spTree>
    <p:extLst>
      <p:ext uri="{BB962C8B-B14F-4D97-AF65-F5344CB8AC3E}">
        <p14:creationId xmlns:p14="http://schemas.microsoft.com/office/powerpoint/2010/main" val="959740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A1BECBE-CDC5-42E1-A61F-6B92B1AAC67B}"/>
              </a:ext>
            </a:extLst>
          </p:cNvPr>
          <p:cNvGraphicFramePr>
            <a:graphicFrameLocks noGrp="1"/>
          </p:cNvGraphicFramePr>
          <p:nvPr>
            <p:ph idx="1"/>
            <p:extLst>
              <p:ext uri="{D42A27DB-BD31-4B8C-83A1-F6EECF244321}">
                <p14:modId xmlns:p14="http://schemas.microsoft.com/office/powerpoint/2010/main" val="2217607196"/>
              </p:ext>
            </p:extLst>
          </p:nvPr>
        </p:nvGraphicFramePr>
        <p:xfrm>
          <a:off x="2337954" y="1688523"/>
          <a:ext cx="7322341" cy="4074157"/>
        </p:xfrm>
        <a:graphic>
          <a:graphicData uri="http://schemas.openxmlformats.org/drawingml/2006/table">
            <a:tbl>
              <a:tblPr firstRow="1" bandRow="1">
                <a:tableStyleId>{5C22544A-7EE6-4342-B048-85BDC9FD1C3A}</a:tableStyleId>
              </a:tblPr>
              <a:tblGrid>
                <a:gridCol w="2245950">
                  <a:extLst>
                    <a:ext uri="{9D8B030D-6E8A-4147-A177-3AD203B41FA5}">
                      <a16:colId xmlns:a16="http://schemas.microsoft.com/office/drawing/2014/main" val="3849890657"/>
                    </a:ext>
                  </a:extLst>
                </a:gridCol>
                <a:gridCol w="2511136">
                  <a:extLst>
                    <a:ext uri="{9D8B030D-6E8A-4147-A177-3AD203B41FA5}">
                      <a16:colId xmlns:a16="http://schemas.microsoft.com/office/drawing/2014/main" val="2192274340"/>
                    </a:ext>
                  </a:extLst>
                </a:gridCol>
                <a:gridCol w="2565255">
                  <a:extLst>
                    <a:ext uri="{9D8B030D-6E8A-4147-A177-3AD203B41FA5}">
                      <a16:colId xmlns:a16="http://schemas.microsoft.com/office/drawing/2014/main" val="3636022778"/>
                    </a:ext>
                  </a:extLst>
                </a:gridCol>
              </a:tblGrid>
              <a:tr h="362599">
                <a:tc>
                  <a:txBody>
                    <a:bodyPr/>
                    <a:lstStyle/>
                    <a:p>
                      <a:r>
                        <a:rPr lang="en-US"/>
                        <a:t>Character</a:t>
                      </a:r>
                    </a:p>
                  </a:txBody>
                  <a:tcPr/>
                </a:tc>
                <a:tc>
                  <a:txBody>
                    <a:bodyPr/>
                    <a:lstStyle/>
                    <a:p>
                      <a:r>
                        <a:rPr lang="en-US"/>
                        <a:t>Frequency</a:t>
                      </a:r>
                    </a:p>
                  </a:txBody>
                  <a:tcPr/>
                </a:tc>
                <a:tc>
                  <a:txBody>
                    <a:bodyPr/>
                    <a:lstStyle/>
                    <a:p>
                      <a:r>
                        <a:rPr lang="en-US"/>
                        <a:t>Number of bits</a:t>
                      </a:r>
                    </a:p>
                  </a:txBody>
                  <a:tcPr/>
                </a:tc>
                <a:extLst>
                  <a:ext uri="{0D108BD9-81ED-4DB2-BD59-A6C34878D82A}">
                    <a16:rowId xmlns:a16="http://schemas.microsoft.com/office/drawing/2014/main" val="4262573238"/>
                  </a:ext>
                </a:extLst>
              </a:tr>
              <a:tr h="370840">
                <a:tc>
                  <a:txBody>
                    <a:bodyPr/>
                    <a:lstStyle/>
                    <a:p>
                      <a:r>
                        <a:rPr lang="en-US"/>
                        <a:t>T</a:t>
                      </a:r>
                    </a:p>
                  </a:txBody>
                  <a:tcPr/>
                </a:tc>
                <a:tc>
                  <a:txBody>
                    <a:bodyPr/>
                    <a:lstStyle/>
                    <a:p>
                      <a:r>
                        <a:rPr lang="en-US"/>
                        <a:t>1</a:t>
                      </a:r>
                    </a:p>
                  </a:txBody>
                  <a:tcPr/>
                </a:tc>
                <a:tc>
                  <a:txBody>
                    <a:bodyPr/>
                    <a:lstStyle/>
                    <a:p>
                      <a:r>
                        <a:rPr lang="en-US"/>
                        <a:t>8</a:t>
                      </a:r>
                    </a:p>
                  </a:txBody>
                  <a:tcPr/>
                </a:tc>
                <a:extLst>
                  <a:ext uri="{0D108BD9-81ED-4DB2-BD59-A6C34878D82A}">
                    <a16:rowId xmlns:a16="http://schemas.microsoft.com/office/drawing/2014/main" val="3269386223"/>
                  </a:ext>
                </a:extLst>
              </a:tr>
              <a:tr h="370840">
                <a:tc>
                  <a:txBody>
                    <a:bodyPr/>
                    <a:lstStyle/>
                    <a:p>
                      <a:r>
                        <a:rPr lang="en-US"/>
                        <a:t>G</a:t>
                      </a:r>
                    </a:p>
                  </a:txBody>
                  <a:tcPr/>
                </a:tc>
                <a:tc>
                  <a:txBody>
                    <a:bodyPr/>
                    <a:lstStyle/>
                    <a:p>
                      <a:r>
                        <a:rPr lang="en-US"/>
                        <a:t>1</a:t>
                      </a:r>
                    </a:p>
                  </a:txBody>
                  <a:tcPr/>
                </a:tc>
                <a:tc>
                  <a:txBody>
                    <a:bodyPr/>
                    <a:lstStyle/>
                    <a:p>
                      <a:r>
                        <a:rPr lang="en-US"/>
                        <a:t>8</a:t>
                      </a:r>
                    </a:p>
                  </a:txBody>
                  <a:tcPr/>
                </a:tc>
                <a:extLst>
                  <a:ext uri="{0D108BD9-81ED-4DB2-BD59-A6C34878D82A}">
                    <a16:rowId xmlns:a16="http://schemas.microsoft.com/office/drawing/2014/main" val="2458062574"/>
                  </a:ext>
                </a:extLst>
              </a:tr>
              <a:tr h="370840">
                <a:tc>
                  <a:txBody>
                    <a:bodyPr/>
                    <a:lstStyle/>
                    <a:p>
                      <a:r>
                        <a:rPr lang="en-US"/>
                        <a:t>e</a:t>
                      </a:r>
                    </a:p>
                  </a:txBody>
                  <a:tcPr/>
                </a:tc>
                <a:tc>
                  <a:txBody>
                    <a:bodyPr/>
                    <a:lstStyle/>
                    <a:p>
                      <a:r>
                        <a:rPr lang="en-US"/>
                        <a:t>13</a:t>
                      </a:r>
                    </a:p>
                  </a:txBody>
                  <a:tcPr/>
                </a:tc>
                <a:tc>
                  <a:txBody>
                    <a:bodyPr/>
                    <a:lstStyle/>
                    <a:p>
                      <a:r>
                        <a:rPr lang="en-US"/>
                        <a:t>104</a:t>
                      </a:r>
                    </a:p>
                  </a:txBody>
                  <a:tcPr/>
                </a:tc>
                <a:extLst>
                  <a:ext uri="{0D108BD9-81ED-4DB2-BD59-A6C34878D82A}">
                    <a16:rowId xmlns:a16="http://schemas.microsoft.com/office/drawing/2014/main" val="2839284362"/>
                  </a:ext>
                </a:extLst>
              </a:tr>
              <a:tr h="370840">
                <a:tc>
                  <a:txBody>
                    <a:bodyPr/>
                    <a:lstStyle/>
                    <a:p>
                      <a:r>
                        <a:rPr lang="en-US"/>
                        <a:t>n</a:t>
                      </a:r>
                    </a:p>
                  </a:txBody>
                  <a:tcPr/>
                </a:tc>
                <a:tc>
                  <a:txBody>
                    <a:bodyPr/>
                    <a:lstStyle/>
                    <a:p>
                      <a:r>
                        <a:rPr lang="en-US"/>
                        <a:t>9</a:t>
                      </a:r>
                    </a:p>
                  </a:txBody>
                  <a:tcPr/>
                </a:tc>
                <a:tc>
                  <a:txBody>
                    <a:bodyPr/>
                    <a:lstStyle/>
                    <a:p>
                      <a:r>
                        <a:rPr lang="en-US"/>
                        <a:t>72</a:t>
                      </a:r>
                    </a:p>
                  </a:txBody>
                  <a:tcPr/>
                </a:tc>
                <a:extLst>
                  <a:ext uri="{0D108BD9-81ED-4DB2-BD59-A6C34878D82A}">
                    <a16:rowId xmlns:a16="http://schemas.microsoft.com/office/drawing/2014/main" val="2783261791"/>
                  </a:ext>
                </a:extLst>
              </a:tr>
              <a:tr h="370840">
                <a:tc>
                  <a:txBody>
                    <a:bodyPr/>
                    <a:lstStyle/>
                    <a:p>
                      <a:r>
                        <a:rPr lang="en-US"/>
                        <a:t>r</a:t>
                      </a:r>
                    </a:p>
                  </a:txBody>
                  <a:tcPr/>
                </a:tc>
                <a:tc>
                  <a:txBody>
                    <a:bodyPr/>
                    <a:lstStyle/>
                    <a:p>
                      <a:r>
                        <a:rPr lang="en-US"/>
                        <a:t>13</a:t>
                      </a:r>
                    </a:p>
                  </a:txBody>
                  <a:tcPr/>
                </a:tc>
                <a:tc>
                  <a:txBody>
                    <a:bodyPr/>
                    <a:lstStyle/>
                    <a:p>
                      <a:r>
                        <a:rPr lang="en-US"/>
                        <a:t>104</a:t>
                      </a:r>
                    </a:p>
                  </a:txBody>
                  <a:tcPr/>
                </a:tc>
                <a:extLst>
                  <a:ext uri="{0D108BD9-81ED-4DB2-BD59-A6C34878D82A}">
                    <a16:rowId xmlns:a16="http://schemas.microsoft.com/office/drawing/2014/main" val="990402164"/>
                  </a:ext>
                </a:extLst>
              </a:tr>
              <a:tr h="370840">
                <a:tc>
                  <a:txBody>
                    <a:bodyPr/>
                    <a:lstStyle/>
                    <a:p>
                      <a:r>
                        <a:rPr lang="en-US"/>
                        <a:t>a</a:t>
                      </a:r>
                    </a:p>
                  </a:txBody>
                  <a:tcPr/>
                </a:tc>
                <a:tc>
                  <a:txBody>
                    <a:bodyPr/>
                    <a:lstStyle/>
                    <a:p>
                      <a:r>
                        <a:rPr lang="en-US"/>
                        <a:t>18</a:t>
                      </a:r>
                    </a:p>
                  </a:txBody>
                  <a:tcPr/>
                </a:tc>
                <a:tc>
                  <a:txBody>
                    <a:bodyPr/>
                    <a:lstStyle/>
                    <a:p>
                      <a:r>
                        <a:rPr lang="en-US"/>
                        <a:t>144</a:t>
                      </a:r>
                    </a:p>
                  </a:txBody>
                  <a:tcPr/>
                </a:tc>
                <a:extLst>
                  <a:ext uri="{0D108BD9-81ED-4DB2-BD59-A6C34878D82A}">
                    <a16:rowId xmlns:a16="http://schemas.microsoft.com/office/drawing/2014/main" val="3563733945"/>
                  </a:ext>
                </a:extLst>
              </a:tr>
              <a:tr h="370840">
                <a:tc>
                  <a:txBody>
                    <a:bodyPr/>
                    <a:lstStyle/>
                    <a:p>
                      <a:r>
                        <a:rPr lang="en-US" err="1"/>
                        <a:t>i</a:t>
                      </a:r>
                    </a:p>
                  </a:txBody>
                  <a:tcPr/>
                </a:tc>
                <a:tc>
                  <a:txBody>
                    <a:bodyPr/>
                    <a:lstStyle/>
                    <a:p>
                      <a:r>
                        <a:rPr lang="en-US"/>
                        <a:t>13</a:t>
                      </a:r>
                    </a:p>
                  </a:txBody>
                  <a:tcPr/>
                </a:tc>
                <a:tc>
                  <a:txBody>
                    <a:bodyPr/>
                    <a:lstStyle/>
                    <a:p>
                      <a:r>
                        <a:rPr lang="en-US"/>
                        <a:t>104</a:t>
                      </a:r>
                    </a:p>
                  </a:txBody>
                  <a:tcPr/>
                </a:tc>
                <a:extLst>
                  <a:ext uri="{0D108BD9-81ED-4DB2-BD59-A6C34878D82A}">
                    <a16:rowId xmlns:a16="http://schemas.microsoft.com/office/drawing/2014/main" val="966081401"/>
                  </a:ext>
                </a:extLst>
              </a:tr>
              <a:tr h="370839">
                <a:tc>
                  <a:txBody>
                    <a:bodyPr/>
                    <a:lstStyle/>
                    <a:p>
                      <a:pPr lvl="0">
                        <a:buNone/>
                      </a:pPr>
                      <a:r>
                        <a:rPr lang="en-US"/>
                        <a:t>t</a:t>
                      </a:r>
                    </a:p>
                  </a:txBody>
                  <a:tcPr/>
                </a:tc>
                <a:tc>
                  <a:txBody>
                    <a:bodyPr/>
                    <a:lstStyle/>
                    <a:p>
                      <a:pPr lvl="0">
                        <a:buNone/>
                      </a:pPr>
                      <a:r>
                        <a:rPr lang="en-US"/>
                        <a:t>15</a:t>
                      </a:r>
                    </a:p>
                  </a:txBody>
                  <a:tcPr/>
                </a:tc>
                <a:tc>
                  <a:txBody>
                    <a:bodyPr/>
                    <a:lstStyle/>
                    <a:p>
                      <a:pPr lvl="0">
                        <a:buNone/>
                      </a:pPr>
                      <a:r>
                        <a:rPr lang="en-US"/>
                        <a:t>120</a:t>
                      </a:r>
                    </a:p>
                  </a:txBody>
                  <a:tcPr/>
                </a:tc>
                <a:extLst>
                  <a:ext uri="{0D108BD9-81ED-4DB2-BD59-A6C34878D82A}">
                    <a16:rowId xmlns:a16="http://schemas.microsoft.com/office/drawing/2014/main" val="290991783"/>
                  </a:ext>
                </a:extLst>
              </a:tr>
              <a:tr h="370839">
                <a:tc>
                  <a:txBody>
                    <a:bodyPr/>
                    <a:lstStyle/>
                    <a:p>
                      <a:pPr lvl="0">
                        <a:buNone/>
                      </a:pPr>
                      <a:r>
                        <a:rPr lang="en-US"/>
                        <a:t>g</a:t>
                      </a:r>
                    </a:p>
                  </a:txBody>
                  <a:tcPr/>
                </a:tc>
                <a:tc>
                  <a:txBody>
                    <a:bodyPr/>
                    <a:lstStyle/>
                    <a:p>
                      <a:pPr lvl="0">
                        <a:buNone/>
                      </a:pPr>
                      <a:r>
                        <a:rPr lang="en-US"/>
                        <a:t>8</a:t>
                      </a:r>
                    </a:p>
                  </a:txBody>
                  <a:tcPr/>
                </a:tc>
                <a:tc>
                  <a:txBody>
                    <a:bodyPr/>
                    <a:lstStyle/>
                    <a:p>
                      <a:pPr lvl="0">
                        <a:buNone/>
                      </a:pPr>
                      <a:r>
                        <a:rPr lang="en-US"/>
                        <a:t>64</a:t>
                      </a:r>
                    </a:p>
                  </a:txBody>
                  <a:tcPr/>
                </a:tc>
                <a:extLst>
                  <a:ext uri="{0D108BD9-81ED-4DB2-BD59-A6C34878D82A}">
                    <a16:rowId xmlns:a16="http://schemas.microsoft.com/office/drawing/2014/main" val="3259456084"/>
                  </a:ext>
                </a:extLst>
              </a:tr>
              <a:tr h="370839">
                <a:tc>
                  <a:txBody>
                    <a:bodyPr/>
                    <a:lstStyle/>
                    <a:p>
                      <a:pPr lvl="0">
                        <a:buNone/>
                      </a:pPr>
                      <a:r>
                        <a:rPr lang="en-US"/>
                        <a:t>SPACE</a:t>
                      </a:r>
                    </a:p>
                  </a:txBody>
                  <a:tcPr/>
                </a:tc>
                <a:tc>
                  <a:txBody>
                    <a:bodyPr/>
                    <a:lstStyle/>
                    <a:p>
                      <a:pPr lvl="0">
                        <a:buNone/>
                      </a:pPr>
                      <a:r>
                        <a:rPr lang="en-US"/>
                        <a:t>40</a:t>
                      </a:r>
                    </a:p>
                  </a:txBody>
                  <a:tcPr/>
                </a:tc>
                <a:tc>
                  <a:txBody>
                    <a:bodyPr/>
                    <a:lstStyle/>
                    <a:p>
                      <a:pPr lvl="0">
                        <a:buNone/>
                      </a:pPr>
                      <a:r>
                        <a:rPr lang="en-US"/>
                        <a:t>320</a:t>
                      </a:r>
                    </a:p>
                  </a:txBody>
                  <a:tcPr/>
                </a:tc>
                <a:extLst>
                  <a:ext uri="{0D108BD9-81ED-4DB2-BD59-A6C34878D82A}">
                    <a16:rowId xmlns:a16="http://schemas.microsoft.com/office/drawing/2014/main" val="2113006541"/>
                  </a:ext>
                </a:extLst>
              </a:tr>
            </a:tbl>
          </a:graphicData>
        </a:graphic>
      </p:graphicFrame>
      <p:sp>
        <p:nvSpPr>
          <p:cNvPr id="6" name="TextBox 5">
            <a:extLst>
              <a:ext uri="{FF2B5EF4-FFF2-40B4-BE49-F238E27FC236}">
                <a16:creationId xmlns:a16="http://schemas.microsoft.com/office/drawing/2014/main" id="{D8C48B33-F5AF-4CBA-9C6D-32DCF048ABA7}"/>
              </a:ext>
            </a:extLst>
          </p:cNvPr>
          <p:cNvSpPr txBox="1"/>
          <p:nvPr/>
        </p:nvSpPr>
        <p:spPr>
          <a:xfrm>
            <a:off x="2252230" y="641638"/>
            <a:ext cx="478674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t>Frequency Table</a:t>
            </a:r>
          </a:p>
        </p:txBody>
      </p:sp>
    </p:spTree>
    <p:extLst>
      <p:ext uri="{BB962C8B-B14F-4D97-AF65-F5344CB8AC3E}">
        <p14:creationId xmlns:p14="http://schemas.microsoft.com/office/powerpoint/2010/main" val="1570743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406F5BB-AE77-41B7-91B5-2ADC069F3F49}"/>
              </a:ext>
            </a:extLst>
          </p:cNvPr>
          <p:cNvGraphicFramePr>
            <a:graphicFrameLocks noGrp="1"/>
          </p:cNvGraphicFramePr>
          <p:nvPr>
            <p:ph idx="1"/>
            <p:extLst>
              <p:ext uri="{D42A27DB-BD31-4B8C-83A1-F6EECF244321}">
                <p14:modId xmlns:p14="http://schemas.microsoft.com/office/powerpoint/2010/main" val="644806174"/>
              </p:ext>
            </p:extLst>
          </p:nvPr>
        </p:nvGraphicFramePr>
        <p:xfrm>
          <a:off x="2476500" y="2008909"/>
          <a:ext cx="7796211" cy="4428180"/>
        </p:xfrm>
        <a:graphic>
          <a:graphicData uri="http://schemas.openxmlformats.org/drawingml/2006/table">
            <a:tbl>
              <a:tblPr firstRow="1" bandRow="1">
                <a:tableStyleId>{5C22544A-7EE6-4342-B048-85BDC9FD1C3A}</a:tableStyleId>
              </a:tblPr>
              <a:tblGrid>
                <a:gridCol w="2598737">
                  <a:extLst>
                    <a:ext uri="{9D8B030D-6E8A-4147-A177-3AD203B41FA5}">
                      <a16:colId xmlns:a16="http://schemas.microsoft.com/office/drawing/2014/main" val="2405675449"/>
                    </a:ext>
                  </a:extLst>
                </a:gridCol>
                <a:gridCol w="2598737">
                  <a:extLst>
                    <a:ext uri="{9D8B030D-6E8A-4147-A177-3AD203B41FA5}">
                      <a16:colId xmlns:a16="http://schemas.microsoft.com/office/drawing/2014/main" val="464809916"/>
                    </a:ext>
                  </a:extLst>
                </a:gridCol>
                <a:gridCol w="2598737">
                  <a:extLst>
                    <a:ext uri="{9D8B030D-6E8A-4147-A177-3AD203B41FA5}">
                      <a16:colId xmlns:a16="http://schemas.microsoft.com/office/drawing/2014/main" val="4036197223"/>
                    </a:ext>
                  </a:extLst>
                </a:gridCol>
              </a:tblGrid>
              <a:tr h="719786">
                <a:tc>
                  <a:txBody>
                    <a:bodyPr/>
                    <a:lstStyle/>
                    <a:p>
                      <a:r>
                        <a:rPr lang="en-US"/>
                        <a:t>Character</a:t>
                      </a:r>
                    </a:p>
                  </a:txBody>
                  <a:tcPr/>
                </a:tc>
                <a:tc>
                  <a:txBody>
                    <a:bodyPr/>
                    <a:lstStyle/>
                    <a:p>
                      <a:r>
                        <a:rPr lang="en-US"/>
                        <a:t>Frequency</a:t>
                      </a:r>
                    </a:p>
                  </a:txBody>
                  <a:tcPr/>
                </a:tc>
                <a:tc>
                  <a:txBody>
                    <a:bodyPr/>
                    <a:lstStyle/>
                    <a:p>
                      <a:r>
                        <a:rPr lang="en-US"/>
                        <a:t>Number of bits</a:t>
                      </a:r>
                    </a:p>
                  </a:txBody>
                  <a:tcPr/>
                </a:tc>
                <a:extLst>
                  <a:ext uri="{0D108BD9-81ED-4DB2-BD59-A6C34878D82A}">
                    <a16:rowId xmlns:a16="http://schemas.microsoft.com/office/drawing/2014/main" val="3803908221"/>
                  </a:ext>
                </a:extLst>
              </a:tr>
              <a:tr h="370840">
                <a:tc>
                  <a:txBody>
                    <a:bodyPr/>
                    <a:lstStyle/>
                    <a:p>
                      <a:r>
                        <a:rPr lang="en-US"/>
                        <a:t>l</a:t>
                      </a:r>
                    </a:p>
                  </a:txBody>
                  <a:tcPr/>
                </a:tc>
                <a:tc>
                  <a:txBody>
                    <a:bodyPr/>
                    <a:lstStyle/>
                    <a:p>
                      <a:r>
                        <a:rPr lang="en-US"/>
                        <a:t>5</a:t>
                      </a:r>
                    </a:p>
                  </a:txBody>
                  <a:tcPr/>
                </a:tc>
                <a:tc>
                  <a:txBody>
                    <a:bodyPr/>
                    <a:lstStyle/>
                    <a:p>
                      <a:r>
                        <a:rPr lang="en-US"/>
                        <a:t>40</a:t>
                      </a:r>
                    </a:p>
                  </a:txBody>
                  <a:tcPr/>
                </a:tc>
                <a:extLst>
                  <a:ext uri="{0D108BD9-81ED-4DB2-BD59-A6C34878D82A}">
                    <a16:rowId xmlns:a16="http://schemas.microsoft.com/office/drawing/2014/main" val="3055304213"/>
                  </a:ext>
                </a:extLst>
              </a:tr>
              <a:tr h="370840">
                <a:tc>
                  <a:txBody>
                    <a:bodyPr/>
                    <a:lstStyle/>
                    <a:p>
                      <a:r>
                        <a:rPr lang="en-US"/>
                        <a:t>o</a:t>
                      </a:r>
                    </a:p>
                  </a:txBody>
                  <a:tcPr/>
                </a:tc>
                <a:tc>
                  <a:txBody>
                    <a:bodyPr/>
                    <a:lstStyle/>
                    <a:p>
                      <a:r>
                        <a:rPr lang="en-US"/>
                        <a:t>7</a:t>
                      </a:r>
                    </a:p>
                  </a:txBody>
                  <a:tcPr/>
                </a:tc>
                <a:tc>
                  <a:txBody>
                    <a:bodyPr/>
                    <a:lstStyle/>
                    <a:p>
                      <a:r>
                        <a:rPr lang="en-US"/>
                        <a:t>56</a:t>
                      </a:r>
                    </a:p>
                  </a:txBody>
                  <a:tcPr/>
                </a:tc>
                <a:extLst>
                  <a:ext uri="{0D108BD9-81ED-4DB2-BD59-A6C34878D82A}">
                    <a16:rowId xmlns:a16="http://schemas.microsoft.com/office/drawing/2014/main" val="462067942"/>
                  </a:ext>
                </a:extLst>
              </a:tr>
              <a:tr h="370840">
                <a:tc>
                  <a:txBody>
                    <a:bodyPr/>
                    <a:lstStyle/>
                    <a:p>
                      <a:r>
                        <a:rPr lang="en-US"/>
                        <a:t>d</a:t>
                      </a:r>
                    </a:p>
                  </a:txBody>
                  <a:tcPr/>
                </a:tc>
                <a:tc>
                  <a:txBody>
                    <a:bodyPr/>
                    <a:lstStyle/>
                    <a:p>
                      <a:r>
                        <a:rPr lang="en-US"/>
                        <a:t>4</a:t>
                      </a:r>
                    </a:p>
                  </a:txBody>
                  <a:tcPr/>
                </a:tc>
                <a:tc>
                  <a:txBody>
                    <a:bodyPr/>
                    <a:lstStyle/>
                    <a:p>
                      <a:r>
                        <a:rPr lang="en-US"/>
                        <a:t>32</a:t>
                      </a:r>
                    </a:p>
                  </a:txBody>
                  <a:tcPr/>
                </a:tc>
                <a:extLst>
                  <a:ext uri="{0D108BD9-81ED-4DB2-BD59-A6C34878D82A}">
                    <a16:rowId xmlns:a16="http://schemas.microsoft.com/office/drawing/2014/main" val="4252335148"/>
                  </a:ext>
                </a:extLst>
              </a:tr>
              <a:tr h="370840">
                <a:tc>
                  <a:txBody>
                    <a:bodyPr/>
                    <a:lstStyle/>
                    <a:p>
                      <a:r>
                        <a:rPr lang="en-US"/>
                        <a:t>.</a:t>
                      </a:r>
                    </a:p>
                  </a:txBody>
                  <a:tcPr/>
                </a:tc>
                <a:tc>
                  <a:txBody>
                    <a:bodyPr/>
                    <a:lstStyle/>
                    <a:p>
                      <a:r>
                        <a:rPr lang="en-US"/>
                        <a:t>1</a:t>
                      </a:r>
                    </a:p>
                  </a:txBody>
                  <a:tcPr/>
                </a:tc>
                <a:tc>
                  <a:txBody>
                    <a:bodyPr/>
                    <a:lstStyle/>
                    <a:p>
                      <a:r>
                        <a:rPr lang="en-US"/>
                        <a:t>8</a:t>
                      </a:r>
                    </a:p>
                  </a:txBody>
                  <a:tcPr/>
                </a:tc>
                <a:extLst>
                  <a:ext uri="{0D108BD9-81ED-4DB2-BD59-A6C34878D82A}">
                    <a16:rowId xmlns:a16="http://schemas.microsoft.com/office/drawing/2014/main" val="1443648968"/>
                  </a:ext>
                </a:extLst>
              </a:tr>
              <a:tr h="370840">
                <a:tc>
                  <a:txBody>
                    <a:bodyPr/>
                    <a:lstStyle/>
                    <a:p>
                      <a:pPr lvl="0">
                        <a:buNone/>
                      </a:pPr>
                      <a:r>
                        <a:rPr lang="en-US"/>
                        <a:t>p</a:t>
                      </a:r>
                    </a:p>
                  </a:txBody>
                  <a:tcPr/>
                </a:tc>
                <a:tc>
                  <a:txBody>
                    <a:bodyPr/>
                    <a:lstStyle/>
                    <a:p>
                      <a:pPr lvl="0">
                        <a:buNone/>
                      </a:pPr>
                      <a:r>
                        <a:rPr lang="en-US"/>
                        <a:t>7</a:t>
                      </a:r>
                    </a:p>
                  </a:txBody>
                  <a:tcPr/>
                </a:tc>
                <a:tc>
                  <a:txBody>
                    <a:bodyPr/>
                    <a:lstStyle/>
                    <a:p>
                      <a:pPr lvl="0">
                        <a:buNone/>
                      </a:pPr>
                      <a:r>
                        <a:rPr lang="en-US"/>
                        <a:t>56</a:t>
                      </a:r>
                    </a:p>
                  </a:txBody>
                  <a:tcPr/>
                </a:tc>
                <a:extLst>
                  <a:ext uri="{0D108BD9-81ED-4DB2-BD59-A6C34878D82A}">
                    <a16:rowId xmlns:a16="http://schemas.microsoft.com/office/drawing/2014/main" val="4006762765"/>
                  </a:ext>
                </a:extLst>
              </a:tr>
              <a:tr h="370839">
                <a:tc>
                  <a:txBody>
                    <a:bodyPr/>
                    <a:lstStyle/>
                    <a:p>
                      <a:pPr lvl="0">
                        <a:buNone/>
                      </a:pPr>
                      <a:r>
                        <a:rPr lang="en-US"/>
                        <a:t>h</a:t>
                      </a:r>
                    </a:p>
                  </a:txBody>
                  <a:tcPr/>
                </a:tc>
                <a:tc>
                  <a:txBody>
                    <a:bodyPr/>
                    <a:lstStyle/>
                    <a:p>
                      <a:pPr lvl="0">
                        <a:buNone/>
                      </a:pPr>
                      <a:r>
                        <a:rPr lang="en-US"/>
                        <a:t>9</a:t>
                      </a:r>
                    </a:p>
                  </a:txBody>
                  <a:tcPr/>
                </a:tc>
                <a:tc>
                  <a:txBody>
                    <a:bodyPr/>
                    <a:lstStyle/>
                    <a:p>
                      <a:pPr lvl="0">
                        <a:buNone/>
                      </a:pPr>
                      <a:r>
                        <a:rPr lang="en-US"/>
                        <a:t>72</a:t>
                      </a:r>
                    </a:p>
                  </a:txBody>
                  <a:tcPr/>
                </a:tc>
                <a:extLst>
                  <a:ext uri="{0D108BD9-81ED-4DB2-BD59-A6C34878D82A}">
                    <a16:rowId xmlns:a16="http://schemas.microsoft.com/office/drawing/2014/main" val="103838934"/>
                  </a:ext>
                </a:extLst>
              </a:tr>
              <a:tr h="370839">
                <a:tc>
                  <a:txBody>
                    <a:bodyPr/>
                    <a:lstStyle/>
                    <a:p>
                      <a:pPr lvl="0">
                        <a:buNone/>
                      </a:pPr>
                      <a:r>
                        <a:rPr lang="en-US"/>
                        <a:t>x</a:t>
                      </a:r>
                    </a:p>
                  </a:txBody>
                  <a:tcPr/>
                </a:tc>
                <a:tc>
                  <a:txBody>
                    <a:bodyPr/>
                    <a:lstStyle/>
                    <a:p>
                      <a:pPr lvl="0">
                        <a:buNone/>
                      </a:pPr>
                      <a:r>
                        <a:rPr lang="en-US"/>
                        <a:t>1</a:t>
                      </a:r>
                    </a:p>
                  </a:txBody>
                  <a:tcPr/>
                </a:tc>
                <a:tc>
                  <a:txBody>
                    <a:bodyPr/>
                    <a:lstStyle/>
                    <a:p>
                      <a:pPr lvl="0">
                        <a:buNone/>
                      </a:pPr>
                      <a:r>
                        <a:rPr lang="en-US"/>
                        <a:t>8</a:t>
                      </a:r>
                    </a:p>
                  </a:txBody>
                  <a:tcPr/>
                </a:tc>
                <a:extLst>
                  <a:ext uri="{0D108BD9-81ED-4DB2-BD59-A6C34878D82A}">
                    <a16:rowId xmlns:a16="http://schemas.microsoft.com/office/drawing/2014/main" val="3766026771"/>
                  </a:ext>
                </a:extLst>
              </a:tr>
              <a:tr h="370839">
                <a:tc>
                  <a:txBody>
                    <a:bodyPr/>
                    <a:lstStyle/>
                    <a:p>
                      <a:pPr lvl="0">
                        <a:buNone/>
                      </a:pPr>
                      <a:r>
                        <a:rPr lang="en-US"/>
                        <a:t>w</a:t>
                      </a:r>
                    </a:p>
                  </a:txBody>
                  <a:tcPr/>
                </a:tc>
                <a:tc>
                  <a:txBody>
                    <a:bodyPr/>
                    <a:lstStyle/>
                    <a:p>
                      <a:pPr lvl="0">
                        <a:buNone/>
                      </a:pPr>
                      <a:r>
                        <a:rPr lang="en-US"/>
                        <a:t>6</a:t>
                      </a:r>
                    </a:p>
                  </a:txBody>
                  <a:tcPr/>
                </a:tc>
                <a:tc>
                  <a:txBody>
                    <a:bodyPr/>
                    <a:lstStyle/>
                    <a:p>
                      <a:pPr lvl="0">
                        <a:buNone/>
                      </a:pPr>
                      <a:r>
                        <a:rPr lang="en-US"/>
                        <a:t>48</a:t>
                      </a:r>
                    </a:p>
                  </a:txBody>
                  <a:tcPr/>
                </a:tc>
                <a:extLst>
                  <a:ext uri="{0D108BD9-81ED-4DB2-BD59-A6C34878D82A}">
                    <a16:rowId xmlns:a16="http://schemas.microsoft.com/office/drawing/2014/main" val="3999509725"/>
                  </a:ext>
                </a:extLst>
              </a:tr>
              <a:tr h="370839">
                <a:tc>
                  <a:txBody>
                    <a:bodyPr/>
                    <a:lstStyle/>
                    <a:p>
                      <a:pPr lvl="0">
                        <a:buNone/>
                      </a:pPr>
                      <a:r>
                        <a:rPr lang="en-US"/>
                        <a:t>y</a:t>
                      </a:r>
                    </a:p>
                  </a:txBody>
                  <a:tcPr/>
                </a:tc>
                <a:tc>
                  <a:txBody>
                    <a:bodyPr/>
                    <a:lstStyle/>
                    <a:p>
                      <a:pPr lvl="0">
                        <a:buNone/>
                      </a:pPr>
                      <a:r>
                        <a:rPr lang="en-US"/>
                        <a:t>1</a:t>
                      </a:r>
                    </a:p>
                  </a:txBody>
                  <a:tcPr/>
                </a:tc>
                <a:tc>
                  <a:txBody>
                    <a:bodyPr/>
                    <a:lstStyle/>
                    <a:p>
                      <a:pPr lvl="0">
                        <a:buNone/>
                      </a:pPr>
                      <a:r>
                        <a:rPr lang="en-US"/>
                        <a:t>8</a:t>
                      </a:r>
                    </a:p>
                  </a:txBody>
                  <a:tcPr/>
                </a:tc>
                <a:extLst>
                  <a:ext uri="{0D108BD9-81ED-4DB2-BD59-A6C34878D82A}">
                    <a16:rowId xmlns:a16="http://schemas.microsoft.com/office/drawing/2014/main" val="2941427262"/>
                  </a:ext>
                </a:extLst>
              </a:tr>
              <a:tr h="370838">
                <a:tc>
                  <a:txBody>
                    <a:bodyPr/>
                    <a:lstStyle/>
                    <a:p>
                      <a:pPr lvl="0">
                        <a:buNone/>
                      </a:pPr>
                      <a:r>
                        <a:rPr lang="en-US"/>
                        <a:t>f</a:t>
                      </a:r>
                    </a:p>
                  </a:txBody>
                  <a:tcPr/>
                </a:tc>
                <a:tc>
                  <a:txBody>
                    <a:bodyPr/>
                    <a:lstStyle/>
                    <a:p>
                      <a:pPr lvl="0">
                        <a:buNone/>
                      </a:pPr>
                      <a:r>
                        <a:rPr lang="en-US"/>
                        <a:t>2</a:t>
                      </a:r>
                    </a:p>
                  </a:txBody>
                  <a:tcPr/>
                </a:tc>
                <a:tc>
                  <a:txBody>
                    <a:bodyPr/>
                    <a:lstStyle/>
                    <a:p>
                      <a:pPr lvl="0">
                        <a:buNone/>
                      </a:pPr>
                      <a:r>
                        <a:rPr lang="en-US"/>
                        <a:t>16</a:t>
                      </a:r>
                    </a:p>
                  </a:txBody>
                  <a:tcPr/>
                </a:tc>
                <a:extLst>
                  <a:ext uri="{0D108BD9-81ED-4DB2-BD59-A6C34878D82A}">
                    <a16:rowId xmlns:a16="http://schemas.microsoft.com/office/drawing/2014/main" val="464868983"/>
                  </a:ext>
                </a:extLst>
              </a:tr>
            </a:tbl>
          </a:graphicData>
        </a:graphic>
      </p:graphicFrame>
      <p:sp>
        <p:nvSpPr>
          <p:cNvPr id="5" name="TextBox 4">
            <a:extLst>
              <a:ext uri="{FF2B5EF4-FFF2-40B4-BE49-F238E27FC236}">
                <a16:creationId xmlns:a16="http://schemas.microsoft.com/office/drawing/2014/main" id="{8A84EB6E-8B83-4F91-9B6B-A5333584E2E6}"/>
              </a:ext>
            </a:extLst>
          </p:cNvPr>
          <p:cNvSpPr txBox="1"/>
          <p:nvPr/>
        </p:nvSpPr>
        <p:spPr>
          <a:xfrm>
            <a:off x="2351809" y="645968"/>
            <a:ext cx="498590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t>Frequency Table</a:t>
            </a:r>
          </a:p>
        </p:txBody>
      </p:sp>
    </p:spTree>
    <p:extLst>
      <p:ext uri="{BB962C8B-B14F-4D97-AF65-F5344CB8AC3E}">
        <p14:creationId xmlns:p14="http://schemas.microsoft.com/office/powerpoint/2010/main" val="109105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C38ED29-DF3D-40FE-967E-B2D2C5F09370}"/>
              </a:ext>
            </a:extLst>
          </p:cNvPr>
          <p:cNvSpPr txBox="1"/>
          <p:nvPr/>
        </p:nvSpPr>
        <p:spPr>
          <a:xfrm>
            <a:off x="2402075" y="748922"/>
            <a:ext cx="5403741"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400"/>
              <a:t>Making the Code Tree</a:t>
            </a:r>
            <a:endParaRPr lang="en-US" sz="3400">
              <a:cs typeface="Arial"/>
            </a:endParaRPr>
          </a:p>
        </p:txBody>
      </p:sp>
      <p:sp>
        <p:nvSpPr>
          <p:cNvPr id="3" name="Content Placeholder 2">
            <a:extLst>
              <a:ext uri="{FF2B5EF4-FFF2-40B4-BE49-F238E27FC236}">
                <a16:creationId xmlns:a16="http://schemas.microsoft.com/office/drawing/2014/main" id="{A9421BF6-737A-4FA6-A9EC-C65A13FC336C}"/>
              </a:ext>
            </a:extLst>
          </p:cNvPr>
          <p:cNvSpPr>
            <a:spLocks noGrp="1"/>
          </p:cNvSpPr>
          <p:nvPr>
            <p:ph idx="1"/>
          </p:nvPr>
        </p:nvSpPr>
        <p:spPr>
          <a:xfrm>
            <a:off x="2747622" y="1394026"/>
            <a:ext cx="7796540" cy="4707873"/>
          </a:xfrm>
        </p:spPr>
        <p:txBody>
          <a:bodyPr/>
          <a:lstStyle/>
          <a:p>
            <a:pPr marL="344170" indent="-344170">
              <a:buNone/>
            </a:pPr>
            <a:endParaRPr lang="en-US">
              <a:cs typeface="Arial" panose="020B0604020202020204"/>
            </a:endParaRPr>
          </a:p>
        </p:txBody>
      </p:sp>
      <p:sp>
        <p:nvSpPr>
          <p:cNvPr id="7" name="Flowchart: Connector 6">
            <a:extLst>
              <a:ext uri="{FF2B5EF4-FFF2-40B4-BE49-F238E27FC236}">
                <a16:creationId xmlns:a16="http://schemas.microsoft.com/office/drawing/2014/main" id="{760516A4-7784-4F67-8CEB-14F5CD6B0986}"/>
              </a:ext>
            </a:extLst>
          </p:cNvPr>
          <p:cNvSpPr/>
          <p:nvPr/>
        </p:nvSpPr>
        <p:spPr>
          <a:xfrm>
            <a:off x="2819399" y="5460423"/>
            <a:ext cx="545521" cy="53686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solidFill>
                  <a:srgbClr val="FF0000"/>
                </a:solidFill>
                <a:cs typeface="Arial"/>
              </a:rPr>
              <a:t>40</a:t>
            </a:r>
          </a:p>
        </p:txBody>
      </p:sp>
      <p:sp>
        <p:nvSpPr>
          <p:cNvPr id="8" name="Flowchart: Connector 7">
            <a:extLst>
              <a:ext uri="{FF2B5EF4-FFF2-40B4-BE49-F238E27FC236}">
                <a16:creationId xmlns:a16="http://schemas.microsoft.com/office/drawing/2014/main" id="{760516A4-7784-4F67-8CEB-14F5CD6B0986}"/>
              </a:ext>
            </a:extLst>
          </p:cNvPr>
          <p:cNvSpPr/>
          <p:nvPr/>
        </p:nvSpPr>
        <p:spPr>
          <a:xfrm>
            <a:off x="4191864" y="5516707"/>
            <a:ext cx="562840" cy="52820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solidFill>
                  <a:srgbClr val="FF0000"/>
                </a:solidFill>
                <a:cs typeface="Arial"/>
              </a:rPr>
              <a:t>18</a:t>
            </a:r>
          </a:p>
        </p:txBody>
      </p:sp>
      <p:sp>
        <p:nvSpPr>
          <p:cNvPr id="10" name="Flowchart: Connector 9">
            <a:extLst>
              <a:ext uri="{FF2B5EF4-FFF2-40B4-BE49-F238E27FC236}">
                <a16:creationId xmlns:a16="http://schemas.microsoft.com/office/drawing/2014/main" id="{760516A4-7784-4F67-8CEB-14F5CD6B0986}"/>
              </a:ext>
            </a:extLst>
          </p:cNvPr>
          <p:cNvSpPr/>
          <p:nvPr/>
        </p:nvSpPr>
        <p:spPr>
          <a:xfrm>
            <a:off x="5590309" y="5512376"/>
            <a:ext cx="571499" cy="51954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solidFill>
                  <a:srgbClr val="FF0000"/>
                </a:solidFill>
                <a:cs typeface="Arial"/>
              </a:rPr>
              <a:t>15</a:t>
            </a:r>
            <a:endParaRPr lang="en-US">
              <a:solidFill>
                <a:srgbClr val="FF0000"/>
              </a:solidFill>
            </a:endParaRPr>
          </a:p>
        </p:txBody>
      </p:sp>
      <p:sp>
        <p:nvSpPr>
          <p:cNvPr id="11" name="Flowchart: Connector 10">
            <a:extLst>
              <a:ext uri="{FF2B5EF4-FFF2-40B4-BE49-F238E27FC236}">
                <a16:creationId xmlns:a16="http://schemas.microsoft.com/office/drawing/2014/main" id="{760516A4-7784-4F67-8CEB-14F5CD6B0986}"/>
              </a:ext>
            </a:extLst>
          </p:cNvPr>
          <p:cNvSpPr/>
          <p:nvPr/>
        </p:nvSpPr>
        <p:spPr>
          <a:xfrm>
            <a:off x="7066683" y="5490729"/>
            <a:ext cx="502226" cy="53686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solidFill>
                  <a:srgbClr val="FF0000"/>
                </a:solidFill>
                <a:cs typeface="Arial"/>
              </a:rPr>
              <a:t>13</a:t>
            </a:r>
            <a:endParaRPr lang="en-US">
              <a:solidFill>
                <a:srgbClr val="FF0000"/>
              </a:solidFill>
            </a:endParaRPr>
          </a:p>
        </p:txBody>
      </p:sp>
      <p:sp>
        <p:nvSpPr>
          <p:cNvPr id="12" name="Flowchart: Connector 11">
            <a:extLst>
              <a:ext uri="{FF2B5EF4-FFF2-40B4-BE49-F238E27FC236}">
                <a16:creationId xmlns:a16="http://schemas.microsoft.com/office/drawing/2014/main" id="{760516A4-7784-4F67-8CEB-14F5CD6B0986}"/>
              </a:ext>
            </a:extLst>
          </p:cNvPr>
          <p:cNvSpPr/>
          <p:nvPr/>
        </p:nvSpPr>
        <p:spPr>
          <a:xfrm>
            <a:off x="8534399" y="5503718"/>
            <a:ext cx="580158" cy="56284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solidFill>
                  <a:srgbClr val="FF0000"/>
                </a:solidFill>
                <a:cs typeface="Arial"/>
              </a:rPr>
              <a:t>8</a:t>
            </a:r>
            <a:endParaRPr lang="en-US" err="1">
              <a:solidFill>
                <a:srgbClr val="FF0000"/>
              </a:solidFill>
            </a:endParaRPr>
          </a:p>
        </p:txBody>
      </p:sp>
      <p:sp>
        <p:nvSpPr>
          <p:cNvPr id="13" name="Flowchart: Connector 12">
            <a:extLst>
              <a:ext uri="{FF2B5EF4-FFF2-40B4-BE49-F238E27FC236}">
                <a16:creationId xmlns:a16="http://schemas.microsoft.com/office/drawing/2014/main" id="{760516A4-7784-4F67-8CEB-14F5CD6B0986}"/>
              </a:ext>
            </a:extLst>
          </p:cNvPr>
          <p:cNvSpPr/>
          <p:nvPr/>
        </p:nvSpPr>
        <p:spPr>
          <a:xfrm>
            <a:off x="9872229" y="5456093"/>
            <a:ext cx="597476" cy="58015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solidFill>
                  <a:srgbClr val="FF0000"/>
                </a:solidFill>
                <a:cs typeface="Arial"/>
              </a:rPr>
              <a:t>9</a:t>
            </a:r>
            <a:endParaRPr lang="en-US">
              <a:solidFill>
                <a:srgbClr val="FF0000"/>
              </a:solidFill>
            </a:endParaRPr>
          </a:p>
        </p:txBody>
      </p:sp>
      <p:cxnSp>
        <p:nvCxnSpPr>
          <p:cNvPr id="25" name="Straight Arrow Connector 24">
            <a:extLst>
              <a:ext uri="{FF2B5EF4-FFF2-40B4-BE49-F238E27FC236}">
                <a16:creationId xmlns:a16="http://schemas.microsoft.com/office/drawing/2014/main" id="{E13A3AE5-F5E5-4376-816A-6769199C734B}"/>
              </a:ext>
            </a:extLst>
          </p:cNvPr>
          <p:cNvCxnSpPr/>
          <p:nvPr/>
        </p:nvCxnSpPr>
        <p:spPr>
          <a:xfrm flipH="1">
            <a:off x="8885958" y="4591049"/>
            <a:ext cx="450272" cy="89188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399FB1C-ED0A-4B0F-B2EE-D50F4FF47F9A}"/>
              </a:ext>
            </a:extLst>
          </p:cNvPr>
          <p:cNvCxnSpPr>
            <a:cxnSpLocks/>
          </p:cNvCxnSpPr>
          <p:nvPr/>
        </p:nvCxnSpPr>
        <p:spPr>
          <a:xfrm>
            <a:off x="9691252" y="4573731"/>
            <a:ext cx="588819" cy="1039089"/>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7" name="Flowchart: Connector 26">
            <a:extLst>
              <a:ext uri="{FF2B5EF4-FFF2-40B4-BE49-F238E27FC236}">
                <a16:creationId xmlns:a16="http://schemas.microsoft.com/office/drawing/2014/main" id="{453E54D2-D671-4656-9865-CFA49DA1A75A}"/>
              </a:ext>
            </a:extLst>
          </p:cNvPr>
          <p:cNvSpPr/>
          <p:nvPr/>
        </p:nvSpPr>
        <p:spPr>
          <a:xfrm>
            <a:off x="9231455" y="4200525"/>
            <a:ext cx="562840" cy="52820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solidFill>
                  <a:srgbClr val="FF0000"/>
                </a:solidFill>
                <a:cs typeface="Arial"/>
              </a:rPr>
              <a:t>17</a:t>
            </a:r>
          </a:p>
        </p:txBody>
      </p:sp>
      <p:cxnSp>
        <p:nvCxnSpPr>
          <p:cNvPr id="28" name="Straight Arrow Connector 27">
            <a:extLst>
              <a:ext uri="{FF2B5EF4-FFF2-40B4-BE49-F238E27FC236}">
                <a16:creationId xmlns:a16="http://schemas.microsoft.com/office/drawing/2014/main" id="{D059C482-9370-40C4-AF7F-CE46791DCEBA}"/>
              </a:ext>
            </a:extLst>
          </p:cNvPr>
          <p:cNvCxnSpPr>
            <a:cxnSpLocks/>
          </p:cNvCxnSpPr>
          <p:nvPr/>
        </p:nvCxnSpPr>
        <p:spPr>
          <a:xfrm>
            <a:off x="6842413" y="4807526"/>
            <a:ext cx="372341" cy="68406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23FCE12-CCFD-4032-A349-E85BEA860239}"/>
              </a:ext>
            </a:extLst>
          </p:cNvPr>
          <p:cNvCxnSpPr>
            <a:cxnSpLocks/>
          </p:cNvCxnSpPr>
          <p:nvPr/>
        </p:nvCxnSpPr>
        <p:spPr>
          <a:xfrm flipH="1">
            <a:off x="5915889" y="4746912"/>
            <a:ext cx="450272" cy="891885"/>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30" name="Flowchart: Connector 29">
            <a:extLst>
              <a:ext uri="{FF2B5EF4-FFF2-40B4-BE49-F238E27FC236}">
                <a16:creationId xmlns:a16="http://schemas.microsoft.com/office/drawing/2014/main" id="{E1DA2F6D-F064-430C-9686-887E0C7F8C42}"/>
              </a:ext>
            </a:extLst>
          </p:cNvPr>
          <p:cNvSpPr/>
          <p:nvPr/>
        </p:nvSpPr>
        <p:spPr>
          <a:xfrm>
            <a:off x="6339318" y="4347729"/>
            <a:ext cx="562840" cy="52820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solidFill>
                  <a:srgbClr val="FF0000"/>
                </a:solidFill>
                <a:cs typeface="Arial"/>
              </a:rPr>
              <a:t>28</a:t>
            </a:r>
          </a:p>
        </p:txBody>
      </p:sp>
      <p:cxnSp>
        <p:nvCxnSpPr>
          <p:cNvPr id="31" name="Straight Arrow Connector 30">
            <a:extLst>
              <a:ext uri="{FF2B5EF4-FFF2-40B4-BE49-F238E27FC236}">
                <a16:creationId xmlns:a16="http://schemas.microsoft.com/office/drawing/2014/main" id="{9C08652C-8076-4CA7-BAEE-E3A07416392B}"/>
              </a:ext>
            </a:extLst>
          </p:cNvPr>
          <p:cNvCxnSpPr>
            <a:cxnSpLocks/>
          </p:cNvCxnSpPr>
          <p:nvPr/>
        </p:nvCxnSpPr>
        <p:spPr>
          <a:xfrm>
            <a:off x="9041822" y="3621230"/>
            <a:ext cx="372341" cy="580158"/>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F5E7D7D-54AD-4C9B-AA2C-958C8441C572}"/>
              </a:ext>
            </a:extLst>
          </p:cNvPr>
          <p:cNvCxnSpPr>
            <a:cxnSpLocks/>
          </p:cNvCxnSpPr>
          <p:nvPr/>
        </p:nvCxnSpPr>
        <p:spPr>
          <a:xfrm flipH="1">
            <a:off x="4573730" y="3551958"/>
            <a:ext cx="3931227" cy="1991589"/>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33" name="Flowchart: Connector 32">
            <a:extLst>
              <a:ext uri="{FF2B5EF4-FFF2-40B4-BE49-F238E27FC236}">
                <a16:creationId xmlns:a16="http://schemas.microsoft.com/office/drawing/2014/main" id="{C6991831-C7EB-4824-8E91-FBC7EEE5CCE3}"/>
              </a:ext>
            </a:extLst>
          </p:cNvPr>
          <p:cNvSpPr/>
          <p:nvPr/>
        </p:nvSpPr>
        <p:spPr>
          <a:xfrm>
            <a:off x="8521409" y="3161434"/>
            <a:ext cx="562840" cy="52820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solidFill>
                  <a:srgbClr val="FF0000"/>
                </a:solidFill>
                <a:cs typeface="Arial"/>
              </a:rPr>
              <a:t>25</a:t>
            </a:r>
          </a:p>
        </p:txBody>
      </p:sp>
      <p:cxnSp>
        <p:nvCxnSpPr>
          <p:cNvPr id="19" name="Straight Arrow Connector 18">
            <a:extLst>
              <a:ext uri="{FF2B5EF4-FFF2-40B4-BE49-F238E27FC236}">
                <a16:creationId xmlns:a16="http://schemas.microsoft.com/office/drawing/2014/main" id="{540BE7F6-88D7-473C-BD16-4A0FD301C6D3}"/>
              </a:ext>
            </a:extLst>
          </p:cNvPr>
          <p:cNvCxnSpPr>
            <a:cxnSpLocks/>
          </p:cNvCxnSpPr>
          <p:nvPr/>
        </p:nvCxnSpPr>
        <p:spPr>
          <a:xfrm>
            <a:off x="8089322" y="2582140"/>
            <a:ext cx="562841" cy="69272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2E36635-5C81-4D17-ABC6-D8C739A8A93A}"/>
              </a:ext>
            </a:extLst>
          </p:cNvPr>
          <p:cNvCxnSpPr>
            <a:cxnSpLocks/>
          </p:cNvCxnSpPr>
          <p:nvPr/>
        </p:nvCxnSpPr>
        <p:spPr>
          <a:xfrm flipH="1">
            <a:off x="6522026" y="2651413"/>
            <a:ext cx="1021771" cy="1705839"/>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1" name="Flowchart: Connector 20">
            <a:extLst>
              <a:ext uri="{FF2B5EF4-FFF2-40B4-BE49-F238E27FC236}">
                <a16:creationId xmlns:a16="http://schemas.microsoft.com/office/drawing/2014/main" id="{40BD4005-1803-461F-863F-86E24E425CE7}"/>
              </a:ext>
            </a:extLst>
          </p:cNvPr>
          <p:cNvSpPr/>
          <p:nvPr/>
        </p:nvSpPr>
        <p:spPr>
          <a:xfrm>
            <a:off x="7525613" y="2252229"/>
            <a:ext cx="562840" cy="52820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solidFill>
                  <a:srgbClr val="FF0000"/>
                </a:solidFill>
                <a:cs typeface="Arial"/>
              </a:rPr>
              <a:t>53</a:t>
            </a:r>
          </a:p>
        </p:txBody>
      </p:sp>
      <p:cxnSp>
        <p:nvCxnSpPr>
          <p:cNvPr id="2" name="Straight Arrow Connector 1">
            <a:extLst>
              <a:ext uri="{FF2B5EF4-FFF2-40B4-BE49-F238E27FC236}">
                <a16:creationId xmlns:a16="http://schemas.microsoft.com/office/drawing/2014/main" id="{1EB1270D-F660-4B3F-9E14-2815E728761E}"/>
              </a:ext>
            </a:extLst>
          </p:cNvPr>
          <p:cNvCxnSpPr>
            <a:cxnSpLocks/>
          </p:cNvCxnSpPr>
          <p:nvPr/>
        </p:nvCxnSpPr>
        <p:spPr>
          <a:xfrm flipH="1">
            <a:off x="3063585" y="1903268"/>
            <a:ext cx="3351068" cy="352424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D6042984-8F8A-489F-9846-147488AADB9B}"/>
              </a:ext>
            </a:extLst>
          </p:cNvPr>
          <p:cNvCxnSpPr>
            <a:cxnSpLocks/>
          </p:cNvCxnSpPr>
          <p:nvPr/>
        </p:nvCxnSpPr>
        <p:spPr>
          <a:xfrm>
            <a:off x="6925540" y="1877290"/>
            <a:ext cx="658091" cy="545522"/>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5" name="Flowchart: Connector 4">
            <a:extLst>
              <a:ext uri="{FF2B5EF4-FFF2-40B4-BE49-F238E27FC236}">
                <a16:creationId xmlns:a16="http://schemas.microsoft.com/office/drawing/2014/main" id="{89BEB33B-6A0E-4696-B02C-C5C2E3CE0FD4}"/>
              </a:ext>
            </a:extLst>
          </p:cNvPr>
          <p:cNvSpPr/>
          <p:nvPr/>
        </p:nvSpPr>
        <p:spPr>
          <a:xfrm>
            <a:off x="6413786" y="1564697"/>
            <a:ext cx="562840" cy="52820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solidFill>
                  <a:srgbClr val="FF0000"/>
                </a:solidFill>
                <a:cs typeface="Arial"/>
              </a:rPr>
              <a:t>93</a:t>
            </a:r>
            <a:endParaRPr lang="en-US" dirty="0">
              <a:solidFill>
                <a:srgbClr val="FF0000"/>
              </a:solidFill>
              <a:cs typeface="Arial"/>
            </a:endParaRPr>
          </a:p>
        </p:txBody>
      </p:sp>
    </p:spTree>
    <p:extLst>
      <p:ext uri="{BB962C8B-B14F-4D97-AF65-F5344CB8AC3E}">
        <p14:creationId xmlns:p14="http://schemas.microsoft.com/office/powerpoint/2010/main" val="4118050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barn(inVertical)">
                                      <p:cBhvr>
                                        <p:cTn id="21" dur="500"/>
                                        <p:tgtEl>
                                          <p:spTgt spid="2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7" presetClass="entr" presetSubtype="10" fill="hold" nodeType="click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p:cTn id="35" dur="500" fill="hold"/>
                                        <p:tgtEl>
                                          <p:spTgt spid="31"/>
                                        </p:tgtEl>
                                        <p:attrNameLst>
                                          <p:attrName>ppt_w</p:attrName>
                                        </p:attrNameLst>
                                      </p:cBhvr>
                                      <p:tavLst>
                                        <p:tav tm="0">
                                          <p:val>
                                            <p:fltVal val="0"/>
                                          </p:val>
                                        </p:tav>
                                        <p:tav tm="100000">
                                          <p:val>
                                            <p:strVal val="#ppt_w"/>
                                          </p:val>
                                        </p:tav>
                                      </p:tavLst>
                                    </p:anim>
                                    <p:anim calcmode="lin" valueType="num">
                                      <p:cBhvr>
                                        <p:cTn id="36" dur="500" fill="hold"/>
                                        <p:tgtEl>
                                          <p:spTgt spid="31"/>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additive="base">
                                        <p:cTn id="41" dur="500" fill="hold"/>
                                        <p:tgtEl>
                                          <p:spTgt spid="32"/>
                                        </p:tgtEl>
                                        <p:attrNameLst>
                                          <p:attrName>ppt_x</p:attrName>
                                        </p:attrNameLst>
                                      </p:cBhvr>
                                      <p:tavLst>
                                        <p:tav tm="0">
                                          <p:val>
                                            <p:strVal val="#ppt_x"/>
                                          </p:val>
                                        </p:tav>
                                        <p:tav tm="100000">
                                          <p:val>
                                            <p:strVal val="#ppt_x"/>
                                          </p:val>
                                        </p:tav>
                                      </p:tavLst>
                                    </p:anim>
                                    <p:anim calcmode="lin" valueType="num">
                                      <p:cBhvr additive="base">
                                        <p:cTn id="42"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anim calcmode="lin" valueType="num">
                                      <p:cBhvr>
                                        <p:cTn id="47" dur="500" fill="hold"/>
                                        <p:tgtEl>
                                          <p:spTgt spid="33"/>
                                        </p:tgtEl>
                                        <p:attrNameLst>
                                          <p:attrName>ppt_w</p:attrName>
                                        </p:attrNameLst>
                                      </p:cBhvr>
                                      <p:tavLst>
                                        <p:tav tm="0">
                                          <p:val>
                                            <p:fltVal val="0"/>
                                          </p:val>
                                        </p:tav>
                                        <p:tav tm="100000">
                                          <p:val>
                                            <p:strVal val="#ppt_w"/>
                                          </p:val>
                                        </p:tav>
                                      </p:tavLst>
                                    </p:anim>
                                    <p:anim calcmode="lin" valueType="num">
                                      <p:cBhvr>
                                        <p:cTn id="48" dur="500" fill="hold"/>
                                        <p:tgtEl>
                                          <p:spTgt spid="33"/>
                                        </p:tgtEl>
                                        <p:attrNameLst>
                                          <p:attrName>ppt_h</p:attrName>
                                        </p:attrNameLst>
                                      </p:cBhvr>
                                      <p:tavLst>
                                        <p:tav tm="0">
                                          <p:val>
                                            <p:fltVal val="0"/>
                                          </p:val>
                                        </p:tav>
                                        <p:tav tm="100000">
                                          <p:val>
                                            <p:strVal val="#ppt_h"/>
                                          </p:val>
                                        </p:tav>
                                      </p:tavLst>
                                    </p:anim>
                                    <p:animEffect transition="in" filter="fade">
                                      <p:cBhvr>
                                        <p:cTn id="49" dur="500"/>
                                        <p:tgtEl>
                                          <p:spTgt spid="33"/>
                                        </p:tgtEl>
                                      </p:cBhvr>
                                    </p:animEffect>
                                  </p:childTnLst>
                                </p:cTn>
                              </p:par>
                            </p:childTnLst>
                          </p:cTn>
                        </p:par>
                      </p:childTnLst>
                    </p:cTn>
                  </p:par>
                  <p:par>
                    <p:cTn id="50" fill="hold">
                      <p:stCondLst>
                        <p:cond delay="indefinite"/>
                      </p:stCondLst>
                      <p:childTnLst>
                        <p:par>
                          <p:cTn id="51" fill="hold">
                            <p:stCondLst>
                              <p:cond delay="0"/>
                            </p:stCondLst>
                            <p:childTnLst>
                              <p:par>
                                <p:cTn id="52" presetID="31" presetClass="entr" presetSubtype="0" fill="hold" nodeType="clickEffect">
                                  <p:stCondLst>
                                    <p:cond delay="0"/>
                                  </p:stCondLst>
                                  <p:childTnLst>
                                    <p:set>
                                      <p:cBhvr>
                                        <p:cTn id="53" dur="1" fill="hold">
                                          <p:stCondLst>
                                            <p:cond delay="0"/>
                                          </p:stCondLst>
                                        </p:cTn>
                                        <p:tgtEl>
                                          <p:spTgt spid="19"/>
                                        </p:tgtEl>
                                        <p:attrNameLst>
                                          <p:attrName>style.visibility</p:attrName>
                                        </p:attrNameLst>
                                      </p:cBhvr>
                                      <p:to>
                                        <p:strVal val="visible"/>
                                      </p:to>
                                    </p:set>
                                    <p:anim calcmode="lin" valueType="num">
                                      <p:cBhvr>
                                        <p:cTn id="54" dur="1000" fill="hold"/>
                                        <p:tgtEl>
                                          <p:spTgt spid="19"/>
                                        </p:tgtEl>
                                        <p:attrNameLst>
                                          <p:attrName>ppt_w</p:attrName>
                                        </p:attrNameLst>
                                      </p:cBhvr>
                                      <p:tavLst>
                                        <p:tav tm="0">
                                          <p:val>
                                            <p:fltVal val="0"/>
                                          </p:val>
                                        </p:tav>
                                        <p:tav tm="100000">
                                          <p:val>
                                            <p:strVal val="#ppt_w"/>
                                          </p:val>
                                        </p:tav>
                                      </p:tavLst>
                                    </p:anim>
                                    <p:anim calcmode="lin" valueType="num">
                                      <p:cBhvr>
                                        <p:cTn id="55" dur="1000" fill="hold"/>
                                        <p:tgtEl>
                                          <p:spTgt spid="19"/>
                                        </p:tgtEl>
                                        <p:attrNameLst>
                                          <p:attrName>ppt_h</p:attrName>
                                        </p:attrNameLst>
                                      </p:cBhvr>
                                      <p:tavLst>
                                        <p:tav tm="0">
                                          <p:val>
                                            <p:fltVal val="0"/>
                                          </p:val>
                                        </p:tav>
                                        <p:tav tm="100000">
                                          <p:val>
                                            <p:strVal val="#ppt_h"/>
                                          </p:val>
                                        </p:tav>
                                      </p:tavLst>
                                    </p:anim>
                                    <p:anim calcmode="lin" valueType="num">
                                      <p:cBhvr>
                                        <p:cTn id="56" dur="1000" fill="hold"/>
                                        <p:tgtEl>
                                          <p:spTgt spid="19"/>
                                        </p:tgtEl>
                                        <p:attrNameLst>
                                          <p:attrName>style.rotation</p:attrName>
                                        </p:attrNameLst>
                                      </p:cBhvr>
                                      <p:tavLst>
                                        <p:tav tm="0">
                                          <p:val>
                                            <p:fltVal val="90"/>
                                          </p:val>
                                        </p:tav>
                                        <p:tav tm="100000">
                                          <p:val>
                                            <p:fltVal val="0"/>
                                          </p:val>
                                        </p:tav>
                                      </p:tavLst>
                                    </p:anim>
                                    <p:animEffect transition="in" filter="fade">
                                      <p:cBhvr>
                                        <p:cTn id="57" dur="10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box(in)">
                                      <p:cBhvr>
                                        <p:cTn id="62" dur="20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17" presetClass="entr" presetSubtype="1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p:cTn id="67" dur="500" fill="hold"/>
                                        <p:tgtEl>
                                          <p:spTgt spid="21"/>
                                        </p:tgtEl>
                                        <p:attrNameLst>
                                          <p:attrName>ppt_w</p:attrName>
                                        </p:attrNameLst>
                                      </p:cBhvr>
                                      <p:tavLst>
                                        <p:tav tm="0">
                                          <p:val>
                                            <p:fltVal val="0"/>
                                          </p:val>
                                        </p:tav>
                                        <p:tav tm="100000">
                                          <p:val>
                                            <p:strVal val="#ppt_w"/>
                                          </p:val>
                                        </p:tav>
                                      </p:tavLst>
                                    </p:anim>
                                    <p:anim calcmode="lin" valueType="num">
                                      <p:cBhvr>
                                        <p:cTn id="68" dur="500" fill="hold"/>
                                        <p:tgtEl>
                                          <p:spTgt spid="21"/>
                                        </p:tgtEl>
                                        <p:attrNameLst>
                                          <p:attrName>ppt_h</p:attrName>
                                        </p:attrNameLst>
                                      </p:cBhvr>
                                      <p:tavLst>
                                        <p:tav tm="0">
                                          <p:val>
                                            <p:strVal val="#ppt_h"/>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
                                        </p:tgtEl>
                                        <p:attrNameLst>
                                          <p:attrName>style.visibility</p:attrName>
                                        </p:attrNameLst>
                                      </p:cBhvr>
                                      <p:to>
                                        <p:strVal val="visible"/>
                                      </p:to>
                                    </p:set>
                                    <p:anim calcmode="lin" valueType="num">
                                      <p:cBhvr additive="base">
                                        <p:cTn id="73" dur="500" fill="hold"/>
                                        <p:tgtEl>
                                          <p:spTgt spid="2"/>
                                        </p:tgtEl>
                                        <p:attrNameLst>
                                          <p:attrName>ppt_x</p:attrName>
                                        </p:attrNameLst>
                                      </p:cBhvr>
                                      <p:tavLst>
                                        <p:tav tm="0">
                                          <p:val>
                                            <p:strVal val="#ppt_x"/>
                                          </p:val>
                                        </p:tav>
                                        <p:tav tm="100000">
                                          <p:val>
                                            <p:strVal val="#ppt_x"/>
                                          </p:val>
                                        </p:tav>
                                      </p:tavLst>
                                    </p:anim>
                                    <p:anim calcmode="lin" valueType="num">
                                      <p:cBhvr additive="base">
                                        <p:cTn id="7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31" presetClass="entr" presetSubtype="0" fill="hold" nodeType="click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p:cTn id="79" dur="1000" fill="hold"/>
                                        <p:tgtEl>
                                          <p:spTgt spid="4"/>
                                        </p:tgtEl>
                                        <p:attrNameLst>
                                          <p:attrName>ppt_w</p:attrName>
                                        </p:attrNameLst>
                                      </p:cBhvr>
                                      <p:tavLst>
                                        <p:tav tm="0">
                                          <p:val>
                                            <p:fltVal val="0"/>
                                          </p:val>
                                        </p:tav>
                                        <p:tav tm="100000">
                                          <p:val>
                                            <p:strVal val="#ppt_w"/>
                                          </p:val>
                                        </p:tav>
                                      </p:tavLst>
                                    </p:anim>
                                    <p:anim calcmode="lin" valueType="num">
                                      <p:cBhvr>
                                        <p:cTn id="80" dur="1000" fill="hold"/>
                                        <p:tgtEl>
                                          <p:spTgt spid="4"/>
                                        </p:tgtEl>
                                        <p:attrNameLst>
                                          <p:attrName>ppt_h</p:attrName>
                                        </p:attrNameLst>
                                      </p:cBhvr>
                                      <p:tavLst>
                                        <p:tav tm="0">
                                          <p:val>
                                            <p:fltVal val="0"/>
                                          </p:val>
                                        </p:tav>
                                        <p:tav tm="100000">
                                          <p:val>
                                            <p:strVal val="#ppt_h"/>
                                          </p:val>
                                        </p:tav>
                                      </p:tavLst>
                                    </p:anim>
                                    <p:anim calcmode="lin" valueType="num">
                                      <p:cBhvr>
                                        <p:cTn id="81" dur="1000" fill="hold"/>
                                        <p:tgtEl>
                                          <p:spTgt spid="4"/>
                                        </p:tgtEl>
                                        <p:attrNameLst>
                                          <p:attrName>style.rotation</p:attrName>
                                        </p:attrNameLst>
                                      </p:cBhvr>
                                      <p:tavLst>
                                        <p:tav tm="0">
                                          <p:val>
                                            <p:fltVal val="90"/>
                                          </p:val>
                                        </p:tav>
                                        <p:tav tm="100000">
                                          <p:val>
                                            <p:fltVal val="0"/>
                                          </p:val>
                                        </p:tav>
                                      </p:tavLst>
                                    </p:anim>
                                    <p:animEffect transition="in" filter="fade">
                                      <p:cBhvr>
                                        <p:cTn id="82" dur="1000"/>
                                        <p:tgtEl>
                                          <p:spTgt spid="4"/>
                                        </p:tgtEl>
                                      </p:cBhvr>
                                    </p:animEffect>
                                  </p:childTnLst>
                                </p:cTn>
                              </p:par>
                            </p:childTnLst>
                          </p:cTn>
                        </p:par>
                      </p:childTnLst>
                    </p:cTn>
                  </p:par>
                  <p:par>
                    <p:cTn id="83" fill="hold">
                      <p:stCondLst>
                        <p:cond delay="indefinite"/>
                      </p:stCondLst>
                      <p:childTnLst>
                        <p:par>
                          <p:cTn id="84" fill="hold">
                            <p:stCondLst>
                              <p:cond delay="0"/>
                            </p:stCondLst>
                            <p:childTnLst>
                              <p:par>
                                <p:cTn id="85" presetID="17" presetClass="entr" presetSubtype="10" fill="hold" grpId="0" nodeType="clickEffect">
                                  <p:stCondLst>
                                    <p:cond delay="0"/>
                                  </p:stCondLst>
                                  <p:childTnLst>
                                    <p:set>
                                      <p:cBhvr>
                                        <p:cTn id="86" dur="1" fill="hold">
                                          <p:stCondLst>
                                            <p:cond delay="0"/>
                                          </p:stCondLst>
                                        </p:cTn>
                                        <p:tgtEl>
                                          <p:spTgt spid="5"/>
                                        </p:tgtEl>
                                        <p:attrNameLst>
                                          <p:attrName>style.visibility</p:attrName>
                                        </p:attrNameLst>
                                      </p:cBhvr>
                                      <p:to>
                                        <p:strVal val="visible"/>
                                      </p:to>
                                    </p:set>
                                    <p:anim calcmode="lin" valueType="num">
                                      <p:cBhvr>
                                        <p:cTn id="87" dur="500" fill="hold"/>
                                        <p:tgtEl>
                                          <p:spTgt spid="5"/>
                                        </p:tgtEl>
                                        <p:attrNameLst>
                                          <p:attrName>ppt_w</p:attrName>
                                        </p:attrNameLst>
                                      </p:cBhvr>
                                      <p:tavLst>
                                        <p:tav tm="0">
                                          <p:val>
                                            <p:fltVal val="0"/>
                                          </p:val>
                                        </p:tav>
                                        <p:tav tm="100000">
                                          <p:val>
                                            <p:strVal val="#ppt_w"/>
                                          </p:val>
                                        </p:tav>
                                      </p:tavLst>
                                    </p:anim>
                                    <p:anim calcmode="lin" valueType="num">
                                      <p:cBhvr>
                                        <p:cTn id="88"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0" grpId="0" animBg="1"/>
      <p:bldP spid="33" grpId="0" animBg="1"/>
      <p:bldP spid="21"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83DBF-4D76-45B7-B6DA-7C1746F4548F}"/>
              </a:ext>
            </a:extLst>
          </p:cNvPr>
          <p:cNvSpPr>
            <a:spLocks noGrp="1"/>
          </p:cNvSpPr>
          <p:nvPr>
            <p:ph type="title"/>
          </p:nvPr>
        </p:nvSpPr>
        <p:spPr>
          <a:xfrm>
            <a:off x="2516558" y="591579"/>
            <a:ext cx="7958331" cy="1077229"/>
          </a:xfrm>
        </p:spPr>
        <p:txBody>
          <a:bodyPr/>
          <a:lstStyle/>
          <a:p>
            <a:pPr algn="l"/>
            <a:r>
              <a:rPr lang="en-US">
                <a:cs typeface="Arial" panose="020B0604020202020204"/>
              </a:rPr>
              <a:t>Binary Code Table</a:t>
            </a:r>
          </a:p>
        </p:txBody>
      </p:sp>
      <p:sp>
        <p:nvSpPr>
          <p:cNvPr id="3" name="Content Placeholder 2">
            <a:extLst>
              <a:ext uri="{FF2B5EF4-FFF2-40B4-BE49-F238E27FC236}">
                <a16:creationId xmlns:a16="http://schemas.microsoft.com/office/drawing/2014/main" id="{00370638-F681-4CBD-AF97-E70B659E3F51}"/>
              </a:ext>
            </a:extLst>
          </p:cNvPr>
          <p:cNvSpPr>
            <a:spLocks noGrp="1"/>
          </p:cNvSpPr>
          <p:nvPr>
            <p:ph idx="1"/>
          </p:nvPr>
        </p:nvSpPr>
        <p:spPr/>
        <p:txBody>
          <a:bodyPr/>
          <a:lstStyle/>
          <a:p>
            <a:endParaRPr lang="en-US"/>
          </a:p>
        </p:txBody>
      </p:sp>
      <p:graphicFrame>
        <p:nvGraphicFramePr>
          <p:cNvPr id="5" name="Table 4">
            <a:extLst>
              <a:ext uri="{FF2B5EF4-FFF2-40B4-BE49-F238E27FC236}">
                <a16:creationId xmlns:a16="http://schemas.microsoft.com/office/drawing/2014/main" id="{C3136634-3602-4584-AABC-7A5590579C44}"/>
              </a:ext>
            </a:extLst>
          </p:cNvPr>
          <p:cNvGraphicFramePr>
            <a:graphicFrameLocks/>
          </p:cNvGraphicFramePr>
          <p:nvPr>
            <p:extLst>
              <p:ext uri="{D42A27DB-BD31-4B8C-83A1-F6EECF244321}">
                <p14:modId xmlns:p14="http://schemas.microsoft.com/office/powerpoint/2010/main" val="3941312675"/>
              </p:ext>
            </p:extLst>
          </p:nvPr>
        </p:nvGraphicFramePr>
        <p:xfrm>
          <a:off x="2363931" y="2017568"/>
          <a:ext cx="7322335" cy="4348477"/>
        </p:xfrm>
        <a:graphic>
          <a:graphicData uri="http://schemas.openxmlformats.org/drawingml/2006/table">
            <a:tbl>
              <a:tblPr firstRow="1" bandRow="1">
                <a:tableStyleId>{5C22544A-7EE6-4342-B048-85BDC9FD1C3A}</a:tableStyleId>
              </a:tblPr>
              <a:tblGrid>
                <a:gridCol w="1320629">
                  <a:extLst>
                    <a:ext uri="{9D8B030D-6E8A-4147-A177-3AD203B41FA5}">
                      <a16:colId xmlns:a16="http://schemas.microsoft.com/office/drawing/2014/main" val="3849890657"/>
                    </a:ext>
                  </a:extLst>
                </a:gridCol>
                <a:gridCol w="1476560">
                  <a:extLst>
                    <a:ext uri="{9D8B030D-6E8A-4147-A177-3AD203B41FA5}">
                      <a16:colId xmlns:a16="http://schemas.microsoft.com/office/drawing/2014/main" val="2192274340"/>
                    </a:ext>
                  </a:extLst>
                </a:gridCol>
                <a:gridCol w="1508382">
                  <a:extLst>
                    <a:ext uri="{9D8B030D-6E8A-4147-A177-3AD203B41FA5}">
                      <a16:colId xmlns:a16="http://schemas.microsoft.com/office/drawing/2014/main" val="3636022778"/>
                    </a:ext>
                  </a:extLst>
                </a:gridCol>
                <a:gridCol w="1508382">
                  <a:extLst>
                    <a:ext uri="{9D8B030D-6E8A-4147-A177-3AD203B41FA5}">
                      <a16:colId xmlns:a16="http://schemas.microsoft.com/office/drawing/2014/main" val="727448893"/>
                    </a:ext>
                  </a:extLst>
                </a:gridCol>
                <a:gridCol w="1508382">
                  <a:extLst>
                    <a:ext uri="{9D8B030D-6E8A-4147-A177-3AD203B41FA5}">
                      <a16:colId xmlns:a16="http://schemas.microsoft.com/office/drawing/2014/main" val="2115386960"/>
                    </a:ext>
                  </a:extLst>
                </a:gridCol>
              </a:tblGrid>
              <a:tr h="638607">
                <a:tc>
                  <a:txBody>
                    <a:bodyPr/>
                    <a:lstStyle/>
                    <a:p>
                      <a:r>
                        <a:rPr lang="en-US"/>
                        <a:t>Character</a:t>
                      </a:r>
                    </a:p>
                  </a:txBody>
                  <a:tcPr/>
                </a:tc>
                <a:tc>
                  <a:txBody>
                    <a:bodyPr/>
                    <a:lstStyle/>
                    <a:p>
                      <a:r>
                        <a:rPr lang="en-US"/>
                        <a:t>Frequency</a:t>
                      </a:r>
                    </a:p>
                  </a:txBody>
                  <a:tcPr/>
                </a:tc>
                <a:tc>
                  <a:txBody>
                    <a:bodyPr/>
                    <a:lstStyle/>
                    <a:p>
                      <a:r>
                        <a:rPr lang="en-US"/>
                        <a:t>Number of original bits</a:t>
                      </a:r>
                    </a:p>
                  </a:txBody>
                  <a:tcPr/>
                </a:tc>
                <a:tc>
                  <a:txBody>
                    <a:bodyPr/>
                    <a:lstStyle/>
                    <a:p>
                      <a:pPr lvl="0">
                        <a:buNone/>
                      </a:pPr>
                      <a:r>
                        <a:rPr lang="en-US"/>
                        <a:t>Code</a:t>
                      </a:r>
                      <a:endParaRPr lang="en-US" dirty="0"/>
                    </a:p>
                  </a:txBody>
                  <a:tcPr/>
                </a:tc>
                <a:tc>
                  <a:txBody>
                    <a:bodyPr/>
                    <a:lstStyle/>
                    <a:p>
                      <a:pPr lvl="0">
                        <a:buNone/>
                      </a:pPr>
                      <a:r>
                        <a:rPr lang="en-US"/>
                        <a:t>Number of bits </a:t>
                      </a:r>
                      <a:endParaRPr lang="en-US" dirty="0"/>
                    </a:p>
                  </a:txBody>
                  <a:tcPr/>
                </a:tc>
                <a:extLst>
                  <a:ext uri="{0D108BD9-81ED-4DB2-BD59-A6C34878D82A}">
                    <a16:rowId xmlns:a16="http://schemas.microsoft.com/office/drawing/2014/main" val="4262573238"/>
                  </a:ext>
                </a:extLst>
              </a:tr>
              <a:tr h="370840">
                <a:tc>
                  <a:txBody>
                    <a:bodyPr/>
                    <a:lstStyle/>
                    <a:p>
                      <a:r>
                        <a:rPr lang="en-US"/>
                        <a:t>T</a:t>
                      </a:r>
                    </a:p>
                  </a:txBody>
                  <a:tcPr/>
                </a:tc>
                <a:tc>
                  <a:txBody>
                    <a:bodyPr/>
                    <a:lstStyle/>
                    <a:p>
                      <a:r>
                        <a:rPr lang="en-US"/>
                        <a:t>1</a:t>
                      </a:r>
                    </a:p>
                  </a:txBody>
                  <a:tcPr/>
                </a:tc>
                <a:tc>
                  <a:txBody>
                    <a:bodyPr/>
                    <a:lstStyle/>
                    <a:p>
                      <a:r>
                        <a:rPr lang="en-US"/>
                        <a:t>8</a:t>
                      </a:r>
                    </a:p>
                  </a:txBody>
                  <a:tcPr/>
                </a:tc>
                <a:tc>
                  <a:txBody>
                    <a:bodyPr/>
                    <a:lstStyle/>
                    <a:p>
                      <a:pPr lvl="0" algn="l">
                        <a:lnSpc>
                          <a:spcPct val="100000"/>
                        </a:lnSpc>
                        <a:spcBef>
                          <a:spcPts val="0"/>
                        </a:spcBef>
                        <a:spcAft>
                          <a:spcPts val="0"/>
                        </a:spcAft>
                        <a:buNone/>
                      </a:pPr>
                      <a:r>
                        <a:rPr lang="en-US" sz="1800" b="0" i="0" u="none" strike="noStrike" noProof="0">
                          <a:latin typeface="Arial"/>
                        </a:rPr>
                        <a:t>11011111</a:t>
                      </a:r>
                      <a:endParaRPr lang="en-US"/>
                    </a:p>
                  </a:txBody>
                  <a:tcPr/>
                </a:tc>
                <a:tc>
                  <a:txBody>
                    <a:bodyPr/>
                    <a:lstStyle/>
                    <a:p>
                      <a:pPr lvl="0">
                        <a:buNone/>
                      </a:pPr>
                      <a:r>
                        <a:rPr lang="en-US"/>
                        <a:t>8</a:t>
                      </a:r>
                      <a:endParaRPr lang="en-US" dirty="0"/>
                    </a:p>
                  </a:txBody>
                  <a:tcPr/>
                </a:tc>
                <a:extLst>
                  <a:ext uri="{0D108BD9-81ED-4DB2-BD59-A6C34878D82A}">
                    <a16:rowId xmlns:a16="http://schemas.microsoft.com/office/drawing/2014/main" val="3269386223"/>
                  </a:ext>
                </a:extLst>
              </a:tr>
              <a:tr h="370840">
                <a:tc>
                  <a:txBody>
                    <a:bodyPr/>
                    <a:lstStyle/>
                    <a:p>
                      <a:r>
                        <a:rPr lang="en-US"/>
                        <a:t>G</a:t>
                      </a:r>
                    </a:p>
                  </a:txBody>
                  <a:tcPr/>
                </a:tc>
                <a:tc>
                  <a:txBody>
                    <a:bodyPr/>
                    <a:lstStyle/>
                    <a:p>
                      <a:r>
                        <a:rPr lang="en-US"/>
                        <a:t>1</a:t>
                      </a:r>
                    </a:p>
                  </a:txBody>
                  <a:tcPr/>
                </a:tc>
                <a:tc>
                  <a:txBody>
                    <a:bodyPr/>
                    <a:lstStyle/>
                    <a:p>
                      <a:r>
                        <a:rPr lang="en-US"/>
                        <a:t>8</a:t>
                      </a:r>
                    </a:p>
                  </a:txBody>
                  <a:tcPr/>
                </a:tc>
                <a:tc>
                  <a:txBody>
                    <a:bodyPr/>
                    <a:lstStyle/>
                    <a:p>
                      <a:pPr lvl="0" algn="l">
                        <a:lnSpc>
                          <a:spcPct val="100000"/>
                        </a:lnSpc>
                        <a:spcBef>
                          <a:spcPts val="0"/>
                        </a:spcBef>
                        <a:spcAft>
                          <a:spcPts val="0"/>
                        </a:spcAft>
                        <a:buNone/>
                      </a:pPr>
                      <a:r>
                        <a:rPr lang="en-US" sz="1800" b="0" i="0" u="none" strike="noStrike" noProof="0">
                          <a:latin typeface="Arial"/>
                        </a:rPr>
                        <a:t>11011100</a:t>
                      </a:r>
                      <a:endParaRPr lang="en-US"/>
                    </a:p>
                  </a:txBody>
                  <a:tcPr/>
                </a:tc>
                <a:tc>
                  <a:txBody>
                    <a:bodyPr/>
                    <a:lstStyle/>
                    <a:p>
                      <a:pPr lvl="0">
                        <a:buNone/>
                      </a:pPr>
                      <a:r>
                        <a:rPr lang="en-US"/>
                        <a:t>8</a:t>
                      </a:r>
                      <a:endParaRPr lang="en-US" dirty="0"/>
                    </a:p>
                  </a:txBody>
                  <a:tcPr/>
                </a:tc>
                <a:extLst>
                  <a:ext uri="{0D108BD9-81ED-4DB2-BD59-A6C34878D82A}">
                    <a16:rowId xmlns:a16="http://schemas.microsoft.com/office/drawing/2014/main" val="2458062574"/>
                  </a:ext>
                </a:extLst>
              </a:tr>
              <a:tr h="370840">
                <a:tc>
                  <a:txBody>
                    <a:bodyPr/>
                    <a:lstStyle/>
                    <a:p>
                      <a:r>
                        <a:rPr lang="en-US"/>
                        <a:t>e</a:t>
                      </a:r>
                    </a:p>
                  </a:txBody>
                  <a:tcPr/>
                </a:tc>
                <a:tc>
                  <a:txBody>
                    <a:bodyPr/>
                    <a:lstStyle/>
                    <a:p>
                      <a:r>
                        <a:rPr lang="en-US"/>
                        <a:t>13</a:t>
                      </a:r>
                    </a:p>
                  </a:txBody>
                  <a:tcPr/>
                </a:tc>
                <a:tc>
                  <a:txBody>
                    <a:bodyPr/>
                    <a:lstStyle/>
                    <a:p>
                      <a:r>
                        <a:rPr lang="en-US"/>
                        <a:t>104</a:t>
                      </a:r>
                    </a:p>
                  </a:txBody>
                  <a:tcPr/>
                </a:tc>
                <a:tc>
                  <a:txBody>
                    <a:bodyPr/>
                    <a:lstStyle/>
                    <a:p>
                      <a:pPr lvl="0" algn="l">
                        <a:lnSpc>
                          <a:spcPct val="100000"/>
                        </a:lnSpc>
                        <a:spcBef>
                          <a:spcPts val="0"/>
                        </a:spcBef>
                        <a:spcAft>
                          <a:spcPts val="0"/>
                        </a:spcAft>
                        <a:buNone/>
                      </a:pPr>
                      <a:r>
                        <a:rPr lang="en-US" sz="1800" b="0" i="0" u="none" strike="noStrike" noProof="0">
                          <a:latin typeface="Arial"/>
                        </a:rPr>
                        <a:t>001</a:t>
                      </a:r>
                      <a:endParaRPr lang="en-US"/>
                    </a:p>
                  </a:txBody>
                  <a:tcPr/>
                </a:tc>
                <a:tc>
                  <a:txBody>
                    <a:bodyPr/>
                    <a:lstStyle/>
                    <a:p>
                      <a:pPr lvl="0">
                        <a:buNone/>
                      </a:pPr>
                      <a:r>
                        <a:rPr lang="en-US"/>
                        <a:t>39</a:t>
                      </a:r>
                      <a:endParaRPr lang="en-US" dirty="0"/>
                    </a:p>
                  </a:txBody>
                  <a:tcPr/>
                </a:tc>
                <a:extLst>
                  <a:ext uri="{0D108BD9-81ED-4DB2-BD59-A6C34878D82A}">
                    <a16:rowId xmlns:a16="http://schemas.microsoft.com/office/drawing/2014/main" val="2839284362"/>
                  </a:ext>
                </a:extLst>
              </a:tr>
              <a:tr h="370840">
                <a:tc>
                  <a:txBody>
                    <a:bodyPr/>
                    <a:lstStyle/>
                    <a:p>
                      <a:r>
                        <a:rPr lang="en-US"/>
                        <a:t>n</a:t>
                      </a:r>
                    </a:p>
                  </a:txBody>
                  <a:tcPr/>
                </a:tc>
                <a:tc>
                  <a:txBody>
                    <a:bodyPr/>
                    <a:lstStyle/>
                    <a:p>
                      <a:r>
                        <a:rPr lang="en-US"/>
                        <a:t>9</a:t>
                      </a:r>
                    </a:p>
                  </a:txBody>
                  <a:tcPr/>
                </a:tc>
                <a:tc>
                  <a:txBody>
                    <a:bodyPr/>
                    <a:lstStyle/>
                    <a:p>
                      <a:r>
                        <a:rPr lang="en-US"/>
                        <a:t>72</a:t>
                      </a:r>
                    </a:p>
                  </a:txBody>
                  <a:tcPr/>
                </a:tc>
                <a:tc>
                  <a:txBody>
                    <a:bodyPr/>
                    <a:lstStyle/>
                    <a:p>
                      <a:pPr lvl="0" algn="l">
                        <a:lnSpc>
                          <a:spcPct val="100000"/>
                        </a:lnSpc>
                        <a:spcBef>
                          <a:spcPts val="0"/>
                        </a:spcBef>
                        <a:spcAft>
                          <a:spcPts val="0"/>
                        </a:spcAft>
                        <a:buNone/>
                      </a:pPr>
                      <a:r>
                        <a:rPr lang="en-US" sz="1800" b="0" i="0" u="none" strike="noStrike" noProof="0">
                          <a:latin typeface="Arial"/>
                        </a:rPr>
                        <a:t>1000</a:t>
                      </a:r>
                      <a:endParaRPr lang="en-US"/>
                    </a:p>
                  </a:txBody>
                  <a:tcPr/>
                </a:tc>
                <a:tc>
                  <a:txBody>
                    <a:bodyPr/>
                    <a:lstStyle/>
                    <a:p>
                      <a:pPr lvl="0">
                        <a:buNone/>
                      </a:pPr>
                      <a:r>
                        <a:rPr lang="en-US"/>
                        <a:t>36</a:t>
                      </a:r>
                      <a:endParaRPr lang="en-US" dirty="0"/>
                    </a:p>
                  </a:txBody>
                  <a:tcPr/>
                </a:tc>
                <a:extLst>
                  <a:ext uri="{0D108BD9-81ED-4DB2-BD59-A6C34878D82A}">
                    <a16:rowId xmlns:a16="http://schemas.microsoft.com/office/drawing/2014/main" val="2783261791"/>
                  </a:ext>
                </a:extLst>
              </a:tr>
              <a:tr h="370840">
                <a:tc>
                  <a:txBody>
                    <a:bodyPr/>
                    <a:lstStyle/>
                    <a:p>
                      <a:r>
                        <a:rPr lang="en-US"/>
                        <a:t>r</a:t>
                      </a:r>
                    </a:p>
                  </a:txBody>
                  <a:tcPr/>
                </a:tc>
                <a:tc>
                  <a:txBody>
                    <a:bodyPr/>
                    <a:lstStyle/>
                    <a:p>
                      <a:r>
                        <a:rPr lang="en-US"/>
                        <a:t>13</a:t>
                      </a:r>
                    </a:p>
                  </a:txBody>
                  <a:tcPr/>
                </a:tc>
                <a:tc>
                  <a:txBody>
                    <a:bodyPr/>
                    <a:lstStyle/>
                    <a:p>
                      <a:r>
                        <a:rPr lang="en-US"/>
                        <a:t>104</a:t>
                      </a:r>
                    </a:p>
                  </a:txBody>
                  <a:tcPr/>
                </a:tc>
                <a:tc>
                  <a:txBody>
                    <a:bodyPr/>
                    <a:lstStyle/>
                    <a:p>
                      <a:pPr lvl="0" algn="l">
                        <a:lnSpc>
                          <a:spcPct val="100000"/>
                        </a:lnSpc>
                        <a:spcBef>
                          <a:spcPts val="0"/>
                        </a:spcBef>
                        <a:spcAft>
                          <a:spcPts val="0"/>
                        </a:spcAft>
                        <a:buNone/>
                      </a:pPr>
                      <a:r>
                        <a:rPr lang="en-US" sz="1800" b="0" i="0" u="none" strike="noStrike" noProof="0">
                          <a:latin typeface="Arial"/>
                        </a:rPr>
                        <a:t>1010</a:t>
                      </a:r>
                      <a:endParaRPr lang="en-US"/>
                    </a:p>
                  </a:txBody>
                  <a:tcPr/>
                </a:tc>
                <a:tc>
                  <a:txBody>
                    <a:bodyPr/>
                    <a:lstStyle/>
                    <a:p>
                      <a:pPr lvl="0">
                        <a:buNone/>
                      </a:pPr>
                      <a:r>
                        <a:rPr lang="en-US"/>
                        <a:t>52</a:t>
                      </a:r>
                      <a:endParaRPr lang="en-US" dirty="0"/>
                    </a:p>
                  </a:txBody>
                  <a:tcPr/>
                </a:tc>
                <a:extLst>
                  <a:ext uri="{0D108BD9-81ED-4DB2-BD59-A6C34878D82A}">
                    <a16:rowId xmlns:a16="http://schemas.microsoft.com/office/drawing/2014/main" val="990402164"/>
                  </a:ext>
                </a:extLst>
              </a:tr>
              <a:tr h="370840">
                <a:tc>
                  <a:txBody>
                    <a:bodyPr/>
                    <a:lstStyle/>
                    <a:p>
                      <a:r>
                        <a:rPr lang="en-US"/>
                        <a:t>a</a:t>
                      </a:r>
                    </a:p>
                  </a:txBody>
                  <a:tcPr/>
                </a:tc>
                <a:tc>
                  <a:txBody>
                    <a:bodyPr/>
                    <a:lstStyle/>
                    <a:p>
                      <a:r>
                        <a:rPr lang="en-US"/>
                        <a:t>18</a:t>
                      </a:r>
                    </a:p>
                  </a:txBody>
                  <a:tcPr/>
                </a:tc>
                <a:tc>
                  <a:txBody>
                    <a:bodyPr/>
                    <a:lstStyle/>
                    <a:p>
                      <a:r>
                        <a:rPr lang="en-US"/>
                        <a:t>144</a:t>
                      </a:r>
                    </a:p>
                  </a:txBody>
                  <a:tcPr/>
                </a:tc>
                <a:tc>
                  <a:txBody>
                    <a:bodyPr/>
                    <a:lstStyle/>
                    <a:p>
                      <a:pPr lvl="0" algn="l">
                        <a:lnSpc>
                          <a:spcPct val="100000"/>
                        </a:lnSpc>
                        <a:spcBef>
                          <a:spcPts val="0"/>
                        </a:spcBef>
                        <a:spcAft>
                          <a:spcPts val="0"/>
                        </a:spcAft>
                        <a:buNone/>
                      </a:pPr>
                      <a:r>
                        <a:rPr lang="en-US" sz="1800" b="0" i="0" u="none" strike="noStrike" noProof="0">
                          <a:latin typeface="Arial"/>
                        </a:rPr>
                        <a:t>010</a:t>
                      </a:r>
                      <a:endParaRPr lang="en-US"/>
                    </a:p>
                  </a:txBody>
                  <a:tcPr/>
                </a:tc>
                <a:tc>
                  <a:txBody>
                    <a:bodyPr/>
                    <a:lstStyle/>
                    <a:p>
                      <a:pPr lvl="0">
                        <a:buNone/>
                      </a:pPr>
                      <a:r>
                        <a:rPr lang="en-US"/>
                        <a:t>54</a:t>
                      </a:r>
                      <a:endParaRPr lang="en-US" dirty="0"/>
                    </a:p>
                  </a:txBody>
                  <a:tcPr/>
                </a:tc>
                <a:extLst>
                  <a:ext uri="{0D108BD9-81ED-4DB2-BD59-A6C34878D82A}">
                    <a16:rowId xmlns:a16="http://schemas.microsoft.com/office/drawing/2014/main" val="3563733945"/>
                  </a:ext>
                </a:extLst>
              </a:tr>
              <a:tr h="370840">
                <a:tc>
                  <a:txBody>
                    <a:bodyPr/>
                    <a:lstStyle/>
                    <a:p>
                      <a:r>
                        <a:rPr lang="en-US" err="1"/>
                        <a:t>i</a:t>
                      </a:r>
                    </a:p>
                  </a:txBody>
                  <a:tcPr/>
                </a:tc>
                <a:tc>
                  <a:txBody>
                    <a:bodyPr/>
                    <a:lstStyle/>
                    <a:p>
                      <a:r>
                        <a:rPr lang="en-US"/>
                        <a:t>13</a:t>
                      </a:r>
                    </a:p>
                  </a:txBody>
                  <a:tcPr/>
                </a:tc>
                <a:tc>
                  <a:txBody>
                    <a:bodyPr/>
                    <a:lstStyle/>
                    <a:p>
                      <a:r>
                        <a:rPr lang="en-US"/>
                        <a:t>104</a:t>
                      </a:r>
                    </a:p>
                  </a:txBody>
                  <a:tcPr/>
                </a:tc>
                <a:tc>
                  <a:txBody>
                    <a:bodyPr/>
                    <a:lstStyle/>
                    <a:p>
                      <a:pPr lvl="0" algn="l">
                        <a:lnSpc>
                          <a:spcPct val="100000"/>
                        </a:lnSpc>
                        <a:spcBef>
                          <a:spcPts val="0"/>
                        </a:spcBef>
                        <a:spcAft>
                          <a:spcPts val="0"/>
                        </a:spcAft>
                        <a:buNone/>
                      </a:pPr>
                      <a:r>
                        <a:rPr lang="en-US" sz="1800" b="0" i="0" u="none" strike="noStrike" noProof="0"/>
                        <a:t>0111</a:t>
                      </a:r>
                      <a:endParaRPr lang="en-US"/>
                    </a:p>
                  </a:txBody>
                  <a:tcPr/>
                </a:tc>
                <a:tc>
                  <a:txBody>
                    <a:bodyPr/>
                    <a:lstStyle/>
                    <a:p>
                      <a:pPr lvl="0">
                        <a:buNone/>
                      </a:pPr>
                      <a:r>
                        <a:rPr lang="en-US"/>
                        <a:t>52</a:t>
                      </a:r>
                      <a:endParaRPr lang="en-US" dirty="0"/>
                    </a:p>
                  </a:txBody>
                  <a:tcPr/>
                </a:tc>
                <a:extLst>
                  <a:ext uri="{0D108BD9-81ED-4DB2-BD59-A6C34878D82A}">
                    <a16:rowId xmlns:a16="http://schemas.microsoft.com/office/drawing/2014/main" val="966081401"/>
                  </a:ext>
                </a:extLst>
              </a:tr>
              <a:tr h="370839">
                <a:tc>
                  <a:txBody>
                    <a:bodyPr/>
                    <a:lstStyle/>
                    <a:p>
                      <a:pPr lvl="0">
                        <a:buNone/>
                      </a:pPr>
                      <a:r>
                        <a:rPr lang="en-US"/>
                        <a:t>t</a:t>
                      </a:r>
                    </a:p>
                  </a:txBody>
                  <a:tcPr/>
                </a:tc>
                <a:tc>
                  <a:txBody>
                    <a:bodyPr/>
                    <a:lstStyle/>
                    <a:p>
                      <a:pPr lvl="0">
                        <a:buNone/>
                      </a:pPr>
                      <a:r>
                        <a:rPr lang="en-US"/>
                        <a:t>15</a:t>
                      </a:r>
                    </a:p>
                  </a:txBody>
                  <a:tcPr/>
                </a:tc>
                <a:tc>
                  <a:txBody>
                    <a:bodyPr/>
                    <a:lstStyle/>
                    <a:p>
                      <a:pPr lvl="0">
                        <a:buNone/>
                      </a:pPr>
                      <a:r>
                        <a:rPr lang="en-US"/>
                        <a:t>120</a:t>
                      </a:r>
                    </a:p>
                  </a:txBody>
                  <a:tcPr/>
                </a:tc>
                <a:tc>
                  <a:txBody>
                    <a:bodyPr/>
                    <a:lstStyle/>
                    <a:p>
                      <a:pPr lvl="0">
                        <a:buNone/>
                      </a:pPr>
                      <a:r>
                        <a:rPr lang="en-US" sz="1800" b="0" i="0" u="none" strike="noStrike" noProof="0">
                          <a:latin typeface="Arial"/>
                        </a:rPr>
                        <a:t>1011</a:t>
                      </a:r>
                      <a:endParaRPr lang="en-US"/>
                    </a:p>
                  </a:txBody>
                  <a:tcPr/>
                </a:tc>
                <a:tc>
                  <a:txBody>
                    <a:bodyPr/>
                    <a:lstStyle/>
                    <a:p>
                      <a:pPr lvl="0">
                        <a:buNone/>
                      </a:pPr>
                      <a:r>
                        <a:rPr lang="en-US"/>
                        <a:t>60</a:t>
                      </a:r>
                      <a:endParaRPr lang="en-US" dirty="0"/>
                    </a:p>
                  </a:txBody>
                  <a:tcPr/>
                </a:tc>
                <a:extLst>
                  <a:ext uri="{0D108BD9-81ED-4DB2-BD59-A6C34878D82A}">
                    <a16:rowId xmlns:a16="http://schemas.microsoft.com/office/drawing/2014/main" val="290991783"/>
                  </a:ext>
                </a:extLst>
              </a:tr>
              <a:tr h="370839">
                <a:tc>
                  <a:txBody>
                    <a:bodyPr/>
                    <a:lstStyle/>
                    <a:p>
                      <a:pPr lvl="0">
                        <a:buNone/>
                      </a:pPr>
                      <a:r>
                        <a:rPr lang="en-US"/>
                        <a:t>g</a:t>
                      </a:r>
                    </a:p>
                  </a:txBody>
                  <a:tcPr/>
                </a:tc>
                <a:tc>
                  <a:txBody>
                    <a:bodyPr/>
                    <a:lstStyle/>
                    <a:p>
                      <a:pPr lvl="0">
                        <a:buNone/>
                      </a:pPr>
                      <a:r>
                        <a:rPr lang="en-US"/>
                        <a:t>8</a:t>
                      </a:r>
                    </a:p>
                  </a:txBody>
                  <a:tcPr/>
                </a:tc>
                <a:tc>
                  <a:txBody>
                    <a:bodyPr/>
                    <a:lstStyle/>
                    <a:p>
                      <a:pPr lvl="0">
                        <a:buNone/>
                      </a:pPr>
                      <a:r>
                        <a:rPr lang="en-US"/>
                        <a:t>64</a:t>
                      </a:r>
                    </a:p>
                  </a:txBody>
                  <a:tcPr/>
                </a:tc>
                <a:tc>
                  <a:txBody>
                    <a:bodyPr/>
                    <a:lstStyle/>
                    <a:p>
                      <a:pPr lvl="0" algn="l">
                        <a:lnSpc>
                          <a:spcPct val="100000"/>
                        </a:lnSpc>
                        <a:spcBef>
                          <a:spcPts val="0"/>
                        </a:spcBef>
                        <a:spcAft>
                          <a:spcPts val="0"/>
                        </a:spcAft>
                        <a:buNone/>
                      </a:pPr>
                      <a:r>
                        <a:rPr lang="en-US" sz="1800" b="0" i="0" u="none" strike="noStrike" noProof="0">
                          <a:latin typeface="Arial"/>
                        </a:rPr>
                        <a:t>11000</a:t>
                      </a:r>
                      <a:endParaRPr lang="en-US"/>
                    </a:p>
                  </a:txBody>
                  <a:tcPr/>
                </a:tc>
                <a:tc>
                  <a:txBody>
                    <a:bodyPr/>
                    <a:lstStyle/>
                    <a:p>
                      <a:pPr lvl="0">
                        <a:buNone/>
                      </a:pPr>
                      <a:r>
                        <a:rPr lang="en-US"/>
                        <a:t>40</a:t>
                      </a:r>
                      <a:endParaRPr lang="en-US" dirty="0"/>
                    </a:p>
                  </a:txBody>
                  <a:tcPr/>
                </a:tc>
                <a:extLst>
                  <a:ext uri="{0D108BD9-81ED-4DB2-BD59-A6C34878D82A}">
                    <a16:rowId xmlns:a16="http://schemas.microsoft.com/office/drawing/2014/main" val="3259456084"/>
                  </a:ext>
                </a:extLst>
              </a:tr>
              <a:tr h="370839">
                <a:tc>
                  <a:txBody>
                    <a:bodyPr/>
                    <a:lstStyle/>
                    <a:p>
                      <a:pPr lvl="0">
                        <a:buNone/>
                      </a:pPr>
                      <a:r>
                        <a:rPr lang="en-US"/>
                        <a:t>SPACE</a:t>
                      </a:r>
                    </a:p>
                  </a:txBody>
                  <a:tcPr/>
                </a:tc>
                <a:tc>
                  <a:txBody>
                    <a:bodyPr/>
                    <a:lstStyle/>
                    <a:p>
                      <a:pPr lvl="0">
                        <a:buNone/>
                      </a:pPr>
                      <a:r>
                        <a:rPr lang="en-US"/>
                        <a:t>40</a:t>
                      </a:r>
                    </a:p>
                  </a:txBody>
                  <a:tcPr/>
                </a:tc>
                <a:tc>
                  <a:txBody>
                    <a:bodyPr/>
                    <a:lstStyle/>
                    <a:p>
                      <a:pPr lvl="0">
                        <a:buNone/>
                      </a:pPr>
                      <a:r>
                        <a:rPr lang="en-US"/>
                        <a:t>320</a:t>
                      </a:r>
                    </a:p>
                  </a:txBody>
                  <a:tcPr/>
                </a:tc>
                <a:tc>
                  <a:txBody>
                    <a:bodyPr/>
                    <a:lstStyle/>
                    <a:p>
                      <a:pPr lvl="0" algn="l">
                        <a:lnSpc>
                          <a:spcPct val="100000"/>
                        </a:lnSpc>
                        <a:spcBef>
                          <a:spcPts val="0"/>
                        </a:spcBef>
                        <a:spcAft>
                          <a:spcPts val="0"/>
                        </a:spcAft>
                        <a:buNone/>
                      </a:pPr>
                      <a:r>
                        <a:rPr lang="en-US" sz="1800" b="0" i="0" u="none" strike="noStrike" noProof="0">
                          <a:latin typeface="Arial"/>
                        </a:rPr>
                        <a:t>111</a:t>
                      </a:r>
                      <a:endParaRPr lang="en-US"/>
                    </a:p>
                  </a:txBody>
                  <a:tcPr/>
                </a:tc>
                <a:tc>
                  <a:txBody>
                    <a:bodyPr/>
                    <a:lstStyle/>
                    <a:p>
                      <a:pPr lvl="0">
                        <a:buNone/>
                      </a:pPr>
                      <a:r>
                        <a:rPr lang="en-US"/>
                        <a:t>120</a:t>
                      </a:r>
                      <a:endParaRPr lang="en-US" dirty="0"/>
                    </a:p>
                  </a:txBody>
                  <a:tcPr/>
                </a:tc>
                <a:extLst>
                  <a:ext uri="{0D108BD9-81ED-4DB2-BD59-A6C34878D82A}">
                    <a16:rowId xmlns:a16="http://schemas.microsoft.com/office/drawing/2014/main" val="2113006541"/>
                  </a:ext>
                </a:extLst>
              </a:tr>
            </a:tbl>
          </a:graphicData>
        </a:graphic>
      </p:graphicFrame>
    </p:spTree>
    <p:extLst>
      <p:ext uri="{BB962C8B-B14F-4D97-AF65-F5344CB8AC3E}">
        <p14:creationId xmlns:p14="http://schemas.microsoft.com/office/powerpoint/2010/main" val="1256792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C98BE-FF73-4169-A09E-E84BCB8270B9}"/>
              </a:ext>
            </a:extLst>
          </p:cNvPr>
          <p:cNvSpPr>
            <a:spLocks noGrp="1"/>
          </p:cNvSpPr>
          <p:nvPr>
            <p:ph type="title"/>
          </p:nvPr>
        </p:nvSpPr>
        <p:spPr/>
        <p:txBody>
          <a:bodyPr/>
          <a:lstStyle/>
          <a:p>
            <a:pPr algn="l"/>
            <a:r>
              <a:rPr lang="en-US">
                <a:ea typeface="+mj-lt"/>
                <a:cs typeface="+mj-lt"/>
              </a:rPr>
              <a:t>Binary Code Table</a:t>
            </a:r>
            <a:endParaRPr lang="en-US"/>
          </a:p>
        </p:txBody>
      </p:sp>
      <p:sp>
        <p:nvSpPr>
          <p:cNvPr id="3" name="Content Placeholder 2">
            <a:extLst>
              <a:ext uri="{FF2B5EF4-FFF2-40B4-BE49-F238E27FC236}">
                <a16:creationId xmlns:a16="http://schemas.microsoft.com/office/drawing/2014/main" id="{C2EAF665-4F06-4A3B-8FD5-2CF00C692440}"/>
              </a:ext>
            </a:extLst>
          </p:cNvPr>
          <p:cNvSpPr>
            <a:spLocks noGrp="1"/>
          </p:cNvSpPr>
          <p:nvPr>
            <p:ph idx="1"/>
          </p:nvPr>
        </p:nvSpPr>
        <p:spPr/>
        <p:txBody>
          <a:bodyPr/>
          <a:lstStyle/>
          <a:p>
            <a:pPr marL="0" indent="0">
              <a:buNone/>
            </a:pPr>
            <a:endParaRPr lang="en-US" dirty="0">
              <a:cs typeface="Arial" panose="020B0604020202020204"/>
            </a:endParaRPr>
          </a:p>
        </p:txBody>
      </p:sp>
      <p:graphicFrame>
        <p:nvGraphicFramePr>
          <p:cNvPr id="5" name="Table 4">
            <a:extLst>
              <a:ext uri="{FF2B5EF4-FFF2-40B4-BE49-F238E27FC236}">
                <a16:creationId xmlns:a16="http://schemas.microsoft.com/office/drawing/2014/main" id="{DB184F29-FE93-435D-8648-E226F1C39BCE}"/>
              </a:ext>
            </a:extLst>
          </p:cNvPr>
          <p:cNvGraphicFramePr>
            <a:graphicFrameLocks/>
          </p:cNvGraphicFramePr>
          <p:nvPr>
            <p:extLst>
              <p:ext uri="{D42A27DB-BD31-4B8C-83A1-F6EECF244321}">
                <p14:modId xmlns:p14="http://schemas.microsoft.com/office/powerpoint/2010/main" val="3525992399"/>
              </p:ext>
            </p:extLst>
          </p:nvPr>
        </p:nvGraphicFramePr>
        <p:xfrm>
          <a:off x="2597727" y="2078182"/>
          <a:ext cx="7796205" cy="4428180"/>
        </p:xfrm>
        <a:graphic>
          <a:graphicData uri="http://schemas.openxmlformats.org/drawingml/2006/table">
            <a:tbl>
              <a:tblPr firstRow="1" bandRow="1">
                <a:tableStyleId>{5C22544A-7EE6-4342-B048-85BDC9FD1C3A}</a:tableStyleId>
              </a:tblPr>
              <a:tblGrid>
                <a:gridCol w="1559241">
                  <a:extLst>
                    <a:ext uri="{9D8B030D-6E8A-4147-A177-3AD203B41FA5}">
                      <a16:colId xmlns:a16="http://schemas.microsoft.com/office/drawing/2014/main" val="2405675449"/>
                    </a:ext>
                  </a:extLst>
                </a:gridCol>
                <a:gridCol w="1559241">
                  <a:extLst>
                    <a:ext uri="{9D8B030D-6E8A-4147-A177-3AD203B41FA5}">
                      <a16:colId xmlns:a16="http://schemas.microsoft.com/office/drawing/2014/main" val="464809916"/>
                    </a:ext>
                  </a:extLst>
                </a:gridCol>
                <a:gridCol w="1559241">
                  <a:extLst>
                    <a:ext uri="{9D8B030D-6E8A-4147-A177-3AD203B41FA5}">
                      <a16:colId xmlns:a16="http://schemas.microsoft.com/office/drawing/2014/main" val="4036197223"/>
                    </a:ext>
                  </a:extLst>
                </a:gridCol>
                <a:gridCol w="1559241">
                  <a:extLst>
                    <a:ext uri="{9D8B030D-6E8A-4147-A177-3AD203B41FA5}">
                      <a16:colId xmlns:a16="http://schemas.microsoft.com/office/drawing/2014/main" val="1618350485"/>
                    </a:ext>
                  </a:extLst>
                </a:gridCol>
                <a:gridCol w="1559241">
                  <a:extLst>
                    <a:ext uri="{9D8B030D-6E8A-4147-A177-3AD203B41FA5}">
                      <a16:colId xmlns:a16="http://schemas.microsoft.com/office/drawing/2014/main" val="118895070"/>
                    </a:ext>
                  </a:extLst>
                </a:gridCol>
              </a:tblGrid>
              <a:tr h="719786">
                <a:tc>
                  <a:txBody>
                    <a:bodyPr/>
                    <a:lstStyle/>
                    <a:p>
                      <a:r>
                        <a:rPr lang="en-US"/>
                        <a:t>Character</a:t>
                      </a:r>
                    </a:p>
                  </a:txBody>
                  <a:tcPr/>
                </a:tc>
                <a:tc>
                  <a:txBody>
                    <a:bodyPr/>
                    <a:lstStyle/>
                    <a:p>
                      <a:r>
                        <a:rPr lang="en-US"/>
                        <a:t>Frequency</a:t>
                      </a:r>
                    </a:p>
                  </a:txBody>
                  <a:tcPr/>
                </a:tc>
                <a:tc>
                  <a:txBody>
                    <a:bodyPr/>
                    <a:lstStyle/>
                    <a:p>
                      <a:r>
                        <a:rPr lang="en-US"/>
                        <a:t>Number of original </a:t>
                      </a:r>
                      <a:r>
                        <a:rPr lang="en-US" dirty="0"/>
                        <a:t>bits</a:t>
                      </a:r>
                      <a:endParaRPr lang="en-US"/>
                    </a:p>
                  </a:txBody>
                  <a:tcPr/>
                </a:tc>
                <a:tc>
                  <a:txBody>
                    <a:bodyPr/>
                    <a:lstStyle/>
                    <a:p>
                      <a:pPr lvl="0">
                        <a:buNone/>
                      </a:pPr>
                      <a:r>
                        <a:rPr lang="en-US"/>
                        <a:t>Binary Code</a:t>
                      </a:r>
                      <a:endParaRPr lang="en-US" dirty="0"/>
                    </a:p>
                  </a:txBody>
                  <a:tcPr/>
                </a:tc>
                <a:tc>
                  <a:txBody>
                    <a:bodyPr/>
                    <a:lstStyle/>
                    <a:p>
                      <a:pPr lvl="0">
                        <a:buNone/>
                      </a:pPr>
                      <a:r>
                        <a:rPr lang="en-US" sz="1800" b="1" i="0" u="none" strike="noStrike" noProof="0">
                          <a:latin typeface="Arial"/>
                        </a:rPr>
                        <a:t>Number of bits </a:t>
                      </a:r>
                      <a:endParaRPr lang="en-US"/>
                    </a:p>
                  </a:txBody>
                  <a:tcPr/>
                </a:tc>
                <a:extLst>
                  <a:ext uri="{0D108BD9-81ED-4DB2-BD59-A6C34878D82A}">
                    <a16:rowId xmlns:a16="http://schemas.microsoft.com/office/drawing/2014/main" val="3803908221"/>
                  </a:ext>
                </a:extLst>
              </a:tr>
              <a:tr h="370840">
                <a:tc>
                  <a:txBody>
                    <a:bodyPr/>
                    <a:lstStyle/>
                    <a:p>
                      <a:r>
                        <a:rPr lang="en-US"/>
                        <a:t>l</a:t>
                      </a:r>
                    </a:p>
                  </a:txBody>
                  <a:tcPr/>
                </a:tc>
                <a:tc>
                  <a:txBody>
                    <a:bodyPr/>
                    <a:lstStyle/>
                    <a:p>
                      <a:r>
                        <a:rPr lang="en-US"/>
                        <a:t>5</a:t>
                      </a:r>
                    </a:p>
                  </a:txBody>
                  <a:tcPr/>
                </a:tc>
                <a:tc>
                  <a:txBody>
                    <a:bodyPr/>
                    <a:lstStyle/>
                    <a:p>
                      <a:r>
                        <a:rPr lang="en-US"/>
                        <a:t>40</a:t>
                      </a:r>
                    </a:p>
                  </a:txBody>
                  <a:tcPr/>
                </a:tc>
                <a:tc>
                  <a:txBody>
                    <a:bodyPr/>
                    <a:lstStyle/>
                    <a:p>
                      <a:pPr lvl="0" algn="l">
                        <a:lnSpc>
                          <a:spcPct val="100000"/>
                        </a:lnSpc>
                        <a:spcBef>
                          <a:spcPts val="0"/>
                        </a:spcBef>
                        <a:spcAft>
                          <a:spcPts val="0"/>
                        </a:spcAft>
                        <a:buNone/>
                      </a:pPr>
                      <a:r>
                        <a:rPr lang="en-US" sz="1800" b="0" i="0" u="none" strike="noStrike" noProof="0">
                          <a:latin typeface="Arial"/>
                        </a:rPr>
                        <a:t>01100</a:t>
                      </a:r>
                      <a:endParaRPr lang="en-US"/>
                    </a:p>
                  </a:txBody>
                  <a:tcPr/>
                </a:tc>
                <a:tc>
                  <a:txBody>
                    <a:bodyPr/>
                    <a:lstStyle/>
                    <a:p>
                      <a:pPr lvl="0">
                        <a:buNone/>
                      </a:pPr>
                      <a:r>
                        <a:rPr lang="en-US"/>
                        <a:t>25</a:t>
                      </a:r>
                      <a:endParaRPr lang="en-US" dirty="0"/>
                    </a:p>
                  </a:txBody>
                  <a:tcPr/>
                </a:tc>
                <a:extLst>
                  <a:ext uri="{0D108BD9-81ED-4DB2-BD59-A6C34878D82A}">
                    <a16:rowId xmlns:a16="http://schemas.microsoft.com/office/drawing/2014/main" val="3055304213"/>
                  </a:ext>
                </a:extLst>
              </a:tr>
              <a:tr h="370840">
                <a:tc>
                  <a:txBody>
                    <a:bodyPr/>
                    <a:lstStyle/>
                    <a:p>
                      <a:r>
                        <a:rPr lang="en-US"/>
                        <a:t>o</a:t>
                      </a:r>
                    </a:p>
                  </a:txBody>
                  <a:tcPr/>
                </a:tc>
                <a:tc>
                  <a:txBody>
                    <a:bodyPr/>
                    <a:lstStyle/>
                    <a:p>
                      <a:r>
                        <a:rPr lang="en-US"/>
                        <a:t>7</a:t>
                      </a:r>
                    </a:p>
                  </a:txBody>
                  <a:tcPr/>
                </a:tc>
                <a:tc>
                  <a:txBody>
                    <a:bodyPr/>
                    <a:lstStyle/>
                    <a:p>
                      <a:r>
                        <a:rPr lang="en-US"/>
                        <a:t>56</a:t>
                      </a:r>
                    </a:p>
                  </a:txBody>
                  <a:tcPr/>
                </a:tc>
                <a:tc>
                  <a:txBody>
                    <a:bodyPr/>
                    <a:lstStyle/>
                    <a:p>
                      <a:pPr lvl="0" algn="l">
                        <a:lnSpc>
                          <a:spcPct val="100000"/>
                        </a:lnSpc>
                        <a:spcBef>
                          <a:spcPts val="0"/>
                        </a:spcBef>
                        <a:spcAft>
                          <a:spcPts val="0"/>
                        </a:spcAft>
                        <a:buNone/>
                      </a:pPr>
                      <a:r>
                        <a:rPr lang="en-US" sz="1800" b="0" i="0" u="none" strike="noStrike" noProof="0">
                          <a:latin typeface="Arial"/>
                        </a:rPr>
                        <a:t>0000</a:t>
                      </a:r>
                      <a:endParaRPr lang="en-US"/>
                    </a:p>
                  </a:txBody>
                  <a:tcPr/>
                </a:tc>
                <a:tc>
                  <a:txBody>
                    <a:bodyPr/>
                    <a:lstStyle/>
                    <a:p>
                      <a:pPr lvl="0">
                        <a:buNone/>
                      </a:pPr>
                      <a:r>
                        <a:rPr lang="en-US"/>
                        <a:t>28</a:t>
                      </a:r>
                      <a:endParaRPr lang="en-US" dirty="0"/>
                    </a:p>
                  </a:txBody>
                  <a:tcPr/>
                </a:tc>
                <a:extLst>
                  <a:ext uri="{0D108BD9-81ED-4DB2-BD59-A6C34878D82A}">
                    <a16:rowId xmlns:a16="http://schemas.microsoft.com/office/drawing/2014/main" val="462067942"/>
                  </a:ext>
                </a:extLst>
              </a:tr>
              <a:tr h="370840">
                <a:tc>
                  <a:txBody>
                    <a:bodyPr/>
                    <a:lstStyle/>
                    <a:p>
                      <a:r>
                        <a:rPr lang="en-US"/>
                        <a:t>d</a:t>
                      </a:r>
                    </a:p>
                  </a:txBody>
                  <a:tcPr/>
                </a:tc>
                <a:tc>
                  <a:txBody>
                    <a:bodyPr/>
                    <a:lstStyle/>
                    <a:p>
                      <a:r>
                        <a:rPr lang="en-US"/>
                        <a:t>4</a:t>
                      </a:r>
                    </a:p>
                  </a:txBody>
                  <a:tcPr/>
                </a:tc>
                <a:tc>
                  <a:txBody>
                    <a:bodyPr/>
                    <a:lstStyle/>
                    <a:p>
                      <a:r>
                        <a:rPr lang="en-US"/>
                        <a:t>32</a:t>
                      </a:r>
                    </a:p>
                  </a:txBody>
                  <a:tcPr/>
                </a:tc>
                <a:tc>
                  <a:txBody>
                    <a:bodyPr/>
                    <a:lstStyle/>
                    <a:p>
                      <a:pPr lvl="0" algn="l">
                        <a:lnSpc>
                          <a:spcPct val="100000"/>
                        </a:lnSpc>
                        <a:spcBef>
                          <a:spcPts val="0"/>
                        </a:spcBef>
                        <a:spcAft>
                          <a:spcPts val="0"/>
                        </a:spcAft>
                        <a:buNone/>
                      </a:pPr>
                      <a:r>
                        <a:rPr lang="en-US" sz="1800" b="0" i="0" u="none" strike="noStrike" noProof="0">
                          <a:latin typeface="Arial"/>
                        </a:rPr>
                        <a:t>110010</a:t>
                      </a:r>
                      <a:endParaRPr lang="en-US"/>
                    </a:p>
                  </a:txBody>
                  <a:tcPr/>
                </a:tc>
                <a:tc>
                  <a:txBody>
                    <a:bodyPr/>
                    <a:lstStyle/>
                    <a:p>
                      <a:pPr lvl="0">
                        <a:buNone/>
                      </a:pPr>
                      <a:r>
                        <a:rPr lang="en-US"/>
                        <a:t>24</a:t>
                      </a:r>
                      <a:endParaRPr lang="en-US" dirty="0"/>
                    </a:p>
                  </a:txBody>
                  <a:tcPr/>
                </a:tc>
                <a:extLst>
                  <a:ext uri="{0D108BD9-81ED-4DB2-BD59-A6C34878D82A}">
                    <a16:rowId xmlns:a16="http://schemas.microsoft.com/office/drawing/2014/main" val="4252335148"/>
                  </a:ext>
                </a:extLst>
              </a:tr>
              <a:tr h="370840">
                <a:tc>
                  <a:txBody>
                    <a:bodyPr/>
                    <a:lstStyle/>
                    <a:p>
                      <a:r>
                        <a:rPr lang="en-US"/>
                        <a:t>.</a:t>
                      </a:r>
                    </a:p>
                  </a:txBody>
                  <a:tcPr/>
                </a:tc>
                <a:tc>
                  <a:txBody>
                    <a:bodyPr/>
                    <a:lstStyle/>
                    <a:p>
                      <a:r>
                        <a:rPr lang="en-US"/>
                        <a:t>1</a:t>
                      </a:r>
                    </a:p>
                  </a:txBody>
                  <a:tcPr/>
                </a:tc>
                <a:tc>
                  <a:txBody>
                    <a:bodyPr/>
                    <a:lstStyle/>
                    <a:p>
                      <a:r>
                        <a:rPr lang="en-US"/>
                        <a:t>8</a:t>
                      </a:r>
                    </a:p>
                  </a:txBody>
                  <a:tcPr/>
                </a:tc>
                <a:tc>
                  <a:txBody>
                    <a:bodyPr/>
                    <a:lstStyle/>
                    <a:p>
                      <a:pPr lvl="0" algn="l">
                        <a:lnSpc>
                          <a:spcPct val="100000"/>
                        </a:lnSpc>
                        <a:spcBef>
                          <a:spcPts val="0"/>
                        </a:spcBef>
                        <a:spcAft>
                          <a:spcPts val="0"/>
                        </a:spcAft>
                        <a:buNone/>
                      </a:pPr>
                      <a:r>
                        <a:rPr lang="en-US" sz="1800" b="0" i="0" u="none" strike="noStrike" noProof="0">
                          <a:latin typeface="Arial"/>
                        </a:rPr>
                        <a:t>1101101</a:t>
                      </a:r>
                      <a:endParaRPr lang="en-US"/>
                    </a:p>
                  </a:txBody>
                  <a:tcPr/>
                </a:tc>
                <a:tc>
                  <a:txBody>
                    <a:bodyPr/>
                    <a:lstStyle/>
                    <a:p>
                      <a:pPr lvl="0">
                        <a:buNone/>
                      </a:pPr>
                      <a:r>
                        <a:rPr lang="en-US"/>
                        <a:t>7</a:t>
                      </a:r>
                      <a:endParaRPr lang="en-US" dirty="0"/>
                    </a:p>
                  </a:txBody>
                  <a:tcPr/>
                </a:tc>
                <a:extLst>
                  <a:ext uri="{0D108BD9-81ED-4DB2-BD59-A6C34878D82A}">
                    <a16:rowId xmlns:a16="http://schemas.microsoft.com/office/drawing/2014/main" val="1443648968"/>
                  </a:ext>
                </a:extLst>
              </a:tr>
              <a:tr h="370840">
                <a:tc>
                  <a:txBody>
                    <a:bodyPr/>
                    <a:lstStyle/>
                    <a:p>
                      <a:pPr lvl="0">
                        <a:buNone/>
                      </a:pPr>
                      <a:r>
                        <a:rPr lang="en-US"/>
                        <a:t>p</a:t>
                      </a:r>
                    </a:p>
                  </a:txBody>
                  <a:tcPr/>
                </a:tc>
                <a:tc>
                  <a:txBody>
                    <a:bodyPr/>
                    <a:lstStyle/>
                    <a:p>
                      <a:pPr lvl="0">
                        <a:buNone/>
                      </a:pPr>
                      <a:r>
                        <a:rPr lang="en-US"/>
                        <a:t>7</a:t>
                      </a:r>
                    </a:p>
                  </a:txBody>
                  <a:tcPr/>
                </a:tc>
                <a:tc>
                  <a:txBody>
                    <a:bodyPr/>
                    <a:lstStyle/>
                    <a:p>
                      <a:pPr lvl="0">
                        <a:buNone/>
                      </a:pPr>
                      <a:r>
                        <a:rPr lang="en-US"/>
                        <a:t>56</a:t>
                      </a:r>
                    </a:p>
                  </a:txBody>
                  <a:tcPr/>
                </a:tc>
                <a:tc>
                  <a:txBody>
                    <a:bodyPr/>
                    <a:lstStyle/>
                    <a:p>
                      <a:pPr lvl="0" algn="l">
                        <a:lnSpc>
                          <a:spcPct val="100000"/>
                        </a:lnSpc>
                        <a:spcBef>
                          <a:spcPts val="0"/>
                        </a:spcBef>
                        <a:spcAft>
                          <a:spcPts val="0"/>
                        </a:spcAft>
                        <a:buNone/>
                      </a:pPr>
                      <a:r>
                        <a:rPr lang="en-US" sz="1800" b="0" i="0" u="none" strike="noStrike" noProof="0">
                          <a:latin typeface="Arial"/>
                        </a:rPr>
                        <a:t>10010</a:t>
                      </a:r>
                      <a:endParaRPr lang="en-US"/>
                    </a:p>
                  </a:txBody>
                  <a:tcPr/>
                </a:tc>
                <a:tc>
                  <a:txBody>
                    <a:bodyPr/>
                    <a:lstStyle/>
                    <a:p>
                      <a:pPr lvl="0">
                        <a:buNone/>
                      </a:pPr>
                      <a:r>
                        <a:rPr lang="en-US"/>
                        <a:t>35</a:t>
                      </a:r>
                      <a:endParaRPr lang="en-US" dirty="0"/>
                    </a:p>
                  </a:txBody>
                  <a:tcPr/>
                </a:tc>
                <a:extLst>
                  <a:ext uri="{0D108BD9-81ED-4DB2-BD59-A6C34878D82A}">
                    <a16:rowId xmlns:a16="http://schemas.microsoft.com/office/drawing/2014/main" val="4006762765"/>
                  </a:ext>
                </a:extLst>
              </a:tr>
              <a:tr h="370839">
                <a:tc>
                  <a:txBody>
                    <a:bodyPr/>
                    <a:lstStyle/>
                    <a:p>
                      <a:pPr lvl="0">
                        <a:buNone/>
                      </a:pPr>
                      <a:r>
                        <a:rPr lang="en-US"/>
                        <a:t>h</a:t>
                      </a:r>
                    </a:p>
                  </a:txBody>
                  <a:tcPr/>
                </a:tc>
                <a:tc>
                  <a:txBody>
                    <a:bodyPr/>
                    <a:lstStyle/>
                    <a:p>
                      <a:pPr lvl="0">
                        <a:buNone/>
                      </a:pPr>
                      <a:r>
                        <a:rPr lang="en-US"/>
                        <a:t>9</a:t>
                      </a:r>
                    </a:p>
                  </a:txBody>
                  <a:tcPr/>
                </a:tc>
                <a:tc>
                  <a:txBody>
                    <a:bodyPr/>
                    <a:lstStyle/>
                    <a:p>
                      <a:pPr lvl="0">
                        <a:buNone/>
                      </a:pPr>
                      <a:r>
                        <a:rPr lang="en-US"/>
                        <a:t>72</a:t>
                      </a:r>
                    </a:p>
                  </a:txBody>
                  <a:tcPr/>
                </a:tc>
                <a:tc>
                  <a:txBody>
                    <a:bodyPr/>
                    <a:lstStyle/>
                    <a:p>
                      <a:pPr lvl="0" algn="l">
                        <a:lnSpc>
                          <a:spcPct val="100000"/>
                        </a:lnSpc>
                        <a:spcBef>
                          <a:spcPts val="0"/>
                        </a:spcBef>
                        <a:spcAft>
                          <a:spcPts val="0"/>
                        </a:spcAft>
                        <a:buNone/>
                      </a:pPr>
                      <a:r>
                        <a:rPr lang="en-US" sz="1800" b="0" i="0" u="none" strike="noStrike" noProof="0">
                          <a:latin typeface="Arial"/>
                        </a:rPr>
                        <a:t>0001</a:t>
                      </a:r>
                      <a:endParaRPr lang="en-US"/>
                    </a:p>
                  </a:txBody>
                  <a:tcPr/>
                </a:tc>
                <a:tc>
                  <a:txBody>
                    <a:bodyPr/>
                    <a:lstStyle/>
                    <a:p>
                      <a:pPr lvl="0">
                        <a:buNone/>
                      </a:pPr>
                      <a:r>
                        <a:rPr lang="en-US"/>
                        <a:t>36</a:t>
                      </a:r>
                      <a:endParaRPr lang="en-US" dirty="0"/>
                    </a:p>
                  </a:txBody>
                  <a:tcPr/>
                </a:tc>
                <a:extLst>
                  <a:ext uri="{0D108BD9-81ED-4DB2-BD59-A6C34878D82A}">
                    <a16:rowId xmlns:a16="http://schemas.microsoft.com/office/drawing/2014/main" val="103838934"/>
                  </a:ext>
                </a:extLst>
              </a:tr>
              <a:tr h="370839">
                <a:tc>
                  <a:txBody>
                    <a:bodyPr/>
                    <a:lstStyle/>
                    <a:p>
                      <a:pPr lvl="0">
                        <a:buNone/>
                      </a:pPr>
                      <a:r>
                        <a:rPr lang="en-US"/>
                        <a:t>x</a:t>
                      </a:r>
                    </a:p>
                  </a:txBody>
                  <a:tcPr/>
                </a:tc>
                <a:tc>
                  <a:txBody>
                    <a:bodyPr/>
                    <a:lstStyle/>
                    <a:p>
                      <a:pPr lvl="0">
                        <a:buNone/>
                      </a:pPr>
                      <a:r>
                        <a:rPr lang="en-US"/>
                        <a:t>1</a:t>
                      </a:r>
                    </a:p>
                  </a:txBody>
                  <a:tcPr/>
                </a:tc>
                <a:tc>
                  <a:txBody>
                    <a:bodyPr/>
                    <a:lstStyle/>
                    <a:p>
                      <a:pPr lvl="0">
                        <a:buNone/>
                      </a:pPr>
                      <a:r>
                        <a:rPr lang="en-US"/>
                        <a:t>8</a:t>
                      </a:r>
                    </a:p>
                  </a:txBody>
                  <a:tcPr/>
                </a:tc>
                <a:tc>
                  <a:txBody>
                    <a:bodyPr/>
                    <a:lstStyle/>
                    <a:p>
                      <a:pPr lvl="0" algn="l">
                        <a:lnSpc>
                          <a:spcPct val="100000"/>
                        </a:lnSpc>
                        <a:spcBef>
                          <a:spcPts val="0"/>
                        </a:spcBef>
                        <a:spcAft>
                          <a:spcPts val="0"/>
                        </a:spcAft>
                        <a:buNone/>
                      </a:pPr>
                      <a:r>
                        <a:rPr lang="en-US" sz="1800" b="0" i="0" u="none" strike="noStrike" noProof="0">
                          <a:latin typeface="Arial"/>
                        </a:rPr>
                        <a:t>11011101</a:t>
                      </a:r>
                      <a:endParaRPr lang="en-US"/>
                    </a:p>
                  </a:txBody>
                  <a:tcPr/>
                </a:tc>
                <a:tc>
                  <a:txBody>
                    <a:bodyPr/>
                    <a:lstStyle/>
                    <a:p>
                      <a:pPr lvl="0">
                        <a:buNone/>
                      </a:pPr>
                      <a:r>
                        <a:rPr lang="en-US"/>
                        <a:t>8</a:t>
                      </a:r>
                      <a:endParaRPr lang="en-US" dirty="0"/>
                    </a:p>
                  </a:txBody>
                  <a:tcPr/>
                </a:tc>
                <a:extLst>
                  <a:ext uri="{0D108BD9-81ED-4DB2-BD59-A6C34878D82A}">
                    <a16:rowId xmlns:a16="http://schemas.microsoft.com/office/drawing/2014/main" val="3766026771"/>
                  </a:ext>
                </a:extLst>
              </a:tr>
              <a:tr h="370839">
                <a:tc>
                  <a:txBody>
                    <a:bodyPr/>
                    <a:lstStyle/>
                    <a:p>
                      <a:pPr lvl="0">
                        <a:buNone/>
                      </a:pPr>
                      <a:r>
                        <a:rPr lang="en-US"/>
                        <a:t>w</a:t>
                      </a:r>
                    </a:p>
                  </a:txBody>
                  <a:tcPr/>
                </a:tc>
                <a:tc>
                  <a:txBody>
                    <a:bodyPr/>
                    <a:lstStyle/>
                    <a:p>
                      <a:pPr lvl="0">
                        <a:buNone/>
                      </a:pPr>
                      <a:r>
                        <a:rPr lang="en-US"/>
                        <a:t>6</a:t>
                      </a:r>
                    </a:p>
                  </a:txBody>
                  <a:tcPr/>
                </a:tc>
                <a:tc>
                  <a:txBody>
                    <a:bodyPr/>
                    <a:lstStyle/>
                    <a:p>
                      <a:pPr lvl="0">
                        <a:buNone/>
                      </a:pPr>
                      <a:r>
                        <a:rPr lang="en-US"/>
                        <a:t>48</a:t>
                      </a:r>
                    </a:p>
                  </a:txBody>
                  <a:tcPr/>
                </a:tc>
                <a:tc>
                  <a:txBody>
                    <a:bodyPr/>
                    <a:lstStyle/>
                    <a:p>
                      <a:pPr lvl="0" algn="l">
                        <a:lnSpc>
                          <a:spcPct val="100000"/>
                        </a:lnSpc>
                        <a:spcBef>
                          <a:spcPts val="0"/>
                        </a:spcBef>
                        <a:spcAft>
                          <a:spcPts val="0"/>
                        </a:spcAft>
                        <a:buNone/>
                      </a:pPr>
                      <a:r>
                        <a:rPr lang="en-US" sz="1800" b="0" i="0" u="none" strike="noStrike" noProof="0">
                          <a:latin typeface="Arial"/>
                        </a:rPr>
                        <a:t>10011</a:t>
                      </a:r>
                      <a:endParaRPr lang="en-US"/>
                    </a:p>
                  </a:txBody>
                  <a:tcPr/>
                </a:tc>
                <a:tc>
                  <a:txBody>
                    <a:bodyPr/>
                    <a:lstStyle/>
                    <a:p>
                      <a:pPr lvl="0">
                        <a:buNone/>
                      </a:pPr>
                      <a:r>
                        <a:rPr lang="en-US"/>
                        <a:t>30</a:t>
                      </a:r>
                      <a:endParaRPr lang="en-US" dirty="0"/>
                    </a:p>
                  </a:txBody>
                  <a:tcPr/>
                </a:tc>
                <a:extLst>
                  <a:ext uri="{0D108BD9-81ED-4DB2-BD59-A6C34878D82A}">
                    <a16:rowId xmlns:a16="http://schemas.microsoft.com/office/drawing/2014/main" val="3999509725"/>
                  </a:ext>
                </a:extLst>
              </a:tr>
              <a:tr h="370839">
                <a:tc>
                  <a:txBody>
                    <a:bodyPr/>
                    <a:lstStyle/>
                    <a:p>
                      <a:pPr lvl="0">
                        <a:buNone/>
                      </a:pPr>
                      <a:r>
                        <a:rPr lang="en-US"/>
                        <a:t>y</a:t>
                      </a:r>
                    </a:p>
                  </a:txBody>
                  <a:tcPr/>
                </a:tc>
                <a:tc>
                  <a:txBody>
                    <a:bodyPr/>
                    <a:lstStyle/>
                    <a:p>
                      <a:pPr lvl="0">
                        <a:buNone/>
                      </a:pPr>
                      <a:r>
                        <a:rPr lang="en-US"/>
                        <a:t>1</a:t>
                      </a:r>
                    </a:p>
                  </a:txBody>
                  <a:tcPr/>
                </a:tc>
                <a:tc>
                  <a:txBody>
                    <a:bodyPr/>
                    <a:lstStyle/>
                    <a:p>
                      <a:pPr lvl="0">
                        <a:buNone/>
                      </a:pPr>
                      <a:r>
                        <a:rPr lang="en-US"/>
                        <a:t>8</a:t>
                      </a:r>
                    </a:p>
                  </a:txBody>
                  <a:tcPr/>
                </a:tc>
                <a:tc>
                  <a:txBody>
                    <a:bodyPr/>
                    <a:lstStyle/>
                    <a:p>
                      <a:pPr lvl="0" algn="l">
                        <a:lnSpc>
                          <a:spcPct val="100000"/>
                        </a:lnSpc>
                        <a:spcBef>
                          <a:spcPts val="0"/>
                        </a:spcBef>
                        <a:spcAft>
                          <a:spcPts val="0"/>
                        </a:spcAft>
                        <a:buNone/>
                      </a:pPr>
                      <a:r>
                        <a:rPr lang="en-US" sz="1800" b="0" i="0" u="none" strike="noStrike" noProof="0">
                          <a:latin typeface="Arial"/>
                        </a:rPr>
                        <a:t>1101100</a:t>
                      </a:r>
                      <a:endParaRPr lang="en-US"/>
                    </a:p>
                  </a:txBody>
                  <a:tcPr/>
                </a:tc>
                <a:tc>
                  <a:txBody>
                    <a:bodyPr/>
                    <a:lstStyle/>
                    <a:p>
                      <a:pPr lvl="0">
                        <a:buNone/>
                      </a:pPr>
                      <a:r>
                        <a:rPr lang="en-US"/>
                        <a:t>7</a:t>
                      </a:r>
                      <a:endParaRPr lang="en-US" dirty="0"/>
                    </a:p>
                  </a:txBody>
                  <a:tcPr/>
                </a:tc>
                <a:extLst>
                  <a:ext uri="{0D108BD9-81ED-4DB2-BD59-A6C34878D82A}">
                    <a16:rowId xmlns:a16="http://schemas.microsoft.com/office/drawing/2014/main" val="2941427262"/>
                  </a:ext>
                </a:extLst>
              </a:tr>
              <a:tr h="370838">
                <a:tc>
                  <a:txBody>
                    <a:bodyPr/>
                    <a:lstStyle/>
                    <a:p>
                      <a:pPr lvl="0">
                        <a:buNone/>
                      </a:pPr>
                      <a:r>
                        <a:rPr lang="en-US"/>
                        <a:t>f</a:t>
                      </a:r>
                    </a:p>
                  </a:txBody>
                  <a:tcPr/>
                </a:tc>
                <a:tc>
                  <a:txBody>
                    <a:bodyPr/>
                    <a:lstStyle/>
                    <a:p>
                      <a:pPr lvl="0">
                        <a:buNone/>
                      </a:pPr>
                      <a:r>
                        <a:rPr lang="en-US"/>
                        <a:t>2</a:t>
                      </a:r>
                    </a:p>
                  </a:txBody>
                  <a:tcPr/>
                </a:tc>
                <a:tc>
                  <a:txBody>
                    <a:bodyPr/>
                    <a:lstStyle/>
                    <a:p>
                      <a:pPr lvl="0">
                        <a:buNone/>
                      </a:pPr>
                      <a:r>
                        <a:rPr lang="en-US"/>
                        <a:t>16</a:t>
                      </a:r>
                    </a:p>
                  </a:txBody>
                  <a:tcPr/>
                </a:tc>
                <a:tc>
                  <a:txBody>
                    <a:bodyPr/>
                    <a:lstStyle/>
                    <a:p>
                      <a:pPr lvl="0" algn="l">
                        <a:lnSpc>
                          <a:spcPct val="100000"/>
                        </a:lnSpc>
                        <a:spcBef>
                          <a:spcPts val="0"/>
                        </a:spcBef>
                        <a:spcAft>
                          <a:spcPts val="0"/>
                        </a:spcAft>
                        <a:buNone/>
                      </a:pPr>
                      <a:r>
                        <a:rPr lang="en-US" sz="1800" b="0" i="0" u="none" strike="noStrike" noProof="0">
                          <a:latin typeface="Arial"/>
                        </a:rPr>
                        <a:t>011010</a:t>
                      </a:r>
                      <a:endParaRPr lang="en-US"/>
                    </a:p>
                  </a:txBody>
                  <a:tcPr/>
                </a:tc>
                <a:tc>
                  <a:txBody>
                    <a:bodyPr/>
                    <a:lstStyle/>
                    <a:p>
                      <a:pPr lvl="0">
                        <a:buNone/>
                      </a:pPr>
                      <a:r>
                        <a:rPr lang="en-US"/>
                        <a:t>12</a:t>
                      </a:r>
                      <a:endParaRPr lang="en-US" dirty="0"/>
                    </a:p>
                  </a:txBody>
                  <a:tcPr/>
                </a:tc>
                <a:extLst>
                  <a:ext uri="{0D108BD9-81ED-4DB2-BD59-A6C34878D82A}">
                    <a16:rowId xmlns:a16="http://schemas.microsoft.com/office/drawing/2014/main" val="464868983"/>
                  </a:ext>
                </a:extLst>
              </a:tr>
            </a:tbl>
          </a:graphicData>
        </a:graphic>
      </p:graphicFrame>
    </p:spTree>
    <p:extLst>
      <p:ext uri="{BB962C8B-B14F-4D97-AF65-F5344CB8AC3E}">
        <p14:creationId xmlns:p14="http://schemas.microsoft.com/office/powerpoint/2010/main" val="21566960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Madison</vt:lpstr>
      <vt:lpstr>File Compression Algorithm Using Huffman Coding</vt:lpstr>
      <vt:lpstr>Objectives</vt:lpstr>
      <vt:lpstr>Project work</vt:lpstr>
      <vt:lpstr>Work (continued)</vt:lpstr>
      <vt:lpstr>PowerPoint Presentation</vt:lpstr>
      <vt:lpstr>PowerPoint Presentation</vt:lpstr>
      <vt:lpstr>PowerPoint Presentation</vt:lpstr>
      <vt:lpstr>Binary Code Table</vt:lpstr>
      <vt:lpstr>Binary Code Table</vt:lpstr>
      <vt:lpstr>PowerPoint Presentation</vt:lpstr>
      <vt:lpstr>Used data structures and techniques in Program</vt:lpstr>
      <vt:lpstr>Key challenges and issues</vt:lpstr>
      <vt:lpstr>Output/Results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158</cp:revision>
  <dcterms:created xsi:type="dcterms:W3CDTF">2020-06-10T12:37:26Z</dcterms:created>
  <dcterms:modified xsi:type="dcterms:W3CDTF">2020-06-24T18:21:47Z</dcterms:modified>
</cp:coreProperties>
</file>