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2" r:id="rId4"/>
    <p:sldId id="263" r:id="rId5"/>
    <p:sldId id="264" r:id="rId6"/>
    <p:sldId id="256" r:id="rId7"/>
    <p:sldId id="257" r:id="rId8"/>
    <p:sldId id="258" r:id="rId9"/>
    <p:sldId id="259"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F849E-E050-F092-B65A-5DD05B4D22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2C9E9C4-6676-733D-2417-8C83704C27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078657C-F7FD-7291-5D0A-F62989E096CE}"/>
              </a:ext>
            </a:extLst>
          </p:cNvPr>
          <p:cNvSpPr>
            <a:spLocks noGrp="1"/>
          </p:cNvSpPr>
          <p:nvPr>
            <p:ph type="dt" sz="half" idx="10"/>
          </p:nvPr>
        </p:nvSpPr>
        <p:spPr/>
        <p:txBody>
          <a:bodyPr/>
          <a:lstStyle/>
          <a:p>
            <a:fld id="{28B9F438-DCC1-4FDD-8859-F38A53299E11}" type="datetimeFigureOut">
              <a:rPr lang="en-GB" smtClean="0"/>
              <a:t>15/11/2024</a:t>
            </a:fld>
            <a:endParaRPr lang="en-GB"/>
          </a:p>
        </p:txBody>
      </p:sp>
      <p:sp>
        <p:nvSpPr>
          <p:cNvPr id="5" name="Footer Placeholder 4">
            <a:extLst>
              <a:ext uri="{FF2B5EF4-FFF2-40B4-BE49-F238E27FC236}">
                <a16:creationId xmlns:a16="http://schemas.microsoft.com/office/drawing/2014/main" id="{04875DF5-86ED-C30B-8233-FDD7AC54F8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6BE2F2-0CA6-0818-AFCC-2770726CA05C}"/>
              </a:ext>
            </a:extLst>
          </p:cNvPr>
          <p:cNvSpPr>
            <a:spLocks noGrp="1"/>
          </p:cNvSpPr>
          <p:nvPr>
            <p:ph type="sldNum" sz="quarter" idx="12"/>
          </p:nvPr>
        </p:nvSpPr>
        <p:spPr/>
        <p:txBody>
          <a:bodyPr/>
          <a:lstStyle/>
          <a:p>
            <a:fld id="{00F18FEA-CC37-4968-9B01-A3C0F92E16FD}" type="slidenum">
              <a:rPr lang="en-GB" smtClean="0"/>
              <a:t>‹#›</a:t>
            </a:fld>
            <a:endParaRPr lang="en-GB"/>
          </a:p>
        </p:txBody>
      </p:sp>
    </p:spTree>
    <p:extLst>
      <p:ext uri="{BB962C8B-B14F-4D97-AF65-F5344CB8AC3E}">
        <p14:creationId xmlns:p14="http://schemas.microsoft.com/office/powerpoint/2010/main" val="1385792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50FA2-B328-E5B8-A638-FCEB14C285A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511E2B8-6FD7-374F-BFC9-68029B2FF6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3AEC46-D266-EE1A-1363-BA5586D588B0}"/>
              </a:ext>
            </a:extLst>
          </p:cNvPr>
          <p:cNvSpPr>
            <a:spLocks noGrp="1"/>
          </p:cNvSpPr>
          <p:nvPr>
            <p:ph type="dt" sz="half" idx="10"/>
          </p:nvPr>
        </p:nvSpPr>
        <p:spPr/>
        <p:txBody>
          <a:bodyPr/>
          <a:lstStyle/>
          <a:p>
            <a:fld id="{28B9F438-DCC1-4FDD-8859-F38A53299E11}" type="datetimeFigureOut">
              <a:rPr lang="en-GB" smtClean="0"/>
              <a:t>15/11/2024</a:t>
            </a:fld>
            <a:endParaRPr lang="en-GB"/>
          </a:p>
        </p:txBody>
      </p:sp>
      <p:sp>
        <p:nvSpPr>
          <p:cNvPr id="5" name="Footer Placeholder 4">
            <a:extLst>
              <a:ext uri="{FF2B5EF4-FFF2-40B4-BE49-F238E27FC236}">
                <a16:creationId xmlns:a16="http://schemas.microsoft.com/office/drawing/2014/main" id="{5C81C14D-713F-ADEC-F51B-5C1F1A1BCC2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C40C71-8D1E-7019-F145-F8608779919F}"/>
              </a:ext>
            </a:extLst>
          </p:cNvPr>
          <p:cNvSpPr>
            <a:spLocks noGrp="1"/>
          </p:cNvSpPr>
          <p:nvPr>
            <p:ph type="sldNum" sz="quarter" idx="12"/>
          </p:nvPr>
        </p:nvSpPr>
        <p:spPr/>
        <p:txBody>
          <a:bodyPr/>
          <a:lstStyle/>
          <a:p>
            <a:fld id="{00F18FEA-CC37-4968-9B01-A3C0F92E16FD}" type="slidenum">
              <a:rPr lang="en-GB" smtClean="0"/>
              <a:t>‹#›</a:t>
            </a:fld>
            <a:endParaRPr lang="en-GB"/>
          </a:p>
        </p:txBody>
      </p:sp>
    </p:spTree>
    <p:extLst>
      <p:ext uri="{BB962C8B-B14F-4D97-AF65-F5344CB8AC3E}">
        <p14:creationId xmlns:p14="http://schemas.microsoft.com/office/powerpoint/2010/main" val="3872460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92DFE5-EDA0-BE26-4194-1F70956184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582052E-AF30-28D4-7EC9-6118E1565D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964692-E57D-178A-A56A-6EABF554C77C}"/>
              </a:ext>
            </a:extLst>
          </p:cNvPr>
          <p:cNvSpPr>
            <a:spLocks noGrp="1"/>
          </p:cNvSpPr>
          <p:nvPr>
            <p:ph type="dt" sz="half" idx="10"/>
          </p:nvPr>
        </p:nvSpPr>
        <p:spPr/>
        <p:txBody>
          <a:bodyPr/>
          <a:lstStyle/>
          <a:p>
            <a:fld id="{28B9F438-DCC1-4FDD-8859-F38A53299E11}" type="datetimeFigureOut">
              <a:rPr lang="en-GB" smtClean="0"/>
              <a:t>15/11/2024</a:t>
            </a:fld>
            <a:endParaRPr lang="en-GB"/>
          </a:p>
        </p:txBody>
      </p:sp>
      <p:sp>
        <p:nvSpPr>
          <p:cNvPr id="5" name="Footer Placeholder 4">
            <a:extLst>
              <a:ext uri="{FF2B5EF4-FFF2-40B4-BE49-F238E27FC236}">
                <a16:creationId xmlns:a16="http://schemas.microsoft.com/office/drawing/2014/main" id="{3AC76DEE-6258-CC86-0667-F8ADBD3D40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F2CC0F-FC68-EDB4-E892-2A0A4173A331}"/>
              </a:ext>
            </a:extLst>
          </p:cNvPr>
          <p:cNvSpPr>
            <a:spLocks noGrp="1"/>
          </p:cNvSpPr>
          <p:nvPr>
            <p:ph type="sldNum" sz="quarter" idx="12"/>
          </p:nvPr>
        </p:nvSpPr>
        <p:spPr/>
        <p:txBody>
          <a:bodyPr/>
          <a:lstStyle/>
          <a:p>
            <a:fld id="{00F18FEA-CC37-4968-9B01-A3C0F92E16FD}" type="slidenum">
              <a:rPr lang="en-GB" smtClean="0"/>
              <a:t>‹#›</a:t>
            </a:fld>
            <a:endParaRPr lang="en-GB"/>
          </a:p>
        </p:txBody>
      </p:sp>
    </p:spTree>
    <p:extLst>
      <p:ext uri="{BB962C8B-B14F-4D97-AF65-F5344CB8AC3E}">
        <p14:creationId xmlns:p14="http://schemas.microsoft.com/office/powerpoint/2010/main" val="1023609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68600-F1A6-EF3B-5DE1-B3C0D6C09C1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DF4A9D0-0090-CDD8-2015-7794C5064F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009FF10-988A-1ECC-0757-04C1ED52EECE}"/>
              </a:ext>
            </a:extLst>
          </p:cNvPr>
          <p:cNvSpPr>
            <a:spLocks noGrp="1"/>
          </p:cNvSpPr>
          <p:nvPr>
            <p:ph type="dt" sz="half" idx="10"/>
          </p:nvPr>
        </p:nvSpPr>
        <p:spPr/>
        <p:txBody>
          <a:bodyPr/>
          <a:lstStyle/>
          <a:p>
            <a:fld id="{28B9F438-DCC1-4FDD-8859-F38A53299E11}" type="datetimeFigureOut">
              <a:rPr lang="en-GB" smtClean="0"/>
              <a:t>15/11/2024</a:t>
            </a:fld>
            <a:endParaRPr lang="en-GB"/>
          </a:p>
        </p:txBody>
      </p:sp>
      <p:sp>
        <p:nvSpPr>
          <p:cNvPr id="5" name="Footer Placeholder 4">
            <a:extLst>
              <a:ext uri="{FF2B5EF4-FFF2-40B4-BE49-F238E27FC236}">
                <a16:creationId xmlns:a16="http://schemas.microsoft.com/office/drawing/2014/main" id="{EA8F5939-CFF5-BBA7-6F1E-F9378A906EA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0A6E77E-0586-AEB8-1A17-FCC437CDCD30}"/>
              </a:ext>
            </a:extLst>
          </p:cNvPr>
          <p:cNvSpPr>
            <a:spLocks noGrp="1"/>
          </p:cNvSpPr>
          <p:nvPr>
            <p:ph type="sldNum" sz="quarter" idx="12"/>
          </p:nvPr>
        </p:nvSpPr>
        <p:spPr/>
        <p:txBody>
          <a:bodyPr/>
          <a:lstStyle/>
          <a:p>
            <a:fld id="{00F18FEA-CC37-4968-9B01-A3C0F92E16FD}" type="slidenum">
              <a:rPr lang="en-GB" smtClean="0"/>
              <a:t>‹#›</a:t>
            </a:fld>
            <a:endParaRPr lang="en-GB"/>
          </a:p>
        </p:txBody>
      </p:sp>
    </p:spTree>
    <p:extLst>
      <p:ext uri="{BB962C8B-B14F-4D97-AF65-F5344CB8AC3E}">
        <p14:creationId xmlns:p14="http://schemas.microsoft.com/office/powerpoint/2010/main" val="2845408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677DC-A1DA-47FB-B6D4-02BC076547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60C02E9-53D3-ABC8-41C8-9F4FFF16D8B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4B3314-572A-B5C6-1C2A-627613DC1A19}"/>
              </a:ext>
            </a:extLst>
          </p:cNvPr>
          <p:cNvSpPr>
            <a:spLocks noGrp="1"/>
          </p:cNvSpPr>
          <p:nvPr>
            <p:ph type="dt" sz="half" idx="10"/>
          </p:nvPr>
        </p:nvSpPr>
        <p:spPr/>
        <p:txBody>
          <a:bodyPr/>
          <a:lstStyle/>
          <a:p>
            <a:fld id="{28B9F438-DCC1-4FDD-8859-F38A53299E11}" type="datetimeFigureOut">
              <a:rPr lang="en-GB" smtClean="0"/>
              <a:t>15/11/2024</a:t>
            </a:fld>
            <a:endParaRPr lang="en-GB"/>
          </a:p>
        </p:txBody>
      </p:sp>
      <p:sp>
        <p:nvSpPr>
          <p:cNvPr id="5" name="Footer Placeholder 4">
            <a:extLst>
              <a:ext uri="{FF2B5EF4-FFF2-40B4-BE49-F238E27FC236}">
                <a16:creationId xmlns:a16="http://schemas.microsoft.com/office/drawing/2014/main" id="{7B68DC37-AE13-16BA-EA8A-DB45FD1D642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511201-A342-B81F-17F1-9B7AC60D1707}"/>
              </a:ext>
            </a:extLst>
          </p:cNvPr>
          <p:cNvSpPr>
            <a:spLocks noGrp="1"/>
          </p:cNvSpPr>
          <p:nvPr>
            <p:ph type="sldNum" sz="quarter" idx="12"/>
          </p:nvPr>
        </p:nvSpPr>
        <p:spPr/>
        <p:txBody>
          <a:bodyPr/>
          <a:lstStyle/>
          <a:p>
            <a:fld id="{00F18FEA-CC37-4968-9B01-A3C0F92E16FD}" type="slidenum">
              <a:rPr lang="en-GB" smtClean="0"/>
              <a:t>‹#›</a:t>
            </a:fld>
            <a:endParaRPr lang="en-GB"/>
          </a:p>
        </p:txBody>
      </p:sp>
    </p:spTree>
    <p:extLst>
      <p:ext uri="{BB962C8B-B14F-4D97-AF65-F5344CB8AC3E}">
        <p14:creationId xmlns:p14="http://schemas.microsoft.com/office/powerpoint/2010/main" val="1552322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6E1D1-FA9B-4116-EF5E-815C093FF10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A226499-F7CA-81E7-F939-BC6833B402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039B970-59E2-B0D9-3C80-A5C233A7E8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186E20C-423A-ED96-5E44-D9435B05076D}"/>
              </a:ext>
            </a:extLst>
          </p:cNvPr>
          <p:cNvSpPr>
            <a:spLocks noGrp="1"/>
          </p:cNvSpPr>
          <p:nvPr>
            <p:ph type="dt" sz="half" idx="10"/>
          </p:nvPr>
        </p:nvSpPr>
        <p:spPr/>
        <p:txBody>
          <a:bodyPr/>
          <a:lstStyle/>
          <a:p>
            <a:fld id="{28B9F438-DCC1-4FDD-8859-F38A53299E11}" type="datetimeFigureOut">
              <a:rPr lang="en-GB" smtClean="0"/>
              <a:t>15/11/2024</a:t>
            </a:fld>
            <a:endParaRPr lang="en-GB"/>
          </a:p>
        </p:txBody>
      </p:sp>
      <p:sp>
        <p:nvSpPr>
          <p:cNvPr id="6" name="Footer Placeholder 5">
            <a:extLst>
              <a:ext uri="{FF2B5EF4-FFF2-40B4-BE49-F238E27FC236}">
                <a16:creationId xmlns:a16="http://schemas.microsoft.com/office/drawing/2014/main" id="{4F3E2401-CDBE-01CE-60C9-2412F30FF48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9FCAF9D-FB27-0E38-2F17-96433475E523}"/>
              </a:ext>
            </a:extLst>
          </p:cNvPr>
          <p:cNvSpPr>
            <a:spLocks noGrp="1"/>
          </p:cNvSpPr>
          <p:nvPr>
            <p:ph type="sldNum" sz="quarter" idx="12"/>
          </p:nvPr>
        </p:nvSpPr>
        <p:spPr/>
        <p:txBody>
          <a:bodyPr/>
          <a:lstStyle/>
          <a:p>
            <a:fld id="{00F18FEA-CC37-4968-9B01-A3C0F92E16FD}" type="slidenum">
              <a:rPr lang="en-GB" smtClean="0"/>
              <a:t>‹#›</a:t>
            </a:fld>
            <a:endParaRPr lang="en-GB"/>
          </a:p>
        </p:txBody>
      </p:sp>
    </p:spTree>
    <p:extLst>
      <p:ext uri="{BB962C8B-B14F-4D97-AF65-F5344CB8AC3E}">
        <p14:creationId xmlns:p14="http://schemas.microsoft.com/office/powerpoint/2010/main" val="660642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51D34-4893-D264-5B12-F40F530CCF3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DF5FB12-0EF5-DE7E-E420-5A96A22E70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A61F52-38CB-32A7-2BD7-B3FA88B69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AD71ACF-7269-68F4-3A45-4F1EB6D44F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9E2F53-501F-6F9A-DF2E-7AC898289C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47E6550-321B-E549-88F4-736C98BB25DA}"/>
              </a:ext>
            </a:extLst>
          </p:cNvPr>
          <p:cNvSpPr>
            <a:spLocks noGrp="1"/>
          </p:cNvSpPr>
          <p:nvPr>
            <p:ph type="dt" sz="half" idx="10"/>
          </p:nvPr>
        </p:nvSpPr>
        <p:spPr/>
        <p:txBody>
          <a:bodyPr/>
          <a:lstStyle/>
          <a:p>
            <a:fld id="{28B9F438-DCC1-4FDD-8859-F38A53299E11}" type="datetimeFigureOut">
              <a:rPr lang="en-GB" smtClean="0"/>
              <a:t>15/11/2024</a:t>
            </a:fld>
            <a:endParaRPr lang="en-GB"/>
          </a:p>
        </p:txBody>
      </p:sp>
      <p:sp>
        <p:nvSpPr>
          <p:cNvPr id="8" name="Footer Placeholder 7">
            <a:extLst>
              <a:ext uri="{FF2B5EF4-FFF2-40B4-BE49-F238E27FC236}">
                <a16:creationId xmlns:a16="http://schemas.microsoft.com/office/drawing/2014/main" id="{6A17B1E9-8B81-FC2F-D3EE-8D34AA790C3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2273844-2035-869B-593C-B407E70B61F8}"/>
              </a:ext>
            </a:extLst>
          </p:cNvPr>
          <p:cNvSpPr>
            <a:spLocks noGrp="1"/>
          </p:cNvSpPr>
          <p:nvPr>
            <p:ph type="sldNum" sz="quarter" idx="12"/>
          </p:nvPr>
        </p:nvSpPr>
        <p:spPr/>
        <p:txBody>
          <a:bodyPr/>
          <a:lstStyle/>
          <a:p>
            <a:fld id="{00F18FEA-CC37-4968-9B01-A3C0F92E16FD}" type="slidenum">
              <a:rPr lang="en-GB" smtClean="0"/>
              <a:t>‹#›</a:t>
            </a:fld>
            <a:endParaRPr lang="en-GB"/>
          </a:p>
        </p:txBody>
      </p:sp>
    </p:spTree>
    <p:extLst>
      <p:ext uri="{BB962C8B-B14F-4D97-AF65-F5344CB8AC3E}">
        <p14:creationId xmlns:p14="http://schemas.microsoft.com/office/powerpoint/2010/main" val="4278047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99843-2377-A5E8-60EA-7C8FD8E9229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F6E4292-99E1-5BF9-0D6A-AFD93F054B61}"/>
              </a:ext>
            </a:extLst>
          </p:cNvPr>
          <p:cNvSpPr>
            <a:spLocks noGrp="1"/>
          </p:cNvSpPr>
          <p:nvPr>
            <p:ph type="dt" sz="half" idx="10"/>
          </p:nvPr>
        </p:nvSpPr>
        <p:spPr/>
        <p:txBody>
          <a:bodyPr/>
          <a:lstStyle/>
          <a:p>
            <a:fld id="{28B9F438-DCC1-4FDD-8859-F38A53299E11}" type="datetimeFigureOut">
              <a:rPr lang="en-GB" smtClean="0"/>
              <a:t>15/11/2024</a:t>
            </a:fld>
            <a:endParaRPr lang="en-GB"/>
          </a:p>
        </p:txBody>
      </p:sp>
      <p:sp>
        <p:nvSpPr>
          <p:cNvPr id="4" name="Footer Placeholder 3">
            <a:extLst>
              <a:ext uri="{FF2B5EF4-FFF2-40B4-BE49-F238E27FC236}">
                <a16:creationId xmlns:a16="http://schemas.microsoft.com/office/drawing/2014/main" id="{A18FF735-445D-B1C1-EABB-14A717746DB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E8D7F85-2A8C-4528-E2A7-EAA145541AB2}"/>
              </a:ext>
            </a:extLst>
          </p:cNvPr>
          <p:cNvSpPr>
            <a:spLocks noGrp="1"/>
          </p:cNvSpPr>
          <p:nvPr>
            <p:ph type="sldNum" sz="quarter" idx="12"/>
          </p:nvPr>
        </p:nvSpPr>
        <p:spPr/>
        <p:txBody>
          <a:bodyPr/>
          <a:lstStyle/>
          <a:p>
            <a:fld id="{00F18FEA-CC37-4968-9B01-A3C0F92E16FD}" type="slidenum">
              <a:rPr lang="en-GB" smtClean="0"/>
              <a:t>‹#›</a:t>
            </a:fld>
            <a:endParaRPr lang="en-GB"/>
          </a:p>
        </p:txBody>
      </p:sp>
    </p:spTree>
    <p:extLst>
      <p:ext uri="{BB962C8B-B14F-4D97-AF65-F5344CB8AC3E}">
        <p14:creationId xmlns:p14="http://schemas.microsoft.com/office/powerpoint/2010/main" val="520628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38951-C9BD-0F88-E87F-9AEF7B512268}"/>
              </a:ext>
            </a:extLst>
          </p:cNvPr>
          <p:cNvSpPr>
            <a:spLocks noGrp="1"/>
          </p:cNvSpPr>
          <p:nvPr>
            <p:ph type="dt" sz="half" idx="10"/>
          </p:nvPr>
        </p:nvSpPr>
        <p:spPr/>
        <p:txBody>
          <a:bodyPr/>
          <a:lstStyle/>
          <a:p>
            <a:fld id="{28B9F438-DCC1-4FDD-8859-F38A53299E11}" type="datetimeFigureOut">
              <a:rPr lang="en-GB" smtClean="0"/>
              <a:t>15/11/2024</a:t>
            </a:fld>
            <a:endParaRPr lang="en-GB"/>
          </a:p>
        </p:txBody>
      </p:sp>
      <p:sp>
        <p:nvSpPr>
          <p:cNvPr id="3" name="Footer Placeholder 2">
            <a:extLst>
              <a:ext uri="{FF2B5EF4-FFF2-40B4-BE49-F238E27FC236}">
                <a16:creationId xmlns:a16="http://schemas.microsoft.com/office/drawing/2014/main" id="{65EC046E-B5D2-84F1-F2A3-9C15E23906D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F91E8A4-B1D4-423A-7568-3DE09548FF64}"/>
              </a:ext>
            </a:extLst>
          </p:cNvPr>
          <p:cNvSpPr>
            <a:spLocks noGrp="1"/>
          </p:cNvSpPr>
          <p:nvPr>
            <p:ph type="sldNum" sz="quarter" idx="12"/>
          </p:nvPr>
        </p:nvSpPr>
        <p:spPr/>
        <p:txBody>
          <a:bodyPr/>
          <a:lstStyle/>
          <a:p>
            <a:fld id="{00F18FEA-CC37-4968-9B01-A3C0F92E16FD}" type="slidenum">
              <a:rPr lang="en-GB" smtClean="0"/>
              <a:t>‹#›</a:t>
            </a:fld>
            <a:endParaRPr lang="en-GB"/>
          </a:p>
        </p:txBody>
      </p:sp>
    </p:spTree>
    <p:extLst>
      <p:ext uri="{BB962C8B-B14F-4D97-AF65-F5344CB8AC3E}">
        <p14:creationId xmlns:p14="http://schemas.microsoft.com/office/powerpoint/2010/main" val="3814188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92A41-E913-D01C-83CC-06AC09D7A2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99A31C3-40CD-927E-5EA9-C57C34F8BA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B59EAC0-E905-CC16-8045-4228E12532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FAD8C7-F327-9E78-2911-7C61CA93B760}"/>
              </a:ext>
            </a:extLst>
          </p:cNvPr>
          <p:cNvSpPr>
            <a:spLocks noGrp="1"/>
          </p:cNvSpPr>
          <p:nvPr>
            <p:ph type="dt" sz="half" idx="10"/>
          </p:nvPr>
        </p:nvSpPr>
        <p:spPr/>
        <p:txBody>
          <a:bodyPr/>
          <a:lstStyle/>
          <a:p>
            <a:fld id="{28B9F438-DCC1-4FDD-8859-F38A53299E11}" type="datetimeFigureOut">
              <a:rPr lang="en-GB" smtClean="0"/>
              <a:t>15/11/2024</a:t>
            </a:fld>
            <a:endParaRPr lang="en-GB"/>
          </a:p>
        </p:txBody>
      </p:sp>
      <p:sp>
        <p:nvSpPr>
          <p:cNvPr id="6" name="Footer Placeholder 5">
            <a:extLst>
              <a:ext uri="{FF2B5EF4-FFF2-40B4-BE49-F238E27FC236}">
                <a16:creationId xmlns:a16="http://schemas.microsoft.com/office/drawing/2014/main" id="{7FCF00DA-0B82-1736-73D2-FB7C2654D32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74E78C3-ABBE-9D58-F108-8F7EDCB21066}"/>
              </a:ext>
            </a:extLst>
          </p:cNvPr>
          <p:cNvSpPr>
            <a:spLocks noGrp="1"/>
          </p:cNvSpPr>
          <p:nvPr>
            <p:ph type="sldNum" sz="quarter" idx="12"/>
          </p:nvPr>
        </p:nvSpPr>
        <p:spPr/>
        <p:txBody>
          <a:bodyPr/>
          <a:lstStyle/>
          <a:p>
            <a:fld id="{00F18FEA-CC37-4968-9B01-A3C0F92E16FD}" type="slidenum">
              <a:rPr lang="en-GB" smtClean="0"/>
              <a:t>‹#›</a:t>
            </a:fld>
            <a:endParaRPr lang="en-GB"/>
          </a:p>
        </p:txBody>
      </p:sp>
    </p:spTree>
    <p:extLst>
      <p:ext uri="{BB962C8B-B14F-4D97-AF65-F5344CB8AC3E}">
        <p14:creationId xmlns:p14="http://schemas.microsoft.com/office/powerpoint/2010/main" val="1842239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B965B-BCB3-490C-A717-37644A983C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0468BD1-3D93-2392-6964-32073DA5B1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888AFEB-D17B-C39B-8AAB-AEFE69B69F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3D5980-75F8-15C3-1277-C709168B7163}"/>
              </a:ext>
            </a:extLst>
          </p:cNvPr>
          <p:cNvSpPr>
            <a:spLocks noGrp="1"/>
          </p:cNvSpPr>
          <p:nvPr>
            <p:ph type="dt" sz="half" idx="10"/>
          </p:nvPr>
        </p:nvSpPr>
        <p:spPr/>
        <p:txBody>
          <a:bodyPr/>
          <a:lstStyle/>
          <a:p>
            <a:fld id="{28B9F438-DCC1-4FDD-8859-F38A53299E11}" type="datetimeFigureOut">
              <a:rPr lang="en-GB" smtClean="0"/>
              <a:t>15/11/2024</a:t>
            </a:fld>
            <a:endParaRPr lang="en-GB"/>
          </a:p>
        </p:txBody>
      </p:sp>
      <p:sp>
        <p:nvSpPr>
          <p:cNvPr id="6" name="Footer Placeholder 5">
            <a:extLst>
              <a:ext uri="{FF2B5EF4-FFF2-40B4-BE49-F238E27FC236}">
                <a16:creationId xmlns:a16="http://schemas.microsoft.com/office/drawing/2014/main" id="{BE404473-A747-924C-29F8-DC7B2323198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9B5695D-CFF9-2EC1-5F4C-8D2191976C4B}"/>
              </a:ext>
            </a:extLst>
          </p:cNvPr>
          <p:cNvSpPr>
            <a:spLocks noGrp="1"/>
          </p:cNvSpPr>
          <p:nvPr>
            <p:ph type="sldNum" sz="quarter" idx="12"/>
          </p:nvPr>
        </p:nvSpPr>
        <p:spPr/>
        <p:txBody>
          <a:bodyPr/>
          <a:lstStyle/>
          <a:p>
            <a:fld id="{00F18FEA-CC37-4968-9B01-A3C0F92E16FD}" type="slidenum">
              <a:rPr lang="en-GB" smtClean="0"/>
              <a:t>‹#›</a:t>
            </a:fld>
            <a:endParaRPr lang="en-GB"/>
          </a:p>
        </p:txBody>
      </p:sp>
    </p:spTree>
    <p:extLst>
      <p:ext uri="{BB962C8B-B14F-4D97-AF65-F5344CB8AC3E}">
        <p14:creationId xmlns:p14="http://schemas.microsoft.com/office/powerpoint/2010/main" val="2030971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7F5085-6A4B-36E6-9E5B-BB20F43A26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92E192A-E6A2-A46B-318C-CBBC9585EF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A851765-7794-F58C-C3B6-7002E91CF4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8B9F438-DCC1-4FDD-8859-F38A53299E11}" type="datetimeFigureOut">
              <a:rPr lang="en-GB" smtClean="0"/>
              <a:t>15/11/2024</a:t>
            </a:fld>
            <a:endParaRPr lang="en-GB"/>
          </a:p>
        </p:txBody>
      </p:sp>
      <p:sp>
        <p:nvSpPr>
          <p:cNvPr id="5" name="Footer Placeholder 4">
            <a:extLst>
              <a:ext uri="{FF2B5EF4-FFF2-40B4-BE49-F238E27FC236}">
                <a16:creationId xmlns:a16="http://schemas.microsoft.com/office/drawing/2014/main" id="{D1BF040E-569D-F2E2-582F-0CB6DA4DBC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FD3FA01A-CF39-8717-9266-0E8C5E5A3A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0F18FEA-CC37-4968-9B01-A3C0F92E16FD}" type="slidenum">
              <a:rPr lang="en-GB" smtClean="0"/>
              <a:t>‹#›</a:t>
            </a:fld>
            <a:endParaRPr lang="en-GB"/>
          </a:p>
        </p:txBody>
      </p:sp>
    </p:spTree>
    <p:extLst>
      <p:ext uri="{BB962C8B-B14F-4D97-AF65-F5344CB8AC3E}">
        <p14:creationId xmlns:p14="http://schemas.microsoft.com/office/powerpoint/2010/main" val="3383415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FBA475-E79A-4219-B848-F8BA403B99C7}"/>
              </a:ext>
            </a:extLst>
          </p:cNvPr>
          <p:cNvSpPr txBox="1"/>
          <p:nvPr/>
        </p:nvSpPr>
        <p:spPr>
          <a:xfrm>
            <a:off x="1869357" y="208102"/>
            <a:ext cx="8690487" cy="646331"/>
          </a:xfrm>
          <a:prstGeom prst="rect">
            <a:avLst/>
          </a:prstGeom>
          <a:noFill/>
        </p:spPr>
        <p:txBody>
          <a:bodyPr wrap="square">
            <a:spAutoFit/>
          </a:bodyPr>
          <a:lstStyle/>
          <a:p>
            <a:pPr algn="l"/>
            <a:endParaRPr lang="en-GB" b="0" i="0" u="none" strike="noStrike" baseline="0" dirty="0">
              <a:solidFill>
                <a:srgbClr val="000000"/>
              </a:solidFill>
              <a:latin typeface="Calibri" panose="020F0502020204030204" pitchFamily="34" charset="0"/>
            </a:endParaRPr>
          </a:p>
          <a:p>
            <a:r>
              <a:rPr lang="en-US" b="0" i="0" u="none" strike="noStrike" baseline="0" dirty="0">
                <a:solidFill>
                  <a:srgbClr val="000000"/>
                </a:solidFill>
                <a:latin typeface="Calibri" panose="020F0502020204030204" pitchFamily="34" charset="0"/>
              </a:rPr>
              <a:t> </a:t>
            </a:r>
            <a:r>
              <a:rPr lang="en-US" b="1" i="0" u="none" strike="noStrike" baseline="0" dirty="0">
                <a:solidFill>
                  <a:srgbClr val="000000"/>
                </a:solidFill>
                <a:latin typeface="Calibri" panose="020F0502020204030204" pitchFamily="34" charset="0"/>
              </a:rPr>
              <a:t>Automating AWS VPC Creation and Management for Scalable Application Deployment </a:t>
            </a:r>
            <a:endParaRPr lang="en-GB" dirty="0"/>
          </a:p>
        </p:txBody>
      </p:sp>
      <p:pic>
        <p:nvPicPr>
          <p:cNvPr id="5" name="Picture 4">
            <a:extLst>
              <a:ext uri="{FF2B5EF4-FFF2-40B4-BE49-F238E27FC236}">
                <a16:creationId xmlns:a16="http://schemas.microsoft.com/office/drawing/2014/main" id="{5BC322E3-72FE-E474-AC9B-BB1161FFBE2A}"/>
              </a:ext>
            </a:extLst>
          </p:cNvPr>
          <p:cNvPicPr>
            <a:picLocks noChangeAspect="1"/>
          </p:cNvPicPr>
          <p:nvPr/>
        </p:nvPicPr>
        <p:blipFill>
          <a:blip r:embed="rId2"/>
          <a:stretch>
            <a:fillRect/>
          </a:stretch>
        </p:blipFill>
        <p:spPr>
          <a:xfrm>
            <a:off x="462643" y="1238864"/>
            <a:ext cx="11266714" cy="5176683"/>
          </a:xfrm>
          <a:prstGeom prst="rect">
            <a:avLst/>
          </a:prstGeom>
        </p:spPr>
      </p:pic>
    </p:spTree>
    <p:extLst>
      <p:ext uri="{BB962C8B-B14F-4D97-AF65-F5344CB8AC3E}">
        <p14:creationId xmlns:p14="http://schemas.microsoft.com/office/powerpoint/2010/main" val="375554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759297-2D7E-6AF4-6C14-EBFC91B2BFA3}"/>
              </a:ext>
            </a:extLst>
          </p:cNvPr>
          <p:cNvSpPr txBox="1"/>
          <p:nvPr/>
        </p:nvSpPr>
        <p:spPr>
          <a:xfrm>
            <a:off x="604434" y="914400"/>
            <a:ext cx="12192000" cy="5016758"/>
          </a:xfrm>
          <a:prstGeom prst="rect">
            <a:avLst/>
          </a:prstGeom>
          <a:noFill/>
        </p:spPr>
        <p:txBody>
          <a:bodyPr wrap="square">
            <a:spAutoFit/>
          </a:bodyPr>
          <a:lstStyle/>
          <a:p>
            <a:pPr algn="l">
              <a:spcBef>
                <a:spcPts val="2400"/>
              </a:spcBef>
              <a:spcAft>
                <a:spcPts val="2400"/>
              </a:spcAft>
              <a:buFont typeface="+mj-lt"/>
              <a:buAutoNum type="arabicPeriod"/>
            </a:pPr>
            <a:r>
              <a:rPr lang="en-US" sz="3200" b="1" i="0" dirty="0">
                <a:solidFill>
                  <a:srgbClr val="404953"/>
                </a:solidFill>
                <a:effectLst/>
                <a:latin typeface="-apple-system"/>
              </a:rPr>
              <a:t>CIDR Block: </a:t>
            </a:r>
            <a:r>
              <a:rPr lang="en-US" sz="3200" b="0" i="0" dirty="0">
                <a:solidFill>
                  <a:srgbClr val="404953"/>
                </a:solidFill>
                <a:effectLst/>
                <a:latin typeface="-apple-system"/>
              </a:rPr>
              <a:t>10.0.0.0/16</a:t>
            </a:r>
          </a:p>
          <a:p>
            <a:pPr algn="l">
              <a:spcBef>
                <a:spcPts val="2400"/>
              </a:spcBef>
              <a:spcAft>
                <a:spcPts val="2400"/>
              </a:spcAft>
              <a:buFont typeface="+mj-lt"/>
              <a:buAutoNum type="arabicPeriod"/>
            </a:pPr>
            <a:r>
              <a:rPr lang="en-US" sz="3200" b="1" i="0" dirty="0">
                <a:solidFill>
                  <a:srgbClr val="404953"/>
                </a:solidFill>
                <a:effectLst/>
                <a:latin typeface="-apple-system"/>
              </a:rPr>
              <a:t>Region:</a:t>
            </a:r>
            <a:r>
              <a:rPr lang="en-US" sz="3200" b="0" i="0" dirty="0">
                <a:solidFill>
                  <a:srgbClr val="404953"/>
                </a:solidFill>
                <a:effectLst/>
                <a:latin typeface="-apple-system"/>
              </a:rPr>
              <a:t> us-west-2</a:t>
            </a:r>
          </a:p>
          <a:p>
            <a:pPr algn="l">
              <a:spcBef>
                <a:spcPts val="2400"/>
              </a:spcBef>
              <a:spcAft>
                <a:spcPts val="2400"/>
              </a:spcAft>
              <a:buFont typeface="+mj-lt"/>
              <a:buAutoNum type="arabicPeriod"/>
            </a:pPr>
            <a:r>
              <a:rPr lang="en-US" sz="3200" b="1" i="0" dirty="0">
                <a:solidFill>
                  <a:srgbClr val="404953"/>
                </a:solidFill>
                <a:effectLst/>
                <a:latin typeface="-apple-system"/>
              </a:rPr>
              <a:t>Availability Zones: </a:t>
            </a:r>
            <a:r>
              <a:rPr lang="en-US" sz="3200" b="0" i="0" dirty="0">
                <a:solidFill>
                  <a:srgbClr val="404953"/>
                </a:solidFill>
                <a:effectLst/>
                <a:latin typeface="-apple-system"/>
              </a:rPr>
              <a:t>us-west-2a, us-west-2b, us-west-2c</a:t>
            </a:r>
          </a:p>
          <a:p>
            <a:pPr algn="l">
              <a:spcBef>
                <a:spcPts val="2400"/>
              </a:spcBef>
              <a:spcAft>
                <a:spcPts val="2400"/>
              </a:spcAft>
              <a:buFont typeface="+mj-lt"/>
              <a:buAutoNum type="arabicPeriod"/>
            </a:pPr>
            <a:r>
              <a:rPr lang="en-US" sz="3200" b="1" i="0" dirty="0">
                <a:solidFill>
                  <a:srgbClr val="404953"/>
                </a:solidFill>
                <a:effectLst/>
                <a:latin typeface="-apple-system"/>
              </a:rPr>
              <a:t>Subnets</a:t>
            </a:r>
            <a:r>
              <a:rPr lang="en-US" sz="3200" b="0" i="0" dirty="0">
                <a:solidFill>
                  <a:srgbClr val="404953"/>
                </a:solidFill>
                <a:effectLst/>
                <a:latin typeface="-apple-system"/>
              </a:rPr>
              <a:t>: 15 Subnets (One per availability Zone)</a:t>
            </a:r>
          </a:p>
          <a:p>
            <a:pPr algn="l">
              <a:spcBef>
                <a:spcPts val="2400"/>
              </a:spcBef>
              <a:spcAft>
                <a:spcPts val="2400"/>
              </a:spcAft>
              <a:buFont typeface="+mj-lt"/>
              <a:buAutoNum type="arabicPeriod"/>
            </a:pPr>
            <a:r>
              <a:rPr lang="en-US" sz="3200" b="1" i="0" dirty="0">
                <a:solidFill>
                  <a:srgbClr val="404953"/>
                </a:solidFill>
                <a:effectLst/>
                <a:latin typeface="-apple-system"/>
              </a:rPr>
              <a:t>Required Endpoints:</a:t>
            </a:r>
            <a:r>
              <a:rPr lang="en-US" sz="3200" b="0" i="0" dirty="0">
                <a:solidFill>
                  <a:srgbClr val="404953"/>
                </a:solidFill>
                <a:effectLst/>
                <a:latin typeface="-apple-system"/>
              </a:rPr>
              <a:t> s3, CloudWatch &amp; Secrets Manager</a:t>
            </a:r>
          </a:p>
        </p:txBody>
      </p:sp>
    </p:spTree>
    <p:extLst>
      <p:ext uri="{BB962C8B-B14F-4D97-AF65-F5344CB8AC3E}">
        <p14:creationId xmlns:p14="http://schemas.microsoft.com/office/powerpoint/2010/main" val="1428192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7E2A9E-E47C-FD61-CD27-DED293B7DCB9}"/>
              </a:ext>
            </a:extLst>
          </p:cNvPr>
          <p:cNvSpPr txBox="1"/>
          <p:nvPr/>
        </p:nvSpPr>
        <p:spPr>
          <a:xfrm>
            <a:off x="0" y="0"/>
            <a:ext cx="12192000" cy="2154436"/>
          </a:xfrm>
          <a:prstGeom prst="rect">
            <a:avLst/>
          </a:prstGeom>
          <a:noFill/>
        </p:spPr>
        <p:txBody>
          <a:bodyPr wrap="square">
            <a:spAutoFit/>
          </a:bodyPr>
          <a:lstStyle/>
          <a:p>
            <a:pPr algn="l"/>
            <a:endParaRPr lang="en-GB" sz="1400" b="0" i="0" u="none" strike="noStrike" baseline="0" dirty="0">
              <a:solidFill>
                <a:srgbClr val="000000"/>
              </a:solidFill>
              <a:latin typeface="Calibri" panose="020F0502020204030204" pitchFamily="34" charset="0"/>
            </a:endParaRPr>
          </a:p>
          <a:p>
            <a:r>
              <a:rPr lang="en-US" sz="1400" b="0" i="0" u="none" strike="noStrike" baseline="0" dirty="0">
                <a:solidFill>
                  <a:srgbClr val="000000"/>
                </a:solidFill>
                <a:latin typeface="Calibri" panose="020F0502020204030204" pitchFamily="34" charset="0"/>
              </a:rPr>
              <a:t> </a:t>
            </a:r>
            <a:r>
              <a:rPr lang="en-US" sz="2400" b="1" i="0" u="none" strike="noStrike" baseline="0" dirty="0">
                <a:solidFill>
                  <a:srgbClr val="000000"/>
                </a:solidFill>
                <a:latin typeface="Calibri" panose="020F0502020204030204" pitchFamily="34" charset="0"/>
              </a:rPr>
              <a:t>Context</a:t>
            </a:r>
            <a:r>
              <a:rPr lang="en-US" sz="1800" b="1" i="0" u="none" strike="noStrike" baseline="0" dirty="0">
                <a:solidFill>
                  <a:srgbClr val="000000"/>
                </a:solidFill>
                <a:latin typeface="Calibri" panose="020F0502020204030204" pitchFamily="34" charset="0"/>
              </a:rPr>
              <a:t>: </a:t>
            </a:r>
            <a:r>
              <a:rPr lang="en-US" sz="2400" b="0" i="0" u="none" strike="noStrike" baseline="0" dirty="0">
                <a:solidFill>
                  <a:srgbClr val="000000"/>
                </a:solidFill>
                <a:latin typeface="Calibri" panose="020F0502020204030204" pitchFamily="34" charset="0"/>
              </a:rPr>
              <a:t>In modern organizations, especially those adopting cloud infrastructure, efficient network design is crucial for application performance, security, and scalability. AWS Virtual Private Cloud (VPC) allows organizations to build isolated networks in the cloud, where they can deploy applications securely. However, as organizations scale, manually creating and managing VPCs becomes error-prone, time-consuming, and difficult to replicate across environments. </a:t>
            </a:r>
            <a:endParaRPr lang="en-GB" sz="2400" dirty="0"/>
          </a:p>
        </p:txBody>
      </p:sp>
      <p:sp>
        <p:nvSpPr>
          <p:cNvPr id="7" name="TextBox 6">
            <a:extLst>
              <a:ext uri="{FF2B5EF4-FFF2-40B4-BE49-F238E27FC236}">
                <a16:creationId xmlns:a16="http://schemas.microsoft.com/office/drawing/2014/main" id="{C5D71959-AD8B-A0B1-3B3B-84BF972998F9}"/>
              </a:ext>
            </a:extLst>
          </p:cNvPr>
          <p:cNvSpPr txBox="1"/>
          <p:nvPr/>
        </p:nvSpPr>
        <p:spPr>
          <a:xfrm>
            <a:off x="1" y="3017436"/>
            <a:ext cx="12191999" cy="3785652"/>
          </a:xfrm>
          <a:prstGeom prst="rect">
            <a:avLst/>
          </a:prstGeom>
          <a:noFill/>
        </p:spPr>
        <p:txBody>
          <a:bodyPr wrap="square">
            <a:spAutoFit/>
          </a:bodyPr>
          <a:lstStyle/>
          <a:p>
            <a:r>
              <a:rPr lang="en-GB" sz="2400" b="0" i="0" u="none" strike="noStrike" baseline="0" dirty="0">
                <a:solidFill>
                  <a:srgbClr val="000000"/>
                </a:solidFill>
                <a:latin typeface="Calibri" panose="020F0502020204030204" pitchFamily="34" charset="0"/>
              </a:rPr>
              <a:t> </a:t>
            </a:r>
            <a:r>
              <a:rPr lang="en-GB" sz="2400" b="1" i="0" u="none" strike="noStrike" baseline="0" dirty="0">
                <a:solidFill>
                  <a:srgbClr val="000000"/>
                </a:solidFill>
                <a:latin typeface="Calibri" panose="020F0502020204030204" pitchFamily="34" charset="0"/>
              </a:rPr>
              <a:t>Challenge: </a:t>
            </a:r>
            <a:r>
              <a:rPr lang="en-GB" sz="2400" b="0" i="0" u="none" strike="noStrike" baseline="0" dirty="0">
                <a:solidFill>
                  <a:srgbClr val="000000"/>
                </a:solidFill>
                <a:latin typeface="Calibri" panose="020F0502020204030204" pitchFamily="34" charset="0"/>
              </a:rPr>
              <a:t>For an application architecture that includes a Java-based web application, CI/CD automation tools, platform monitoring tools (e.g., Prometheus, Grafana), and managed services (e.g., AWS RDS, S3, Secrets Manager), designing an AWS VPC that adheres to best </a:t>
            </a:r>
          </a:p>
          <a:p>
            <a:r>
              <a:rPr lang="en-US" sz="2400" b="0" i="0" u="none" strike="noStrike" baseline="0" dirty="0">
                <a:solidFill>
                  <a:srgbClr val="000000"/>
                </a:solidFill>
                <a:latin typeface="Calibri" panose="020F0502020204030204" pitchFamily="34" charset="0"/>
              </a:rPr>
              <a:t>practices and ensuring its reproducibility is a major challenge. The application requires: </a:t>
            </a:r>
          </a:p>
          <a:p>
            <a:r>
              <a:rPr lang="en-US" sz="2400" b="0" i="0" u="none" strike="noStrike" baseline="0" dirty="0">
                <a:solidFill>
                  <a:srgbClr val="000000"/>
                </a:solidFill>
                <a:latin typeface="Calibri" panose="020F0502020204030204" pitchFamily="34" charset="0"/>
              </a:rPr>
              <a:t>A VPC with 15 subnets distributed across three availability zones (public, app, database, management, and platform subnets). </a:t>
            </a:r>
          </a:p>
          <a:p>
            <a:r>
              <a:rPr lang="en-US" sz="2400" b="0" i="0" u="none" strike="noStrike" baseline="0" dirty="0">
                <a:solidFill>
                  <a:srgbClr val="000000"/>
                </a:solidFill>
                <a:latin typeface="Calibri" panose="020F0502020204030204" pitchFamily="34" charset="0"/>
              </a:rPr>
              <a:t>Proper routing via an Internet Gateway for public subnets and a NAT Gateway for private subnets. </a:t>
            </a:r>
          </a:p>
          <a:p>
            <a:r>
              <a:rPr lang="en-US" sz="2400" b="0" i="0" u="none" strike="noStrike" baseline="0" dirty="0">
                <a:solidFill>
                  <a:srgbClr val="000000"/>
                </a:solidFill>
                <a:latin typeface="Calibri" panose="020F0502020204030204" pitchFamily="34" charset="0"/>
              </a:rPr>
              <a:t>Secure access to AWS managed services using VPC Endpoints. </a:t>
            </a:r>
          </a:p>
          <a:p>
            <a:r>
              <a:rPr lang="en-US" sz="2400" b="0" i="0" u="none" strike="noStrike" baseline="0" dirty="0">
                <a:solidFill>
                  <a:srgbClr val="000000"/>
                </a:solidFill>
                <a:latin typeface="Calibri" panose="020F0502020204030204" pitchFamily="34" charset="0"/>
              </a:rPr>
              <a:t>Dedicated Network ACLs for segregated security policies across subnet groups. </a:t>
            </a:r>
          </a:p>
        </p:txBody>
      </p:sp>
    </p:spTree>
    <p:extLst>
      <p:ext uri="{BB962C8B-B14F-4D97-AF65-F5344CB8AC3E}">
        <p14:creationId xmlns:p14="http://schemas.microsoft.com/office/powerpoint/2010/main" val="1017696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1B2D373-644F-863F-B136-C546FF21FF86}"/>
              </a:ext>
            </a:extLst>
          </p:cNvPr>
          <p:cNvPicPr>
            <a:picLocks noChangeAspect="1"/>
          </p:cNvPicPr>
          <p:nvPr/>
        </p:nvPicPr>
        <p:blipFill>
          <a:blip r:embed="rId2"/>
          <a:stretch>
            <a:fillRect/>
          </a:stretch>
        </p:blipFill>
        <p:spPr>
          <a:xfrm>
            <a:off x="462643" y="1238864"/>
            <a:ext cx="11266714" cy="5176683"/>
          </a:xfrm>
          <a:prstGeom prst="rect">
            <a:avLst/>
          </a:prstGeom>
        </p:spPr>
      </p:pic>
    </p:spTree>
    <p:extLst>
      <p:ext uri="{BB962C8B-B14F-4D97-AF65-F5344CB8AC3E}">
        <p14:creationId xmlns:p14="http://schemas.microsoft.com/office/powerpoint/2010/main" val="3002067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35B177-3CFD-89D5-54D3-FBA919D0CD47}"/>
              </a:ext>
            </a:extLst>
          </p:cNvPr>
          <p:cNvSpPr txBox="1"/>
          <p:nvPr/>
        </p:nvSpPr>
        <p:spPr>
          <a:xfrm>
            <a:off x="0" y="1"/>
            <a:ext cx="12192000" cy="4103175"/>
          </a:xfrm>
          <a:prstGeom prst="rect">
            <a:avLst/>
          </a:prstGeom>
          <a:noFill/>
        </p:spPr>
        <p:txBody>
          <a:bodyPr wrap="square">
            <a:spAutoFit/>
          </a:bodyPr>
          <a:lstStyle/>
          <a:p>
            <a:pPr>
              <a:lnSpc>
                <a:spcPct val="115000"/>
              </a:lnSpc>
              <a:spcAft>
                <a:spcPts val="1000"/>
              </a:spcAft>
            </a:pPr>
            <a:endParaRPr lang="en-GB" sz="4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tabLst>
                <a:tab pos="457200" algn="l"/>
              </a:tabLst>
            </a:pPr>
            <a:r>
              <a:rPr lang="en-GB" sz="4000" kern="100" dirty="0">
                <a:effectLst/>
                <a:latin typeface="Calibri" panose="020F0502020204030204" pitchFamily="34" charset="0"/>
                <a:ea typeface="Calibri" panose="020F0502020204030204" pitchFamily="34" charset="0"/>
                <a:cs typeface="Times New Roman" panose="02020603050405020304" pitchFamily="18" charset="0"/>
              </a:rPr>
              <a:t>Web Application (Java App)</a:t>
            </a:r>
          </a:p>
          <a:p>
            <a:pPr marL="342900" lvl="0" indent="-342900">
              <a:lnSpc>
                <a:spcPct val="115000"/>
              </a:lnSpc>
              <a:spcAft>
                <a:spcPts val="1000"/>
              </a:spcAft>
              <a:buFont typeface="+mj-lt"/>
              <a:buAutoNum type="arabicPeriod"/>
              <a:tabLst>
                <a:tab pos="457200" algn="l"/>
              </a:tabLst>
            </a:pPr>
            <a:r>
              <a:rPr lang="en-GB" sz="4000" kern="100" dirty="0">
                <a:effectLst/>
                <a:latin typeface="Calibri" panose="020F0502020204030204" pitchFamily="34" charset="0"/>
                <a:ea typeface="Calibri" panose="020F0502020204030204" pitchFamily="34" charset="0"/>
                <a:cs typeface="Times New Roman" panose="02020603050405020304" pitchFamily="18" charset="0"/>
              </a:rPr>
              <a:t>Automation Tools ( CI/CD - Terraform)</a:t>
            </a:r>
          </a:p>
          <a:p>
            <a:pPr marL="342900" lvl="0" indent="-342900">
              <a:lnSpc>
                <a:spcPct val="115000"/>
              </a:lnSpc>
              <a:spcAft>
                <a:spcPts val="1000"/>
              </a:spcAft>
              <a:buFont typeface="+mj-lt"/>
              <a:buAutoNum type="arabicPeriod"/>
              <a:tabLst>
                <a:tab pos="457200" algn="l"/>
              </a:tabLst>
            </a:pPr>
            <a:r>
              <a:rPr lang="en-GB" sz="4000" kern="100" dirty="0">
                <a:effectLst/>
                <a:latin typeface="Calibri" panose="020F0502020204030204" pitchFamily="34" charset="0"/>
                <a:ea typeface="Calibri" panose="020F0502020204030204" pitchFamily="34" charset="0"/>
                <a:cs typeface="Times New Roman" panose="02020603050405020304" pitchFamily="18" charset="0"/>
              </a:rPr>
              <a:t>Platform Tools (Prometheus, Grafana, Consul)</a:t>
            </a:r>
          </a:p>
          <a:p>
            <a:pPr marL="342900" lvl="0" indent="-342900">
              <a:lnSpc>
                <a:spcPct val="115000"/>
              </a:lnSpc>
              <a:spcAft>
                <a:spcPts val="1000"/>
              </a:spcAft>
              <a:buFont typeface="+mj-lt"/>
              <a:buAutoNum type="arabicPeriod"/>
              <a:tabLst>
                <a:tab pos="457200" algn="l"/>
              </a:tabLst>
            </a:pPr>
            <a:r>
              <a:rPr lang="en-GB" sz="4000" kern="100" dirty="0">
                <a:effectLst/>
                <a:latin typeface="Calibri" panose="020F0502020204030204" pitchFamily="34" charset="0"/>
                <a:ea typeface="Calibri" panose="020F0502020204030204" pitchFamily="34" charset="0"/>
                <a:cs typeface="Times New Roman" panose="02020603050405020304" pitchFamily="18" charset="0"/>
              </a:rPr>
              <a:t>Managed Services (</a:t>
            </a:r>
            <a:r>
              <a:rPr lang="en-GB" sz="4000" u="sng" dirty="0">
                <a:solidFill>
                  <a:srgbClr val="0000FF"/>
                </a:solidFill>
                <a:latin typeface="Calibri" panose="020F0502020204030204" pitchFamily="34" charset="0"/>
                <a:ea typeface="Calibri" panose="020F0502020204030204" pitchFamily="34" charset="0"/>
                <a:cs typeface="Times New Roman" panose="02020603050405020304" pitchFamily="18" charset="0"/>
              </a:rPr>
              <a:t>RDS or MySQL)</a:t>
            </a:r>
            <a:endParaRPr lang="en-GB" sz="4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9936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92B765-F505-25DA-D2E0-45E0A46326A9}"/>
              </a:ext>
            </a:extLst>
          </p:cNvPr>
          <p:cNvSpPr txBox="1"/>
          <p:nvPr/>
        </p:nvSpPr>
        <p:spPr>
          <a:xfrm>
            <a:off x="0" y="0"/>
            <a:ext cx="12192000" cy="5256952"/>
          </a:xfrm>
          <a:prstGeom prst="rect">
            <a:avLst/>
          </a:prstGeom>
          <a:noFill/>
        </p:spPr>
        <p:txBody>
          <a:bodyPr wrap="square">
            <a:spAutoFit/>
          </a:bodyPr>
          <a:lstStyle/>
          <a:p>
            <a:pPr>
              <a:lnSpc>
                <a:spcPct val="115000"/>
              </a:lnSpc>
              <a:spcAft>
                <a:spcPts val="1000"/>
              </a:spcAft>
            </a:pPr>
            <a:r>
              <a:rPr lang="en-GB" sz="5400" b="1" kern="100" dirty="0">
                <a:latin typeface="Calibri" panose="020F0502020204030204" pitchFamily="34" charset="0"/>
                <a:ea typeface="Calibri" panose="020F0502020204030204" pitchFamily="34" charset="0"/>
                <a:cs typeface="Times New Roman" panose="02020603050405020304" pitchFamily="18" charset="0"/>
              </a:rPr>
              <a:t> 					</a:t>
            </a:r>
            <a:r>
              <a:rPr lang="en-GB" sz="5400" b="1" kern="100" dirty="0">
                <a:effectLst/>
                <a:latin typeface="Calibri" panose="020F0502020204030204" pitchFamily="34" charset="0"/>
                <a:ea typeface="Calibri" panose="020F0502020204030204" pitchFamily="34" charset="0"/>
                <a:cs typeface="Times New Roman" panose="02020603050405020304" pitchFamily="18" charset="0"/>
              </a:rPr>
              <a:t>Subnet </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tabLst>
                <a:tab pos="457200" algn="l"/>
              </a:tabLst>
            </a:pPr>
            <a:endParaRPr lang="en-GB" sz="2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tabLst>
                <a:tab pos="457200" algn="l"/>
              </a:tabLst>
            </a:pPr>
            <a:r>
              <a:rPr lang="en-GB" sz="2800" b="1" kern="100" dirty="0">
                <a:effectLst/>
                <a:latin typeface="Calibri" panose="020F0502020204030204" pitchFamily="34" charset="0"/>
                <a:ea typeface="Calibri" panose="020F0502020204030204" pitchFamily="34" charset="0"/>
                <a:cs typeface="Times New Roman" panose="02020603050405020304" pitchFamily="18" charset="0"/>
              </a:rPr>
              <a:t>Public Subnets (Public):</a:t>
            </a:r>
            <a:r>
              <a:rPr lang="en-GB" sz="2800" kern="100" dirty="0">
                <a:effectLst/>
                <a:latin typeface="Calibri" panose="020F0502020204030204" pitchFamily="34" charset="0"/>
                <a:ea typeface="Calibri" panose="020F0502020204030204" pitchFamily="34" charset="0"/>
                <a:cs typeface="Times New Roman" panose="02020603050405020304" pitchFamily="18" charset="0"/>
              </a:rPr>
              <a:t> To deploy Load balancers for the Java app autoscaling group</a:t>
            </a:r>
          </a:p>
          <a:p>
            <a:pPr marL="342900" lvl="0" indent="-342900">
              <a:lnSpc>
                <a:spcPct val="115000"/>
              </a:lnSpc>
              <a:spcAft>
                <a:spcPts val="1000"/>
              </a:spcAft>
              <a:buFont typeface="+mj-lt"/>
              <a:buAutoNum type="arabicPeriod"/>
              <a:tabLst>
                <a:tab pos="457200" algn="l"/>
              </a:tabLst>
            </a:pPr>
            <a:r>
              <a:rPr lang="en-GB" sz="2800" b="1" kern="100" dirty="0">
                <a:effectLst/>
                <a:latin typeface="Calibri" panose="020F0502020204030204" pitchFamily="34" charset="0"/>
                <a:ea typeface="Calibri" panose="020F0502020204030204" pitchFamily="34" charset="0"/>
                <a:cs typeface="Times New Roman" panose="02020603050405020304" pitchFamily="18" charset="0"/>
              </a:rPr>
              <a:t>Applications Subnets (Private): </a:t>
            </a:r>
            <a:r>
              <a:rPr lang="en-GB" sz="2800" kern="100" dirty="0">
                <a:effectLst/>
                <a:latin typeface="Calibri" panose="020F0502020204030204" pitchFamily="34" charset="0"/>
                <a:ea typeface="Calibri" panose="020F0502020204030204" pitchFamily="34" charset="0"/>
                <a:cs typeface="Times New Roman" panose="02020603050405020304" pitchFamily="18" charset="0"/>
              </a:rPr>
              <a:t>To deploy the Java app autoscaling group</a:t>
            </a:r>
          </a:p>
          <a:p>
            <a:pPr marL="342900" lvl="0" indent="-342900">
              <a:lnSpc>
                <a:spcPct val="115000"/>
              </a:lnSpc>
              <a:spcAft>
                <a:spcPts val="1000"/>
              </a:spcAft>
              <a:buFont typeface="+mj-lt"/>
              <a:buAutoNum type="arabicPeriod"/>
              <a:tabLst>
                <a:tab pos="457200" algn="l"/>
              </a:tabLst>
            </a:pPr>
            <a:r>
              <a:rPr lang="en-GB" sz="2800" b="1" kern="100" dirty="0">
                <a:effectLst/>
                <a:latin typeface="Calibri" panose="020F0502020204030204" pitchFamily="34" charset="0"/>
                <a:ea typeface="Calibri" panose="020F0502020204030204" pitchFamily="34" charset="0"/>
                <a:cs typeface="Times New Roman" panose="02020603050405020304" pitchFamily="18" charset="0"/>
              </a:rPr>
              <a:t>Database Subnets (Private):</a:t>
            </a:r>
            <a:r>
              <a:rPr lang="en-GB" sz="2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2800" kern="100" dirty="0">
                <a:latin typeface="Calibri" panose="020F0502020204030204" pitchFamily="34" charset="0"/>
                <a:ea typeface="Calibri" panose="020F0502020204030204" pitchFamily="34" charset="0"/>
                <a:cs typeface="Times New Roman" panose="02020603050405020304" pitchFamily="18" charset="0"/>
              </a:rPr>
              <a:t> to</a:t>
            </a:r>
            <a:r>
              <a:rPr lang="en-GB" sz="2800" kern="100" dirty="0">
                <a:effectLst/>
                <a:latin typeface="Calibri" panose="020F0502020204030204" pitchFamily="34" charset="0"/>
                <a:ea typeface="Calibri" panose="020F0502020204030204" pitchFamily="34" charset="0"/>
                <a:cs typeface="Times New Roman" panose="02020603050405020304" pitchFamily="18" charset="0"/>
              </a:rPr>
              <a:t> deploy the RDS MYSQL instance</a:t>
            </a:r>
          </a:p>
          <a:p>
            <a:pPr marL="342900" lvl="0" indent="-342900">
              <a:lnSpc>
                <a:spcPct val="115000"/>
              </a:lnSpc>
              <a:spcAft>
                <a:spcPts val="1000"/>
              </a:spcAft>
              <a:buFont typeface="+mj-lt"/>
              <a:buAutoNum type="arabicPeriod"/>
              <a:tabLst>
                <a:tab pos="457200" algn="l"/>
              </a:tabLst>
            </a:pPr>
            <a:r>
              <a:rPr lang="en-GB" sz="2800" b="1" kern="100" dirty="0">
                <a:effectLst/>
                <a:latin typeface="Calibri" panose="020F0502020204030204" pitchFamily="34" charset="0"/>
                <a:ea typeface="Calibri" panose="020F0502020204030204" pitchFamily="34" charset="0"/>
                <a:cs typeface="Times New Roman" panose="02020603050405020304" pitchFamily="18" charset="0"/>
              </a:rPr>
              <a:t>Management Subnets (Private): </a:t>
            </a:r>
            <a:r>
              <a:rPr lang="en-GB" sz="2800" b="1" kern="100" dirty="0">
                <a:latin typeface="Calibri" panose="020F0502020204030204" pitchFamily="34" charset="0"/>
                <a:ea typeface="Calibri" panose="020F0502020204030204" pitchFamily="34" charset="0"/>
                <a:cs typeface="Times New Roman" panose="02020603050405020304" pitchFamily="18" charset="0"/>
              </a:rPr>
              <a:t>to</a:t>
            </a:r>
            <a:r>
              <a:rPr lang="en-GB" sz="2800" kern="100" dirty="0">
                <a:effectLst/>
                <a:latin typeface="Calibri" panose="020F0502020204030204" pitchFamily="34" charset="0"/>
                <a:ea typeface="Calibri" panose="020F0502020204030204" pitchFamily="34" charset="0"/>
                <a:cs typeface="Times New Roman" panose="02020603050405020304" pitchFamily="18" charset="0"/>
              </a:rPr>
              <a:t> deploy CI/CD tools and platform tools.</a:t>
            </a:r>
          </a:p>
          <a:p>
            <a:pPr marL="342900" lvl="0" indent="-342900">
              <a:lnSpc>
                <a:spcPct val="115000"/>
              </a:lnSpc>
              <a:spcAft>
                <a:spcPts val="1000"/>
              </a:spcAft>
              <a:buFont typeface="+mj-lt"/>
              <a:buAutoNum type="arabicPeriod"/>
              <a:tabLst>
                <a:tab pos="457200" algn="l"/>
              </a:tabLst>
            </a:pPr>
            <a:r>
              <a:rPr lang="en-GB" sz="2800" b="1" kern="100" dirty="0">
                <a:effectLst/>
                <a:latin typeface="Calibri" panose="020F0502020204030204" pitchFamily="34" charset="0"/>
                <a:ea typeface="Calibri" panose="020F0502020204030204" pitchFamily="34" charset="0"/>
                <a:cs typeface="Times New Roman" panose="02020603050405020304" pitchFamily="18" charset="0"/>
              </a:rPr>
              <a:t>Platform Tools Subnets (Private):</a:t>
            </a:r>
            <a:r>
              <a:rPr lang="en-GB" sz="2800" kern="100" dirty="0">
                <a:effectLst/>
                <a:latin typeface="Calibri" panose="020F0502020204030204" pitchFamily="34" charset="0"/>
                <a:ea typeface="Calibri" panose="020F0502020204030204" pitchFamily="34" charset="0"/>
                <a:cs typeface="Times New Roman" panose="02020603050405020304" pitchFamily="18" charset="0"/>
              </a:rPr>
              <a:t> To deploy and manage all the platform tools.</a:t>
            </a:r>
          </a:p>
        </p:txBody>
      </p:sp>
    </p:spTree>
    <p:extLst>
      <p:ext uri="{BB962C8B-B14F-4D97-AF65-F5344CB8AC3E}">
        <p14:creationId xmlns:p14="http://schemas.microsoft.com/office/powerpoint/2010/main" val="2541181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28015EB7-3C2F-9BC4-A028-ECDA12533E30}"/>
              </a:ext>
            </a:extLst>
          </p:cNvPr>
          <p:cNvSpPr/>
          <p:nvPr/>
        </p:nvSpPr>
        <p:spPr>
          <a:xfrm>
            <a:off x="1131931" y="4416831"/>
            <a:ext cx="9579069" cy="9733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Rectangle 104">
            <a:extLst>
              <a:ext uri="{FF2B5EF4-FFF2-40B4-BE49-F238E27FC236}">
                <a16:creationId xmlns:a16="http://schemas.microsoft.com/office/drawing/2014/main" id="{8E77A0B3-186D-EE20-683B-BE5C596562F2}"/>
              </a:ext>
            </a:extLst>
          </p:cNvPr>
          <p:cNvSpPr/>
          <p:nvPr/>
        </p:nvSpPr>
        <p:spPr>
          <a:xfrm>
            <a:off x="1120860" y="3023420"/>
            <a:ext cx="9590140" cy="10033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Rectangle 103">
            <a:extLst>
              <a:ext uri="{FF2B5EF4-FFF2-40B4-BE49-F238E27FC236}">
                <a16:creationId xmlns:a16="http://schemas.microsoft.com/office/drawing/2014/main" id="{819671D8-131B-31D7-DBF8-B97F8A5FFAF4}"/>
              </a:ext>
            </a:extLst>
          </p:cNvPr>
          <p:cNvSpPr/>
          <p:nvPr/>
        </p:nvSpPr>
        <p:spPr>
          <a:xfrm>
            <a:off x="1120877" y="1799303"/>
            <a:ext cx="9590131" cy="9733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BB4C1F6B-EE57-508A-6344-4E971B3D27D6}"/>
              </a:ext>
            </a:extLst>
          </p:cNvPr>
          <p:cNvSpPr/>
          <p:nvPr/>
        </p:nvSpPr>
        <p:spPr>
          <a:xfrm>
            <a:off x="1480983" y="1548580"/>
            <a:ext cx="1474839" cy="417379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84F6160C-6DC9-E881-ED4E-2C62E183E27C}"/>
              </a:ext>
            </a:extLst>
          </p:cNvPr>
          <p:cNvSpPr/>
          <p:nvPr/>
        </p:nvSpPr>
        <p:spPr>
          <a:xfrm>
            <a:off x="752168" y="648929"/>
            <a:ext cx="10545097" cy="573712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a:extLst>
              <a:ext uri="{FF2B5EF4-FFF2-40B4-BE49-F238E27FC236}">
                <a16:creationId xmlns:a16="http://schemas.microsoft.com/office/drawing/2014/main" id="{F4BEB3BB-2E6A-9AD4-0EDE-4CDF8A6E0DF4}"/>
              </a:ext>
            </a:extLst>
          </p:cNvPr>
          <p:cNvSpPr/>
          <p:nvPr/>
        </p:nvSpPr>
        <p:spPr>
          <a:xfrm>
            <a:off x="3311010" y="1548579"/>
            <a:ext cx="1474839" cy="417379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63D12450-74BB-7D32-A42E-9A539B2C7FEA}"/>
              </a:ext>
            </a:extLst>
          </p:cNvPr>
          <p:cNvSpPr/>
          <p:nvPr/>
        </p:nvSpPr>
        <p:spPr>
          <a:xfrm>
            <a:off x="5134901" y="1548579"/>
            <a:ext cx="1474839" cy="417379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113E9B3C-5E9C-A96C-9BA1-F7588F00D719}"/>
              </a:ext>
            </a:extLst>
          </p:cNvPr>
          <p:cNvSpPr/>
          <p:nvPr/>
        </p:nvSpPr>
        <p:spPr>
          <a:xfrm>
            <a:off x="6964928" y="1548579"/>
            <a:ext cx="1474839" cy="417379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D6B486E9-7C35-31A2-FB39-5198F614C20A}"/>
              </a:ext>
            </a:extLst>
          </p:cNvPr>
          <p:cNvSpPr/>
          <p:nvPr/>
        </p:nvSpPr>
        <p:spPr>
          <a:xfrm>
            <a:off x="8794955" y="1548579"/>
            <a:ext cx="1474839" cy="417379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356FC5E7-BDDB-C122-56BB-BDD56DABC814}"/>
              </a:ext>
            </a:extLst>
          </p:cNvPr>
          <p:cNvSpPr/>
          <p:nvPr/>
        </p:nvSpPr>
        <p:spPr>
          <a:xfrm>
            <a:off x="1120877" y="1799303"/>
            <a:ext cx="9590140" cy="9733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3FDE7DC9-74D0-8B66-987B-DEC0009F8E76}"/>
              </a:ext>
            </a:extLst>
          </p:cNvPr>
          <p:cNvSpPr/>
          <p:nvPr/>
        </p:nvSpPr>
        <p:spPr>
          <a:xfrm>
            <a:off x="1120877" y="3030793"/>
            <a:ext cx="9590140" cy="9733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05D5BE65-F70A-49A9-D7B8-B4ADDF90299D}"/>
              </a:ext>
            </a:extLst>
          </p:cNvPr>
          <p:cNvSpPr/>
          <p:nvPr/>
        </p:nvSpPr>
        <p:spPr>
          <a:xfrm>
            <a:off x="1120877" y="4417140"/>
            <a:ext cx="9590140" cy="9733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028B0086-FDD8-30A4-B150-A127AC85B810}"/>
              </a:ext>
            </a:extLst>
          </p:cNvPr>
          <p:cNvSpPr txBox="1"/>
          <p:nvPr/>
        </p:nvSpPr>
        <p:spPr>
          <a:xfrm>
            <a:off x="752168" y="117987"/>
            <a:ext cx="1622321" cy="369332"/>
          </a:xfrm>
          <a:prstGeom prst="rect">
            <a:avLst/>
          </a:prstGeom>
          <a:noFill/>
        </p:spPr>
        <p:txBody>
          <a:bodyPr wrap="square" rtlCol="0">
            <a:spAutoFit/>
          </a:bodyPr>
          <a:lstStyle/>
          <a:p>
            <a:r>
              <a:rPr lang="en-IN" b="1" dirty="0"/>
              <a:t>AWS VPC</a:t>
            </a:r>
            <a:endParaRPr lang="en-GB" b="1" dirty="0"/>
          </a:p>
        </p:txBody>
      </p:sp>
      <p:sp>
        <p:nvSpPr>
          <p:cNvPr id="20" name="TextBox 19">
            <a:extLst>
              <a:ext uri="{FF2B5EF4-FFF2-40B4-BE49-F238E27FC236}">
                <a16:creationId xmlns:a16="http://schemas.microsoft.com/office/drawing/2014/main" id="{7BAB9679-C518-6725-E7CC-C691A4983541}"/>
              </a:ext>
            </a:extLst>
          </p:cNvPr>
          <p:cNvSpPr txBox="1"/>
          <p:nvPr/>
        </p:nvSpPr>
        <p:spPr>
          <a:xfrm rot="16200000">
            <a:off x="9091486" y="3318076"/>
            <a:ext cx="4734232" cy="369332"/>
          </a:xfrm>
          <a:prstGeom prst="rect">
            <a:avLst/>
          </a:prstGeom>
          <a:noFill/>
        </p:spPr>
        <p:txBody>
          <a:bodyPr wrap="square" rtlCol="0">
            <a:spAutoFit/>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us-west-2c         us-west-2b        us-west-2a</a:t>
            </a:r>
            <a:endParaRPr lang="en-GB" dirty="0"/>
          </a:p>
        </p:txBody>
      </p:sp>
      <p:cxnSp>
        <p:nvCxnSpPr>
          <p:cNvPr id="24" name="Straight Arrow Connector 23">
            <a:extLst>
              <a:ext uri="{FF2B5EF4-FFF2-40B4-BE49-F238E27FC236}">
                <a16:creationId xmlns:a16="http://schemas.microsoft.com/office/drawing/2014/main" id="{A2967168-5D3E-802B-8BA9-B93CC9D23ABE}"/>
              </a:ext>
            </a:extLst>
          </p:cNvPr>
          <p:cNvCxnSpPr>
            <a:stCxn id="10" idx="3"/>
          </p:cNvCxnSpPr>
          <p:nvPr/>
        </p:nvCxnSpPr>
        <p:spPr>
          <a:xfrm>
            <a:off x="10711017" y="2286000"/>
            <a:ext cx="718983" cy="294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9327409C-6859-1C3B-49ED-C2D151A831D5}"/>
              </a:ext>
            </a:extLst>
          </p:cNvPr>
          <p:cNvCxnSpPr>
            <a:cxnSpLocks/>
            <a:stCxn id="11" idx="3"/>
          </p:cNvCxnSpPr>
          <p:nvPr/>
        </p:nvCxnSpPr>
        <p:spPr>
          <a:xfrm>
            <a:off x="10711017" y="3517490"/>
            <a:ext cx="718983" cy="2064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951B081A-E4E0-4792-1FD7-0654C3AADF0A}"/>
              </a:ext>
            </a:extLst>
          </p:cNvPr>
          <p:cNvCxnSpPr>
            <a:stCxn id="12" idx="3"/>
          </p:cNvCxnSpPr>
          <p:nvPr/>
        </p:nvCxnSpPr>
        <p:spPr>
          <a:xfrm>
            <a:off x="10711017" y="4903837"/>
            <a:ext cx="718983" cy="3318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EBB6BC36-2C88-31A8-5AD6-F492B966BB55}"/>
              </a:ext>
            </a:extLst>
          </p:cNvPr>
          <p:cNvSpPr txBox="1"/>
          <p:nvPr/>
        </p:nvSpPr>
        <p:spPr>
          <a:xfrm>
            <a:off x="9002673" y="2130831"/>
            <a:ext cx="1032387" cy="646331"/>
          </a:xfrm>
          <a:prstGeom prst="rect">
            <a:avLst/>
          </a:prstGeom>
          <a:noFill/>
        </p:spPr>
        <p:txBody>
          <a:bodyPr wrap="square" rtlCol="0">
            <a:spAutoFit/>
          </a:bodyPr>
          <a:lstStyle/>
          <a:p>
            <a:r>
              <a:rPr lang="en-IN" dirty="0"/>
              <a:t>PUBLIC SUBNET</a:t>
            </a:r>
            <a:endParaRPr lang="en-GB" dirty="0"/>
          </a:p>
        </p:txBody>
      </p:sp>
      <p:sp>
        <p:nvSpPr>
          <p:cNvPr id="33" name="TextBox 32">
            <a:extLst>
              <a:ext uri="{FF2B5EF4-FFF2-40B4-BE49-F238E27FC236}">
                <a16:creationId xmlns:a16="http://schemas.microsoft.com/office/drawing/2014/main" id="{DFCBB2C1-0C4B-3455-830C-5E125FC385EE}"/>
              </a:ext>
            </a:extLst>
          </p:cNvPr>
          <p:cNvSpPr txBox="1"/>
          <p:nvPr/>
        </p:nvSpPr>
        <p:spPr>
          <a:xfrm>
            <a:off x="9002672" y="3241167"/>
            <a:ext cx="1032387" cy="646331"/>
          </a:xfrm>
          <a:prstGeom prst="rect">
            <a:avLst/>
          </a:prstGeom>
          <a:noFill/>
        </p:spPr>
        <p:txBody>
          <a:bodyPr wrap="square" rtlCol="0">
            <a:spAutoFit/>
          </a:bodyPr>
          <a:lstStyle/>
          <a:p>
            <a:r>
              <a:rPr lang="en-IN" dirty="0"/>
              <a:t>PUBLIC SUBNET</a:t>
            </a:r>
            <a:endParaRPr lang="en-GB" dirty="0"/>
          </a:p>
        </p:txBody>
      </p:sp>
      <p:sp>
        <p:nvSpPr>
          <p:cNvPr id="34" name="TextBox 33">
            <a:extLst>
              <a:ext uri="{FF2B5EF4-FFF2-40B4-BE49-F238E27FC236}">
                <a16:creationId xmlns:a16="http://schemas.microsoft.com/office/drawing/2014/main" id="{2078D5AC-EF0D-27B6-3A00-F992EE3A2409}"/>
              </a:ext>
            </a:extLst>
          </p:cNvPr>
          <p:cNvSpPr txBox="1"/>
          <p:nvPr/>
        </p:nvSpPr>
        <p:spPr>
          <a:xfrm>
            <a:off x="9003609" y="4586957"/>
            <a:ext cx="1032387" cy="646331"/>
          </a:xfrm>
          <a:prstGeom prst="rect">
            <a:avLst/>
          </a:prstGeom>
          <a:noFill/>
        </p:spPr>
        <p:txBody>
          <a:bodyPr wrap="square" rtlCol="0">
            <a:spAutoFit/>
          </a:bodyPr>
          <a:lstStyle/>
          <a:p>
            <a:r>
              <a:rPr lang="en-IN" dirty="0"/>
              <a:t>PUBLIC SUBNET</a:t>
            </a:r>
            <a:endParaRPr lang="en-GB" dirty="0"/>
          </a:p>
        </p:txBody>
      </p:sp>
      <p:sp>
        <p:nvSpPr>
          <p:cNvPr id="35" name="TextBox 34">
            <a:extLst>
              <a:ext uri="{FF2B5EF4-FFF2-40B4-BE49-F238E27FC236}">
                <a16:creationId xmlns:a16="http://schemas.microsoft.com/office/drawing/2014/main" id="{F8B237DD-D601-4EF1-1BB3-6C78BF8D8EA1}"/>
              </a:ext>
            </a:extLst>
          </p:cNvPr>
          <p:cNvSpPr txBox="1"/>
          <p:nvPr/>
        </p:nvSpPr>
        <p:spPr>
          <a:xfrm>
            <a:off x="1632761" y="3256625"/>
            <a:ext cx="1388804" cy="646331"/>
          </a:xfrm>
          <a:prstGeom prst="rect">
            <a:avLst/>
          </a:prstGeom>
          <a:noFill/>
        </p:spPr>
        <p:txBody>
          <a:bodyPr wrap="square" rtlCol="0">
            <a:spAutoFit/>
          </a:bodyPr>
          <a:lstStyle/>
          <a:p>
            <a:r>
              <a:rPr lang="en-IN" dirty="0"/>
              <a:t>PRIVATE SUBNET</a:t>
            </a:r>
            <a:endParaRPr lang="en-GB" dirty="0"/>
          </a:p>
        </p:txBody>
      </p:sp>
      <p:sp>
        <p:nvSpPr>
          <p:cNvPr id="36" name="TextBox 35">
            <a:extLst>
              <a:ext uri="{FF2B5EF4-FFF2-40B4-BE49-F238E27FC236}">
                <a16:creationId xmlns:a16="http://schemas.microsoft.com/office/drawing/2014/main" id="{DBBD0887-EE52-0AF5-7F98-B627E13BFC10}"/>
              </a:ext>
            </a:extLst>
          </p:cNvPr>
          <p:cNvSpPr txBox="1"/>
          <p:nvPr/>
        </p:nvSpPr>
        <p:spPr>
          <a:xfrm>
            <a:off x="1604505" y="2080652"/>
            <a:ext cx="1388804" cy="646331"/>
          </a:xfrm>
          <a:prstGeom prst="rect">
            <a:avLst/>
          </a:prstGeom>
          <a:noFill/>
        </p:spPr>
        <p:txBody>
          <a:bodyPr wrap="square" rtlCol="0">
            <a:spAutoFit/>
          </a:bodyPr>
          <a:lstStyle/>
          <a:p>
            <a:r>
              <a:rPr lang="en-IN" dirty="0"/>
              <a:t>PRIVATE SUBNET</a:t>
            </a:r>
            <a:endParaRPr lang="en-GB" dirty="0"/>
          </a:p>
        </p:txBody>
      </p:sp>
      <p:sp>
        <p:nvSpPr>
          <p:cNvPr id="37" name="TextBox 36">
            <a:extLst>
              <a:ext uri="{FF2B5EF4-FFF2-40B4-BE49-F238E27FC236}">
                <a16:creationId xmlns:a16="http://schemas.microsoft.com/office/drawing/2014/main" id="{E2F43029-693D-B040-6AAB-8AF97689D7FE}"/>
              </a:ext>
            </a:extLst>
          </p:cNvPr>
          <p:cNvSpPr txBox="1"/>
          <p:nvPr/>
        </p:nvSpPr>
        <p:spPr>
          <a:xfrm>
            <a:off x="1599890" y="4586957"/>
            <a:ext cx="1388804" cy="646331"/>
          </a:xfrm>
          <a:prstGeom prst="rect">
            <a:avLst/>
          </a:prstGeom>
          <a:noFill/>
        </p:spPr>
        <p:txBody>
          <a:bodyPr wrap="square" rtlCol="0">
            <a:spAutoFit/>
          </a:bodyPr>
          <a:lstStyle/>
          <a:p>
            <a:r>
              <a:rPr lang="en-IN" dirty="0"/>
              <a:t>PRIVATE SUBNET</a:t>
            </a:r>
            <a:endParaRPr lang="en-GB" dirty="0"/>
          </a:p>
        </p:txBody>
      </p:sp>
      <p:sp>
        <p:nvSpPr>
          <p:cNvPr id="38" name="TextBox 37">
            <a:extLst>
              <a:ext uri="{FF2B5EF4-FFF2-40B4-BE49-F238E27FC236}">
                <a16:creationId xmlns:a16="http://schemas.microsoft.com/office/drawing/2014/main" id="{C6AA166B-49E2-DBEE-E79B-C1DA270DF3A4}"/>
              </a:ext>
            </a:extLst>
          </p:cNvPr>
          <p:cNvSpPr txBox="1"/>
          <p:nvPr/>
        </p:nvSpPr>
        <p:spPr>
          <a:xfrm>
            <a:off x="3464638" y="2126366"/>
            <a:ext cx="1388804" cy="646331"/>
          </a:xfrm>
          <a:prstGeom prst="rect">
            <a:avLst/>
          </a:prstGeom>
          <a:noFill/>
        </p:spPr>
        <p:txBody>
          <a:bodyPr wrap="square" rtlCol="0">
            <a:spAutoFit/>
          </a:bodyPr>
          <a:lstStyle/>
          <a:p>
            <a:r>
              <a:rPr lang="en-IN" dirty="0"/>
              <a:t>PRIVATE SUBNET</a:t>
            </a:r>
            <a:endParaRPr lang="en-GB" dirty="0"/>
          </a:p>
        </p:txBody>
      </p:sp>
      <p:sp>
        <p:nvSpPr>
          <p:cNvPr id="39" name="TextBox 38">
            <a:extLst>
              <a:ext uri="{FF2B5EF4-FFF2-40B4-BE49-F238E27FC236}">
                <a16:creationId xmlns:a16="http://schemas.microsoft.com/office/drawing/2014/main" id="{04CD0D64-7E7F-4B0F-9364-5DD9C32DA024}"/>
              </a:ext>
            </a:extLst>
          </p:cNvPr>
          <p:cNvSpPr txBox="1"/>
          <p:nvPr/>
        </p:nvSpPr>
        <p:spPr>
          <a:xfrm>
            <a:off x="3503679" y="3200610"/>
            <a:ext cx="1388804" cy="646331"/>
          </a:xfrm>
          <a:prstGeom prst="rect">
            <a:avLst/>
          </a:prstGeom>
          <a:noFill/>
        </p:spPr>
        <p:txBody>
          <a:bodyPr wrap="square" rtlCol="0">
            <a:spAutoFit/>
          </a:bodyPr>
          <a:lstStyle/>
          <a:p>
            <a:r>
              <a:rPr lang="en-IN" dirty="0"/>
              <a:t>PRIVATE SUBNET</a:t>
            </a:r>
            <a:endParaRPr lang="en-GB" dirty="0"/>
          </a:p>
        </p:txBody>
      </p:sp>
      <p:sp>
        <p:nvSpPr>
          <p:cNvPr id="40" name="TextBox 39">
            <a:extLst>
              <a:ext uri="{FF2B5EF4-FFF2-40B4-BE49-F238E27FC236}">
                <a16:creationId xmlns:a16="http://schemas.microsoft.com/office/drawing/2014/main" id="{515DA29A-D3E6-AC30-6926-1751C1964E4A}"/>
              </a:ext>
            </a:extLst>
          </p:cNvPr>
          <p:cNvSpPr txBox="1"/>
          <p:nvPr/>
        </p:nvSpPr>
        <p:spPr>
          <a:xfrm>
            <a:off x="3387828" y="4580671"/>
            <a:ext cx="1388804" cy="646331"/>
          </a:xfrm>
          <a:prstGeom prst="rect">
            <a:avLst/>
          </a:prstGeom>
          <a:noFill/>
        </p:spPr>
        <p:txBody>
          <a:bodyPr wrap="square" rtlCol="0">
            <a:spAutoFit/>
          </a:bodyPr>
          <a:lstStyle/>
          <a:p>
            <a:r>
              <a:rPr lang="en-IN" dirty="0"/>
              <a:t>PRIVATE SUBNET</a:t>
            </a:r>
            <a:endParaRPr lang="en-GB" dirty="0"/>
          </a:p>
        </p:txBody>
      </p:sp>
      <p:sp>
        <p:nvSpPr>
          <p:cNvPr id="41" name="TextBox 40">
            <a:extLst>
              <a:ext uri="{FF2B5EF4-FFF2-40B4-BE49-F238E27FC236}">
                <a16:creationId xmlns:a16="http://schemas.microsoft.com/office/drawing/2014/main" id="{1E41907F-BBB1-6B16-5681-06E2A5C105E3}"/>
              </a:ext>
            </a:extLst>
          </p:cNvPr>
          <p:cNvSpPr txBox="1"/>
          <p:nvPr/>
        </p:nvSpPr>
        <p:spPr>
          <a:xfrm>
            <a:off x="5294665" y="2052623"/>
            <a:ext cx="1388804" cy="646331"/>
          </a:xfrm>
          <a:prstGeom prst="rect">
            <a:avLst/>
          </a:prstGeom>
          <a:noFill/>
        </p:spPr>
        <p:txBody>
          <a:bodyPr wrap="square" rtlCol="0">
            <a:spAutoFit/>
          </a:bodyPr>
          <a:lstStyle/>
          <a:p>
            <a:r>
              <a:rPr lang="en-IN" dirty="0"/>
              <a:t>PRIVATE SUBNET</a:t>
            </a:r>
            <a:endParaRPr lang="en-GB" dirty="0"/>
          </a:p>
        </p:txBody>
      </p:sp>
      <p:sp>
        <p:nvSpPr>
          <p:cNvPr id="43" name="TextBox 42">
            <a:extLst>
              <a:ext uri="{FF2B5EF4-FFF2-40B4-BE49-F238E27FC236}">
                <a16:creationId xmlns:a16="http://schemas.microsoft.com/office/drawing/2014/main" id="{7E869C9A-8DFD-5401-EC47-428A53B6BFAB}"/>
              </a:ext>
            </a:extLst>
          </p:cNvPr>
          <p:cNvSpPr txBox="1"/>
          <p:nvPr/>
        </p:nvSpPr>
        <p:spPr>
          <a:xfrm>
            <a:off x="5217855" y="4605393"/>
            <a:ext cx="1388804" cy="646331"/>
          </a:xfrm>
          <a:prstGeom prst="rect">
            <a:avLst/>
          </a:prstGeom>
          <a:noFill/>
        </p:spPr>
        <p:txBody>
          <a:bodyPr wrap="square" rtlCol="0">
            <a:spAutoFit/>
          </a:bodyPr>
          <a:lstStyle/>
          <a:p>
            <a:r>
              <a:rPr lang="en-IN" dirty="0"/>
              <a:t>PRIVATE SUBNET</a:t>
            </a:r>
            <a:endParaRPr lang="en-GB" dirty="0"/>
          </a:p>
        </p:txBody>
      </p:sp>
      <p:sp>
        <p:nvSpPr>
          <p:cNvPr id="44" name="TextBox 43">
            <a:extLst>
              <a:ext uri="{FF2B5EF4-FFF2-40B4-BE49-F238E27FC236}">
                <a16:creationId xmlns:a16="http://schemas.microsoft.com/office/drawing/2014/main" id="{96EB24A9-7A19-D4BF-A1C8-A22CF86796FB}"/>
              </a:ext>
            </a:extLst>
          </p:cNvPr>
          <p:cNvSpPr txBox="1"/>
          <p:nvPr/>
        </p:nvSpPr>
        <p:spPr>
          <a:xfrm>
            <a:off x="7185540" y="2052623"/>
            <a:ext cx="1388804" cy="646331"/>
          </a:xfrm>
          <a:prstGeom prst="rect">
            <a:avLst/>
          </a:prstGeom>
          <a:noFill/>
        </p:spPr>
        <p:txBody>
          <a:bodyPr wrap="square" rtlCol="0">
            <a:spAutoFit/>
          </a:bodyPr>
          <a:lstStyle/>
          <a:p>
            <a:r>
              <a:rPr lang="en-IN" dirty="0"/>
              <a:t>PRIVATE SUBNET</a:t>
            </a:r>
            <a:endParaRPr lang="en-GB" dirty="0"/>
          </a:p>
        </p:txBody>
      </p:sp>
      <p:sp>
        <p:nvSpPr>
          <p:cNvPr id="45" name="TextBox 44">
            <a:extLst>
              <a:ext uri="{FF2B5EF4-FFF2-40B4-BE49-F238E27FC236}">
                <a16:creationId xmlns:a16="http://schemas.microsoft.com/office/drawing/2014/main" id="{5AB53934-21CD-6892-7F34-641429B78A31}"/>
              </a:ext>
            </a:extLst>
          </p:cNvPr>
          <p:cNvSpPr txBox="1"/>
          <p:nvPr/>
        </p:nvSpPr>
        <p:spPr>
          <a:xfrm>
            <a:off x="7096411" y="3297560"/>
            <a:ext cx="1388804" cy="646331"/>
          </a:xfrm>
          <a:prstGeom prst="rect">
            <a:avLst/>
          </a:prstGeom>
          <a:noFill/>
        </p:spPr>
        <p:txBody>
          <a:bodyPr wrap="square" rtlCol="0">
            <a:spAutoFit/>
          </a:bodyPr>
          <a:lstStyle/>
          <a:p>
            <a:r>
              <a:rPr lang="en-IN" dirty="0"/>
              <a:t>PRIVATE SUBNET</a:t>
            </a:r>
            <a:endParaRPr lang="en-GB" dirty="0"/>
          </a:p>
        </p:txBody>
      </p:sp>
      <p:sp>
        <p:nvSpPr>
          <p:cNvPr id="46" name="TextBox 45">
            <a:extLst>
              <a:ext uri="{FF2B5EF4-FFF2-40B4-BE49-F238E27FC236}">
                <a16:creationId xmlns:a16="http://schemas.microsoft.com/office/drawing/2014/main" id="{4752EF55-80AF-40FA-3839-D9092031DA54}"/>
              </a:ext>
            </a:extLst>
          </p:cNvPr>
          <p:cNvSpPr txBox="1"/>
          <p:nvPr/>
        </p:nvSpPr>
        <p:spPr>
          <a:xfrm>
            <a:off x="7112734" y="4679137"/>
            <a:ext cx="1388804" cy="646331"/>
          </a:xfrm>
          <a:prstGeom prst="rect">
            <a:avLst/>
          </a:prstGeom>
          <a:noFill/>
        </p:spPr>
        <p:txBody>
          <a:bodyPr wrap="square" rtlCol="0">
            <a:spAutoFit/>
          </a:bodyPr>
          <a:lstStyle/>
          <a:p>
            <a:r>
              <a:rPr lang="en-IN" dirty="0"/>
              <a:t>PRIVATE SUBNET</a:t>
            </a:r>
            <a:endParaRPr lang="en-GB" dirty="0"/>
          </a:p>
        </p:txBody>
      </p:sp>
      <p:sp>
        <p:nvSpPr>
          <p:cNvPr id="47" name="TextBox 46">
            <a:extLst>
              <a:ext uri="{FF2B5EF4-FFF2-40B4-BE49-F238E27FC236}">
                <a16:creationId xmlns:a16="http://schemas.microsoft.com/office/drawing/2014/main" id="{138F70DD-D41F-4AD4-504B-87BEF1F54216}"/>
              </a:ext>
            </a:extLst>
          </p:cNvPr>
          <p:cNvSpPr txBox="1"/>
          <p:nvPr/>
        </p:nvSpPr>
        <p:spPr>
          <a:xfrm>
            <a:off x="1423220" y="753097"/>
            <a:ext cx="8912942" cy="382838"/>
          </a:xfrm>
          <a:prstGeom prst="rect">
            <a:avLst/>
          </a:prstGeom>
          <a:noFill/>
        </p:spPr>
        <p:txBody>
          <a:bodyPr wrap="square" rtlCol="0">
            <a:spAutoFit/>
          </a:bodyPr>
          <a:lstStyle/>
          <a:p>
            <a:r>
              <a:rPr lang="en-IN" dirty="0"/>
              <a:t>Apps Subnets	DB Subnets	Platform Sub	Management	Public Sub</a:t>
            </a:r>
            <a:endParaRPr lang="en-GB" dirty="0"/>
          </a:p>
        </p:txBody>
      </p:sp>
      <p:cxnSp>
        <p:nvCxnSpPr>
          <p:cNvPr id="49" name="Straight Arrow Connector 48">
            <a:extLst>
              <a:ext uri="{FF2B5EF4-FFF2-40B4-BE49-F238E27FC236}">
                <a16:creationId xmlns:a16="http://schemas.microsoft.com/office/drawing/2014/main" id="{6905F020-21C2-979C-06AC-2B6983BE1F1A}"/>
              </a:ext>
            </a:extLst>
          </p:cNvPr>
          <p:cNvCxnSpPr/>
          <p:nvPr/>
        </p:nvCxnSpPr>
        <p:spPr>
          <a:xfrm>
            <a:off x="2168013" y="1135626"/>
            <a:ext cx="0" cy="4129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D98CCD1D-3CF3-E157-753F-83F9C97236D5}"/>
              </a:ext>
            </a:extLst>
          </p:cNvPr>
          <p:cNvCxnSpPr/>
          <p:nvPr/>
        </p:nvCxnSpPr>
        <p:spPr>
          <a:xfrm>
            <a:off x="3967316" y="1209368"/>
            <a:ext cx="0" cy="3392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14CBB3D9-2354-AC99-FD22-5ED965A71F6D}"/>
              </a:ext>
            </a:extLst>
          </p:cNvPr>
          <p:cNvCxnSpPr>
            <a:cxnSpLocks/>
            <a:stCxn id="47" idx="2"/>
            <a:endCxn id="7" idx="0"/>
          </p:cNvCxnSpPr>
          <p:nvPr/>
        </p:nvCxnSpPr>
        <p:spPr>
          <a:xfrm flipH="1">
            <a:off x="5872321" y="1135935"/>
            <a:ext cx="7370" cy="4126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52D1F38F-8DF0-BBBC-234A-D5AAEB8FEF4B}"/>
              </a:ext>
            </a:extLst>
          </p:cNvPr>
          <p:cNvCxnSpPr/>
          <p:nvPr/>
        </p:nvCxnSpPr>
        <p:spPr>
          <a:xfrm>
            <a:off x="7669161" y="1135626"/>
            <a:ext cx="0" cy="4129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D75CC105-EFAC-8094-95BC-97E29967BC08}"/>
              </a:ext>
            </a:extLst>
          </p:cNvPr>
          <p:cNvCxnSpPr>
            <a:cxnSpLocks/>
          </p:cNvCxnSpPr>
          <p:nvPr/>
        </p:nvCxnSpPr>
        <p:spPr>
          <a:xfrm>
            <a:off x="9399652" y="1098444"/>
            <a:ext cx="0" cy="4275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7" name="TextBox 106">
            <a:extLst>
              <a:ext uri="{FF2B5EF4-FFF2-40B4-BE49-F238E27FC236}">
                <a16:creationId xmlns:a16="http://schemas.microsoft.com/office/drawing/2014/main" id="{3BBEA927-BC39-E516-80A6-8EB6E86809FC}"/>
              </a:ext>
            </a:extLst>
          </p:cNvPr>
          <p:cNvSpPr txBox="1"/>
          <p:nvPr/>
        </p:nvSpPr>
        <p:spPr>
          <a:xfrm>
            <a:off x="5227072" y="3241166"/>
            <a:ext cx="1388804" cy="646331"/>
          </a:xfrm>
          <a:prstGeom prst="rect">
            <a:avLst/>
          </a:prstGeom>
          <a:noFill/>
        </p:spPr>
        <p:txBody>
          <a:bodyPr wrap="square" rtlCol="0">
            <a:spAutoFit/>
          </a:bodyPr>
          <a:lstStyle/>
          <a:p>
            <a:r>
              <a:rPr lang="en-IN" dirty="0"/>
              <a:t>PRIVATE SUBNET</a:t>
            </a:r>
            <a:endParaRPr lang="en-GB" dirty="0"/>
          </a:p>
        </p:txBody>
      </p:sp>
    </p:spTree>
    <p:extLst>
      <p:ext uri="{BB962C8B-B14F-4D97-AF65-F5344CB8AC3E}">
        <p14:creationId xmlns:p14="http://schemas.microsoft.com/office/powerpoint/2010/main" val="3155686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EB834734-DBC1-0A55-6E5D-6696F44A57BE}"/>
              </a:ext>
            </a:extLst>
          </p:cNvPr>
          <p:cNvSpPr/>
          <p:nvPr/>
        </p:nvSpPr>
        <p:spPr>
          <a:xfrm>
            <a:off x="8787604" y="1548578"/>
            <a:ext cx="1482190" cy="41737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a:extLst>
              <a:ext uri="{FF2B5EF4-FFF2-40B4-BE49-F238E27FC236}">
                <a16:creationId xmlns:a16="http://schemas.microsoft.com/office/drawing/2014/main" id="{A7C6EFE1-CC66-4AAB-B59F-8426DD87D1C0}"/>
              </a:ext>
            </a:extLst>
          </p:cNvPr>
          <p:cNvSpPr/>
          <p:nvPr/>
        </p:nvSpPr>
        <p:spPr>
          <a:xfrm>
            <a:off x="6968470" y="1575687"/>
            <a:ext cx="1482190" cy="41737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a:extLst>
              <a:ext uri="{FF2B5EF4-FFF2-40B4-BE49-F238E27FC236}">
                <a16:creationId xmlns:a16="http://schemas.microsoft.com/office/drawing/2014/main" id="{575EB1EA-6822-3ACE-7956-3CBECFA0CC67}"/>
              </a:ext>
            </a:extLst>
          </p:cNvPr>
          <p:cNvSpPr/>
          <p:nvPr/>
        </p:nvSpPr>
        <p:spPr>
          <a:xfrm>
            <a:off x="5146268" y="1548578"/>
            <a:ext cx="1482190" cy="41737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a:extLst>
              <a:ext uri="{FF2B5EF4-FFF2-40B4-BE49-F238E27FC236}">
                <a16:creationId xmlns:a16="http://schemas.microsoft.com/office/drawing/2014/main" id="{092A47F7-E424-123E-FE2D-AB28E629B349}"/>
              </a:ext>
            </a:extLst>
          </p:cNvPr>
          <p:cNvSpPr/>
          <p:nvPr/>
        </p:nvSpPr>
        <p:spPr>
          <a:xfrm>
            <a:off x="3329098" y="1525991"/>
            <a:ext cx="1482190" cy="42234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a:extLst>
              <a:ext uri="{FF2B5EF4-FFF2-40B4-BE49-F238E27FC236}">
                <a16:creationId xmlns:a16="http://schemas.microsoft.com/office/drawing/2014/main" id="{739276B1-9723-02A0-2E97-A441299233B1}"/>
              </a:ext>
            </a:extLst>
          </p:cNvPr>
          <p:cNvSpPr/>
          <p:nvPr/>
        </p:nvSpPr>
        <p:spPr>
          <a:xfrm>
            <a:off x="1480983" y="1525992"/>
            <a:ext cx="1482190" cy="42234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AD3CF55F-6C9B-6265-35E1-59B631A47732}"/>
              </a:ext>
            </a:extLst>
          </p:cNvPr>
          <p:cNvSpPr/>
          <p:nvPr/>
        </p:nvSpPr>
        <p:spPr>
          <a:xfrm>
            <a:off x="1480983" y="1548580"/>
            <a:ext cx="1474839" cy="417379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0486432A-FD26-C5A4-2ED0-49A5740C34D8}"/>
              </a:ext>
            </a:extLst>
          </p:cNvPr>
          <p:cNvSpPr/>
          <p:nvPr/>
        </p:nvSpPr>
        <p:spPr>
          <a:xfrm>
            <a:off x="752168" y="648929"/>
            <a:ext cx="10545097" cy="573712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Rectangle 3">
            <a:extLst>
              <a:ext uri="{FF2B5EF4-FFF2-40B4-BE49-F238E27FC236}">
                <a16:creationId xmlns:a16="http://schemas.microsoft.com/office/drawing/2014/main" id="{DF470646-0BC1-DD2E-766C-E877ED6495D1}"/>
              </a:ext>
            </a:extLst>
          </p:cNvPr>
          <p:cNvSpPr/>
          <p:nvPr/>
        </p:nvSpPr>
        <p:spPr>
          <a:xfrm>
            <a:off x="3311010" y="1548579"/>
            <a:ext cx="1474839" cy="417379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FDE04101-71E2-A193-FD53-29EC95EB9A0B}"/>
              </a:ext>
            </a:extLst>
          </p:cNvPr>
          <p:cNvSpPr/>
          <p:nvPr/>
        </p:nvSpPr>
        <p:spPr>
          <a:xfrm>
            <a:off x="5134901" y="1548579"/>
            <a:ext cx="1474839" cy="417379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3E1258BC-23D5-9924-9C1E-708E002118F0}"/>
              </a:ext>
            </a:extLst>
          </p:cNvPr>
          <p:cNvSpPr/>
          <p:nvPr/>
        </p:nvSpPr>
        <p:spPr>
          <a:xfrm>
            <a:off x="6964928" y="1548579"/>
            <a:ext cx="1474839" cy="417379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24F76537-465C-D503-7E87-C138D210E75F}"/>
              </a:ext>
            </a:extLst>
          </p:cNvPr>
          <p:cNvSpPr/>
          <p:nvPr/>
        </p:nvSpPr>
        <p:spPr>
          <a:xfrm>
            <a:off x="8794955" y="1548579"/>
            <a:ext cx="1474839" cy="417379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4293FF8C-4DA3-8269-BE9F-8F42D00D1214}"/>
              </a:ext>
            </a:extLst>
          </p:cNvPr>
          <p:cNvSpPr/>
          <p:nvPr/>
        </p:nvSpPr>
        <p:spPr>
          <a:xfrm>
            <a:off x="1120877" y="1799303"/>
            <a:ext cx="9590140" cy="9733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970B8E74-D156-5FBD-588B-127382B09663}"/>
              </a:ext>
            </a:extLst>
          </p:cNvPr>
          <p:cNvSpPr/>
          <p:nvPr/>
        </p:nvSpPr>
        <p:spPr>
          <a:xfrm>
            <a:off x="1120877" y="3030793"/>
            <a:ext cx="9590140" cy="9733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56A213F6-3E0C-9B98-DABF-0CF819E11EAD}"/>
              </a:ext>
            </a:extLst>
          </p:cNvPr>
          <p:cNvSpPr/>
          <p:nvPr/>
        </p:nvSpPr>
        <p:spPr>
          <a:xfrm>
            <a:off x="1120877" y="4417140"/>
            <a:ext cx="9590140" cy="9733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444019F1-0713-7D06-F72C-9F097A2EBAA7}"/>
              </a:ext>
            </a:extLst>
          </p:cNvPr>
          <p:cNvSpPr txBox="1"/>
          <p:nvPr/>
        </p:nvSpPr>
        <p:spPr>
          <a:xfrm>
            <a:off x="752168" y="117987"/>
            <a:ext cx="1622321" cy="369332"/>
          </a:xfrm>
          <a:prstGeom prst="rect">
            <a:avLst/>
          </a:prstGeom>
          <a:noFill/>
        </p:spPr>
        <p:txBody>
          <a:bodyPr wrap="square" rtlCol="0">
            <a:spAutoFit/>
          </a:bodyPr>
          <a:lstStyle/>
          <a:p>
            <a:r>
              <a:rPr lang="en-IN" b="1" dirty="0"/>
              <a:t>AWS VPC</a:t>
            </a:r>
            <a:endParaRPr lang="en-GB" b="1" dirty="0"/>
          </a:p>
        </p:txBody>
      </p:sp>
      <p:sp>
        <p:nvSpPr>
          <p:cNvPr id="12" name="TextBox 11">
            <a:extLst>
              <a:ext uri="{FF2B5EF4-FFF2-40B4-BE49-F238E27FC236}">
                <a16:creationId xmlns:a16="http://schemas.microsoft.com/office/drawing/2014/main" id="{C4241549-A545-E8A6-7A97-5514A493BD17}"/>
              </a:ext>
            </a:extLst>
          </p:cNvPr>
          <p:cNvSpPr txBox="1"/>
          <p:nvPr/>
        </p:nvSpPr>
        <p:spPr>
          <a:xfrm rot="16200000">
            <a:off x="9091486" y="3318076"/>
            <a:ext cx="4734232" cy="369332"/>
          </a:xfrm>
          <a:prstGeom prst="rect">
            <a:avLst/>
          </a:prstGeom>
          <a:noFill/>
        </p:spPr>
        <p:txBody>
          <a:bodyPr wrap="square" rtlCol="0">
            <a:spAutoFit/>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us-west-2c         us-west-2b        us-west-2a</a:t>
            </a:r>
            <a:endParaRPr lang="en-GB" dirty="0"/>
          </a:p>
        </p:txBody>
      </p:sp>
      <p:cxnSp>
        <p:nvCxnSpPr>
          <p:cNvPr id="13" name="Straight Arrow Connector 12">
            <a:extLst>
              <a:ext uri="{FF2B5EF4-FFF2-40B4-BE49-F238E27FC236}">
                <a16:creationId xmlns:a16="http://schemas.microsoft.com/office/drawing/2014/main" id="{D2471AB9-0BEF-F44A-5828-B27072562384}"/>
              </a:ext>
            </a:extLst>
          </p:cNvPr>
          <p:cNvCxnSpPr>
            <a:stCxn id="8" idx="3"/>
          </p:cNvCxnSpPr>
          <p:nvPr/>
        </p:nvCxnSpPr>
        <p:spPr>
          <a:xfrm>
            <a:off x="10711017" y="2286000"/>
            <a:ext cx="718983" cy="294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22CB96C4-934A-F889-9518-CA078AFAB47A}"/>
              </a:ext>
            </a:extLst>
          </p:cNvPr>
          <p:cNvCxnSpPr>
            <a:cxnSpLocks/>
            <a:stCxn id="9" idx="3"/>
          </p:cNvCxnSpPr>
          <p:nvPr/>
        </p:nvCxnSpPr>
        <p:spPr>
          <a:xfrm>
            <a:off x="10711017" y="3517490"/>
            <a:ext cx="718983" cy="2064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794BF238-CDAC-3287-A46E-437B2B58F7DD}"/>
              </a:ext>
            </a:extLst>
          </p:cNvPr>
          <p:cNvCxnSpPr>
            <a:stCxn id="10" idx="3"/>
          </p:cNvCxnSpPr>
          <p:nvPr/>
        </p:nvCxnSpPr>
        <p:spPr>
          <a:xfrm>
            <a:off x="10711017" y="4903837"/>
            <a:ext cx="718983" cy="3318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CBFF63A9-7E9E-1B81-2540-DADCDB9734C4}"/>
              </a:ext>
            </a:extLst>
          </p:cNvPr>
          <p:cNvSpPr txBox="1"/>
          <p:nvPr/>
        </p:nvSpPr>
        <p:spPr>
          <a:xfrm>
            <a:off x="9002673" y="2130831"/>
            <a:ext cx="1032387" cy="646331"/>
          </a:xfrm>
          <a:prstGeom prst="rect">
            <a:avLst/>
          </a:prstGeom>
          <a:noFill/>
        </p:spPr>
        <p:txBody>
          <a:bodyPr wrap="square" rtlCol="0">
            <a:spAutoFit/>
          </a:bodyPr>
          <a:lstStyle/>
          <a:p>
            <a:r>
              <a:rPr lang="en-IN" dirty="0"/>
              <a:t>PUBLIC SUBNET</a:t>
            </a:r>
            <a:endParaRPr lang="en-GB" dirty="0"/>
          </a:p>
        </p:txBody>
      </p:sp>
      <p:sp>
        <p:nvSpPr>
          <p:cNvPr id="17" name="TextBox 16">
            <a:extLst>
              <a:ext uri="{FF2B5EF4-FFF2-40B4-BE49-F238E27FC236}">
                <a16:creationId xmlns:a16="http://schemas.microsoft.com/office/drawing/2014/main" id="{34DE1039-C411-C57E-D83F-F76ED3C55F05}"/>
              </a:ext>
            </a:extLst>
          </p:cNvPr>
          <p:cNvSpPr txBox="1"/>
          <p:nvPr/>
        </p:nvSpPr>
        <p:spPr>
          <a:xfrm>
            <a:off x="9002672" y="3241167"/>
            <a:ext cx="1032387" cy="646331"/>
          </a:xfrm>
          <a:prstGeom prst="rect">
            <a:avLst/>
          </a:prstGeom>
          <a:noFill/>
        </p:spPr>
        <p:txBody>
          <a:bodyPr wrap="square" rtlCol="0">
            <a:spAutoFit/>
          </a:bodyPr>
          <a:lstStyle/>
          <a:p>
            <a:r>
              <a:rPr lang="en-IN" dirty="0"/>
              <a:t>PUBLIC SUBNET</a:t>
            </a:r>
            <a:endParaRPr lang="en-GB" dirty="0"/>
          </a:p>
        </p:txBody>
      </p:sp>
      <p:sp>
        <p:nvSpPr>
          <p:cNvPr id="18" name="TextBox 17">
            <a:extLst>
              <a:ext uri="{FF2B5EF4-FFF2-40B4-BE49-F238E27FC236}">
                <a16:creationId xmlns:a16="http://schemas.microsoft.com/office/drawing/2014/main" id="{2334DDA2-2EE1-090A-8A99-A0255EED6662}"/>
              </a:ext>
            </a:extLst>
          </p:cNvPr>
          <p:cNvSpPr txBox="1"/>
          <p:nvPr/>
        </p:nvSpPr>
        <p:spPr>
          <a:xfrm>
            <a:off x="9003609" y="4586957"/>
            <a:ext cx="1032387" cy="646331"/>
          </a:xfrm>
          <a:prstGeom prst="rect">
            <a:avLst/>
          </a:prstGeom>
          <a:noFill/>
        </p:spPr>
        <p:txBody>
          <a:bodyPr wrap="square" rtlCol="0">
            <a:spAutoFit/>
          </a:bodyPr>
          <a:lstStyle/>
          <a:p>
            <a:r>
              <a:rPr lang="en-IN" dirty="0"/>
              <a:t>PUBLIC SUBNET</a:t>
            </a:r>
            <a:endParaRPr lang="en-GB" dirty="0"/>
          </a:p>
        </p:txBody>
      </p:sp>
      <p:sp>
        <p:nvSpPr>
          <p:cNvPr id="19" name="TextBox 18">
            <a:extLst>
              <a:ext uri="{FF2B5EF4-FFF2-40B4-BE49-F238E27FC236}">
                <a16:creationId xmlns:a16="http://schemas.microsoft.com/office/drawing/2014/main" id="{BA48B228-4A9C-9AEE-8C7F-F0A2C83C9766}"/>
              </a:ext>
            </a:extLst>
          </p:cNvPr>
          <p:cNvSpPr txBox="1"/>
          <p:nvPr/>
        </p:nvSpPr>
        <p:spPr>
          <a:xfrm>
            <a:off x="1632761" y="3256625"/>
            <a:ext cx="1388804" cy="646331"/>
          </a:xfrm>
          <a:prstGeom prst="rect">
            <a:avLst/>
          </a:prstGeom>
          <a:noFill/>
        </p:spPr>
        <p:txBody>
          <a:bodyPr wrap="square" rtlCol="0">
            <a:spAutoFit/>
          </a:bodyPr>
          <a:lstStyle/>
          <a:p>
            <a:r>
              <a:rPr lang="en-IN" dirty="0"/>
              <a:t>PRIVATE SUBNET</a:t>
            </a:r>
            <a:endParaRPr lang="en-GB" dirty="0"/>
          </a:p>
        </p:txBody>
      </p:sp>
      <p:sp>
        <p:nvSpPr>
          <p:cNvPr id="20" name="TextBox 19">
            <a:extLst>
              <a:ext uri="{FF2B5EF4-FFF2-40B4-BE49-F238E27FC236}">
                <a16:creationId xmlns:a16="http://schemas.microsoft.com/office/drawing/2014/main" id="{D52B39C4-78B7-7C09-AF91-BD28B66F0D84}"/>
              </a:ext>
            </a:extLst>
          </p:cNvPr>
          <p:cNvSpPr txBox="1"/>
          <p:nvPr/>
        </p:nvSpPr>
        <p:spPr>
          <a:xfrm>
            <a:off x="1604505" y="2080652"/>
            <a:ext cx="1388804" cy="646331"/>
          </a:xfrm>
          <a:prstGeom prst="rect">
            <a:avLst/>
          </a:prstGeom>
          <a:noFill/>
        </p:spPr>
        <p:txBody>
          <a:bodyPr wrap="square" rtlCol="0">
            <a:spAutoFit/>
          </a:bodyPr>
          <a:lstStyle/>
          <a:p>
            <a:r>
              <a:rPr lang="en-IN" dirty="0"/>
              <a:t>PRIVATE SUBNET</a:t>
            </a:r>
            <a:endParaRPr lang="en-GB" dirty="0"/>
          </a:p>
        </p:txBody>
      </p:sp>
      <p:sp>
        <p:nvSpPr>
          <p:cNvPr id="21" name="TextBox 20">
            <a:extLst>
              <a:ext uri="{FF2B5EF4-FFF2-40B4-BE49-F238E27FC236}">
                <a16:creationId xmlns:a16="http://schemas.microsoft.com/office/drawing/2014/main" id="{225E9D21-6874-C110-CF76-CEEFBC678BF1}"/>
              </a:ext>
            </a:extLst>
          </p:cNvPr>
          <p:cNvSpPr txBox="1"/>
          <p:nvPr/>
        </p:nvSpPr>
        <p:spPr>
          <a:xfrm>
            <a:off x="1599890" y="4586957"/>
            <a:ext cx="1388804" cy="646331"/>
          </a:xfrm>
          <a:prstGeom prst="rect">
            <a:avLst/>
          </a:prstGeom>
          <a:noFill/>
        </p:spPr>
        <p:txBody>
          <a:bodyPr wrap="square" rtlCol="0">
            <a:spAutoFit/>
          </a:bodyPr>
          <a:lstStyle/>
          <a:p>
            <a:r>
              <a:rPr lang="en-IN" dirty="0"/>
              <a:t>PRIVATE SUBNET</a:t>
            </a:r>
            <a:endParaRPr lang="en-GB" dirty="0"/>
          </a:p>
        </p:txBody>
      </p:sp>
      <p:sp>
        <p:nvSpPr>
          <p:cNvPr id="22" name="TextBox 21">
            <a:extLst>
              <a:ext uri="{FF2B5EF4-FFF2-40B4-BE49-F238E27FC236}">
                <a16:creationId xmlns:a16="http://schemas.microsoft.com/office/drawing/2014/main" id="{F1BA5249-9616-C613-A1F4-82F9AD049691}"/>
              </a:ext>
            </a:extLst>
          </p:cNvPr>
          <p:cNvSpPr txBox="1"/>
          <p:nvPr/>
        </p:nvSpPr>
        <p:spPr>
          <a:xfrm>
            <a:off x="3464638" y="2126366"/>
            <a:ext cx="1388804" cy="646331"/>
          </a:xfrm>
          <a:prstGeom prst="rect">
            <a:avLst/>
          </a:prstGeom>
          <a:noFill/>
        </p:spPr>
        <p:txBody>
          <a:bodyPr wrap="square" rtlCol="0">
            <a:spAutoFit/>
          </a:bodyPr>
          <a:lstStyle/>
          <a:p>
            <a:r>
              <a:rPr lang="en-IN" dirty="0"/>
              <a:t>PRIVATE SUBNET</a:t>
            </a:r>
            <a:endParaRPr lang="en-GB" dirty="0"/>
          </a:p>
        </p:txBody>
      </p:sp>
      <p:sp>
        <p:nvSpPr>
          <p:cNvPr id="23" name="TextBox 22">
            <a:extLst>
              <a:ext uri="{FF2B5EF4-FFF2-40B4-BE49-F238E27FC236}">
                <a16:creationId xmlns:a16="http://schemas.microsoft.com/office/drawing/2014/main" id="{BE44B194-045F-8080-1139-D0BE61E729F0}"/>
              </a:ext>
            </a:extLst>
          </p:cNvPr>
          <p:cNvSpPr txBox="1"/>
          <p:nvPr/>
        </p:nvSpPr>
        <p:spPr>
          <a:xfrm>
            <a:off x="3503679" y="3200610"/>
            <a:ext cx="1388804" cy="646331"/>
          </a:xfrm>
          <a:prstGeom prst="rect">
            <a:avLst/>
          </a:prstGeom>
          <a:noFill/>
        </p:spPr>
        <p:txBody>
          <a:bodyPr wrap="square" rtlCol="0">
            <a:spAutoFit/>
          </a:bodyPr>
          <a:lstStyle/>
          <a:p>
            <a:r>
              <a:rPr lang="en-IN" dirty="0"/>
              <a:t>PRIVATE SUBNET</a:t>
            </a:r>
            <a:endParaRPr lang="en-GB" dirty="0"/>
          </a:p>
        </p:txBody>
      </p:sp>
      <p:sp>
        <p:nvSpPr>
          <p:cNvPr id="24" name="TextBox 23">
            <a:extLst>
              <a:ext uri="{FF2B5EF4-FFF2-40B4-BE49-F238E27FC236}">
                <a16:creationId xmlns:a16="http://schemas.microsoft.com/office/drawing/2014/main" id="{5B5FC72B-5DA6-D693-1DA3-F32487399A48}"/>
              </a:ext>
            </a:extLst>
          </p:cNvPr>
          <p:cNvSpPr txBox="1"/>
          <p:nvPr/>
        </p:nvSpPr>
        <p:spPr>
          <a:xfrm>
            <a:off x="3387828" y="4580671"/>
            <a:ext cx="1388804" cy="646331"/>
          </a:xfrm>
          <a:prstGeom prst="rect">
            <a:avLst/>
          </a:prstGeom>
          <a:noFill/>
        </p:spPr>
        <p:txBody>
          <a:bodyPr wrap="square" rtlCol="0">
            <a:spAutoFit/>
          </a:bodyPr>
          <a:lstStyle/>
          <a:p>
            <a:r>
              <a:rPr lang="en-IN" dirty="0"/>
              <a:t>PRIVATE SUBNET</a:t>
            </a:r>
            <a:endParaRPr lang="en-GB" dirty="0"/>
          </a:p>
        </p:txBody>
      </p:sp>
      <p:sp>
        <p:nvSpPr>
          <p:cNvPr id="25" name="TextBox 24">
            <a:extLst>
              <a:ext uri="{FF2B5EF4-FFF2-40B4-BE49-F238E27FC236}">
                <a16:creationId xmlns:a16="http://schemas.microsoft.com/office/drawing/2014/main" id="{5959F01D-9453-6151-8470-2F7EE5318995}"/>
              </a:ext>
            </a:extLst>
          </p:cNvPr>
          <p:cNvSpPr txBox="1"/>
          <p:nvPr/>
        </p:nvSpPr>
        <p:spPr>
          <a:xfrm>
            <a:off x="5294665" y="2052623"/>
            <a:ext cx="1388804" cy="646331"/>
          </a:xfrm>
          <a:prstGeom prst="rect">
            <a:avLst/>
          </a:prstGeom>
          <a:noFill/>
        </p:spPr>
        <p:txBody>
          <a:bodyPr wrap="square" rtlCol="0">
            <a:spAutoFit/>
          </a:bodyPr>
          <a:lstStyle/>
          <a:p>
            <a:r>
              <a:rPr lang="en-IN" dirty="0"/>
              <a:t>PRIVATE SUBNET</a:t>
            </a:r>
            <a:endParaRPr lang="en-GB" dirty="0"/>
          </a:p>
        </p:txBody>
      </p:sp>
      <p:sp>
        <p:nvSpPr>
          <p:cNvPr id="27" name="TextBox 26">
            <a:extLst>
              <a:ext uri="{FF2B5EF4-FFF2-40B4-BE49-F238E27FC236}">
                <a16:creationId xmlns:a16="http://schemas.microsoft.com/office/drawing/2014/main" id="{099B3BD9-A463-60FA-6D3E-75F09B65DB11}"/>
              </a:ext>
            </a:extLst>
          </p:cNvPr>
          <p:cNvSpPr txBox="1"/>
          <p:nvPr/>
        </p:nvSpPr>
        <p:spPr>
          <a:xfrm>
            <a:off x="5217855" y="4605393"/>
            <a:ext cx="1388804" cy="646331"/>
          </a:xfrm>
          <a:prstGeom prst="rect">
            <a:avLst/>
          </a:prstGeom>
          <a:noFill/>
        </p:spPr>
        <p:txBody>
          <a:bodyPr wrap="square" rtlCol="0">
            <a:spAutoFit/>
          </a:bodyPr>
          <a:lstStyle/>
          <a:p>
            <a:r>
              <a:rPr lang="en-IN" dirty="0"/>
              <a:t>PRIVATE SUBNET</a:t>
            </a:r>
            <a:endParaRPr lang="en-GB" dirty="0"/>
          </a:p>
        </p:txBody>
      </p:sp>
      <p:sp>
        <p:nvSpPr>
          <p:cNvPr id="28" name="TextBox 27">
            <a:extLst>
              <a:ext uri="{FF2B5EF4-FFF2-40B4-BE49-F238E27FC236}">
                <a16:creationId xmlns:a16="http://schemas.microsoft.com/office/drawing/2014/main" id="{1B726CBA-E439-7F1F-8DE0-5CB4ED11082B}"/>
              </a:ext>
            </a:extLst>
          </p:cNvPr>
          <p:cNvSpPr txBox="1"/>
          <p:nvPr/>
        </p:nvSpPr>
        <p:spPr>
          <a:xfrm>
            <a:off x="7185540" y="2052623"/>
            <a:ext cx="1388804" cy="646331"/>
          </a:xfrm>
          <a:prstGeom prst="rect">
            <a:avLst/>
          </a:prstGeom>
          <a:noFill/>
        </p:spPr>
        <p:txBody>
          <a:bodyPr wrap="square" rtlCol="0">
            <a:spAutoFit/>
          </a:bodyPr>
          <a:lstStyle/>
          <a:p>
            <a:r>
              <a:rPr lang="en-IN" dirty="0"/>
              <a:t>PRIVATE SUBNET</a:t>
            </a:r>
            <a:endParaRPr lang="en-GB" dirty="0"/>
          </a:p>
        </p:txBody>
      </p:sp>
      <p:sp>
        <p:nvSpPr>
          <p:cNvPr id="29" name="TextBox 28">
            <a:extLst>
              <a:ext uri="{FF2B5EF4-FFF2-40B4-BE49-F238E27FC236}">
                <a16:creationId xmlns:a16="http://schemas.microsoft.com/office/drawing/2014/main" id="{52DD2878-2337-E8C3-953F-B6CA9275E6CC}"/>
              </a:ext>
            </a:extLst>
          </p:cNvPr>
          <p:cNvSpPr txBox="1"/>
          <p:nvPr/>
        </p:nvSpPr>
        <p:spPr>
          <a:xfrm>
            <a:off x="7096411" y="3297560"/>
            <a:ext cx="1388804" cy="646331"/>
          </a:xfrm>
          <a:prstGeom prst="rect">
            <a:avLst/>
          </a:prstGeom>
          <a:noFill/>
        </p:spPr>
        <p:txBody>
          <a:bodyPr wrap="square" rtlCol="0">
            <a:spAutoFit/>
          </a:bodyPr>
          <a:lstStyle/>
          <a:p>
            <a:r>
              <a:rPr lang="en-IN" dirty="0"/>
              <a:t>PRIVATE SUBNET</a:t>
            </a:r>
            <a:endParaRPr lang="en-GB" dirty="0"/>
          </a:p>
        </p:txBody>
      </p:sp>
      <p:sp>
        <p:nvSpPr>
          <p:cNvPr id="30" name="TextBox 29">
            <a:extLst>
              <a:ext uri="{FF2B5EF4-FFF2-40B4-BE49-F238E27FC236}">
                <a16:creationId xmlns:a16="http://schemas.microsoft.com/office/drawing/2014/main" id="{76FFF277-F37D-02EA-39E9-6AFB96D01E58}"/>
              </a:ext>
            </a:extLst>
          </p:cNvPr>
          <p:cNvSpPr txBox="1"/>
          <p:nvPr/>
        </p:nvSpPr>
        <p:spPr>
          <a:xfrm>
            <a:off x="7112734" y="4679137"/>
            <a:ext cx="1388804" cy="646331"/>
          </a:xfrm>
          <a:prstGeom prst="rect">
            <a:avLst/>
          </a:prstGeom>
          <a:noFill/>
        </p:spPr>
        <p:txBody>
          <a:bodyPr wrap="square" rtlCol="0">
            <a:spAutoFit/>
          </a:bodyPr>
          <a:lstStyle/>
          <a:p>
            <a:r>
              <a:rPr lang="en-IN" dirty="0"/>
              <a:t>PRIVATE SUBNET</a:t>
            </a:r>
            <a:endParaRPr lang="en-GB" dirty="0"/>
          </a:p>
        </p:txBody>
      </p:sp>
      <p:sp>
        <p:nvSpPr>
          <p:cNvPr id="31" name="TextBox 30">
            <a:extLst>
              <a:ext uri="{FF2B5EF4-FFF2-40B4-BE49-F238E27FC236}">
                <a16:creationId xmlns:a16="http://schemas.microsoft.com/office/drawing/2014/main" id="{E520A2ED-5D4C-E31B-4ABC-884B2D273F32}"/>
              </a:ext>
            </a:extLst>
          </p:cNvPr>
          <p:cNvSpPr txBox="1"/>
          <p:nvPr/>
        </p:nvSpPr>
        <p:spPr>
          <a:xfrm>
            <a:off x="1423220" y="753097"/>
            <a:ext cx="8912942" cy="382838"/>
          </a:xfrm>
          <a:prstGeom prst="rect">
            <a:avLst/>
          </a:prstGeom>
          <a:noFill/>
        </p:spPr>
        <p:txBody>
          <a:bodyPr wrap="square" rtlCol="0">
            <a:spAutoFit/>
          </a:bodyPr>
          <a:lstStyle/>
          <a:p>
            <a:r>
              <a:rPr lang="en-IN" dirty="0"/>
              <a:t>Apps Subnets	DB Subnets	Platform Sub	Management	Public Sub</a:t>
            </a:r>
            <a:endParaRPr lang="en-GB" dirty="0"/>
          </a:p>
        </p:txBody>
      </p:sp>
      <p:cxnSp>
        <p:nvCxnSpPr>
          <p:cNvPr id="32" name="Straight Arrow Connector 31">
            <a:extLst>
              <a:ext uri="{FF2B5EF4-FFF2-40B4-BE49-F238E27FC236}">
                <a16:creationId xmlns:a16="http://schemas.microsoft.com/office/drawing/2014/main" id="{8CF8F2B9-69AE-5DCD-9B85-B9C4268EA449}"/>
              </a:ext>
            </a:extLst>
          </p:cNvPr>
          <p:cNvCxnSpPr/>
          <p:nvPr/>
        </p:nvCxnSpPr>
        <p:spPr>
          <a:xfrm>
            <a:off x="2168013" y="1135626"/>
            <a:ext cx="0" cy="4129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265627EB-1950-7F4A-33F5-A3CA592562A2}"/>
              </a:ext>
            </a:extLst>
          </p:cNvPr>
          <p:cNvCxnSpPr/>
          <p:nvPr/>
        </p:nvCxnSpPr>
        <p:spPr>
          <a:xfrm>
            <a:off x="3967316" y="1209368"/>
            <a:ext cx="0" cy="3392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47BE3CC4-D349-883A-F32D-724E5AF4A8B8}"/>
              </a:ext>
            </a:extLst>
          </p:cNvPr>
          <p:cNvCxnSpPr>
            <a:cxnSpLocks/>
            <a:stCxn id="31" idx="2"/>
            <a:endCxn id="5" idx="0"/>
          </p:cNvCxnSpPr>
          <p:nvPr/>
        </p:nvCxnSpPr>
        <p:spPr>
          <a:xfrm flipH="1">
            <a:off x="5872321" y="1135935"/>
            <a:ext cx="7370" cy="4126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CEF43846-3FE9-BB7A-A1B8-375B5B402789}"/>
              </a:ext>
            </a:extLst>
          </p:cNvPr>
          <p:cNvCxnSpPr/>
          <p:nvPr/>
        </p:nvCxnSpPr>
        <p:spPr>
          <a:xfrm>
            <a:off x="7669161" y="1135626"/>
            <a:ext cx="0" cy="4129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20F5A884-8A90-FA45-F8A2-15BDB34E6091}"/>
              </a:ext>
            </a:extLst>
          </p:cNvPr>
          <p:cNvCxnSpPr>
            <a:cxnSpLocks/>
          </p:cNvCxnSpPr>
          <p:nvPr/>
        </p:nvCxnSpPr>
        <p:spPr>
          <a:xfrm>
            <a:off x="9399652" y="1098444"/>
            <a:ext cx="0" cy="4275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3" name="TextBox 62">
            <a:extLst>
              <a:ext uri="{FF2B5EF4-FFF2-40B4-BE49-F238E27FC236}">
                <a16:creationId xmlns:a16="http://schemas.microsoft.com/office/drawing/2014/main" id="{769A6AB6-B34A-027E-4AB7-A57BC9230568}"/>
              </a:ext>
            </a:extLst>
          </p:cNvPr>
          <p:cNvSpPr txBox="1"/>
          <p:nvPr/>
        </p:nvSpPr>
        <p:spPr>
          <a:xfrm>
            <a:off x="5227072" y="3241166"/>
            <a:ext cx="1388804" cy="646331"/>
          </a:xfrm>
          <a:prstGeom prst="rect">
            <a:avLst/>
          </a:prstGeom>
          <a:noFill/>
        </p:spPr>
        <p:txBody>
          <a:bodyPr wrap="square" rtlCol="0">
            <a:spAutoFit/>
          </a:bodyPr>
          <a:lstStyle/>
          <a:p>
            <a:r>
              <a:rPr lang="en-IN" dirty="0"/>
              <a:t>PRIVATE SUBNET</a:t>
            </a:r>
            <a:endParaRPr lang="en-GB" dirty="0"/>
          </a:p>
        </p:txBody>
      </p:sp>
    </p:spTree>
    <p:extLst>
      <p:ext uri="{BB962C8B-B14F-4D97-AF65-F5344CB8AC3E}">
        <p14:creationId xmlns:p14="http://schemas.microsoft.com/office/powerpoint/2010/main" val="2353739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059A071B-CB0C-9C0B-93E8-B8D20CB31BEF}"/>
              </a:ext>
            </a:extLst>
          </p:cNvPr>
          <p:cNvSpPr/>
          <p:nvPr/>
        </p:nvSpPr>
        <p:spPr>
          <a:xfrm>
            <a:off x="1126404" y="4417140"/>
            <a:ext cx="9590140" cy="9733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a:extLst>
              <a:ext uri="{FF2B5EF4-FFF2-40B4-BE49-F238E27FC236}">
                <a16:creationId xmlns:a16="http://schemas.microsoft.com/office/drawing/2014/main" id="{A0F447A5-3112-1CFA-E039-E8331D770EE5}"/>
              </a:ext>
            </a:extLst>
          </p:cNvPr>
          <p:cNvSpPr/>
          <p:nvPr/>
        </p:nvSpPr>
        <p:spPr>
          <a:xfrm>
            <a:off x="1126404" y="3029464"/>
            <a:ext cx="9590140" cy="9733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a:extLst>
              <a:ext uri="{FF2B5EF4-FFF2-40B4-BE49-F238E27FC236}">
                <a16:creationId xmlns:a16="http://schemas.microsoft.com/office/drawing/2014/main" id="{12016396-6445-0421-57BF-CADA1C8BFBE2}"/>
              </a:ext>
            </a:extLst>
          </p:cNvPr>
          <p:cNvSpPr/>
          <p:nvPr/>
        </p:nvSpPr>
        <p:spPr>
          <a:xfrm>
            <a:off x="1120877" y="1799303"/>
            <a:ext cx="9590140" cy="9733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6A9CF31B-F287-C65F-991B-7F2F2386B2C8}"/>
              </a:ext>
            </a:extLst>
          </p:cNvPr>
          <p:cNvSpPr/>
          <p:nvPr/>
        </p:nvSpPr>
        <p:spPr>
          <a:xfrm>
            <a:off x="8787604" y="1548578"/>
            <a:ext cx="1482190" cy="41737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88799365-CBF4-4DE8-0DE9-8254B6A63279}"/>
              </a:ext>
            </a:extLst>
          </p:cNvPr>
          <p:cNvSpPr/>
          <p:nvPr/>
        </p:nvSpPr>
        <p:spPr>
          <a:xfrm>
            <a:off x="6968470" y="1575687"/>
            <a:ext cx="1482190" cy="41737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E8FFD03C-3DA0-4ED3-4255-6903C072F12B}"/>
              </a:ext>
            </a:extLst>
          </p:cNvPr>
          <p:cNvSpPr/>
          <p:nvPr/>
        </p:nvSpPr>
        <p:spPr>
          <a:xfrm>
            <a:off x="5146268" y="1548578"/>
            <a:ext cx="1482190" cy="41737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EC5E1F71-E04B-8081-9C0B-9F48FC4DECCC}"/>
              </a:ext>
            </a:extLst>
          </p:cNvPr>
          <p:cNvSpPr/>
          <p:nvPr/>
        </p:nvSpPr>
        <p:spPr>
          <a:xfrm>
            <a:off x="3329098" y="1525991"/>
            <a:ext cx="1482190" cy="42234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BE2994D1-630C-1100-0032-54EBD5D421C6}"/>
              </a:ext>
            </a:extLst>
          </p:cNvPr>
          <p:cNvSpPr/>
          <p:nvPr/>
        </p:nvSpPr>
        <p:spPr>
          <a:xfrm>
            <a:off x="1480983" y="1525992"/>
            <a:ext cx="1482190" cy="42234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5EE2999F-9938-AC1A-016B-04134F45DB9A}"/>
              </a:ext>
            </a:extLst>
          </p:cNvPr>
          <p:cNvSpPr/>
          <p:nvPr/>
        </p:nvSpPr>
        <p:spPr>
          <a:xfrm>
            <a:off x="1480983" y="1548580"/>
            <a:ext cx="1474839" cy="417379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4956199E-9F75-3CF6-3FDB-F4BC209FD1A6}"/>
              </a:ext>
            </a:extLst>
          </p:cNvPr>
          <p:cNvSpPr/>
          <p:nvPr/>
        </p:nvSpPr>
        <p:spPr>
          <a:xfrm>
            <a:off x="752168" y="648929"/>
            <a:ext cx="10545097" cy="573712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extLst>
              <a:ext uri="{FF2B5EF4-FFF2-40B4-BE49-F238E27FC236}">
                <a16:creationId xmlns:a16="http://schemas.microsoft.com/office/drawing/2014/main" id="{832D2CAA-8151-B798-E45E-AB05B3731D09}"/>
              </a:ext>
            </a:extLst>
          </p:cNvPr>
          <p:cNvSpPr/>
          <p:nvPr/>
        </p:nvSpPr>
        <p:spPr>
          <a:xfrm>
            <a:off x="3311010" y="1548579"/>
            <a:ext cx="1474839" cy="417379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B894F647-20F0-3125-2CF1-C54B99C856B2}"/>
              </a:ext>
            </a:extLst>
          </p:cNvPr>
          <p:cNvSpPr/>
          <p:nvPr/>
        </p:nvSpPr>
        <p:spPr>
          <a:xfrm>
            <a:off x="5134901" y="1548579"/>
            <a:ext cx="1474839" cy="417379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DFB15901-600C-A0FB-DE7F-D6821E1168CE}"/>
              </a:ext>
            </a:extLst>
          </p:cNvPr>
          <p:cNvSpPr/>
          <p:nvPr/>
        </p:nvSpPr>
        <p:spPr>
          <a:xfrm>
            <a:off x="6964928" y="1548579"/>
            <a:ext cx="1474839" cy="417379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A0AAC050-5860-BE73-FA5F-7C71241351A6}"/>
              </a:ext>
            </a:extLst>
          </p:cNvPr>
          <p:cNvSpPr/>
          <p:nvPr/>
        </p:nvSpPr>
        <p:spPr>
          <a:xfrm>
            <a:off x="8794955" y="1548579"/>
            <a:ext cx="1474839" cy="417379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AC52EC75-C24E-C1F7-554E-1D465144723A}"/>
              </a:ext>
            </a:extLst>
          </p:cNvPr>
          <p:cNvSpPr/>
          <p:nvPr/>
        </p:nvSpPr>
        <p:spPr>
          <a:xfrm>
            <a:off x="1120877" y="1799303"/>
            <a:ext cx="9590140" cy="9733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DFD71409-BF0E-46E8-94D9-EB0EDA9E7A62}"/>
              </a:ext>
            </a:extLst>
          </p:cNvPr>
          <p:cNvSpPr/>
          <p:nvPr/>
        </p:nvSpPr>
        <p:spPr>
          <a:xfrm>
            <a:off x="1120877" y="3030793"/>
            <a:ext cx="9590140" cy="9733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AC9F090E-AC13-196A-F44B-80BEF3E7C776}"/>
              </a:ext>
            </a:extLst>
          </p:cNvPr>
          <p:cNvSpPr/>
          <p:nvPr/>
        </p:nvSpPr>
        <p:spPr>
          <a:xfrm>
            <a:off x="1120877" y="4417140"/>
            <a:ext cx="9590140" cy="9733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9CEED772-6A2F-A09E-BDFB-BF36D49F551F}"/>
              </a:ext>
            </a:extLst>
          </p:cNvPr>
          <p:cNvSpPr txBox="1"/>
          <p:nvPr/>
        </p:nvSpPr>
        <p:spPr>
          <a:xfrm>
            <a:off x="752168" y="117987"/>
            <a:ext cx="1622321" cy="369332"/>
          </a:xfrm>
          <a:prstGeom prst="rect">
            <a:avLst/>
          </a:prstGeom>
          <a:noFill/>
        </p:spPr>
        <p:txBody>
          <a:bodyPr wrap="square" rtlCol="0">
            <a:spAutoFit/>
          </a:bodyPr>
          <a:lstStyle/>
          <a:p>
            <a:r>
              <a:rPr lang="en-IN" b="1" dirty="0"/>
              <a:t>AWS VPC</a:t>
            </a:r>
            <a:endParaRPr lang="en-GB" b="1" dirty="0"/>
          </a:p>
        </p:txBody>
      </p:sp>
      <p:sp>
        <p:nvSpPr>
          <p:cNvPr id="17" name="TextBox 16">
            <a:extLst>
              <a:ext uri="{FF2B5EF4-FFF2-40B4-BE49-F238E27FC236}">
                <a16:creationId xmlns:a16="http://schemas.microsoft.com/office/drawing/2014/main" id="{B71438F3-2EC1-4153-30FA-4E97F055B519}"/>
              </a:ext>
            </a:extLst>
          </p:cNvPr>
          <p:cNvSpPr txBox="1"/>
          <p:nvPr/>
        </p:nvSpPr>
        <p:spPr>
          <a:xfrm rot="16200000">
            <a:off x="9091486" y="3318076"/>
            <a:ext cx="4734232" cy="369332"/>
          </a:xfrm>
          <a:prstGeom prst="rect">
            <a:avLst/>
          </a:prstGeom>
          <a:noFill/>
        </p:spPr>
        <p:txBody>
          <a:bodyPr wrap="square" rtlCol="0">
            <a:spAutoFit/>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us-west-2c         us-west-2b        us-west-2a</a:t>
            </a:r>
            <a:endParaRPr lang="en-GB" dirty="0"/>
          </a:p>
        </p:txBody>
      </p:sp>
      <p:cxnSp>
        <p:nvCxnSpPr>
          <p:cNvPr id="18" name="Straight Arrow Connector 17">
            <a:extLst>
              <a:ext uri="{FF2B5EF4-FFF2-40B4-BE49-F238E27FC236}">
                <a16:creationId xmlns:a16="http://schemas.microsoft.com/office/drawing/2014/main" id="{4D4BA737-AA53-0575-7583-264F43D44EB3}"/>
              </a:ext>
            </a:extLst>
          </p:cNvPr>
          <p:cNvCxnSpPr>
            <a:stCxn id="13" idx="3"/>
          </p:cNvCxnSpPr>
          <p:nvPr/>
        </p:nvCxnSpPr>
        <p:spPr>
          <a:xfrm>
            <a:off x="10711017" y="2286000"/>
            <a:ext cx="718983" cy="294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3085ABE2-49B5-1D3D-6D40-AE8778CB9015}"/>
              </a:ext>
            </a:extLst>
          </p:cNvPr>
          <p:cNvCxnSpPr>
            <a:cxnSpLocks/>
            <a:stCxn id="14" idx="3"/>
          </p:cNvCxnSpPr>
          <p:nvPr/>
        </p:nvCxnSpPr>
        <p:spPr>
          <a:xfrm>
            <a:off x="10711017" y="3517490"/>
            <a:ext cx="718983" cy="2064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B00A3953-A1E3-21C0-E9E3-AFC36C4AEB77}"/>
              </a:ext>
            </a:extLst>
          </p:cNvPr>
          <p:cNvCxnSpPr>
            <a:stCxn id="15" idx="3"/>
          </p:cNvCxnSpPr>
          <p:nvPr/>
        </p:nvCxnSpPr>
        <p:spPr>
          <a:xfrm>
            <a:off x="10711017" y="4903837"/>
            <a:ext cx="718983" cy="3318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BC0A0E4C-E417-E453-B51A-1BAF0874A57F}"/>
              </a:ext>
            </a:extLst>
          </p:cNvPr>
          <p:cNvSpPr txBox="1"/>
          <p:nvPr/>
        </p:nvSpPr>
        <p:spPr>
          <a:xfrm>
            <a:off x="9002673" y="2130831"/>
            <a:ext cx="1032387" cy="646331"/>
          </a:xfrm>
          <a:prstGeom prst="rect">
            <a:avLst/>
          </a:prstGeom>
          <a:noFill/>
        </p:spPr>
        <p:txBody>
          <a:bodyPr wrap="square" rtlCol="0">
            <a:spAutoFit/>
          </a:bodyPr>
          <a:lstStyle/>
          <a:p>
            <a:r>
              <a:rPr lang="en-IN" dirty="0"/>
              <a:t>PUBLIC SUBNET</a:t>
            </a:r>
            <a:endParaRPr lang="en-GB" dirty="0"/>
          </a:p>
        </p:txBody>
      </p:sp>
      <p:sp>
        <p:nvSpPr>
          <p:cNvPr id="22" name="TextBox 21">
            <a:extLst>
              <a:ext uri="{FF2B5EF4-FFF2-40B4-BE49-F238E27FC236}">
                <a16:creationId xmlns:a16="http://schemas.microsoft.com/office/drawing/2014/main" id="{E482C286-6044-77FE-9A64-C76EA3B3B24A}"/>
              </a:ext>
            </a:extLst>
          </p:cNvPr>
          <p:cNvSpPr txBox="1"/>
          <p:nvPr/>
        </p:nvSpPr>
        <p:spPr>
          <a:xfrm>
            <a:off x="9002672" y="3241167"/>
            <a:ext cx="1032387" cy="646331"/>
          </a:xfrm>
          <a:prstGeom prst="rect">
            <a:avLst/>
          </a:prstGeom>
          <a:noFill/>
        </p:spPr>
        <p:txBody>
          <a:bodyPr wrap="square" rtlCol="0">
            <a:spAutoFit/>
          </a:bodyPr>
          <a:lstStyle/>
          <a:p>
            <a:r>
              <a:rPr lang="en-IN" dirty="0"/>
              <a:t>PUBLIC SUBNET</a:t>
            </a:r>
            <a:endParaRPr lang="en-GB" dirty="0"/>
          </a:p>
        </p:txBody>
      </p:sp>
      <p:sp>
        <p:nvSpPr>
          <p:cNvPr id="23" name="TextBox 22">
            <a:extLst>
              <a:ext uri="{FF2B5EF4-FFF2-40B4-BE49-F238E27FC236}">
                <a16:creationId xmlns:a16="http://schemas.microsoft.com/office/drawing/2014/main" id="{094569DD-11A9-ACA7-EF52-CFE879A182A4}"/>
              </a:ext>
            </a:extLst>
          </p:cNvPr>
          <p:cNvSpPr txBox="1"/>
          <p:nvPr/>
        </p:nvSpPr>
        <p:spPr>
          <a:xfrm>
            <a:off x="9003609" y="4586957"/>
            <a:ext cx="1032387" cy="646331"/>
          </a:xfrm>
          <a:prstGeom prst="rect">
            <a:avLst/>
          </a:prstGeom>
          <a:noFill/>
        </p:spPr>
        <p:txBody>
          <a:bodyPr wrap="square" rtlCol="0">
            <a:spAutoFit/>
          </a:bodyPr>
          <a:lstStyle/>
          <a:p>
            <a:r>
              <a:rPr lang="en-IN" dirty="0"/>
              <a:t>PUBLIC SUBNET</a:t>
            </a:r>
            <a:endParaRPr lang="en-GB" dirty="0"/>
          </a:p>
        </p:txBody>
      </p:sp>
      <p:sp>
        <p:nvSpPr>
          <p:cNvPr id="24" name="TextBox 23">
            <a:extLst>
              <a:ext uri="{FF2B5EF4-FFF2-40B4-BE49-F238E27FC236}">
                <a16:creationId xmlns:a16="http://schemas.microsoft.com/office/drawing/2014/main" id="{1DA2D440-7A05-9BEA-DE4A-CC5FD9305109}"/>
              </a:ext>
            </a:extLst>
          </p:cNvPr>
          <p:cNvSpPr txBox="1"/>
          <p:nvPr/>
        </p:nvSpPr>
        <p:spPr>
          <a:xfrm>
            <a:off x="1632761" y="3256625"/>
            <a:ext cx="1388804" cy="646331"/>
          </a:xfrm>
          <a:prstGeom prst="rect">
            <a:avLst/>
          </a:prstGeom>
          <a:noFill/>
        </p:spPr>
        <p:txBody>
          <a:bodyPr wrap="square" rtlCol="0">
            <a:spAutoFit/>
          </a:bodyPr>
          <a:lstStyle/>
          <a:p>
            <a:r>
              <a:rPr lang="en-IN" dirty="0"/>
              <a:t>PRIVATE SUBNET</a:t>
            </a:r>
            <a:endParaRPr lang="en-GB" dirty="0"/>
          </a:p>
        </p:txBody>
      </p:sp>
      <p:sp>
        <p:nvSpPr>
          <p:cNvPr id="25" name="TextBox 24">
            <a:extLst>
              <a:ext uri="{FF2B5EF4-FFF2-40B4-BE49-F238E27FC236}">
                <a16:creationId xmlns:a16="http://schemas.microsoft.com/office/drawing/2014/main" id="{8D811E79-7BF5-992A-08DE-4A42A9CCD7F1}"/>
              </a:ext>
            </a:extLst>
          </p:cNvPr>
          <p:cNvSpPr txBox="1"/>
          <p:nvPr/>
        </p:nvSpPr>
        <p:spPr>
          <a:xfrm>
            <a:off x="1604505" y="2080652"/>
            <a:ext cx="1388804" cy="646331"/>
          </a:xfrm>
          <a:prstGeom prst="rect">
            <a:avLst/>
          </a:prstGeom>
          <a:noFill/>
        </p:spPr>
        <p:txBody>
          <a:bodyPr wrap="square" rtlCol="0">
            <a:spAutoFit/>
          </a:bodyPr>
          <a:lstStyle/>
          <a:p>
            <a:r>
              <a:rPr lang="en-IN" dirty="0"/>
              <a:t>PRIVATE SUBNET</a:t>
            </a:r>
            <a:endParaRPr lang="en-GB" dirty="0"/>
          </a:p>
        </p:txBody>
      </p:sp>
      <p:sp>
        <p:nvSpPr>
          <p:cNvPr id="26" name="TextBox 25">
            <a:extLst>
              <a:ext uri="{FF2B5EF4-FFF2-40B4-BE49-F238E27FC236}">
                <a16:creationId xmlns:a16="http://schemas.microsoft.com/office/drawing/2014/main" id="{AEBA9C00-85AF-A20D-E43F-F6BC768CFE02}"/>
              </a:ext>
            </a:extLst>
          </p:cNvPr>
          <p:cNvSpPr txBox="1"/>
          <p:nvPr/>
        </p:nvSpPr>
        <p:spPr>
          <a:xfrm>
            <a:off x="1599890" y="4586957"/>
            <a:ext cx="1388804" cy="646331"/>
          </a:xfrm>
          <a:prstGeom prst="rect">
            <a:avLst/>
          </a:prstGeom>
          <a:noFill/>
        </p:spPr>
        <p:txBody>
          <a:bodyPr wrap="square" rtlCol="0">
            <a:spAutoFit/>
          </a:bodyPr>
          <a:lstStyle/>
          <a:p>
            <a:r>
              <a:rPr lang="en-IN" dirty="0"/>
              <a:t>PRIVATE SUBNET</a:t>
            </a:r>
            <a:endParaRPr lang="en-GB" dirty="0"/>
          </a:p>
        </p:txBody>
      </p:sp>
      <p:sp>
        <p:nvSpPr>
          <p:cNvPr id="27" name="TextBox 26">
            <a:extLst>
              <a:ext uri="{FF2B5EF4-FFF2-40B4-BE49-F238E27FC236}">
                <a16:creationId xmlns:a16="http://schemas.microsoft.com/office/drawing/2014/main" id="{25093CE9-C35A-945F-786B-EDE5446A2D11}"/>
              </a:ext>
            </a:extLst>
          </p:cNvPr>
          <p:cNvSpPr txBox="1"/>
          <p:nvPr/>
        </p:nvSpPr>
        <p:spPr>
          <a:xfrm>
            <a:off x="3464638" y="2126366"/>
            <a:ext cx="1388804" cy="646331"/>
          </a:xfrm>
          <a:prstGeom prst="rect">
            <a:avLst/>
          </a:prstGeom>
          <a:noFill/>
        </p:spPr>
        <p:txBody>
          <a:bodyPr wrap="square" rtlCol="0">
            <a:spAutoFit/>
          </a:bodyPr>
          <a:lstStyle/>
          <a:p>
            <a:r>
              <a:rPr lang="en-IN" dirty="0"/>
              <a:t>PRIVATE SUBNET</a:t>
            </a:r>
            <a:endParaRPr lang="en-GB" dirty="0"/>
          </a:p>
        </p:txBody>
      </p:sp>
      <p:sp>
        <p:nvSpPr>
          <p:cNvPr id="28" name="TextBox 27">
            <a:extLst>
              <a:ext uri="{FF2B5EF4-FFF2-40B4-BE49-F238E27FC236}">
                <a16:creationId xmlns:a16="http://schemas.microsoft.com/office/drawing/2014/main" id="{F2C20342-F627-C4D5-5304-B474C365FFEA}"/>
              </a:ext>
            </a:extLst>
          </p:cNvPr>
          <p:cNvSpPr txBox="1"/>
          <p:nvPr/>
        </p:nvSpPr>
        <p:spPr>
          <a:xfrm>
            <a:off x="3503679" y="3200610"/>
            <a:ext cx="1388804" cy="646331"/>
          </a:xfrm>
          <a:prstGeom prst="rect">
            <a:avLst/>
          </a:prstGeom>
          <a:noFill/>
        </p:spPr>
        <p:txBody>
          <a:bodyPr wrap="square" rtlCol="0">
            <a:spAutoFit/>
          </a:bodyPr>
          <a:lstStyle/>
          <a:p>
            <a:r>
              <a:rPr lang="en-IN" dirty="0"/>
              <a:t>PRIVATE SUBNET</a:t>
            </a:r>
            <a:endParaRPr lang="en-GB" dirty="0"/>
          </a:p>
        </p:txBody>
      </p:sp>
      <p:sp>
        <p:nvSpPr>
          <p:cNvPr id="29" name="TextBox 28">
            <a:extLst>
              <a:ext uri="{FF2B5EF4-FFF2-40B4-BE49-F238E27FC236}">
                <a16:creationId xmlns:a16="http://schemas.microsoft.com/office/drawing/2014/main" id="{5C1E68F4-A27B-8876-A4B2-DDAB8E80D085}"/>
              </a:ext>
            </a:extLst>
          </p:cNvPr>
          <p:cNvSpPr txBox="1"/>
          <p:nvPr/>
        </p:nvSpPr>
        <p:spPr>
          <a:xfrm>
            <a:off x="3387828" y="4580671"/>
            <a:ext cx="1388804" cy="646331"/>
          </a:xfrm>
          <a:prstGeom prst="rect">
            <a:avLst/>
          </a:prstGeom>
          <a:noFill/>
        </p:spPr>
        <p:txBody>
          <a:bodyPr wrap="square" rtlCol="0">
            <a:spAutoFit/>
          </a:bodyPr>
          <a:lstStyle/>
          <a:p>
            <a:r>
              <a:rPr lang="en-IN" dirty="0"/>
              <a:t>PRIVATE SUBNET</a:t>
            </a:r>
            <a:endParaRPr lang="en-GB" dirty="0"/>
          </a:p>
        </p:txBody>
      </p:sp>
      <p:sp>
        <p:nvSpPr>
          <p:cNvPr id="30" name="TextBox 29">
            <a:extLst>
              <a:ext uri="{FF2B5EF4-FFF2-40B4-BE49-F238E27FC236}">
                <a16:creationId xmlns:a16="http://schemas.microsoft.com/office/drawing/2014/main" id="{1361EF24-B991-74FB-9081-3B6F602BCC81}"/>
              </a:ext>
            </a:extLst>
          </p:cNvPr>
          <p:cNvSpPr txBox="1"/>
          <p:nvPr/>
        </p:nvSpPr>
        <p:spPr>
          <a:xfrm>
            <a:off x="5294665" y="2052623"/>
            <a:ext cx="1388804" cy="646331"/>
          </a:xfrm>
          <a:prstGeom prst="rect">
            <a:avLst/>
          </a:prstGeom>
          <a:noFill/>
        </p:spPr>
        <p:txBody>
          <a:bodyPr wrap="square" rtlCol="0">
            <a:spAutoFit/>
          </a:bodyPr>
          <a:lstStyle/>
          <a:p>
            <a:r>
              <a:rPr lang="en-IN" dirty="0"/>
              <a:t>PRIVATE SUBNET</a:t>
            </a:r>
            <a:endParaRPr lang="en-GB" dirty="0"/>
          </a:p>
        </p:txBody>
      </p:sp>
      <p:sp>
        <p:nvSpPr>
          <p:cNvPr id="31" name="TextBox 30">
            <a:extLst>
              <a:ext uri="{FF2B5EF4-FFF2-40B4-BE49-F238E27FC236}">
                <a16:creationId xmlns:a16="http://schemas.microsoft.com/office/drawing/2014/main" id="{058AADF8-73F1-5F5C-3C03-92CAB2B6A06E}"/>
              </a:ext>
            </a:extLst>
          </p:cNvPr>
          <p:cNvSpPr txBox="1"/>
          <p:nvPr/>
        </p:nvSpPr>
        <p:spPr>
          <a:xfrm>
            <a:off x="5217855" y="4605393"/>
            <a:ext cx="1388804" cy="646331"/>
          </a:xfrm>
          <a:prstGeom prst="rect">
            <a:avLst/>
          </a:prstGeom>
          <a:noFill/>
        </p:spPr>
        <p:txBody>
          <a:bodyPr wrap="square" rtlCol="0">
            <a:spAutoFit/>
          </a:bodyPr>
          <a:lstStyle/>
          <a:p>
            <a:r>
              <a:rPr lang="en-IN" dirty="0"/>
              <a:t>PRIVATE SUBNET</a:t>
            </a:r>
            <a:endParaRPr lang="en-GB" dirty="0"/>
          </a:p>
        </p:txBody>
      </p:sp>
      <p:sp>
        <p:nvSpPr>
          <p:cNvPr id="32" name="TextBox 31">
            <a:extLst>
              <a:ext uri="{FF2B5EF4-FFF2-40B4-BE49-F238E27FC236}">
                <a16:creationId xmlns:a16="http://schemas.microsoft.com/office/drawing/2014/main" id="{DFCB164A-430F-08F7-F25A-A97DE817E722}"/>
              </a:ext>
            </a:extLst>
          </p:cNvPr>
          <p:cNvSpPr txBox="1"/>
          <p:nvPr/>
        </p:nvSpPr>
        <p:spPr>
          <a:xfrm>
            <a:off x="7185540" y="2052623"/>
            <a:ext cx="1388804" cy="646331"/>
          </a:xfrm>
          <a:prstGeom prst="rect">
            <a:avLst/>
          </a:prstGeom>
          <a:noFill/>
        </p:spPr>
        <p:txBody>
          <a:bodyPr wrap="square" rtlCol="0">
            <a:spAutoFit/>
          </a:bodyPr>
          <a:lstStyle/>
          <a:p>
            <a:r>
              <a:rPr lang="en-IN" dirty="0"/>
              <a:t>PRIVATE SUBNET</a:t>
            </a:r>
            <a:endParaRPr lang="en-GB" dirty="0"/>
          </a:p>
        </p:txBody>
      </p:sp>
      <p:sp>
        <p:nvSpPr>
          <p:cNvPr id="33" name="TextBox 32">
            <a:extLst>
              <a:ext uri="{FF2B5EF4-FFF2-40B4-BE49-F238E27FC236}">
                <a16:creationId xmlns:a16="http://schemas.microsoft.com/office/drawing/2014/main" id="{33644EC8-90CF-2331-BC66-BF834B602C20}"/>
              </a:ext>
            </a:extLst>
          </p:cNvPr>
          <p:cNvSpPr txBox="1"/>
          <p:nvPr/>
        </p:nvSpPr>
        <p:spPr>
          <a:xfrm>
            <a:off x="7096411" y="3297560"/>
            <a:ext cx="1388804" cy="646331"/>
          </a:xfrm>
          <a:prstGeom prst="rect">
            <a:avLst/>
          </a:prstGeom>
          <a:noFill/>
        </p:spPr>
        <p:txBody>
          <a:bodyPr wrap="square" rtlCol="0">
            <a:spAutoFit/>
          </a:bodyPr>
          <a:lstStyle/>
          <a:p>
            <a:r>
              <a:rPr lang="en-IN" dirty="0"/>
              <a:t>PRIVATE SUBNET</a:t>
            </a:r>
            <a:endParaRPr lang="en-GB" dirty="0"/>
          </a:p>
        </p:txBody>
      </p:sp>
      <p:sp>
        <p:nvSpPr>
          <p:cNvPr id="34" name="TextBox 33">
            <a:extLst>
              <a:ext uri="{FF2B5EF4-FFF2-40B4-BE49-F238E27FC236}">
                <a16:creationId xmlns:a16="http://schemas.microsoft.com/office/drawing/2014/main" id="{FF203C22-F3F0-B69D-B31B-32807CEA0C55}"/>
              </a:ext>
            </a:extLst>
          </p:cNvPr>
          <p:cNvSpPr txBox="1"/>
          <p:nvPr/>
        </p:nvSpPr>
        <p:spPr>
          <a:xfrm>
            <a:off x="7112734" y="4679137"/>
            <a:ext cx="1388804" cy="646331"/>
          </a:xfrm>
          <a:prstGeom prst="rect">
            <a:avLst/>
          </a:prstGeom>
          <a:noFill/>
        </p:spPr>
        <p:txBody>
          <a:bodyPr wrap="square" rtlCol="0">
            <a:spAutoFit/>
          </a:bodyPr>
          <a:lstStyle/>
          <a:p>
            <a:r>
              <a:rPr lang="en-IN" dirty="0"/>
              <a:t>PRIVATE SUBNET</a:t>
            </a:r>
            <a:endParaRPr lang="en-GB" dirty="0"/>
          </a:p>
        </p:txBody>
      </p:sp>
      <p:sp>
        <p:nvSpPr>
          <p:cNvPr id="35" name="TextBox 34">
            <a:extLst>
              <a:ext uri="{FF2B5EF4-FFF2-40B4-BE49-F238E27FC236}">
                <a16:creationId xmlns:a16="http://schemas.microsoft.com/office/drawing/2014/main" id="{0078691C-94A3-DEF2-BF24-DF04CAC42DDC}"/>
              </a:ext>
            </a:extLst>
          </p:cNvPr>
          <p:cNvSpPr txBox="1"/>
          <p:nvPr/>
        </p:nvSpPr>
        <p:spPr>
          <a:xfrm>
            <a:off x="1423220" y="753097"/>
            <a:ext cx="8912942" cy="382838"/>
          </a:xfrm>
          <a:prstGeom prst="rect">
            <a:avLst/>
          </a:prstGeom>
          <a:noFill/>
        </p:spPr>
        <p:txBody>
          <a:bodyPr wrap="square" rtlCol="0">
            <a:spAutoFit/>
          </a:bodyPr>
          <a:lstStyle/>
          <a:p>
            <a:r>
              <a:rPr lang="en-IN" dirty="0"/>
              <a:t>Apps Subnets	DB Subnets	Platform Sub	Management	Public Sub</a:t>
            </a:r>
            <a:endParaRPr lang="en-GB" dirty="0"/>
          </a:p>
        </p:txBody>
      </p:sp>
      <p:cxnSp>
        <p:nvCxnSpPr>
          <p:cNvPr id="36" name="Straight Arrow Connector 35">
            <a:extLst>
              <a:ext uri="{FF2B5EF4-FFF2-40B4-BE49-F238E27FC236}">
                <a16:creationId xmlns:a16="http://schemas.microsoft.com/office/drawing/2014/main" id="{5602770F-8ED7-CEF8-B605-A0649CDB7473}"/>
              </a:ext>
            </a:extLst>
          </p:cNvPr>
          <p:cNvCxnSpPr/>
          <p:nvPr/>
        </p:nvCxnSpPr>
        <p:spPr>
          <a:xfrm>
            <a:off x="2168013" y="1135626"/>
            <a:ext cx="0" cy="4129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7A260DE5-F90E-B093-A520-3E5A3CB24DB6}"/>
              </a:ext>
            </a:extLst>
          </p:cNvPr>
          <p:cNvCxnSpPr/>
          <p:nvPr/>
        </p:nvCxnSpPr>
        <p:spPr>
          <a:xfrm>
            <a:off x="3967316" y="1209368"/>
            <a:ext cx="0" cy="3392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9A85828A-59B8-20F4-66F8-6C509808CBD8}"/>
              </a:ext>
            </a:extLst>
          </p:cNvPr>
          <p:cNvCxnSpPr>
            <a:cxnSpLocks/>
            <a:stCxn id="35" idx="2"/>
            <a:endCxn id="10" idx="0"/>
          </p:cNvCxnSpPr>
          <p:nvPr/>
        </p:nvCxnSpPr>
        <p:spPr>
          <a:xfrm flipH="1">
            <a:off x="5872321" y="1135935"/>
            <a:ext cx="7370" cy="4126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2EBBADDD-E396-3522-CB1F-A8F27AAD024C}"/>
              </a:ext>
            </a:extLst>
          </p:cNvPr>
          <p:cNvCxnSpPr/>
          <p:nvPr/>
        </p:nvCxnSpPr>
        <p:spPr>
          <a:xfrm>
            <a:off x="7669161" y="1135626"/>
            <a:ext cx="0" cy="4129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6C4C7B77-7ABB-5F03-D51E-7966FE790857}"/>
              </a:ext>
            </a:extLst>
          </p:cNvPr>
          <p:cNvCxnSpPr>
            <a:cxnSpLocks/>
          </p:cNvCxnSpPr>
          <p:nvPr/>
        </p:nvCxnSpPr>
        <p:spPr>
          <a:xfrm>
            <a:off x="9399652" y="1098444"/>
            <a:ext cx="0" cy="4275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DD1A1E46-E888-6FBE-DC13-11D758FF2E13}"/>
              </a:ext>
            </a:extLst>
          </p:cNvPr>
          <p:cNvSpPr txBox="1"/>
          <p:nvPr/>
        </p:nvSpPr>
        <p:spPr>
          <a:xfrm>
            <a:off x="5227072" y="3241166"/>
            <a:ext cx="1388804" cy="646331"/>
          </a:xfrm>
          <a:prstGeom prst="rect">
            <a:avLst/>
          </a:prstGeom>
          <a:noFill/>
        </p:spPr>
        <p:txBody>
          <a:bodyPr wrap="square" rtlCol="0">
            <a:spAutoFit/>
          </a:bodyPr>
          <a:lstStyle/>
          <a:p>
            <a:r>
              <a:rPr lang="en-IN" dirty="0"/>
              <a:t>PRIVATE SUBNET</a:t>
            </a:r>
            <a:endParaRPr lang="en-GB" dirty="0"/>
          </a:p>
        </p:txBody>
      </p:sp>
    </p:spTree>
    <p:extLst>
      <p:ext uri="{BB962C8B-B14F-4D97-AF65-F5344CB8AC3E}">
        <p14:creationId xmlns:p14="http://schemas.microsoft.com/office/powerpoint/2010/main" val="909482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Rounded Corners 45">
            <a:extLst>
              <a:ext uri="{FF2B5EF4-FFF2-40B4-BE49-F238E27FC236}">
                <a16:creationId xmlns:a16="http://schemas.microsoft.com/office/drawing/2014/main" id="{DA512810-AD78-2D1C-E713-7A0E405F2A92}"/>
              </a:ext>
            </a:extLst>
          </p:cNvPr>
          <p:cNvSpPr/>
          <p:nvPr/>
        </p:nvSpPr>
        <p:spPr>
          <a:xfrm>
            <a:off x="8794955" y="1356852"/>
            <a:ext cx="2132978" cy="47342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Rounded Corners 44">
            <a:extLst>
              <a:ext uri="{FF2B5EF4-FFF2-40B4-BE49-F238E27FC236}">
                <a16:creationId xmlns:a16="http://schemas.microsoft.com/office/drawing/2014/main" id="{0B43891D-D8C4-637B-483D-B710C204344A}"/>
              </a:ext>
            </a:extLst>
          </p:cNvPr>
          <p:cNvSpPr/>
          <p:nvPr/>
        </p:nvSpPr>
        <p:spPr>
          <a:xfrm>
            <a:off x="958645" y="1356852"/>
            <a:ext cx="7681484" cy="48522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33CD3BC9-21BF-7130-95B7-91B3891E88B7}"/>
              </a:ext>
            </a:extLst>
          </p:cNvPr>
          <p:cNvSpPr/>
          <p:nvPr/>
        </p:nvSpPr>
        <p:spPr>
          <a:xfrm>
            <a:off x="1126404" y="4417140"/>
            <a:ext cx="9590140" cy="9733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7B936F8A-FC40-0D41-1988-BCB15D4C8B14}"/>
              </a:ext>
            </a:extLst>
          </p:cNvPr>
          <p:cNvSpPr/>
          <p:nvPr/>
        </p:nvSpPr>
        <p:spPr>
          <a:xfrm>
            <a:off x="1126404" y="3029464"/>
            <a:ext cx="9590140" cy="9733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80714029-ABF5-E5B9-13AF-38F622496DC8}"/>
              </a:ext>
            </a:extLst>
          </p:cNvPr>
          <p:cNvSpPr/>
          <p:nvPr/>
        </p:nvSpPr>
        <p:spPr>
          <a:xfrm>
            <a:off x="1120877" y="1799303"/>
            <a:ext cx="9590140" cy="9733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B811C37F-3801-37EC-B9D0-7122969E4BFD}"/>
              </a:ext>
            </a:extLst>
          </p:cNvPr>
          <p:cNvSpPr/>
          <p:nvPr/>
        </p:nvSpPr>
        <p:spPr>
          <a:xfrm>
            <a:off x="8787604" y="1548578"/>
            <a:ext cx="1482190" cy="41737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B1C5DC57-28FF-0963-3012-18EFE6751FF1}"/>
              </a:ext>
            </a:extLst>
          </p:cNvPr>
          <p:cNvSpPr/>
          <p:nvPr/>
        </p:nvSpPr>
        <p:spPr>
          <a:xfrm>
            <a:off x="6968470" y="1575687"/>
            <a:ext cx="1482190" cy="41737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7CFF68D1-D877-0DCE-3FD5-3CC7032B1DE3}"/>
              </a:ext>
            </a:extLst>
          </p:cNvPr>
          <p:cNvSpPr/>
          <p:nvPr/>
        </p:nvSpPr>
        <p:spPr>
          <a:xfrm>
            <a:off x="5146268" y="1548578"/>
            <a:ext cx="1482190" cy="41737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7AB225EC-B668-D167-7511-97A5042E2CAE}"/>
              </a:ext>
            </a:extLst>
          </p:cNvPr>
          <p:cNvSpPr/>
          <p:nvPr/>
        </p:nvSpPr>
        <p:spPr>
          <a:xfrm>
            <a:off x="3329098" y="1525991"/>
            <a:ext cx="1482190" cy="42234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CE9F269C-EF3D-1D90-417F-CB17B259935F}"/>
              </a:ext>
            </a:extLst>
          </p:cNvPr>
          <p:cNvSpPr/>
          <p:nvPr/>
        </p:nvSpPr>
        <p:spPr>
          <a:xfrm>
            <a:off x="1480983" y="1525992"/>
            <a:ext cx="1482190" cy="42234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C1552B40-B2FB-B989-4C64-0ECF76844CB2}"/>
              </a:ext>
            </a:extLst>
          </p:cNvPr>
          <p:cNvSpPr/>
          <p:nvPr/>
        </p:nvSpPr>
        <p:spPr>
          <a:xfrm>
            <a:off x="1480983" y="1548580"/>
            <a:ext cx="1474839" cy="417379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06778981-2FED-9C33-F548-CCBA6366113F}"/>
              </a:ext>
            </a:extLst>
          </p:cNvPr>
          <p:cNvSpPr/>
          <p:nvPr/>
        </p:nvSpPr>
        <p:spPr>
          <a:xfrm>
            <a:off x="752168" y="648929"/>
            <a:ext cx="10545097" cy="573712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9100D436-09B5-0CE1-FA89-6A0898362702}"/>
              </a:ext>
            </a:extLst>
          </p:cNvPr>
          <p:cNvSpPr/>
          <p:nvPr/>
        </p:nvSpPr>
        <p:spPr>
          <a:xfrm>
            <a:off x="3311010" y="1548579"/>
            <a:ext cx="1474839" cy="417379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278E8FE0-78EA-886C-6F16-AAF998A73212}"/>
              </a:ext>
            </a:extLst>
          </p:cNvPr>
          <p:cNvSpPr/>
          <p:nvPr/>
        </p:nvSpPr>
        <p:spPr>
          <a:xfrm>
            <a:off x="5134901" y="1548579"/>
            <a:ext cx="1474839" cy="417379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2F82C7BF-D300-C990-0BB1-14F878120E25}"/>
              </a:ext>
            </a:extLst>
          </p:cNvPr>
          <p:cNvSpPr/>
          <p:nvPr/>
        </p:nvSpPr>
        <p:spPr>
          <a:xfrm>
            <a:off x="6964928" y="1548579"/>
            <a:ext cx="1474839" cy="417379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CEC22FC9-3CCD-B03A-A246-A13AC1BD464E}"/>
              </a:ext>
            </a:extLst>
          </p:cNvPr>
          <p:cNvSpPr/>
          <p:nvPr/>
        </p:nvSpPr>
        <p:spPr>
          <a:xfrm>
            <a:off x="8794955" y="1548579"/>
            <a:ext cx="1474839" cy="417379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0D703DBD-3BA0-66F7-7DF8-D64F0094A006}"/>
              </a:ext>
            </a:extLst>
          </p:cNvPr>
          <p:cNvSpPr/>
          <p:nvPr/>
        </p:nvSpPr>
        <p:spPr>
          <a:xfrm>
            <a:off x="1120877" y="1799303"/>
            <a:ext cx="9590140" cy="9733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0C79E072-06B8-D2BC-C61C-595F4E477B4A}"/>
              </a:ext>
            </a:extLst>
          </p:cNvPr>
          <p:cNvSpPr/>
          <p:nvPr/>
        </p:nvSpPr>
        <p:spPr>
          <a:xfrm>
            <a:off x="1120877" y="3030793"/>
            <a:ext cx="9590140" cy="9733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B9BD8834-7A3C-D8EC-93E3-7BC30AAD5540}"/>
              </a:ext>
            </a:extLst>
          </p:cNvPr>
          <p:cNvSpPr/>
          <p:nvPr/>
        </p:nvSpPr>
        <p:spPr>
          <a:xfrm>
            <a:off x="1120877" y="4417140"/>
            <a:ext cx="9590140" cy="9733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12C49E12-3F6F-8DD6-8C13-23F0A68DE829}"/>
              </a:ext>
            </a:extLst>
          </p:cNvPr>
          <p:cNvSpPr txBox="1"/>
          <p:nvPr/>
        </p:nvSpPr>
        <p:spPr>
          <a:xfrm>
            <a:off x="752168" y="117987"/>
            <a:ext cx="1622321" cy="369332"/>
          </a:xfrm>
          <a:prstGeom prst="rect">
            <a:avLst/>
          </a:prstGeom>
          <a:noFill/>
        </p:spPr>
        <p:txBody>
          <a:bodyPr wrap="square" rtlCol="0">
            <a:spAutoFit/>
          </a:bodyPr>
          <a:lstStyle/>
          <a:p>
            <a:r>
              <a:rPr lang="en-IN" b="1" dirty="0"/>
              <a:t>AWS VPC</a:t>
            </a:r>
            <a:endParaRPr lang="en-GB" b="1" dirty="0"/>
          </a:p>
        </p:txBody>
      </p:sp>
      <p:sp>
        <p:nvSpPr>
          <p:cNvPr id="20" name="TextBox 19">
            <a:extLst>
              <a:ext uri="{FF2B5EF4-FFF2-40B4-BE49-F238E27FC236}">
                <a16:creationId xmlns:a16="http://schemas.microsoft.com/office/drawing/2014/main" id="{58999D04-247E-4B3E-5D5D-52019439729F}"/>
              </a:ext>
            </a:extLst>
          </p:cNvPr>
          <p:cNvSpPr txBox="1"/>
          <p:nvPr/>
        </p:nvSpPr>
        <p:spPr>
          <a:xfrm rot="16200000">
            <a:off x="9091486" y="3318076"/>
            <a:ext cx="4734232" cy="369332"/>
          </a:xfrm>
          <a:prstGeom prst="rect">
            <a:avLst/>
          </a:prstGeom>
          <a:noFill/>
        </p:spPr>
        <p:txBody>
          <a:bodyPr wrap="square" rtlCol="0">
            <a:spAutoFit/>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us-west-2c         us-west-2b        us-west-2a</a:t>
            </a:r>
            <a:endParaRPr lang="en-GB" dirty="0"/>
          </a:p>
        </p:txBody>
      </p:sp>
      <p:cxnSp>
        <p:nvCxnSpPr>
          <p:cNvPr id="21" name="Straight Arrow Connector 20">
            <a:extLst>
              <a:ext uri="{FF2B5EF4-FFF2-40B4-BE49-F238E27FC236}">
                <a16:creationId xmlns:a16="http://schemas.microsoft.com/office/drawing/2014/main" id="{5600FE48-F392-5F91-7DFE-B5E741C9EB89}"/>
              </a:ext>
            </a:extLst>
          </p:cNvPr>
          <p:cNvCxnSpPr>
            <a:stCxn id="16" idx="3"/>
          </p:cNvCxnSpPr>
          <p:nvPr/>
        </p:nvCxnSpPr>
        <p:spPr>
          <a:xfrm>
            <a:off x="10711017" y="2286000"/>
            <a:ext cx="718983" cy="294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031A06ED-5FC0-C927-B1B9-09D87F39D3C5}"/>
              </a:ext>
            </a:extLst>
          </p:cNvPr>
          <p:cNvCxnSpPr>
            <a:cxnSpLocks/>
            <a:stCxn id="17" idx="3"/>
          </p:cNvCxnSpPr>
          <p:nvPr/>
        </p:nvCxnSpPr>
        <p:spPr>
          <a:xfrm>
            <a:off x="10711017" y="3517490"/>
            <a:ext cx="718983" cy="2064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EEE59C54-35F0-1678-9C68-A1F590097FE2}"/>
              </a:ext>
            </a:extLst>
          </p:cNvPr>
          <p:cNvCxnSpPr>
            <a:stCxn id="18" idx="3"/>
          </p:cNvCxnSpPr>
          <p:nvPr/>
        </p:nvCxnSpPr>
        <p:spPr>
          <a:xfrm>
            <a:off x="10711017" y="4903837"/>
            <a:ext cx="718983" cy="3318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8221CE6F-23D1-E7F7-0246-442BED004D1A}"/>
              </a:ext>
            </a:extLst>
          </p:cNvPr>
          <p:cNvSpPr txBox="1"/>
          <p:nvPr/>
        </p:nvSpPr>
        <p:spPr>
          <a:xfrm>
            <a:off x="9002673" y="2130831"/>
            <a:ext cx="1032387" cy="646331"/>
          </a:xfrm>
          <a:prstGeom prst="rect">
            <a:avLst/>
          </a:prstGeom>
          <a:noFill/>
        </p:spPr>
        <p:txBody>
          <a:bodyPr wrap="square" rtlCol="0">
            <a:spAutoFit/>
          </a:bodyPr>
          <a:lstStyle/>
          <a:p>
            <a:r>
              <a:rPr lang="en-IN" dirty="0"/>
              <a:t>PUBLIC SUBNET</a:t>
            </a:r>
            <a:endParaRPr lang="en-GB" dirty="0"/>
          </a:p>
        </p:txBody>
      </p:sp>
      <p:sp>
        <p:nvSpPr>
          <p:cNvPr id="25" name="TextBox 24">
            <a:extLst>
              <a:ext uri="{FF2B5EF4-FFF2-40B4-BE49-F238E27FC236}">
                <a16:creationId xmlns:a16="http://schemas.microsoft.com/office/drawing/2014/main" id="{67177B73-83D3-442F-317E-E098AAE55137}"/>
              </a:ext>
            </a:extLst>
          </p:cNvPr>
          <p:cNvSpPr txBox="1"/>
          <p:nvPr/>
        </p:nvSpPr>
        <p:spPr>
          <a:xfrm>
            <a:off x="9002672" y="3241167"/>
            <a:ext cx="1032387" cy="646331"/>
          </a:xfrm>
          <a:prstGeom prst="rect">
            <a:avLst/>
          </a:prstGeom>
          <a:noFill/>
        </p:spPr>
        <p:txBody>
          <a:bodyPr wrap="square" rtlCol="0">
            <a:spAutoFit/>
          </a:bodyPr>
          <a:lstStyle/>
          <a:p>
            <a:r>
              <a:rPr lang="en-IN" dirty="0"/>
              <a:t>PUBLIC SUBNET</a:t>
            </a:r>
            <a:endParaRPr lang="en-GB" dirty="0"/>
          </a:p>
        </p:txBody>
      </p:sp>
      <p:sp>
        <p:nvSpPr>
          <p:cNvPr id="26" name="TextBox 25">
            <a:extLst>
              <a:ext uri="{FF2B5EF4-FFF2-40B4-BE49-F238E27FC236}">
                <a16:creationId xmlns:a16="http://schemas.microsoft.com/office/drawing/2014/main" id="{4EFDED0C-A8D3-E972-D919-DE22CD017C35}"/>
              </a:ext>
            </a:extLst>
          </p:cNvPr>
          <p:cNvSpPr txBox="1"/>
          <p:nvPr/>
        </p:nvSpPr>
        <p:spPr>
          <a:xfrm>
            <a:off x="9003609" y="4586957"/>
            <a:ext cx="1032387" cy="646331"/>
          </a:xfrm>
          <a:prstGeom prst="rect">
            <a:avLst/>
          </a:prstGeom>
          <a:noFill/>
        </p:spPr>
        <p:txBody>
          <a:bodyPr wrap="square" rtlCol="0">
            <a:spAutoFit/>
          </a:bodyPr>
          <a:lstStyle/>
          <a:p>
            <a:r>
              <a:rPr lang="en-IN" dirty="0"/>
              <a:t>PUBLIC SUBNET</a:t>
            </a:r>
            <a:endParaRPr lang="en-GB" dirty="0"/>
          </a:p>
        </p:txBody>
      </p:sp>
      <p:sp>
        <p:nvSpPr>
          <p:cNvPr id="27" name="TextBox 26">
            <a:extLst>
              <a:ext uri="{FF2B5EF4-FFF2-40B4-BE49-F238E27FC236}">
                <a16:creationId xmlns:a16="http://schemas.microsoft.com/office/drawing/2014/main" id="{DBF4CA02-FC4E-0EA6-FA2A-5DF281CEA6A3}"/>
              </a:ext>
            </a:extLst>
          </p:cNvPr>
          <p:cNvSpPr txBox="1"/>
          <p:nvPr/>
        </p:nvSpPr>
        <p:spPr>
          <a:xfrm>
            <a:off x="1632761" y="3256625"/>
            <a:ext cx="1388804" cy="646331"/>
          </a:xfrm>
          <a:prstGeom prst="rect">
            <a:avLst/>
          </a:prstGeom>
          <a:noFill/>
        </p:spPr>
        <p:txBody>
          <a:bodyPr wrap="square" rtlCol="0">
            <a:spAutoFit/>
          </a:bodyPr>
          <a:lstStyle/>
          <a:p>
            <a:r>
              <a:rPr lang="en-IN" dirty="0"/>
              <a:t>PRIVATE SUBNET</a:t>
            </a:r>
            <a:endParaRPr lang="en-GB" dirty="0"/>
          </a:p>
        </p:txBody>
      </p:sp>
      <p:sp>
        <p:nvSpPr>
          <p:cNvPr id="28" name="TextBox 27">
            <a:extLst>
              <a:ext uri="{FF2B5EF4-FFF2-40B4-BE49-F238E27FC236}">
                <a16:creationId xmlns:a16="http://schemas.microsoft.com/office/drawing/2014/main" id="{984B4CC6-C28C-9C0D-7731-3735A772BB87}"/>
              </a:ext>
            </a:extLst>
          </p:cNvPr>
          <p:cNvSpPr txBox="1"/>
          <p:nvPr/>
        </p:nvSpPr>
        <p:spPr>
          <a:xfrm>
            <a:off x="1604505" y="2080652"/>
            <a:ext cx="1388804" cy="646331"/>
          </a:xfrm>
          <a:prstGeom prst="rect">
            <a:avLst/>
          </a:prstGeom>
          <a:noFill/>
        </p:spPr>
        <p:txBody>
          <a:bodyPr wrap="square" rtlCol="0">
            <a:spAutoFit/>
          </a:bodyPr>
          <a:lstStyle/>
          <a:p>
            <a:r>
              <a:rPr lang="en-IN" dirty="0"/>
              <a:t>PRIVATE SUBNET</a:t>
            </a:r>
            <a:endParaRPr lang="en-GB" dirty="0"/>
          </a:p>
        </p:txBody>
      </p:sp>
      <p:sp>
        <p:nvSpPr>
          <p:cNvPr id="29" name="TextBox 28">
            <a:extLst>
              <a:ext uri="{FF2B5EF4-FFF2-40B4-BE49-F238E27FC236}">
                <a16:creationId xmlns:a16="http://schemas.microsoft.com/office/drawing/2014/main" id="{95999E69-6D47-C76E-21F4-8777E72490BF}"/>
              </a:ext>
            </a:extLst>
          </p:cNvPr>
          <p:cNvSpPr txBox="1"/>
          <p:nvPr/>
        </p:nvSpPr>
        <p:spPr>
          <a:xfrm>
            <a:off x="1599890" y="4586957"/>
            <a:ext cx="1388804" cy="646331"/>
          </a:xfrm>
          <a:prstGeom prst="rect">
            <a:avLst/>
          </a:prstGeom>
          <a:noFill/>
        </p:spPr>
        <p:txBody>
          <a:bodyPr wrap="square" rtlCol="0">
            <a:spAutoFit/>
          </a:bodyPr>
          <a:lstStyle/>
          <a:p>
            <a:r>
              <a:rPr lang="en-IN" dirty="0"/>
              <a:t>PRIVATE SUBNET</a:t>
            </a:r>
            <a:endParaRPr lang="en-GB" dirty="0"/>
          </a:p>
        </p:txBody>
      </p:sp>
      <p:sp>
        <p:nvSpPr>
          <p:cNvPr id="30" name="TextBox 29">
            <a:extLst>
              <a:ext uri="{FF2B5EF4-FFF2-40B4-BE49-F238E27FC236}">
                <a16:creationId xmlns:a16="http://schemas.microsoft.com/office/drawing/2014/main" id="{00563FC3-B58B-505F-F0E5-59BE7DA8020A}"/>
              </a:ext>
            </a:extLst>
          </p:cNvPr>
          <p:cNvSpPr txBox="1"/>
          <p:nvPr/>
        </p:nvSpPr>
        <p:spPr>
          <a:xfrm>
            <a:off x="3464638" y="2126366"/>
            <a:ext cx="1388804" cy="646331"/>
          </a:xfrm>
          <a:prstGeom prst="rect">
            <a:avLst/>
          </a:prstGeom>
          <a:noFill/>
        </p:spPr>
        <p:txBody>
          <a:bodyPr wrap="square" rtlCol="0">
            <a:spAutoFit/>
          </a:bodyPr>
          <a:lstStyle/>
          <a:p>
            <a:r>
              <a:rPr lang="en-IN" dirty="0"/>
              <a:t>PRIVATE SUBNET</a:t>
            </a:r>
            <a:endParaRPr lang="en-GB" dirty="0"/>
          </a:p>
        </p:txBody>
      </p:sp>
      <p:sp>
        <p:nvSpPr>
          <p:cNvPr id="31" name="TextBox 30">
            <a:extLst>
              <a:ext uri="{FF2B5EF4-FFF2-40B4-BE49-F238E27FC236}">
                <a16:creationId xmlns:a16="http://schemas.microsoft.com/office/drawing/2014/main" id="{F4ECEC05-5960-F90E-470B-5B8B9B33112E}"/>
              </a:ext>
            </a:extLst>
          </p:cNvPr>
          <p:cNvSpPr txBox="1"/>
          <p:nvPr/>
        </p:nvSpPr>
        <p:spPr>
          <a:xfrm>
            <a:off x="3503679" y="3200610"/>
            <a:ext cx="1388804" cy="646331"/>
          </a:xfrm>
          <a:prstGeom prst="rect">
            <a:avLst/>
          </a:prstGeom>
          <a:noFill/>
        </p:spPr>
        <p:txBody>
          <a:bodyPr wrap="square" rtlCol="0">
            <a:spAutoFit/>
          </a:bodyPr>
          <a:lstStyle/>
          <a:p>
            <a:r>
              <a:rPr lang="en-IN" dirty="0"/>
              <a:t>PRIVATE SUBNET</a:t>
            </a:r>
            <a:endParaRPr lang="en-GB" dirty="0"/>
          </a:p>
        </p:txBody>
      </p:sp>
      <p:sp>
        <p:nvSpPr>
          <p:cNvPr id="32" name="TextBox 31">
            <a:extLst>
              <a:ext uri="{FF2B5EF4-FFF2-40B4-BE49-F238E27FC236}">
                <a16:creationId xmlns:a16="http://schemas.microsoft.com/office/drawing/2014/main" id="{906C2E4E-F4ED-0FEE-15C4-B99322D20F0A}"/>
              </a:ext>
            </a:extLst>
          </p:cNvPr>
          <p:cNvSpPr txBox="1"/>
          <p:nvPr/>
        </p:nvSpPr>
        <p:spPr>
          <a:xfrm>
            <a:off x="3387828" y="4580671"/>
            <a:ext cx="1388804" cy="646331"/>
          </a:xfrm>
          <a:prstGeom prst="rect">
            <a:avLst/>
          </a:prstGeom>
          <a:noFill/>
        </p:spPr>
        <p:txBody>
          <a:bodyPr wrap="square" rtlCol="0">
            <a:spAutoFit/>
          </a:bodyPr>
          <a:lstStyle/>
          <a:p>
            <a:r>
              <a:rPr lang="en-IN" dirty="0"/>
              <a:t>PRIVATE SUBNET</a:t>
            </a:r>
            <a:endParaRPr lang="en-GB" dirty="0"/>
          </a:p>
        </p:txBody>
      </p:sp>
      <p:sp>
        <p:nvSpPr>
          <p:cNvPr id="33" name="TextBox 32">
            <a:extLst>
              <a:ext uri="{FF2B5EF4-FFF2-40B4-BE49-F238E27FC236}">
                <a16:creationId xmlns:a16="http://schemas.microsoft.com/office/drawing/2014/main" id="{76F77475-9804-6A0B-C771-F1BC60996D7F}"/>
              </a:ext>
            </a:extLst>
          </p:cNvPr>
          <p:cNvSpPr txBox="1"/>
          <p:nvPr/>
        </p:nvSpPr>
        <p:spPr>
          <a:xfrm>
            <a:off x="5294665" y="2052623"/>
            <a:ext cx="1388804" cy="646331"/>
          </a:xfrm>
          <a:prstGeom prst="rect">
            <a:avLst/>
          </a:prstGeom>
          <a:noFill/>
        </p:spPr>
        <p:txBody>
          <a:bodyPr wrap="square" rtlCol="0">
            <a:spAutoFit/>
          </a:bodyPr>
          <a:lstStyle/>
          <a:p>
            <a:r>
              <a:rPr lang="en-IN" dirty="0"/>
              <a:t>PRIVATE SUBNET</a:t>
            </a:r>
            <a:endParaRPr lang="en-GB" dirty="0"/>
          </a:p>
        </p:txBody>
      </p:sp>
      <p:sp>
        <p:nvSpPr>
          <p:cNvPr id="34" name="TextBox 33">
            <a:extLst>
              <a:ext uri="{FF2B5EF4-FFF2-40B4-BE49-F238E27FC236}">
                <a16:creationId xmlns:a16="http://schemas.microsoft.com/office/drawing/2014/main" id="{6D3A58B8-95B9-4650-1F19-14AD084F0C99}"/>
              </a:ext>
            </a:extLst>
          </p:cNvPr>
          <p:cNvSpPr txBox="1"/>
          <p:nvPr/>
        </p:nvSpPr>
        <p:spPr>
          <a:xfrm>
            <a:off x="5217855" y="4605393"/>
            <a:ext cx="1388804" cy="646331"/>
          </a:xfrm>
          <a:prstGeom prst="rect">
            <a:avLst/>
          </a:prstGeom>
          <a:noFill/>
        </p:spPr>
        <p:txBody>
          <a:bodyPr wrap="square" rtlCol="0">
            <a:spAutoFit/>
          </a:bodyPr>
          <a:lstStyle/>
          <a:p>
            <a:r>
              <a:rPr lang="en-IN" dirty="0"/>
              <a:t>PRIVATE SUBNET</a:t>
            </a:r>
            <a:endParaRPr lang="en-GB" dirty="0"/>
          </a:p>
        </p:txBody>
      </p:sp>
      <p:sp>
        <p:nvSpPr>
          <p:cNvPr id="35" name="TextBox 34">
            <a:extLst>
              <a:ext uri="{FF2B5EF4-FFF2-40B4-BE49-F238E27FC236}">
                <a16:creationId xmlns:a16="http://schemas.microsoft.com/office/drawing/2014/main" id="{4B624139-D82E-FF07-2A47-624026E03DEB}"/>
              </a:ext>
            </a:extLst>
          </p:cNvPr>
          <p:cNvSpPr txBox="1"/>
          <p:nvPr/>
        </p:nvSpPr>
        <p:spPr>
          <a:xfrm>
            <a:off x="7185540" y="2052623"/>
            <a:ext cx="1388804" cy="646331"/>
          </a:xfrm>
          <a:prstGeom prst="rect">
            <a:avLst/>
          </a:prstGeom>
          <a:noFill/>
        </p:spPr>
        <p:txBody>
          <a:bodyPr wrap="square" rtlCol="0">
            <a:spAutoFit/>
          </a:bodyPr>
          <a:lstStyle/>
          <a:p>
            <a:r>
              <a:rPr lang="en-IN" dirty="0"/>
              <a:t>PRIVATE SUBNET</a:t>
            </a:r>
            <a:endParaRPr lang="en-GB" dirty="0"/>
          </a:p>
        </p:txBody>
      </p:sp>
      <p:sp>
        <p:nvSpPr>
          <p:cNvPr id="36" name="TextBox 35">
            <a:extLst>
              <a:ext uri="{FF2B5EF4-FFF2-40B4-BE49-F238E27FC236}">
                <a16:creationId xmlns:a16="http://schemas.microsoft.com/office/drawing/2014/main" id="{A5CFF160-3BBD-18A6-E6BA-6565C1D4AD67}"/>
              </a:ext>
            </a:extLst>
          </p:cNvPr>
          <p:cNvSpPr txBox="1"/>
          <p:nvPr/>
        </p:nvSpPr>
        <p:spPr>
          <a:xfrm>
            <a:off x="7096411" y="3297560"/>
            <a:ext cx="1388804" cy="646331"/>
          </a:xfrm>
          <a:prstGeom prst="rect">
            <a:avLst/>
          </a:prstGeom>
          <a:noFill/>
        </p:spPr>
        <p:txBody>
          <a:bodyPr wrap="square" rtlCol="0">
            <a:spAutoFit/>
          </a:bodyPr>
          <a:lstStyle/>
          <a:p>
            <a:r>
              <a:rPr lang="en-IN" dirty="0"/>
              <a:t>PRIVATE SUBNET</a:t>
            </a:r>
            <a:endParaRPr lang="en-GB" dirty="0"/>
          </a:p>
        </p:txBody>
      </p:sp>
      <p:sp>
        <p:nvSpPr>
          <p:cNvPr id="37" name="TextBox 36">
            <a:extLst>
              <a:ext uri="{FF2B5EF4-FFF2-40B4-BE49-F238E27FC236}">
                <a16:creationId xmlns:a16="http://schemas.microsoft.com/office/drawing/2014/main" id="{89E4C80F-5A5E-F9D8-4099-B43AC1479C8B}"/>
              </a:ext>
            </a:extLst>
          </p:cNvPr>
          <p:cNvSpPr txBox="1"/>
          <p:nvPr/>
        </p:nvSpPr>
        <p:spPr>
          <a:xfrm>
            <a:off x="7112734" y="4679137"/>
            <a:ext cx="1388804" cy="646331"/>
          </a:xfrm>
          <a:prstGeom prst="rect">
            <a:avLst/>
          </a:prstGeom>
          <a:noFill/>
        </p:spPr>
        <p:txBody>
          <a:bodyPr wrap="square" rtlCol="0">
            <a:spAutoFit/>
          </a:bodyPr>
          <a:lstStyle/>
          <a:p>
            <a:r>
              <a:rPr lang="en-IN" dirty="0"/>
              <a:t>PRIVATE SUBNET</a:t>
            </a:r>
            <a:endParaRPr lang="en-GB" dirty="0"/>
          </a:p>
        </p:txBody>
      </p:sp>
      <p:sp>
        <p:nvSpPr>
          <p:cNvPr id="38" name="TextBox 37">
            <a:extLst>
              <a:ext uri="{FF2B5EF4-FFF2-40B4-BE49-F238E27FC236}">
                <a16:creationId xmlns:a16="http://schemas.microsoft.com/office/drawing/2014/main" id="{1BBBF859-A5A0-293A-452D-58301E6957BA}"/>
              </a:ext>
            </a:extLst>
          </p:cNvPr>
          <p:cNvSpPr txBox="1"/>
          <p:nvPr/>
        </p:nvSpPr>
        <p:spPr>
          <a:xfrm>
            <a:off x="1423220" y="753097"/>
            <a:ext cx="8912942" cy="382838"/>
          </a:xfrm>
          <a:prstGeom prst="rect">
            <a:avLst/>
          </a:prstGeom>
          <a:noFill/>
        </p:spPr>
        <p:txBody>
          <a:bodyPr wrap="square" rtlCol="0">
            <a:spAutoFit/>
          </a:bodyPr>
          <a:lstStyle/>
          <a:p>
            <a:r>
              <a:rPr lang="en-IN" dirty="0"/>
              <a:t>Apps Subnets	DB Subnets	Platform Sub	Management	Public Sub</a:t>
            </a:r>
            <a:endParaRPr lang="en-GB" dirty="0"/>
          </a:p>
        </p:txBody>
      </p:sp>
      <p:cxnSp>
        <p:nvCxnSpPr>
          <p:cNvPr id="39" name="Straight Arrow Connector 38">
            <a:extLst>
              <a:ext uri="{FF2B5EF4-FFF2-40B4-BE49-F238E27FC236}">
                <a16:creationId xmlns:a16="http://schemas.microsoft.com/office/drawing/2014/main" id="{3D183693-57EA-8DB4-E32A-38A65C79A34A}"/>
              </a:ext>
            </a:extLst>
          </p:cNvPr>
          <p:cNvCxnSpPr/>
          <p:nvPr/>
        </p:nvCxnSpPr>
        <p:spPr>
          <a:xfrm>
            <a:off x="2168013" y="1135626"/>
            <a:ext cx="0" cy="4129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E204961D-2573-849B-6A8C-BA3CB6A3FD30}"/>
              </a:ext>
            </a:extLst>
          </p:cNvPr>
          <p:cNvCxnSpPr/>
          <p:nvPr/>
        </p:nvCxnSpPr>
        <p:spPr>
          <a:xfrm>
            <a:off x="3967316" y="1209368"/>
            <a:ext cx="0" cy="3392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8AE90540-1B06-D228-F346-8D0073063251}"/>
              </a:ext>
            </a:extLst>
          </p:cNvPr>
          <p:cNvCxnSpPr>
            <a:cxnSpLocks/>
            <a:stCxn id="38" idx="2"/>
            <a:endCxn id="13" idx="0"/>
          </p:cNvCxnSpPr>
          <p:nvPr/>
        </p:nvCxnSpPr>
        <p:spPr>
          <a:xfrm flipH="1">
            <a:off x="5872321" y="1135935"/>
            <a:ext cx="7370" cy="4126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C1317394-D44B-E6F3-D58F-D1562A6DF6E8}"/>
              </a:ext>
            </a:extLst>
          </p:cNvPr>
          <p:cNvCxnSpPr/>
          <p:nvPr/>
        </p:nvCxnSpPr>
        <p:spPr>
          <a:xfrm>
            <a:off x="7669161" y="1135626"/>
            <a:ext cx="0" cy="4129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D1FF9ABD-D6D6-9E2F-A510-EDDBEC9AA3F7}"/>
              </a:ext>
            </a:extLst>
          </p:cNvPr>
          <p:cNvCxnSpPr>
            <a:cxnSpLocks/>
          </p:cNvCxnSpPr>
          <p:nvPr/>
        </p:nvCxnSpPr>
        <p:spPr>
          <a:xfrm>
            <a:off x="9399652" y="1098444"/>
            <a:ext cx="0" cy="4275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4DF41D09-DE1F-25E6-8C01-C82AD72515D6}"/>
              </a:ext>
            </a:extLst>
          </p:cNvPr>
          <p:cNvSpPr txBox="1"/>
          <p:nvPr/>
        </p:nvSpPr>
        <p:spPr>
          <a:xfrm>
            <a:off x="5227072" y="3241166"/>
            <a:ext cx="1388804" cy="646331"/>
          </a:xfrm>
          <a:prstGeom prst="rect">
            <a:avLst/>
          </a:prstGeom>
          <a:noFill/>
        </p:spPr>
        <p:txBody>
          <a:bodyPr wrap="square" rtlCol="0">
            <a:spAutoFit/>
          </a:bodyPr>
          <a:lstStyle/>
          <a:p>
            <a:r>
              <a:rPr lang="en-IN" dirty="0"/>
              <a:t>PRIVATE SUBNET</a:t>
            </a:r>
            <a:endParaRPr lang="en-GB" dirty="0"/>
          </a:p>
        </p:txBody>
      </p:sp>
      <p:cxnSp>
        <p:nvCxnSpPr>
          <p:cNvPr id="48" name="Straight Arrow Connector 47">
            <a:extLst>
              <a:ext uri="{FF2B5EF4-FFF2-40B4-BE49-F238E27FC236}">
                <a16:creationId xmlns:a16="http://schemas.microsoft.com/office/drawing/2014/main" id="{4702BCFE-2C4B-54CD-4D48-FE74D524DF00}"/>
              </a:ext>
            </a:extLst>
          </p:cNvPr>
          <p:cNvCxnSpPr/>
          <p:nvPr/>
        </p:nvCxnSpPr>
        <p:spPr>
          <a:xfrm flipH="1" flipV="1">
            <a:off x="471948" y="3517490"/>
            <a:ext cx="486697" cy="10879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5DBE149A-C166-B0B6-DA9D-F92A59B363DB}"/>
              </a:ext>
            </a:extLst>
          </p:cNvPr>
          <p:cNvCxnSpPr/>
          <p:nvPr/>
        </p:nvCxnSpPr>
        <p:spPr>
          <a:xfrm flipV="1">
            <a:off x="10838958" y="487319"/>
            <a:ext cx="738527" cy="10386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TextBox 50">
            <a:extLst>
              <a:ext uri="{FF2B5EF4-FFF2-40B4-BE49-F238E27FC236}">
                <a16:creationId xmlns:a16="http://schemas.microsoft.com/office/drawing/2014/main" id="{467B0D56-D17E-A466-07B0-ACF42D8768FE}"/>
              </a:ext>
            </a:extLst>
          </p:cNvPr>
          <p:cNvSpPr txBox="1"/>
          <p:nvPr/>
        </p:nvSpPr>
        <p:spPr>
          <a:xfrm rot="16200000">
            <a:off x="-415801" y="3517490"/>
            <a:ext cx="1606274" cy="369332"/>
          </a:xfrm>
          <a:prstGeom prst="rect">
            <a:avLst/>
          </a:prstGeom>
          <a:noFill/>
        </p:spPr>
        <p:txBody>
          <a:bodyPr wrap="none" rtlCol="0">
            <a:spAutoFit/>
          </a:bodyPr>
          <a:lstStyle/>
          <a:p>
            <a:r>
              <a:rPr lang="en-IN" dirty="0"/>
              <a:t>NAT GATEWAY</a:t>
            </a:r>
            <a:endParaRPr lang="en-GB" dirty="0"/>
          </a:p>
        </p:txBody>
      </p:sp>
      <p:sp>
        <p:nvSpPr>
          <p:cNvPr id="95" name="TextBox 94">
            <a:extLst>
              <a:ext uri="{FF2B5EF4-FFF2-40B4-BE49-F238E27FC236}">
                <a16:creationId xmlns:a16="http://schemas.microsoft.com/office/drawing/2014/main" id="{8084B468-6AF9-B195-4D70-82E8F8742F79}"/>
              </a:ext>
            </a:extLst>
          </p:cNvPr>
          <p:cNvSpPr txBox="1"/>
          <p:nvPr/>
        </p:nvSpPr>
        <p:spPr>
          <a:xfrm>
            <a:off x="11337318" y="207095"/>
            <a:ext cx="611899" cy="369332"/>
          </a:xfrm>
          <a:prstGeom prst="rect">
            <a:avLst/>
          </a:prstGeom>
          <a:noFill/>
        </p:spPr>
        <p:txBody>
          <a:bodyPr wrap="none" rtlCol="0">
            <a:spAutoFit/>
          </a:bodyPr>
          <a:lstStyle/>
          <a:p>
            <a:r>
              <a:rPr lang="en-IN" dirty="0"/>
              <a:t>IGW</a:t>
            </a:r>
            <a:endParaRPr lang="en-GB" dirty="0"/>
          </a:p>
        </p:txBody>
      </p:sp>
    </p:spTree>
    <p:extLst>
      <p:ext uri="{BB962C8B-B14F-4D97-AF65-F5344CB8AC3E}">
        <p14:creationId xmlns:p14="http://schemas.microsoft.com/office/powerpoint/2010/main" val="272853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96</TotalTime>
  <Words>551</Words>
  <Application>Microsoft Office PowerPoint</Application>
  <PresentationFormat>Widescreen</PresentationFormat>
  <Paragraphs>101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Aptos</vt:lpstr>
      <vt:lpstr>Aptos Display</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Sandesh Sawardekar</dc:creator>
  <cp:lastModifiedBy>Sandesh Sawardekar</cp:lastModifiedBy>
  <cp:revision>6</cp:revision>
  <dcterms:created xsi:type="dcterms:W3CDTF">2024-11-09T06:15:08Z</dcterms:created>
  <dcterms:modified xsi:type="dcterms:W3CDTF">2024-11-15T11:09:04Z</dcterms:modified>
</cp:coreProperties>
</file>