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4" r:id="rId9"/>
    <p:sldId id="267" r:id="rId10"/>
    <p:sldId id="268"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DM Sans" pitchFamily="2" charset="0"/>
      <p:regular r:id="rId16"/>
      <p:bold r:id="rId17"/>
      <p:italic r:id="rId18"/>
      <p:boldItalic r:id="rId19"/>
    </p:embeddedFont>
    <p:embeddedFont>
      <p:font typeface="DM Sans Bold" charset="0"/>
      <p:regular r:id="rId20"/>
    </p:embeddedFont>
    <p:embeddedFont>
      <p:font typeface="Roboto" panose="02000000000000000000" pitchFamily="2"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5"/>
          <p:cNvSpPr txBox="1"/>
          <p:nvPr/>
        </p:nvSpPr>
        <p:spPr>
          <a:xfrm>
            <a:off x="1028700" y="1823146"/>
            <a:ext cx="16230600" cy="1203324"/>
          </a:xfrm>
          <a:prstGeom prst="rect">
            <a:avLst/>
          </a:prstGeom>
        </p:spPr>
        <p:txBody>
          <a:bodyPr lIns="0" tIns="0" rIns="0" bIns="0" rtlCol="0" anchor="t">
            <a:spAutoFit/>
          </a:bodyPr>
          <a:lstStyle/>
          <a:p>
            <a:pPr algn="ctr">
              <a:lnSpc>
                <a:spcPts val="9349"/>
              </a:lnSpc>
            </a:pPr>
            <a:r>
              <a:rPr lang="en-US" sz="8499" dirty="0">
                <a:solidFill>
                  <a:srgbClr val="000000"/>
                </a:solidFill>
                <a:latin typeface="DM Sans Bold"/>
              </a:rPr>
              <a:t>Insurance Claim Prediction</a:t>
            </a:r>
          </a:p>
        </p:txBody>
      </p:sp>
      <p:pic>
        <p:nvPicPr>
          <p:cNvPr id="26" name="Picture 25">
            <a:extLst>
              <a:ext uri="{FF2B5EF4-FFF2-40B4-BE49-F238E27FC236}">
                <a16:creationId xmlns:a16="http://schemas.microsoft.com/office/drawing/2014/main" id="{1BCAEE16-D676-8552-AC8A-BC8DB0ED4226}"/>
              </a:ext>
            </a:extLst>
          </p:cNvPr>
          <p:cNvPicPr>
            <a:picLocks noChangeAspect="1"/>
          </p:cNvPicPr>
          <p:nvPr/>
        </p:nvPicPr>
        <p:blipFill>
          <a:blip r:embed="rId2"/>
          <a:stretch>
            <a:fillRect/>
          </a:stretch>
        </p:blipFill>
        <p:spPr>
          <a:xfrm>
            <a:off x="685800" y="5410200"/>
            <a:ext cx="4876800" cy="4876800"/>
          </a:xfrm>
          <a:prstGeom prst="rect">
            <a:avLst/>
          </a:prstGeom>
        </p:spPr>
      </p:pic>
      <p:pic>
        <p:nvPicPr>
          <p:cNvPr id="27" name="Picture 26">
            <a:extLst>
              <a:ext uri="{FF2B5EF4-FFF2-40B4-BE49-F238E27FC236}">
                <a16:creationId xmlns:a16="http://schemas.microsoft.com/office/drawing/2014/main" id="{623E17B3-431B-702C-CE5A-4BE3ADA60463}"/>
              </a:ext>
            </a:extLst>
          </p:cNvPr>
          <p:cNvPicPr>
            <a:picLocks noChangeAspect="1"/>
          </p:cNvPicPr>
          <p:nvPr/>
        </p:nvPicPr>
        <p:blipFill>
          <a:blip r:embed="rId3"/>
          <a:stretch>
            <a:fillRect/>
          </a:stretch>
        </p:blipFill>
        <p:spPr>
          <a:xfrm>
            <a:off x="13182600" y="5410200"/>
            <a:ext cx="4876800" cy="4876800"/>
          </a:xfrm>
          <a:prstGeom prst="rect">
            <a:avLst/>
          </a:prstGeom>
        </p:spPr>
      </p:pic>
      <p:pic>
        <p:nvPicPr>
          <p:cNvPr id="28" name="Picture 27">
            <a:extLst>
              <a:ext uri="{FF2B5EF4-FFF2-40B4-BE49-F238E27FC236}">
                <a16:creationId xmlns:a16="http://schemas.microsoft.com/office/drawing/2014/main" id="{66235813-9963-BB97-07EB-5778CFCD17E5}"/>
              </a:ext>
            </a:extLst>
          </p:cNvPr>
          <p:cNvPicPr>
            <a:picLocks noChangeAspect="1"/>
          </p:cNvPicPr>
          <p:nvPr/>
        </p:nvPicPr>
        <p:blipFill>
          <a:blip r:embed="rId4"/>
          <a:stretch>
            <a:fillRect/>
          </a:stretch>
        </p:blipFill>
        <p:spPr>
          <a:xfrm>
            <a:off x="5562600" y="9083676"/>
            <a:ext cx="1203324" cy="1203324"/>
          </a:xfrm>
          <a:prstGeom prst="rect">
            <a:avLst/>
          </a:prstGeom>
        </p:spPr>
      </p:pic>
      <p:pic>
        <p:nvPicPr>
          <p:cNvPr id="29" name="Picture 28">
            <a:extLst>
              <a:ext uri="{FF2B5EF4-FFF2-40B4-BE49-F238E27FC236}">
                <a16:creationId xmlns:a16="http://schemas.microsoft.com/office/drawing/2014/main" id="{3046547D-5CF3-D7C7-7ECA-5D24B3DA8EA9}"/>
              </a:ext>
            </a:extLst>
          </p:cNvPr>
          <p:cNvPicPr>
            <a:picLocks noChangeAspect="1"/>
          </p:cNvPicPr>
          <p:nvPr/>
        </p:nvPicPr>
        <p:blipFill>
          <a:blip r:embed="rId5"/>
          <a:stretch>
            <a:fillRect/>
          </a:stretch>
        </p:blipFill>
        <p:spPr>
          <a:xfrm>
            <a:off x="7696200" y="8877300"/>
            <a:ext cx="1905000" cy="1905000"/>
          </a:xfrm>
          <a:prstGeom prst="rect">
            <a:avLst/>
          </a:prstGeom>
        </p:spPr>
      </p:pic>
      <p:sp>
        <p:nvSpPr>
          <p:cNvPr id="31" name="Thought Bubble: Cloud 30">
            <a:extLst>
              <a:ext uri="{FF2B5EF4-FFF2-40B4-BE49-F238E27FC236}">
                <a16:creationId xmlns:a16="http://schemas.microsoft.com/office/drawing/2014/main" id="{891F0AC1-C327-EF70-454F-FE2112621C18}"/>
              </a:ext>
            </a:extLst>
          </p:cNvPr>
          <p:cNvSpPr/>
          <p:nvPr/>
        </p:nvSpPr>
        <p:spPr>
          <a:xfrm>
            <a:off x="5590309" y="7015164"/>
            <a:ext cx="2819400" cy="173037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6D4D2DFD-AC7D-E54A-E508-632184D0402B}"/>
              </a:ext>
            </a:extLst>
          </p:cNvPr>
          <p:cNvSpPr txBox="1"/>
          <p:nvPr/>
        </p:nvSpPr>
        <p:spPr>
          <a:xfrm>
            <a:off x="5927724" y="7535264"/>
            <a:ext cx="1387476" cy="646331"/>
          </a:xfrm>
          <a:prstGeom prst="rect">
            <a:avLst/>
          </a:prstGeom>
          <a:noFill/>
        </p:spPr>
        <p:txBody>
          <a:bodyPr wrap="square" rtlCol="0">
            <a:spAutoFit/>
          </a:bodyPr>
          <a:lstStyle/>
          <a:p>
            <a:r>
              <a:rPr lang="en-IN" sz="3600" dirty="0">
                <a:solidFill>
                  <a:schemeClr val="bg1"/>
                </a:solidFill>
              </a:rPr>
              <a:t>Claim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Frequent Q&amp;A</a:t>
            </a:r>
          </a:p>
        </p:txBody>
      </p:sp>
      <p:sp>
        <p:nvSpPr>
          <p:cNvPr id="3" name="TextBox 3"/>
          <p:cNvSpPr txBox="1"/>
          <p:nvPr/>
        </p:nvSpPr>
        <p:spPr>
          <a:xfrm>
            <a:off x="1028700" y="2213264"/>
            <a:ext cx="16230600" cy="7793159"/>
          </a:xfrm>
          <a:prstGeom prst="rect">
            <a:avLst/>
          </a:prstGeom>
        </p:spPr>
        <p:txBody>
          <a:bodyPr lIns="0" tIns="0" rIns="0" bIns="0" rtlCol="0" anchor="t">
            <a:spAutoFit/>
          </a:bodyPr>
          <a:lstStyle/>
          <a:p>
            <a:pPr>
              <a:lnSpc>
                <a:spcPts val="5099"/>
              </a:lnSpc>
            </a:pPr>
            <a:r>
              <a:rPr lang="en-US" sz="3200" b="1" spc="33" dirty="0">
                <a:solidFill>
                  <a:srgbClr val="000000"/>
                </a:solidFill>
                <a:latin typeface="+mj-lt"/>
              </a:rPr>
              <a:t>A1: How can information help in </a:t>
            </a:r>
            <a:r>
              <a:rPr lang="en-US" sz="3200" b="1" spc="33" dirty="0" err="1">
                <a:solidFill>
                  <a:srgbClr val="000000"/>
                </a:solidFill>
                <a:latin typeface="+mj-lt"/>
              </a:rPr>
              <a:t>decision-making?</a:t>
            </a:r>
            <a:r>
              <a:rPr lang="en-US" sz="3200" spc="33" dirty="0" err="1">
                <a:solidFill>
                  <a:srgbClr val="000000"/>
                </a:solidFill>
                <a:latin typeface="+mj-lt"/>
              </a:rPr>
              <a:t>The</a:t>
            </a:r>
            <a:r>
              <a:rPr lang="en-US" sz="3200" spc="33" dirty="0">
                <a:solidFill>
                  <a:srgbClr val="000000"/>
                </a:solidFill>
                <a:latin typeface="+mj-lt"/>
              </a:rPr>
              <a:t> graph that came before this one is now updated. Also, it displays the same things with a little more value </a:t>
            </a:r>
            <a:r>
              <a:rPr lang="en-US" sz="3200" spc="33" dirty="0" err="1">
                <a:solidFill>
                  <a:srgbClr val="000000"/>
                </a:solidFill>
                <a:latin typeface="+mj-lt"/>
              </a:rPr>
              <a:t>information.Variables</a:t>
            </a:r>
            <a:r>
              <a:rPr lang="en-US" sz="3200" spc="33" dirty="0">
                <a:solidFill>
                  <a:srgbClr val="000000"/>
                </a:solidFill>
                <a:latin typeface="+mj-lt"/>
              </a:rPr>
              <a:t> are ranked according to importance in descending </a:t>
            </a:r>
            <a:r>
              <a:rPr lang="en-US" sz="3200" spc="33" dirty="0" err="1">
                <a:solidFill>
                  <a:srgbClr val="000000"/>
                </a:solidFill>
                <a:latin typeface="+mj-lt"/>
              </a:rPr>
              <a:t>order.Impact</a:t>
            </a:r>
            <a:r>
              <a:rPr lang="en-US" sz="3200" spc="33" dirty="0">
                <a:solidFill>
                  <a:srgbClr val="000000"/>
                </a:solidFill>
                <a:latin typeface="+mj-lt"/>
              </a:rPr>
              <a:t>: The horizontal placement indicates whether a higher or lower prediction is implied by the influence of that value.</a:t>
            </a:r>
          </a:p>
          <a:p>
            <a:pPr>
              <a:lnSpc>
                <a:spcPts val="5099"/>
              </a:lnSpc>
            </a:pPr>
            <a:r>
              <a:rPr lang="en-US" sz="3200" b="1" spc="33" dirty="0">
                <a:solidFill>
                  <a:srgbClr val="000000"/>
                </a:solidFill>
                <a:latin typeface="+mj-lt"/>
              </a:rPr>
              <a:t>A2: How can an individual's previous insurance claims alter the system's </a:t>
            </a:r>
            <a:r>
              <a:rPr lang="en-US" sz="3200" b="1" spc="33" dirty="0" err="1">
                <a:solidFill>
                  <a:srgbClr val="000000"/>
                </a:solidFill>
                <a:latin typeface="+mj-lt"/>
              </a:rPr>
              <a:t>output?</a:t>
            </a:r>
            <a:r>
              <a:rPr lang="en-US" sz="3200" spc="33" dirty="0" err="1">
                <a:solidFill>
                  <a:srgbClr val="000000"/>
                </a:solidFill>
                <a:latin typeface="+mj-lt"/>
              </a:rPr>
              <a:t>After</a:t>
            </a:r>
            <a:r>
              <a:rPr lang="en-US" sz="3200" spc="33" dirty="0">
                <a:solidFill>
                  <a:srgbClr val="000000"/>
                </a:solidFill>
                <a:latin typeface="+mj-lt"/>
              </a:rPr>
              <a:t> receiving a response to the initial query, the client may request a previous insurance claim. How does the output of the system vary when past claim values change even when other parameters do </a:t>
            </a:r>
            <a:r>
              <a:rPr lang="en-US" sz="3200" spc="33" dirty="0" err="1">
                <a:solidFill>
                  <a:srgbClr val="000000"/>
                </a:solidFill>
                <a:latin typeface="+mj-lt"/>
              </a:rPr>
              <a:t>not?Let's</a:t>
            </a:r>
            <a:r>
              <a:rPr lang="en-US" sz="3200" spc="33" dirty="0">
                <a:solidFill>
                  <a:srgbClr val="000000"/>
                </a:solidFill>
                <a:latin typeface="+mj-lt"/>
              </a:rPr>
              <a:t> talk about the Partial Dependence Plot to address this (PDP)PDP depicts the relationship between the characteristic and the target reaction. Some characteristics are diminished. This graph demonstrates how altering the value of Insurance Claims alters the expected result. It shows that as the value of an insurance claim rises, so does the likelihood of a car accident.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Objectives</a:t>
            </a:r>
          </a:p>
        </p:txBody>
      </p:sp>
      <p:sp>
        <p:nvSpPr>
          <p:cNvPr id="3" name="TextBox 3"/>
          <p:cNvSpPr txBox="1"/>
          <p:nvPr/>
        </p:nvSpPr>
        <p:spPr>
          <a:xfrm>
            <a:off x="1028700" y="1864809"/>
            <a:ext cx="17030700" cy="3772123"/>
          </a:xfrm>
          <a:prstGeom prst="rect">
            <a:avLst/>
          </a:prstGeom>
        </p:spPr>
        <p:txBody>
          <a:bodyPr wrap="square" lIns="0" tIns="0" rIns="0" bIns="0" rtlCol="0" anchor="t">
            <a:spAutoFit/>
          </a:bodyPr>
          <a:lstStyle/>
          <a:p>
            <a:pPr>
              <a:lnSpc>
                <a:spcPts val="5999"/>
              </a:lnSpc>
            </a:pPr>
            <a:r>
              <a:rPr lang="en-US" sz="3200" i="0" dirty="0">
                <a:solidFill>
                  <a:srgbClr val="394559"/>
                </a:solidFill>
                <a:effectLst/>
                <a:latin typeface="Roboto" panose="02000000000000000000" pitchFamily="2" charset="0"/>
              </a:rPr>
              <a:t>The primary goal of AI in insurance claim prediction is to determine whether a person will or won't get into trouble, whether they will or won't make an insurance claim, and how much it will cost if they do.</a:t>
            </a:r>
          </a:p>
          <a:p>
            <a:pPr>
              <a:lnSpc>
                <a:spcPts val="5999"/>
              </a:lnSpc>
            </a:pPr>
            <a:r>
              <a:rPr lang="en-US" sz="3200" spc="39" dirty="0">
                <a:solidFill>
                  <a:srgbClr val="000000"/>
                </a:solidFill>
                <a:latin typeface="DM Sans"/>
              </a:rPr>
              <a:t>When a customer's insurance claim is denied, they want to know why and what factors contributed to the decision. This is the process of AI in Insurance Claim Prediction.</a:t>
            </a:r>
          </a:p>
        </p:txBody>
      </p:sp>
      <p:sp>
        <p:nvSpPr>
          <p:cNvPr id="4" name="TextBox 4"/>
          <p:cNvSpPr txBox="1"/>
          <p:nvPr/>
        </p:nvSpPr>
        <p:spPr>
          <a:xfrm>
            <a:off x="1028700" y="5635830"/>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Benefits</a:t>
            </a:r>
          </a:p>
        </p:txBody>
      </p:sp>
      <p:sp>
        <p:nvSpPr>
          <p:cNvPr id="5" name="TextBox 5"/>
          <p:cNvSpPr txBox="1"/>
          <p:nvPr/>
        </p:nvSpPr>
        <p:spPr>
          <a:xfrm>
            <a:off x="1028700" y="6614786"/>
            <a:ext cx="16230600" cy="3031920"/>
          </a:xfrm>
          <a:prstGeom prst="rect">
            <a:avLst/>
          </a:prstGeom>
        </p:spPr>
        <p:txBody>
          <a:bodyPr lIns="0" tIns="0" rIns="0" bIns="0" rtlCol="0" anchor="t">
            <a:spAutoFit/>
          </a:bodyPr>
          <a:lstStyle/>
          <a:p>
            <a:pPr marL="863595" lvl="1" indent="-431797">
              <a:lnSpc>
                <a:spcPts val="5999"/>
              </a:lnSpc>
              <a:buFont typeface="Arial"/>
              <a:buChar char="•"/>
            </a:pPr>
            <a:r>
              <a:rPr lang="en-US" sz="3999" spc="39" dirty="0">
                <a:solidFill>
                  <a:srgbClr val="000000"/>
                </a:solidFill>
                <a:latin typeface="DM Sans"/>
              </a:rPr>
              <a:t>Predict a person's insurance claims</a:t>
            </a:r>
          </a:p>
          <a:p>
            <a:pPr marL="863595" lvl="1" indent="-431797">
              <a:lnSpc>
                <a:spcPts val="5999"/>
              </a:lnSpc>
              <a:buFont typeface="Arial"/>
              <a:buChar char="•"/>
            </a:pPr>
            <a:r>
              <a:rPr lang="en-US" sz="3999" spc="39" dirty="0">
                <a:solidFill>
                  <a:srgbClr val="000000"/>
                </a:solidFill>
                <a:latin typeface="DM Sans"/>
              </a:rPr>
              <a:t>Explains the reasons the claim was denied</a:t>
            </a:r>
          </a:p>
          <a:p>
            <a:pPr marL="863595" lvl="1" indent="-431797">
              <a:lnSpc>
                <a:spcPts val="5999"/>
              </a:lnSpc>
              <a:buFont typeface="Arial"/>
              <a:buChar char="•"/>
            </a:pPr>
            <a:r>
              <a:rPr lang="en-US" sz="3999" spc="39" dirty="0">
                <a:solidFill>
                  <a:srgbClr val="000000"/>
                </a:solidFill>
                <a:latin typeface="DM Sans"/>
              </a:rPr>
              <a:t>How the parameters relate to one another.</a:t>
            </a:r>
          </a:p>
          <a:p>
            <a:pPr marL="863595" lvl="1" indent="-431797">
              <a:lnSpc>
                <a:spcPts val="5999"/>
              </a:lnSpc>
              <a:buFont typeface="Arial"/>
              <a:buChar char="•"/>
            </a:pPr>
            <a:r>
              <a:rPr lang="en-US" sz="3999" spc="39" dirty="0">
                <a:solidFill>
                  <a:srgbClr val="000000"/>
                </a:solidFill>
                <a:latin typeface="DM Sans"/>
              </a:rPr>
              <a:t>Provides values that aid in outcome 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Data Sharing Agreement</a:t>
            </a:r>
          </a:p>
        </p:txBody>
      </p:sp>
      <p:sp>
        <p:nvSpPr>
          <p:cNvPr id="3" name="TextBox 3"/>
          <p:cNvSpPr txBox="1"/>
          <p:nvPr/>
        </p:nvSpPr>
        <p:spPr>
          <a:xfrm>
            <a:off x="1028700" y="2087879"/>
            <a:ext cx="16230600" cy="4570803"/>
          </a:xfrm>
          <a:prstGeom prst="rect">
            <a:avLst/>
          </a:prstGeom>
        </p:spPr>
        <p:txBody>
          <a:bodyPr lIns="0" tIns="0" rIns="0" bIns="0" rtlCol="0" anchor="t">
            <a:spAutoFit/>
          </a:bodyPr>
          <a:lstStyle/>
          <a:p>
            <a:pPr marL="863595" lvl="1" indent="-431797">
              <a:lnSpc>
                <a:spcPts val="5999"/>
              </a:lnSpc>
              <a:buFont typeface="Arial"/>
              <a:buChar char="•"/>
            </a:pPr>
            <a:r>
              <a:rPr lang="en-US" sz="3999" spc="39" dirty="0">
                <a:solidFill>
                  <a:srgbClr val="000000"/>
                </a:solidFill>
                <a:latin typeface="DM Sans"/>
              </a:rPr>
              <a:t>File used as dataset : Insurance</a:t>
            </a:r>
          </a:p>
          <a:p>
            <a:pPr marL="863595" lvl="1" indent="-431797">
              <a:lnSpc>
                <a:spcPts val="5999"/>
              </a:lnSpc>
              <a:buFont typeface="Arial"/>
              <a:buChar char="•"/>
            </a:pPr>
            <a:r>
              <a:rPr lang="en-US" sz="3999" spc="39" dirty="0">
                <a:solidFill>
                  <a:srgbClr val="000000"/>
                </a:solidFill>
                <a:latin typeface="DM Sans"/>
              </a:rPr>
              <a:t>Cleaned Data File Name: </a:t>
            </a:r>
            <a:r>
              <a:rPr lang="en-US" sz="3999" spc="39" dirty="0">
                <a:solidFill>
                  <a:srgbClr val="000000"/>
                </a:solidFill>
                <a:latin typeface="DM Sans Bold"/>
              </a:rPr>
              <a:t>insurance.csv</a:t>
            </a:r>
          </a:p>
          <a:p>
            <a:pPr marL="863595" lvl="1" indent="-431797">
              <a:lnSpc>
                <a:spcPts val="5999"/>
              </a:lnSpc>
              <a:buFont typeface="Arial"/>
              <a:buChar char="•"/>
            </a:pPr>
            <a:r>
              <a:rPr lang="en-US" sz="3999" spc="39" dirty="0">
                <a:solidFill>
                  <a:srgbClr val="000000"/>
                </a:solidFill>
                <a:latin typeface="DM Sans"/>
              </a:rPr>
              <a:t>Number of Columns: </a:t>
            </a:r>
            <a:r>
              <a:rPr lang="en-US" sz="3999" spc="39" dirty="0">
                <a:solidFill>
                  <a:srgbClr val="000000"/>
                </a:solidFill>
                <a:latin typeface="DM Sans Bold"/>
              </a:rPr>
              <a:t>7</a:t>
            </a:r>
          </a:p>
          <a:p>
            <a:pPr marL="863595" lvl="1" indent="-431797">
              <a:lnSpc>
                <a:spcPts val="5999"/>
              </a:lnSpc>
              <a:buFont typeface="Arial"/>
              <a:buChar char="•"/>
            </a:pPr>
            <a:r>
              <a:rPr lang="en-US" sz="3999" spc="39" dirty="0">
                <a:solidFill>
                  <a:srgbClr val="000000"/>
                </a:solidFill>
                <a:latin typeface="DM Sans"/>
              </a:rPr>
              <a:t>Number of Rows: </a:t>
            </a:r>
            <a:r>
              <a:rPr lang="en-US" sz="3999" spc="39" dirty="0">
                <a:solidFill>
                  <a:srgbClr val="000000"/>
                </a:solidFill>
                <a:latin typeface="DM Sans Bold"/>
              </a:rPr>
              <a:t>1139</a:t>
            </a:r>
          </a:p>
          <a:p>
            <a:pPr marL="863595" lvl="1" indent="-431797">
              <a:lnSpc>
                <a:spcPts val="5999"/>
              </a:lnSpc>
              <a:buFont typeface="Arial"/>
              <a:buChar char="•"/>
            </a:pPr>
            <a:r>
              <a:rPr lang="en-US" sz="3999" spc="39" dirty="0">
                <a:solidFill>
                  <a:srgbClr val="000000"/>
                </a:solidFill>
                <a:latin typeface="DM Sans"/>
              </a:rPr>
              <a:t>Columns Name: age, sex, BMI, children, smoker, region, charges</a:t>
            </a:r>
          </a:p>
          <a:p>
            <a:pPr marL="863595" lvl="1" indent="-431797">
              <a:lnSpc>
                <a:spcPts val="5999"/>
              </a:lnSpc>
              <a:buFont typeface="Arial"/>
              <a:buChar char="•"/>
            </a:pPr>
            <a:r>
              <a:rPr lang="en-US" sz="3999" spc="39" dirty="0">
                <a:solidFill>
                  <a:srgbClr val="000000"/>
                </a:solidFill>
                <a:latin typeface="DM Sans"/>
              </a:rPr>
              <a:t>Columns Datatype: </a:t>
            </a:r>
            <a:r>
              <a:rPr lang="en-US" sz="3999" spc="39" dirty="0">
                <a:solidFill>
                  <a:srgbClr val="000000"/>
                </a:solidFill>
                <a:latin typeface="DM Sans Bold"/>
              </a:rPr>
              <a:t>float64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Architecture</a:t>
            </a:r>
          </a:p>
        </p:txBody>
      </p:sp>
      <p:pic>
        <p:nvPicPr>
          <p:cNvPr id="4" name="Picture 3">
            <a:extLst>
              <a:ext uri="{FF2B5EF4-FFF2-40B4-BE49-F238E27FC236}">
                <a16:creationId xmlns:a16="http://schemas.microsoft.com/office/drawing/2014/main" id="{A58D691A-727A-1637-22C1-C2CD5C5FF4EB}"/>
              </a:ext>
            </a:extLst>
          </p:cNvPr>
          <p:cNvPicPr>
            <a:picLocks noChangeAspect="1"/>
          </p:cNvPicPr>
          <p:nvPr/>
        </p:nvPicPr>
        <p:blipFill>
          <a:blip r:embed="rId2"/>
          <a:stretch>
            <a:fillRect/>
          </a:stretch>
        </p:blipFill>
        <p:spPr>
          <a:xfrm>
            <a:off x="0" y="2247900"/>
            <a:ext cx="8915400" cy="6670607"/>
          </a:xfrm>
          <a:prstGeom prst="rect">
            <a:avLst/>
          </a:prstGeom>
        </p:spPr>
      </p:pic>
      <p:pic>
        <p:nvPicPr>
          <p:cNvPr id="5" name="Picture 4">
            <a:extLst>
              <a:ext uri="{FF2B5EF4-FFF2-40B4-BE49-F238E27FC236}">
                <a16:creationId xmlns:a16="http://schemas.microsoft.com/office/drawing/2014/main" id="{24413A95-C479-0177-F90A-8A27A589FC3F}"/>
              </a:ext>
            </a:extLst>
          </p:cNvPr>
          <p:cNvPicPr>
            <a:picLocks noChangeAspect="1"/>
          </p:cNvPicPr>
          <p:nvPr/>
        </p:nvPicPr>
        <p:blipFill>
          <a:blip r:embed="rId3"/>
          <a:stretch>
            <a:fillRect/>
          </a:stretch>
        </p:blipFill>
        <p:spPr>
          <a:xfrm>
            <a:off x="8982858" y="2705100"/>
            <a:ext cx="8946954" cy="45263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Step 1: Data Preprocessing and EDA</a:t>
            </a:r>
          </a:p>
        </p:txBody>
      </p:sp>
      <p:sp>
        <p:nvSpPr>
          <p:cNvPr id="3" name="TextBox 3"/>
          <p:cNvSpPr txBox="1"/>
          <p:nvPr/>
        </p:nvSpPr>
        <p:spPr>
          <a:xfrm>
            <a:off x="1028700" y="1573184"/>
            <a:ext cx="16230600" cy="4770024"/>
          </a:xfrm>
          <a:prstGeom prst="rect">
            <a:avLst/>
          </a:prstGeom>
        </p:spPr>
        <p:txBody>
          <a:bodyPr lIns="0" tIns="0" rIns="0" bIns="0" rtlCol="0" anchor="t">
            <a:spAutoFit/>
          </a:bodyPr>
          <a:lstStyle/>
          <a:p>
            <a:pPr marL="863595" lvl="1" indent="-431797">
              <a:lnSpc>
                <a:spcPts val="5999"/>
              </a:lnSpc>
              <a:buFont typeface="Arial"/>
              <a:buChar char="•"/>
            </a:pPr>
            <a:r>
              <a:rPr lang="en-US" sz="3399" spc="33" dirty="0">
                <a:solidFill>
                  <a:srgbClr val="000000"/>
                </a:solidFill>
                <a:latin typeface="DM Sans"/>
              </a:rPr>
              <a:t>Raw data contains 7 columns: </a:t>
            </a:r>
            <a:r>
              <a:rPr lang="en-US" sz="3600" spc="39" dirty="0">
                <a:solidFill>
                  <a:srgbClr val="000000"/>
                </a:solidFill>
                <a:latin typeface="DM Sans"/>
              </a:rPr>
              <a:t>age, sex, BMI, children, smoker, region, charges</a:t>
            </a:r>
          </a:p>
          <a:p>
            <a:pPr marL="734059" lvl="1" indent="-367030">
              <a:lnSpc>
                <a:spcPts val="5099"/>
              </a:lnSpc>
              <a:buFont typeface="Arial"/>
              <a:buChar char="•"/>
            </a:pPr>
            <a:r>
              <a:rPr lang="en-US" sz="3399" spc="33" dirty="0">
                <a:solidFill>
                  <a:srgbClr val="000000"/>
                </a:solidFill>
                <a:latin typeface="DM Sans"/>
              </a:rPr>
              <a:t>We used </a:t>
            </a:r>
            <a:r>
              <a:rPr lang="en-US" sz="3399" spc="33" dirty="0" err="1">
                <a:solidFill>
                  <a:srgbClr val="000000"/>
                </a:solidFill>
                <a:latin typeface="DM Sans Bold"/>
              </a:rPr>
              <a:t>DataPrep</a:t>
            </a:r>
            <a:r>
              <a:rPr lang="en-US" sz="3399" spc="33" dirty="0">
                <a:solidFill>
                  <a:srgbClr val="000000"/>
                </a:solidFill>
                <a:latin typeface="DM Sans"/>
              </a:rPr>
              <a:t> module to perform EDA on the data.</a:t>
            </a:r>
          </a:p>
          <a:p>
            <a:pPr marL="734059" lvl="1" indent="-367030">
              <a:lnSpc>
                <a:spcPts val="5099"/>
              </a:lnSpc>
              <a:buFont typeface="Arial"/>
              <a:buChar char="•"/>
            </a:pPr>
            <a:r>
              <a:rPr lang="en-US" sz="3399" spc="33" dirty="0">
                <a:solidFill>
                  <a:srgbClr val="000000"/>
                </a:solidFill>
                <a:latin typeface="DM Sans"/>
              </a:rPr>
              <a:t>We only selected the important parameters and dropped the unnecessary columns.</a:t>
            </a:r>
          </a:p>
          <a:p>
            <a:pPr marL="734059" lvl="1" indent="-367030">
              <a:lnSpc>
                <a:spcPts val="5099"/>
              </a:lnSpc>
              <a:buFont typeface="Arial"/>
              <a:buChar char="•"/>
            </a:pPr>
            <a:r>
              <a:rPr lang="en-US" sz="3399" spc="33" dirty="0">
                <a:solidFill>
                  <a:srgbClr val="000000"/>
                </a:solidFill>
                <a:latin typeface="DM Sans"/>
              </a:rPr>
              <a:t>Insurance claim can be calculated using these parameters and it is categorical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Step 2: Linear and Lasso Regression</a:t>
            </a:r>
          </a:p>
        </p:txBody>
      </p:sp>
      <p:sp>
        <p:nvSpPr>
          <p:cNvPr id="3" name="TextBox 3"/>
          <p:cNvSpPr txBox="1"/>
          <p:nvPr/>
        </p:nvSpPr>
        <p:spPr>
          <a:xfrm>
            <a:off x="1028700" y="2051685"/>
            <a:ext cx="16230600" cy="5193217"/>
          </a:xfrm>
          <a:prstGeom prst="rect">
            <a:avLst/>
          </a:prstGeom>
        </p:spPr>
        <p:txBody>
          <a:bodyPr lIns="0" tIns="0" rIns="0" bIns="0" rtlCol="0" anchor="t">
            <a:spAutoFit/>
          </a:bodyPr>
          <a:lstStyle/>
          <a:p>
            <a:pPr marL="734059" lvl="1" indent="-367030">
              <a:lnSpc>
                <a:spcPts val="5099"/>
              </a:lnSpc>
              <a:buFont typeface="Arial"/>
              <a:buChar char="•"/>
            </a:pPr>
            <a:r>
              <a:rPr lang="en-US" sz="3399" spc="33" dirty="0">
                <a:solidFill>
                  <a:srgbClr val="000000"/>
                </a:solidFill>
                <a:latin typeface="DM Sans"/>
              </a:rPr>
              <a:t>In order to determine the relationship between various characteristics, we first tried to build a basic linear regression </a:t>
            </a:r>
            <a:r>
              <a:rPr lang="en-US" sz="3399" spc="33" dirty="0" err="1">
                <a:solidFill>
                  <a:srgbClr val="000000"/>
                </a:solidFill>
                <a:latin typeface="DM Sans"/>
              </a:rPr>
              <a:t>model.With</a:t>
            </a:r>
            <a:r>
              <a:rPr lang="en-US" sz="3399" spc="33" dirty="0">
                <a:solidFill>
                  <a:srgbClr val="000000"/>
                </a:solidFill>
                <a:latin typeface="DM Sans"/>
              </a:rPr>
              <a:t> Linear regression, we found,  age is highly correlated with sex.</a:t>
            </a:r>
          </a:p>
          <a:p>
            <a:pPr marL="734059" lvl="1" indent="-367030">
              <a:lnSpc>
                <a:spcPts val="5099"/>
              </a:lnSpc>
              <a:buFont typeface="Arial"/>
              <a:buChar char="•"/>
            </a:pPr>
            <a:r>
              <a:rPr lang="en-US" sz="3399" spc="33" dirty="0">
                <a:solidFill>
                  <a:srgbClr val="000000"/>
                </a:solidFill>
                <a:latin typeface="DM Sans"/>
              </a:rPr>
              <a:t>Because each parameter we used was scarce, no correlation could be seen between them.</a:t>
            </a:r>
          </a:p>
          <a:p>
            <a:pPr marL="734059" lvl="1" indent="-367030">
              <a:lnSpc>
                <a:spcPts val="5099"/>
              </a:lnSpc>
              <a:buFont typeface="Arial"/>
              <a:buChar char="•"/>
            </a:pPr>
            <a:r>
              <a:rPr lang="en-US" sz="3399" spc="33" dirty="0">
                <a:solidFill>
                  <a:srgbClr val="000000"/>
                </a:solidFill>
                <a:latin typeface="DM Sans"/>
              </a:rPr>
              <a:t>Moreover, cross validation was done.</a:t>
            </a:r>
          </a:p>
          <a:p>
            <a:pPr marL="734059" lvl="1" indent="-367030">
              <a:lnSpc>
                <a:spcPts val="5099"/>
              </a:lnSpc>
              <a:buFont typeface="Arial"/>
              <a:buChar char="•"/>
            </a:pPr>
            <a:r>
              <a:rPr lang="en-US" sz="3399" spc="33" dirty="0">
                <a:solidFill>
                  <a:srgbClr val="000000"/>
                </a:solidFill>
                <a:latin typeface="DM Sans"/>
              </a:rPr>
              <a:t>Lasso Regression was used, but we still received the same outcome. Hence, we switched to a different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Step 3: Decision Tree Regressor</a:t>
            </a:r>
          </a:p>
        </p:txBody>
      </p:sp>
      <p:sp>
        <p:nvSpPr>
          <p:cNvPr id="3" name="TextBox 3"/>
          <p:cNvSpPr txBox="1"/>
          <p:nvPr/>
        </p:nvSpPr>
        <p:spPr>
          <a:xfrm>
            <a:off x="1028700" y="2051685"/>
            <a:ext cx="16230600" cy="7155292"/>
          </a:xfrm>
          <a:prstGeom prst="rect">
            <a:avLst/>
          </a:prstGeom>
        </p:spPr>
        <p:txBody>
          <a:bodyPr lIns="0" tIns="0" rIns="0" bIns="0" rtlCol="0" anchor="t">
            <a:spAutoFit/>
          </a:bodyPr>
          <a:lstStyle/>
          <a:p>
            <a:pPr marL="734059" lvl="1" indent="-367030">
              <a:lnSpc>
                <a:spcPts val="5099"/>
              </a:lnSpc>
              <a:buFont typeface="Arial"/>
              <a:buChar char="•"/>
            </a:pPr>
            <a:r>
              <a:rPr lang="en-US" sz="3399" spc="33" dirty="0">
                <a:solidFill>
                  <a:srgbClr val="000000"/>
                </a:solidFill>
                <a:latin typeface="DM Sans"/>
              </a:rPr>
              <a:t>Following linear regression, we attempted to build decision trees, which originally produced 100% R2 scores on training data but 78% R2 scores on testing data. This demonstrates how severely our model has </a:t>
            </a:r>
            <a:r>
              <a:rPr lang="en-US" sz="3399" spc="33" dirty="0" err="1">
                <a:solidFill>
                  <a:srgbClr val="000000"/>
                </a:solidFill>
                <a:latin typeface="DM Sans"/>
              </a:rPr>
              <a:t>overfitted.To</a:t>
            </a:r>
            <a:r>
              <a:rPr lang="en-US" sz="3399" spc="33" dirty="0">
                <a:solidFill>
                  <a:srgbClr val="000000"/>
                </a:solidFill>
                <a:latin typeface="DM Sans"/>
              </a:rPr>
              <a:t> reduce the overfitting problem, we used the 5-fold cross validation which reduced the problem somehow but still the model was dumb.</a:t>
            </a:r>
          </a:p>
          <a:p>
            <a:pPr marL="734059" lvl="1" indent="-367030">
              <a:lnSpc>
                <a:spcPts val="5099"/>
              </a:lnSpc>
              <a:buFont typeface="Arial"/>
              <a:buChar char="•"/>
            </a:pPr>
            <a:r>
              <a:rPr lang="en-US" sz="3399" spc="33" dirty="0">
                <a:solidFill>
                  <a:srgbClr val="000000"/>
                </a:solidFill>
                <a:latin typeface="DM Sans"/>
              </a:rPr>
              <a:t>We used the hyper parameter adjustment to further resolve the issue. </a:t>
            </a:r>
            <a:r>
              <a:rPr lang="en-US" sz="3399" spc="33" dirty="0" err="1">
                <a:solidFill>
                  <a:srgbClr val="000000"/>
                </a:solidFill>
                <a:latin typeface="DM Sans"/>
              </a:rPr>
              <a:t>GridSearchCV</a:t>
            </a:r>
            <a:r>
              <a:rPr lang="en-US" sz="3399" spc="33" dirty="0">
                <a:solidFill>
                  <a:srgbClr val="000000"/>
                </a:solidFill>
                <a:latin typeface="DM Sans"/>
              </a:rPr>
              <a:t> was used, and although it took about 17 minutes, the outcomes were quite good.</a:t>
            </a:r>
          </a:p>
          <a:p>
            <a:pPr marL="734059" lvl="1" indent="-367030">
              <a:lnSpc>
                <a:spcPts val="5099"/>
              </a:lnSpc>
              <a:buFont typeface="Arial"/>
              <a:buChar char="•"/>
            </a:pPr>
            <a:r>
              <a:rPr lang="en-US" sz="3399" spc="33" dirty="0">
                <a:solidFill>
                  <a:srgbClr val="000000"/>
                </a:solidFill>
                <a:latin typeface="DM Sans"/>
              </a:rPr>
              <a:t>The R2 score after hyperparameter adjustment was 77%. Even after experimenting with various parameters, we were unable to surpass the R2 score of 80%.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4: Random Forest Classifier</a:t>
            </a:r>
          </a:p>
        </p:txBody>
      </p:sp>
      <p:sp>
        <p:nvSpPr>
          <p:cNvPr id="3" name="TextBox 3"/>
          <p:cNvSpPr txBox="1"/>
          <p:nvPr/>
        </p:nvSpPr>
        <p:spPr>
          <a:xfrm>
            <a:off x="1028700" y="2051685"/>
            <a:ext cx="16230600" cy="7809317"/>
          </a:xfrm>
          <a:prstGeom prst="rect">
            <a:avLst/>
          </a:prstGeom>
        </p:spPr>
        <p:txBody>
          <a:bodyPr lIns="0" tIns="0" rIns="0" bIns="0" rtlCol="0" anchor="t">
            <a:spAutoFit/>
          </a:bodyPr>
          <a:lstStyle/>
          <a:p>
            <a:pPr marL="734059" lvl="1" indent="-367030">
              <a:lnSpc>
                <a:spcPts val="5099"/>
              </a:lnSpc>
              <a:buFont typeface="Arial"/>
              <a:buChar char="•"/>
            </a:pPr>
            <a:r>
              <a:rPr lang="en-US" sz="3399" spc="33" dirty="0">
                <a:solidFill>
                  <a:srgbClr val="000000"/>
                </a:solidFill>
                <a:latin typeface="DM Sans"/>
              </a:rPr>
              <a:t>The model was initially overfit by 98.5% on train data and by 90% on test data using Random Forest Classifier.</a:t>
            </a:r>
          </a:p>
          <a:p>
            <a:pPr marL="734059" lvl="1" indent="-367030">
              <a:lnSpc>
                <a:spcPts val="5099"/>
              </a:lnSpc>
              <a:buFont typeface="Arial"/>
              <a:buChar char="•"/>
            </a:pPr>
            <a:r>
              <a:rPr lang="en-US" sz="3399" spc="33" dirty="0">
                <a:solidFill>
                  <a:srgbClr val="000000"/>
                </a:solidFill>
                <a:latin typeface="DM Sans"/>
              </a:rPr>
              <a:t>Following Hyper parameter adjustment, we improved R2 scores on train and test data to 91 and 89, respectively. The most </a:t>
            </a:r>
            <a:r>
              <a:rPr lang="en-US" sz="3399" spc="33" dirty="0" err="1">
                <a:solidFill>
                  <a:srgbClr val="000000"/>
                </a:solidFill>
                <a:latin typeface="DM Sans"/>
              </a:rPr>
              <a:t>generalised</a:t>
            </a:r>
            <a:r>
              <a:rPr lang="en-US" sz="3399" spc="33" dirty="0">
                <a:solidFill>
                  <a:srgbClr val="000000"/>
                </a:solidFill>
                <a:latin typeface="DM Sans"/>
              </a:rPr>
              <a:t> model we have developed to yet is this one.</a:t>
            </a:r>
          </a:p>
          <a:p>
            <a:pPr marL="734059" lvl="1" indent="-367030">
              <a:lnSpc>
                <a:spcPts val="5099"/>
              </a:lnSpc>
              <a:buFont typeface="Arial"/>
              <a:buChar char="•"/>
            </a:pPr>
            <a:r>
              <a:rPr lang="en-US" sz="3399" spc="33" dirty="0">
                <a:solidFill>
                  <a:srgbClr val="000000"/>
                </a:solidFill>
                <a:latin typeface="DM Sans"/>
              </a:rPr>
              <a:t>After that, we set all AQI values above 500 to be equal to 500.</a:t>
            </a:r>
          </a:p>
          <a:p>
            <a:pPr marL="734059" lvl="1" indent="-367030">
              <a:lnSpc>
                <a:spcPts val="5099"/>
              </a:lnSpc>
              <a:buFont typeface="Arial"/>
              <a:buChar char="•"/>
            </a:pPr>
            <a:r>
              <a:rPr lang="en-US" sz="3399" spc="33" dirty="0">
                <a:solidFill>
                  <a:srgbClr val="000000"/>
                </a:solidFill>
                <a:latin typeface="DM Sans"/>
              </a:rPr>
              <a:t>After normalizing the AQI values, we then again applied Random Forest.</a:t>
            </a:r>
          </a:p>
          <a:p>
            <a:pPr marL="734059" lvl="1" indent="-367030">
              <a:lnSpc>
                <a:spcPts val="5099"/>
              </a:lnSpc>
              <a:buFont typeface="Arial"/>
              <a:buChar char="•"/>
            </a:pPr>
            <a:r>
              <a:rPr lang="en-US" sz="3399" spc="33" dirty="0">
                <a:solidFill>
                  <a:srgbClr val="000000"/>
                </a:solidFill>
                <a:latin typeface="DM Sans"/>
              </a:rPr>
              <a:t>Despite the fact that Random Forest is unaffected by outliers, adjusting AQI resulted in a far better model that provided 92% accuracy on training data and 91% accuracy on testing data.</a:t>
            </a:r>
          </a:p>
          <a:p>
            <a:pPr marL="734059" lvl="1" indent="-367030">
              <a:lnSpc>
                <a:spcPts val="5099"/>
              </a:lnSpc>
              <a:buFont typeface="Arial"/>
              <a:buChar char="•"/>
            </a:pPr>
            <a:r>
              <a:rPr lang="en-US" sz="3399" spc="33" dirty="0">
                <a:solidFill>
                  <a:srgbClr val="000000"/>
                </a:solidFill>
                <a:latin typeface="DM Sans"/>
              </a:rPr>
              <a:t>When Random Forest was tested on unseen data, we obtained numbers that were fairly close to or exactly correct.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Frequent Q&amp;A</a:t>
            </a:r>
          </a:p>
        </p:txBody>
      </p:sp>
      <p:sp>
        <p:nvSpPr>
          <p:cNvPr id="3" name="TextBox 3"/>
          <p:cNvSpPr txBox="1"/>
          <p:nvPr/>
        </p:nvSpPr>
        <p:spPr>
          <a:xfrm>
            <a:off x="1028700" y="1573184"/>
            <a:ext cx="16802100" cy="7155292"/>
          </a:xfrm>
          <a:prstGeom prst="rect">
            <a:avLst/>
          </a:prstGeom>
        </p:spPr>
        <p:txBody>
          <a:bodyPr wrap="square" lIns="0" tIns="0" rIns="0" bIns="0" rtlCol="0" anchor="t">
            <a:spAutoFit/>
          </a:bodyPr>
          <a:lstStyle/>
          <a:p>
            <a:pPr>
              <a:lnSpc>
                <a:spcPts val="5099"/>
              </a:lnSpc>
            </a:pPr>
            <a:r>
              <a:rPr lang="en-US" sz="3399" spc="33" dirty="0">
                <a:solidFill>
                  <a:srgbClr val="000000"/>
                </a:solidFill>
                <a:latin typeface="DM Sans Bold"/>
              </a:rPr>
              <a:t>Q) What is the source of the data?</a:t>
            </a:r>
          </a:p>
          <a:p>
            <a:pPr marL="734059" lvl="1" indent="-367030">
              <a:lnSpc>
                <a:spcPts val="5099"/>
              </a:lnSpc>
              <a:buFont typeface="Arial"/>
              <a:buChar char="•"/>
            </a:pPr>
            <a:r>
              <a:rPr lang="en-US" sz="3399" spc="33" dirty="0">
                <a:solidFill>
                  <a:srgbClr val="000000"/>
                </a:solidFill>
                <a:latin typeface="DM Sans"/>
              </a:rPr>
              <a:t>Although city-specific data can be obtained from that particular insurance provider or bank, the data was obtained from Kaggle.</a:t>
            </a:r>
          </a:p>
          <a:p>
            <a:pPr>
              <a:lnSpc>
                <a:spcPts val="5099"/>
              </a:lnSpc>
            </a:pPr>
            <a:r>
              <a:rPr lang="en-US" sz="3399" spc="33" dirty="0">
                <a:solidFill>
                  <a:srgbClr val="000000"/>
                </a:solidFill>
                <a:latin typeface="DM Sans Bold"/>
              </a:rPr>
              <a:t>Q) What is the complete flow of your project?</a:t>
            </a:r>
          </a:p>
          <a:p>
            <a:pPr marL="734059" lvl="1" indent="-367030">
              <a:lnSpc>
                <a:spcPts val="5099"/>
              </a:lnSpc>
              <a:buFont typeface="Arial"/>
              <a:buChar char="•"/>
            </a:pPr>
            <a:r>
              <a:rPr lang="en-US" sz="3399" spc="33" dirty="0">
                <a:solidFill>
                  <a:srgbClr val="000000"/>
                </a:solidFill>
                <a:latin typeface="DM Sans"/>
              </a:rPr>
              <a:t>For a better understanding, see slide number 4.</a:t>
            </a:r>
          </a:p>
          <a:p>
            <a:pPr>
              <a:lnSpc>
                <a:spcPts val="5099"/>
              </a:lnSpc>
            </a:pPr>
            <a:r>
              <a:rPr lang="en-US" sz="3399" spc="33" dirty="0">
                <a:solidFill>
                  <a:srgbClr val="000000"/>
                </a:solidFill>
                <a:latin typeface="DM Sans Bold"/>
              </a:rPr>
              <a:t>Q) What techniques were you using for data pre-processing?</a:t>
            </a:r>
          </a:p>
          <a:p>
            <a:pPr marL="734059" lvl="1" indent="-367030">
              <a:lnSpc>
                <a:spcPts val="5099"/>
              </a:lnSpc>
              <a:buFont typeface="Arial"/>
              <a:buChar char="•"/>
            </a:pPr>
            <a:r>
              <a:rPr lang="en-US" sz="3399" spc="33" dirty="0">
                <a:solidFill>
                  <a:srgbClr val="000000"/>
                </a:solidFill>
                <a:latin typeface="DM Sans"/>
              </a:rPr>
              <a:t>Data pre-processing involved </a:t>
            </a:r>
            <a:r>
              <a:rPr lang="en-US" sz="3399" spc="33" dirty="0" err="1">
                <a:solidFill>
                  <a:srgbClr val="000000"/>
                </a:solidFill>
                <a:latin typeface="DM Sans"/>
              </a:rPr>
              <a:t>analysing</a:t>
            </a:r>
            <a:r>
              <a:rPr lang="en-US" sz="3399" spc="33" dirty="0">
                <a:solidFill>
                  <a:srgbClr val="000000"/>
                </a:solidFill>
                <a:latin typeface="DM Sans"/>
              </a:rPr>
              <a:t> the data, identifying the key characteristics, and removing the irrelevant columns based on the domain expertise. We also attempted to replace any missing values with the mean, median, and mode, but the correlations between the data remained the same. The better choice for us was to remove the columns with high </a:t>
            </a:r>
            <a:r>
              <a:rPr lang="en-US" sz="3399" spc="33" dirty="0" err="1">
                <a:solidFill>
                  <a:srgbClr val="000000"/>
                </a:solidFill>
                <a:latin typeface="DM Sans"/>
              </a:rPr>
              <a:t>NaN</a:t>
            </a:r>
            <a:r>
              <a:rPr lang="en-US" sz="3399" spc="33" dirty="0">
                <a:solidFill>
                  <a:srgbClr val="000000"/>
                </a:solidFill>
                <a:latin typeface="DM Sans"/>
              </a:rPr>
              <a:t> values.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899</Words>
  <Application>Microsoft Office PowerPoint</Application>
  <PresentationFormat>Custom</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Roboto</vt:lpstr>
      <vt:lpstr>DM Sans Bold</vt:lpstr>
      <vt:lpstr>Calibri</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Project Report</dc:title>
  <cp:lastModifiedBy>Sandesh Shejwal</cp:lastModifiedBy>
  <cp:revision>2</cp:revision>
  <dcterms:created xsi:type="dcterms:W3CDTF">2006-08-16T00:00:00Z</dcterms:created>
  <dcterms:modified xsi:type="dcterms:W3CDTF">2023-02-25T16:45:34Z</dcterms:modified>
  <dc:identifier>DAEo9nKBvsQ</dc:identifier>
</cp:coreProperties>
</file>