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9"/>
  </p:notesMasterIdLst>
  <p:sldIdLst>
    <p:sldId id="292" r:id="rId2"/>
    <p:sldId id="257" r:id="rId3"/>
    <p:sldId id="258" r:id="rId4"/>
    <p:sldId id="259" r:id="rId5"/>
    <p:sldId id="260" r:id="rId6"/>
    <p:sldId id="261" r:id="rId7"/>
    <p:sldId id="264" r:id="rId8"/>
    <p:sldId id="265" r:id="rId9"/>
    <p:sldId id="267" r:id="rId10"/>
    <p:sldId id="269" r:id="rId11"/>
    <p:sldId id="273" r:id="rId12"/>
    <p:sldId id="271" r:id="rId13"/>
    <p:sldId id="275" r:id="rId14"/>
    <p:sldId id="277" r:id="rId15"/>
    <p:sldId id="278" r:id="rId16"/>
    <p:sldId id="279" r:id="rId17"/>
    <p:sldId id="280" r:id="rId18"/>
    <p:sldId id="281" r:id="rId19"/>
    <p:sldId id="282" r:id="rId20"/>
    <p:sldId id="283" r:id="rId21"/>
    <p:sldId id="284" r:id="rId22"/>
    <p:sldId id="285" r:id="rId23"/>
    <p:sldId id="287" r:id="rId24"/>
    <p:sldId id="288" r:id="rId25"/>
    <p:sldId id="289" r:id="rId26"/>
    <p:sldId id="290"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c322bf948f45f66b" providerId="LiveId" clId="{D01549D5-DB54-4097-9E5B-BF1A48B2D4A1}"/>
    <pc:docChg chg="custSel addSld delSld modSld">
      <pc:chgData name="" userId="c322bf948f45f66b" providerId="LiveId" clId="{D01549D5-DB54-4097-9E5B-BF1A48B2D4A1}" dt="2020-06-30T18:47:03.286" v="86" actId="20577"/>
      <pc:docMkLst>
        <pc:docMk/>
      </pc:docMkLst>
      <pc:sldChg chg="del">
        <pc:chgData name="" userId="c322bf948f45f66b" providerId="LiveId" clId="{D01549D5-DB54-4097-9E5B-BF1A48B2D4A1}" dt="2020-06-30T15:42:34.688" v="1" actId="2696"/>
        <pc:sldMkLst>
          <pc:docMk/>
          <pc:sldMk cId="0" sldId="262"/>
        </pc:sldMkLst>
      </pc:sldChg>
      <pc:sldChg chg="del">
        <pc:chgData name="" userId="c322bf948f45f66b" providerId="LiveId" clId="{D01549D5-DB54-4097-9E5B-BF1A48B2D4A1}" dt="2020-06-30T15:42:34.672" v="0" actId="2696"/>
        <pc:sldMkLst>
          <pc:docMk/>
          <pc:sldMk cId="0" sldId="263"/>
        </pc:sldMkLst>
      </pc:sldChg>
      <pc:sldChg chg="addSp modSp modAnim">
        <pc:chgData name="" userId="c322bf948f45f66b" providerId="LiveId" clId="{D01549D5-DB54-4097-9E5B-BF1A48B2D4A1}" dt="2020-06-30T16:04:19.924" v="40" actId="1076"/>
        <pc:sldMkLst>
          <pc:docMk/>
          <pc:sldMk cId="0" sldId="265"/>
        </pc:sldMkLst>
        <pc:picChg chg="mod">
          <ac:chgData name="" userId="c322bf948f45f66b" providerId="LiveId" clId="{D01549D5-DB54-4097-9E5B-BF1A48B2D4A1}" dt="2020-06-30T16:04:17.780" v="39" actId="1076"/>
          <ac:picMkLst>
            <pc:docMk/>
            <pc:sldMk cId="0" sldId="265"/>
            <ac:picMk id="5" creationId="{0D723405-B550-4A0A-B346-842148AEDEE7}"/>
          </ac:picMkLst>
        </pc:picChg>
        <pc:picChg chg="add mod">
          <ac:chgData name="" userId="c322bf948f45f66b" providerId="LiveId" clId="{D01549D5-DB54-4097-9E5B-BF1A48B2D4A1}" dt="2020-06-30T16:04:19.924" v="40" actId="1076"/>
          <ac:picMkLst>
            <pc:docMk/>
            <pc:sldMk cId="0" sldId="265"/>
            <ac:picMk id="6" creationId="{DB569586-AF2A-4F51-9E1B-6D54E949AA8B}"/>
          </ac:picMkLst>
        </pc:picChg>
        <pc:picChg chg="mod">
          <ac:chgData name="" userId="c322bf948f45f66b" providerId="LiveId" clId="{D01549D5-DB54-4097-9E5B-BF1A48B2D4A1}" dt="2020-06-30T16:04:14.840" v="38" actId="1076"/>
          <ac:picMkLst>
            <pc:docMk/>
            <pc:sldMk cId="0" sldId="265"/>
            <ac:picMk id="219" creationId="{00000000-0000-0000-0000-000000000000}"/>
          </ac:picMkLst>
        </pc:picChg>
      </pc:sldChg>
      <pc:sldChg chg="addSp modSp modAnim">
        <pc:chgData name="" userId="c322bf948f45f66b" providerId="LiveId" clId="{D01549D5-DB54-4097-9E5B-BF1A48B2D4A1}" dt="2020-06-30T15:44:42.893" v="23" actId="1076"/>
        <pc:sldMkLst>
          <pc:docMk/>
          <pc:sldMk cId="0" sldId="267"/>
        </pc:sldMkLst>
        <pc:picChg chg="add mod">
          <ac:chgData name="" userId="c322bf948f45f66b" providerId="LiveId" clId="{D01549D5-DB54-4097-9E5B-BF1A48B2D4A1}" dt="2020-06-30T15:44:42.893" v="23" actId="1076"/>
          <ac:picMkLst>
            <pc:docMk/>
            <pc:sldMk cId="0" sldId="267"/>
            <ac:picMk id="2" creationId="{61598C28-6BB9-4401-B364-7A6E5CE9CB3D}"/>
          </ac:picMkLst>
        </pc:picChg>
        <pc:picChg chg="mod">
          <ac:chgData name="" userId="c322bf948f45f66b" providerId="LiveId" clId="{D01549D5-DB54-4097-9E5B-BF1A48B2D4A1}" dt="2020-06-30T15:44:27.261" v="15" actId="1076"/>
          <ac:picMkLst>
            <pc:docMk/>
            <pc:sldMk cId="0" sldId="267"/>
            <ac:picMk id="5" creationId="{BDB7FBCE-96C3-42F2-8954-4C21626E3991}"/>
          </ac:picMkLst>
        </pc:picChg>
        <pc:picChg chg="mod">
          <ac:chgData name="" userId="c322bf948f45f66b" providerId="LiveId" clId="{D01549D5-DB54-4097-9E5B-BF1A48B2D4A1}" dt="2020-06-30T15:44:23.781" v="14" actId="1076"/>
          <ac:picMkLst>
            <pc:docMk/>
            <pc:sldMk cId="0" sldId="267"/>
            <ac:picMk id="235" creationId="{00000000-0000-0000-0000-000000000000}"/>
          </ac:picMkLst>
        </pc:picChg>
      </pc:sldChg>
      <pc:sldChg chg="addSp delSp modSp modAnim">
        <pc:chgData name="" userId="c322bf948f45f66b" providerId="LiveId" clId="{D01549D5-DB54-4097-9E5B-BF1A48B2D4A1}" dt="2020-06-30T16:01:31.857" v="36"/>
        <pc:sldMkLst>
          <pc:docMk/>
          <pc:sldMk cId="0" sldId="269"/>
        </pc:sldMkLst>
        <pc:picChg chg="add del mod">
          <ac:chgData name="" userId="c322bf948f45f66b" providerId="LiveId" clId="{D01549D5-DB54-4097-9E5B-BF1A48B2D4A1}" dt="2020-06-30T16:01:31.857" v="36"/>
          <ac:picMkLst>
            <pc:docMk/>
            <pc:sldMk cId="0" sldId="269"/>
            <ac:picMk id="2" creationId="{BF11B420-C8C6-43F0-AC16-CC119BEAE572}"/>
          </ac:picMkLst>
        </pc:picChg>
        <pc:picChg chg="mod">
          <ac:chgData name="" userId="c322bf948f45f66b" providerId="LiveId" clId="{D01549D5-DB54-4097-9E5B-BF1A48B2D4A1}" dt="2020-06-30T15:50:59.157" v="33" actId="1076"/>
          <ac:picMkLst>
            <pc:docMk/>
            <pc:sldMk cId="0" sldId="269"/>
            <ac:picMk id="4" creationId="{447BB965-04BC-4004-9290-05878BE94994}"/>
          </ac:picMkLst>
        </pc:picChg>
        <pc:picChg chg="mod">
          <ac:chgData name="" userId="c322bf948f45f66b" providerId="LiveId" clId="{D01549D5-DB54-4097-9E5B-BF1A48B2D4A1}" dt="2020-06-30T15:50:57.373" v="32" actId="1076"/>
          <ac:picMkLst>
            <pc:docMk/>
            <pc:sldMk cId="0" sldId="269"/>
            <ac:picMk id="249" creationId="{00000000-0000-0000-0000-000000000000}"/>
          </ac:picMkLst>
        </pc:picChg>
      </pc:sldChg>
      <pc:sldChg chg="modSp">
        <pc:chgData name="" userId="c322bf948f45f66b" providerId="LiveId" clId="{D01549D5-DB54-4097-9E5B-BF1A48B2D4A1}" dt="2020-06-30T18:47:03.286" v="86" actId="20577"/>
        <pc:sldMkLst>
          <pc:docMk/>
          <pc:sldMk cId="0" sldId="282"/>
        </pc:sldMkLst>
        <pc:spChg chg="mod">
          <ac:chgData name="" userId="c322bf948f45f66b" providerId="LiveId" clId="{D01549D5-DB54-4097-9E5B-BF1A48B2D4A1}" dt="2020-06-30T18:47:03.286" v="86" actId="20577"/>
          <ac:spMkLst>
            <pc:docMk/>
            <pc:sldMk cId="0" sldId="282"/>
            <ac:spMk id="351" creationId="{00000000-0000-0000-0000-000000000000}"/>
          </ac:spMkLst>
        </pc:spChg>
      </pc:sldChg>
      <pc:sldChg chg="modSp">
        <pc:chgData name="" userId="c322bf948f45f66b" providerId="LiveId" clId="{D01549D5-DB54-4097-9E5B-BF1A48B2D4A1}" dt="2020-06-30T17:12:45.629" v="73" actId="255"/>
        <pc:sldMkLst>
          <pc:docMk/>
          <pc:sldMk cId="695550141" sldId="292"/>
        </pc:sldMkLst>
        <pc:spChg chg="mod">
          <ac:chgData name="" userId="c322bf948f45f66b" providerId="LiveId" clId="{D01549D5-DB54-4097-9E5B-BF1A48B2D4A1}" dt="2020-06-30T17:12:45.629" v="73" actId="255"/>
          <ac:spMkLst>
            <pc:docMk/>
            <pc:sldMk cId="695550141" sldId="292"/>
            <ac:spMk id="4" creationId="{61FD832C-C7C2-4684-83F1-855CBAFAF841}"/>
          </ac:spMkLst>
        </pc:spChg>
      </pc:sldChg>
      <pc:sldChg chg="addSp delSp modSp add del modAnim">
        <pc:chgData name="" userId="c322bf948f45f66b" providerId="LiveId" clId="{D01549D5-DB54-4097-9E5B-BF1A48B2D4A1}" dt="2020-06-30T15:43:43.998" v="7" actId="2696"/>
        <pc:sldMkLst>
          <pc:docMk/>
          <pc:sldMk cId="1376517944" sldId="293"/>
        </pc:sldMkLst>
        <pc:spChg chg="del">
          <ac:chgData name="" userId="c322bf948f45f66b" providerId="LiveId" clId="{D01549D5-DB54-4097-9E5B-BF1A48B2D4A1}" dt="2020-06-30T15:43:21.628" v="3"/>
          <ac:spMkLst>
            <pc:docMk/>
            <pc:sldMk cId="1376517944" sldId="293"/>
            <ac:spMk id="3" creationId="{70667E08-F40E-4865-B124-4A7BF20C0FB8}"/>
          </ac:spMkLst>
        </pc:spChg>
        <pc:picChg chg="add mod">
          <ac:chgData name="" userId="c322bf948f45f66b" providerId="LiveId" clId="{D01549D5-DB54-4097-9E5B-BF1A48B2D4A1}" dt="2020-06-30T15:43:29.145" v="6" actId="14100"/>
          <ac:picMkLst>
            <pc:docMk/>
            <pc:sldMk cId="1376517944" sldId="293"/>
            <ac:picMk id="4" creationId="{0A6C1207-9916-4325-9901-6A0A708DA1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2EB8B-49BE-4142-A840-34E243D75AC8}" type="datetimeFigureOut">
              <a:rPr lang="en-US" smtClean="0"/>
              <a:t>6/30/2020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41117-2FF4-42A8-97C7-6D019F59B5AB}" type="slidenum">
              <a:rPr lang="en-US" smtClean="0"/>
              <a:t>‹#›</a:t>
            </a:fld>
            <a:endParaRPr lang="en-US" dirty="0"/>
          </a:p>
        </p:txBody>
      </p:sp>
    </p:spTree>
    <p:extLst>
      <p:ext uri="{BB962C8B-B14F-4D97-AF65-F5344CB8AC3E}">
        <p14:creationId xmlns:p14="http://schemas.microsoft.com/office/powerpoint/2010/main" val="3043945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21a1d61ec_0_10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21a1d61ec_0_10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4" name="Google Shape;274;g821a1d61ec_0_10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0898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21a1d61ec_0_10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21a1d61ec_0_10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g821a1d61ec_0_10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21a1d61ec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21a1d61ec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8" name="Google Shape;288;g821a1d61ec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21a1d61ec_1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21a1d61ec_1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2" name="Google Shape;302;g821a1d61ec_1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21a1d61ec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21a1d61ec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0" name="Google Shape;310;g821a1d61ec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21a1d61ec_3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821a1d61ec_3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8" name="Google Shape;318;g821a1d61ec_3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821a1d61ec_3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821a1d61ec_3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0" name="Google Shape;330;g821a1d61ec_3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21a1d61ec_3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21a1d61ec_3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1" name="Google Shape;341;g821a1d61ec_3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821a1d61ec_3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821a1d61ec_3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8" name="Google Shape;348;g821a1d61ec_3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21a1d61ec_3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821a1d61ec_3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5" name="Google Shape;355;g821a1d61ec_3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21a1d61ec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5" name="Google Shape;165;g821a1d61ec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821a1d61ec_3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21a1d61ec_3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3" name="Google Shape;363;g821a1d61ec_3_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821a1d61ec_3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821a1d61ec_3_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0" name="Google Shape;370;g821a1d61ec_3_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1a1d61ec_3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1a1d61ec_3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5" name="Google Shape;385;g821a1d61ec_3_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821a1d61ec_3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821a1d61ec_3_1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2" name="Google Shape;392;g821a1d61ec_3_1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821a1d61ec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8" name="Google Shape;398;g821a1d61ec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21a1d61ec_3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21a1d61ec_3_1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5" name="Google Shape;405;g821a1d61ec_3_1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821a1d61ec_3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821a1d61ec_3_1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2" name="Google Shape;412;g821a1d61ec_3_1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1" name="Google Shape;17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7" name="Google Shape;1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4" name="Google Shape;18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21a1d61ec_1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21a1d61ec_1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7" name="Google Shape;207;g821a1d61ec_1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21a1d61ec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21a1d61ec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g821a1d61ec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21a1d61ec_1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21a1d61ec_1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1" name="Google Shape;231;g821a1d61ec_1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21a1d61ec_1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21a1d61ec_1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6" name="Google Shape;246;g821a1d61ec_1_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058466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8151890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33394008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r>
              <a:rPr lang="en-US" dirty="0"/>
              <a:t>Click icon to add chart</a:t>
            </a:r>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35577591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30320785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13309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8232079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2945413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85642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68909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1321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970614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endParaRPr lang="en-US" dirty="0"/>
          </a:p>
        </p:txBody>
      </p:sp>
    </p:spTree>
    <p:extLst>
      <p:ext uri="{BB962C8B-B14F-4D97-AF65-F5344CB8AC3E}">
        <p14:creationId xmlns:p14="http://schemas.microsoft.com/office/powerpoint/2010/main" val="6036070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star-ai.github.io/Rendering-OpenAi-Gym-in-Colaboratory/"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0.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3.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F14F3E-C10A-475A-A448-71E013463E13}"/>
              </a:ext>
            </a:extLst>
          </p:cNvPr>
          <p:cNvSpPr>
            <a:spLocks noGrp="1"/>
          </p:cNvSpPr>
          <p:nvPr>
            <p:ph type="body" sz="quarter" idx="10"/>
          </p:nvPr>
        </p:nvSpPr>
        <p:spPr/>
        <p:txBody>
          <a:bodyPr/>
          <a:lstStyle/>
          <a:p>
            <a:r>
              <a:rPr lang="en-US" dirty="0"/>
              <a:t>Sandesh Kumar Srivastava(sandeshk)</a:t>
            </a:r>
          </a:p>
          <a:p>
            <a:r>
              <a:rPr lang="en-US" dirty="0"/>
              <a:t>Venkata Narayana Rohit Kintali(vkintali)</a:t>
            </a:r>
          </a:p>
        </p:txBody>
      </p:sp>
      <p:sp>
        <p:nvSpPr>
          <p:cNvPr id="4" name="Title 3">
            <a:extLst>
              <a:ext uri="{FF2B5EF4-FFF2-40B4-BE49-F238E27FC236}">
                <a16:creationId xmlns:a16="http://schemas.microsoft.com/office/drawing/2014/main" id="{61FD832C-C7C2-4684-83F1-855CBAFAF841}"/>
              </a:ext>
            </a:extLst>
          </p:cNvPr>
          <p:cNvSpPr>
            <a:spLocks noGrp="1"/>
          </p:cNvSpPr>
          <p:nvPr>
            <p:ph type="ctrTitle"/>
          </p:nvPr>
        </p:nvSpPr>
        <p:spPr/>
        <p:txBody>
          <a:bodyPr/>
          <a:lstStyle/>
          <a:p>
            <a:r>
              <a:rPr lang="en-US" sz="2400" dirty="0"/>
              <a:t>Exploring deep RL Algorithms on Open AI GYM Environments</a:t>
            </a:r>
            <a:br>
              <a:rPr lang="en-US" dirty="0"/>
            </a:br>
            <a:br>
              <a:rPr lang="en-US" dirty="0"/>
            </a:br>
            <a:r>
              <a:rPr lang="en-US" sz="2000" dirty="0"/>
              <a:t>CSE 510 – Final Project</a:t>
            </a:r>
            <a:br>
              <a:rPr lang="en-US" dirty="0"/>
            </a:br>
            <a:endParaRPr lang="en-US" dirty="0"/>
          </a:p>
        </p:txBody>
      </p:sp>
    </p:spTree>
    <p:extLst>
      <p:ext uri="{BB962C8B-B14F-4D97-AF65-F5344CB8AC3E}">
        <p14:creationId xmlns:p14="http://schemas.microsoft.com/office/powerpoint/2010/main" val="69555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566928" y="1268794"/>
            <a:ext cx="10515600" cy="590931"/>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400" dirty="0"/>
              <a:t>CartPole - Playing with hyper-parameters (C = 10)</a:t>
            </a:r>
            <a:endParaRPr sz="3400" dirty="0"/>
          </a:p>
        </p:txBody>
      </p:sp>
      <p:pic>
        <p:nvPicPr>
          <p:cNvPr id="249" name="Google Shape;249;p32"/>
          <p:cNvPicPr preferRelativeResize="0"/>
          <p:nvPr/>
        </p:nvPicPr>
        <p:blipFill>
          <a:blip r:embed="rId3">
            <a:alphaModFix/>
          </a:blip>
          <a:stretch>
            <a:fillRect/>
          </a:stretch>
        </p:blipFill>
        <p:spPr>
          <a:xfrm>
            <a:off x="224901" y="3657017"/>
            <a:ext cx="5646845" cy="2859194"/>
          </a:xfrm>
          <a:prstGeom prst="rect">
            <a:avLst/>
          </a:prstGeom>
          <a:noFill/>
          <a:ln>
            <a:noFill/>
          </a:ln>
        </p:spPr>
      </p:pic>
      <p:pic>
        <p:nvPicPr>
          <p:cNvPr id="4" name="Google Shape;256;p33">
            <a:extLst>
              <a:ext uri="{FF2B5EF4-FFF2-40B4-BE49-F238E27FC236}">
                <a16:creationId xmlns:a16="http://schemas.microsoft.com/office/drawing/2014/main" id="{447BB965-04BC-4004-9290-05878BE94994}"/>
              </a:ext>
            </a:extLst>
          </p:cNvPr>
          <p:cNvPicPr preferRelativeResize="0"/>
          <p:nvPr/>
        </p:nvPicPr>
        <p:blipFill>
          <a:blip r:embed="rId4">
            <a:alphaModFix/>
          </a:blip>
          <a:stretch>
            <a:fillRect/>
          </a:stretch>
        </p:blipFill>
        <p:spPr>
          <a:xfrm>
            <a:off x="6007224" y="3736916"/>
            <a:ext cx="5871099" cy="28591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title"/>
          </p:nvPr>
        </p:nvSpPr>
        <p:spPr>
          <a:xfrm>
            <a:off x="1428750" y="1266212"/>
            <a:ext cx="9215400" cy="637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t>Acrobot - Playing with hyper-parameters (C = 10)</a:t>
            </a:r>
            <a:endParaRPr sz="3200" dirty="0"/>
          </a:p>
        </p:txBody>
      </p:sp>
      <p:pic>
        <p:nvPicPr>
          <p:cNvPr id="277" name="Google Shape;277;p36"/>
          <p:cNvPicPr preferRelativeResize="0"/>
          <p:nvPr/>
        </p:nvPicPr>
        <p:blipFill>
          <a:blip r:embed="rId3">
            <a:alphaModFix/>
          </a:blip>
          <a:stretch>
            <a:fillRect/>
          </a:stretch>
        </p:blipFill>
        <p:spPr>
          <a:xfrm>
            <a:off x="711060" y="2528901"/>
            <a:ext cx="4754625" cy="2726680"/>
          </a:xfrm>
          <a:prstGeom prst="rect">
            <a:avLst/>
          </a:prstGeom>
          <a:noFill/>
          <a:ln>
            <a:noFill/>
          </a:ln>
        </p:spPr>
      </p:pic>
      <p:pic>
        <p:nvPicPr>
          <p:cNvPr id="4" name="Google Shape;284;p37">
            <a:extLst>
              <a:ext uri="{FF2B5EF4-FFF2-40B4-BE49-F238E27FC236}">
                <a16:creationId xmlns:a16="http://schemas.microsoft.com/office/drawing/2014/main" id="{C1189438-B201-4BC4-841B-AB38E780DF6D}"/>
              </a:ext>
            </a:extLst>
          </p:cNvPr>
          <p:cNvPicPr preferRelativeResize="0"/>
          <p:nvPr/>
        </p:nvPicPr>
        <p:blipFill>
          <a:blip r:embed="rId4">
            <a:alphaModFix/>
          </a:blip>
          <a:stretch>
            <a:fillRect/>
          </a:stretch>
        </p:blipFill>
        <p:spPr>
          <a:xfrm>
            <a:off x="6060488" y="2528901"/>
            <a:ext cx="5817833" cy="2726680"/>
          </a:xfrm>
          <a:prstGeom prst="rect">
            <a:avLst/>
          </a:prstGeom>
          <a:noFill/>
          <a:ln>
            <a:noFill/>
          </a:ln>
        </p:spPr>
      </p:pic>
    </p:spTree>
    <p:extLst>
      <p:ext uri="{BB962C8B-B14F-4D97-AF65-F5344CB8AC3E}">
        <p14:creationId xmlns:p14="http://schemas.microsoft.com/office/powerpoint/2010/main" val="324912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a:spLocks noGrp="1"/>
          </p:cNvSpPr>
          <p:nvPr>
            <p:ph type="title"/>
          </p:nvPr>
        </p:nvSpPr>
        <p:spPr>
          <a:xfrm>
            <a:off x="1295400" y="1146052"/>
            <a:ext cx="9601200" cy="1228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dirty="0"/>
              <a:t>CartPole - Playing with hyper-parameters </a:t>
            </a:r>
            <a:endParaRPr sz="3600" dirty="0"/>
          </a:p>
          <a:p>
            <a:pPr marL="0" lvl="0" indent="0" algn="ctr" rtl="0">
              <a:spcBef>
                <a:spcPts val="0"/>
              </a:spcBef>
              <a:spcAft>
                <a:spcPts val="0"/>
              </a:spcAft>
              <a:buClr>
                <a:schemeClr val="dk1"/>
              </a:buClr>
              <a:buSzPts val="1100"/>
              <a:buFont typeface="Arial"/>
              <a:buNone/>
            </a:pPr>
            <a:r>
              <a:rPr lang="en-US" sz="3600" dirty="0"/>
              <a:t>(gamma = 0.8)</a:t>
            </a:r>
            <a:endParaRPr sz="3600" dirty="0"/>
          </a:p>
          <a:p>
            <a:pPr marL="0" lvl="0" indent="0" algn="ctr" rtl="0">
              <a:spcBef>
                <a:spcPts val="0"/>
              </a:spcBef>
              <a:spcAft>
                <a:spcPts val="0"/>
              </a:spcAft>
              <a:buNone/>
            </a:pPr>
            <a:endParaRPr dirty="0"/>
          </a:p>
        </p:txBody>
      </p:sp>
      <p:pic>
        <p:nvPicPr>
          <p:cNvPr id="263" name="Google Shape;263;p34"/>
          <p:cNvPicPr preferRelativeResize="0"/>
          <p:nvPr/>
        </p:nvPicPr>
        <p:blipFill>
          <a:blip r:embed="rId3">
            <a:alphaModFix/>
          </a:blip>
          <a:stretch>
            <a:fillRect/>
          </a:stretch>
        </p:blipFill>
        <p:spPr>
          <a:xfrm>
            <a:off x="304710" y="2645142"/>
            <a:ext cx="5616695" cy="3080955"/>
          </a:xfrm>
          <a:prstGeom prst="rect">
            <a:avLst/>
          </a:prstGeom>
          <a:noFill/>
          <a:ln>
            <a:noFill/>
          </a:ln>
        </p:spPr>
      </p:pic>
      <p:pic>
        <p:nvPicPr>
          <p:cNvPr id="4" name="Google Shape;270;p35">
            <a:extLst>
              <a:ext uri="{FF2B5EF4-FFF2-40B4-BE49-F238E27FC236}">
                <a16:creationId xmlns:a16="http://schemas.microsoft.com/office/drawing/2014/main" id="{E8BD78CB-9E89-4231-BF2B-CC9A1ED211A3}"/>
              </a:ext>
            </a:extLst>
          </p:cNvPr>
          <p:cNvPicPr preferRelativeResize="0"/>
          <p:nvPr/>
        </p:nvPicPr>
        <p:blipFill>
          <a:blip r:embed="rId4">
            <a:alphaModFix/>
          </a:blip>
          <a:stretch>
            <a:fillRect/>
          </a:stretch>
        </p:blipFill>
        <p:spPr>
          <a:xfrm>
            <a:off x="6096001" y="2645141"/>
            <a:ext cx="5791289" cy="30809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1295400" y="982125"/>
            <a:ext cx="9601200" cy="1118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dirty="0"/>
              <a:t>Acrobot - Playing with hyper-parameters(gamma=0.8)</a:t>
            </a:r>
            <a:endParaRPr sz="3600" dirty="0"/>
          </a:p>
        </p:txBody>
      </p:sp>
      <p:pic>
        <p:nvPicPr>
          <p:cNvPr id="291" name="Google Shape;291;p38"/>
          <p:cNvPicPr preferRelativeResize="0"/>
          <p:nvPr/>
        </p:nvPicPr>
        <p:blipFill>
          <a:blip r:embed="rId3">
            <a:alphaModFix/>
          </a:blip>
          <a:stretch>
            <a:fillRect/>
          </a:stretch>
        </p:blipFill>
        <p:spPr>
          <a:xfrm>
            <a:off x="409760" y="2653199"/>
            <a:ext cx="5200927" cy="2859834"/>
          </a:xfrm>
          <a:prstGeom prst="rect">
            <a:avLst/>
          </a:prstGeom>
          <a:noFill/>
          <a:ln>
            <a:noFill/>
          </a:ln>
        </p:spPr>
      </p:pic>
      <p:pic>
        <p:nvPicPr>
          <p:cNvPr id="4" name="Google Shape;298;p39">
            <a:extLst>
              <a:ext uri="{FF2B5EF4-FFF2-40B4-BE49-F238E27FC236}">
                <a16:creationId xmlns:a16="http://schemas.microsoft.com/office/drawing/2014/main" id="{6BED807D-A085-4ED2-8F68-0AC05FE08CB9}"/>
              </a:ext>
            </a:extLst>
          </p:cNvPr>
          <p:cNvPicPr preferRelativeResize="0"/>
          <p:nvPr/>
        </p:nvPicPr>
        <p:blipFill>
          <a:blip r:embed="rId4">
            <a:alphaModFix/>
          </a:blip>
          <a:stretch>
            <a:fillRect/>
          </a:stretch>
        </p:blipFill>
        <p:spPr>
          <a:xfrm>
            <a:off x="6096000" y="2653198"/>
            <a:ext cx="5686240" cy="28598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Challenges which forced us to change proposal</a:t>
            </a:r>
            <a:endParaRPr dirty="0"/>
          </a:p>
        </p:txBody>
      </p:sp>
      <p:sp>
        <p:nvSpPr>
          <p:cNvPr id="305" name="Google Shape;305;p40"/>
          <p:cNvSpPr txBox="1">
            <a:spLocks noGrp="1"/>
          </p:cNvSpPr>
          <p:nvPr>
            <p:ph idx="1"/>
          </p:nvPr>
        </p:nvSpPr>
        <p:spPr>
          <a:prstGeom prst="rect">
            <a:avLst/>
          </a:prstGeom>
        </p:spPr>
        <p:txBody>
          <a:bodyPr spcFirstLastPara="1" wrap="square" lIns="91425" tIns="45700" rIns="91425" bIns="45700" anchor="t" anchorCtr="0">
            <a:noAutofit/>
          </a:bodyPr>
          <a:lstStyle/>
          <a:p>
            <a:pPr marL="457200" lvl="0" indent="-360045" algn="l" rtl="0">
              <a:spcBef>
                <a:spcPts val="360"/>
              </a:spcBef>
              <a:spcAft>
                <a:spcPts val="0"/>
              </a:spcAft>
              <a:buSzPts val="2070"/>
              <a:buFont typeface="Calibri"/>
              <a:buChar char="➢"/>
            </a:pPr>
            <a:r>
              <a:rPr lang="en-US" b="1" dirty="0">
                <a:latin typeface="Calibri"/>
                <a:ea typeface="Calibri"/>
                <a:cs typeface="Calibri"/>
                <a:sym typeface="Calibri"/>
              </a:rPr>
              <a:t>Time: </a:t>
            </a:r>
            <a:r>
              <a:rPr lang="en-US" dirty="0">
                <a:latin typeface="Calibri"/>
                <a:ea typeface="Calibri"/>
                <a:cs typeface="Calibri"/>
                <a:sym typeface="Calibri"/>
              </a:rPr>
              <a:t>Very less time to get the model trained, tune in parameters, modify algorithm</a:t>
            </a:r>
            <a:endParaRPr dirty="0">
              <a:latin typeface="Calibri"/>
              <a:ea typeface="Calibri"/>
              <a:cs typeface="Calibri"/>
              <a:sym typeface="Calibri"/>
            </a:endParaRPr>
          </a:p>
          <a:p>
            <a:pPr marL="457200" lvl="0" indent="-360045" algn="l" rtl="0">
              <a:spcBef>
                <a:spcPts val="0"/>
              </a:spcBef>
              <a:spcAft>
                <a:spcPts val="0"/>
              </a:spcAft>
              <a:buSzPts val="2070"/>
              <a:buFont typeface="Calibri"/>
              <a:buChar char="➢"/>
            </a:pPr>
            <a:r>
              <a:rPr lang="en-US" b="1" dirty="0">
                <a:latin typeface="Calibri"/>
                <a:ea typeface="Calibri"/>
                <a:cs typeface="Calibri"/>
                <a:sym typeface="Calibri"/>
              </a:rPr>
              <a:t>Computing Resources: </a:t>
            </a:r>
            <a:r>
              <a:rPr lang="en-US" dirty="0">
                <a:latin typeface="Calibri"/>
                <a:ea typeface="Calibri"/>
                <a:cs typeface="Calibri"/>
                <a:sym typeface="Calibri"/>
              </a:rPr>
              <a:t>Colab</a:t>
            </a:r>
            <a:endParaRPr dirty="0">
              <a:latin typeface="Calibri"/>
              <a:ea typeface="Calibri"/>
              <a:cs typeface="Calibri"/>
              <a:sym typeface="Calibri"/>
            </a:endParaRPr>
          </a:p>
          <a:p>
            <a:pPr marL="0" lvl="0" indent="0" algn="l" rtl="0">
              <a:spcBef>
                <a:spcPts val="600"/>
              </a:spcBef>
              <a:spcAft>
                <a:spcPts val="0"/>
              </a:spcAft>
              <a:buNone/>
            </a:pPr>
            <a:endParaRPr b="1" dirty="0"/>
          </a:p>
          <a:p>
            <a:pPr marL="0" lvl="0" indent="0" algn="l" rtl="0">
              <a:spcBef>
                <a:spcPts val="600"/>
              </a:spcBef>
              <a:spcAft>
                <a:spcPts val="600"/>
              </a:spcAft>
              <a:buNone/>
            </a:pPr>
            <a:endParaRPr dirty="0"/>
          </a:p>
        </p:txBody>
      </p:sp>
      <p:pic>
        <p:nvPicPr>
          <p:cNvPr id="306" name="Google Shape;306;p40"/>
          <p:cNvPicPr preferRelativeResize="0"/>
          <p:nvPr/>
        </p:nvPicPr>
        <p:blipFill>
          <a:blip r:embed="rId3">
            <a:alphaModFix/>
          </a:blip>
          <a:stretch>
            <a:fillRect/>
          </a:stretch>
        </p:blipFill>
        <p:spPr>
          <a:xfrm>
            <a:off x="1137852" y="3843295"/>
            <a:ext cx="5954869" cy="1934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Still, what is Atari Breakout </a:t>
            </a:r>
            <a:r>
              <a:rPr lang="en-US" sz="4200" dirty="0"/>
              <a:t>(</a:t>
            </a:r>
            <a:r>
              <a:rPr lang="en-US" sz="3400" dirty="0"/>
              <a:t>BreakoutDeterministic-v4</a:t>
            </a:r>
            <a:r>
              <a:rPr lang="en-US" sz="4200" dirty="0"/>
              <a:t>)</a:t>
            </a:r>
            <a:endParaRPr sz="4200" dirty="0"/>
          </a:p>
        </p:txBody>
      </p:sp>
      <p:sp>
        <p:nvSpPr>
          <p:cNvPr id="313" name="Google Shape;313;p41"/>
          <p:cNvSpPr txBox="1">
            <a:spLocks noGrp="1"/>
          </p:cNvSpPr>
          <p:nvPr>
            <p:ph idx="1"/>
          </p:nvPr>
        </p:nvSpPr>
        <p:spPr>
          <a:xfrm>
            <a:off x="1295400" y="2556925"/>
            <a:ext cx="6816600" cy="3318900"/>
          </a:xfrm>
          <a:prstGeom prst="rect">
            <a:avLst/>
          </a:prstGeom>
        </p:spPr>
        <p:txBody>
          <a:bodyPr spcFirstLastPara="1" wrap="square" lIns="91425" tIns="45700" rIns="91425" bIns="45700" anchor="t" anchorCtr="0">
            <a:noAutofit/>
          </a:bodyPr>
          <a:lstStyle/>
          <a:p>
            <a:pPr marL="285750" lvl="0" indent="-285750" algn="l" rtl="0">
              <a:spcBef>
                <a:spcPts val="1007"/>
              </a:spcBef>
              <a:spcAft>
                <a:spcPts val="0"/>
              </a:spcAft>
              <a:buSzPts val="2340"/>
              <a:buChar char="•"/>
            </a:pPr>
            <a:r>
              <a:rPr lang="en-US" sz="2035" b="1" dirty="0">
                <a:latin typeface="Calibri"/>
                <a:ea typeface="Calibri"/>
                <a:cs typeface="Calibri"/>
                <a:sym typeface="Calibri"/>
              </a:rPr>
              <a:t>Goal: </a:t>
            </a:r>
            <a:r>
              <a:rPr lang="en-US" sz="2035" dirty="0">
                <a:latin typeface="Calibri"/>
                <a:ea typeface="Calibri"/>
                <a:cs typeface="Calibri"/>
                <a:sym typeface="Calibri"/>
              </a:rPr>
              <a:t>To maximize our score.</a:t>
            </a:r>
            <a:endParaRPr dirty="0"/>
          </a:p>
          <a:p>
            <a:pPr marL="285750" lvl="0" indent="-285750" algn="l" rtl="0">
              <a:spcBef>
                <a:spcPts val="1007"/>
              </a:spcBef>
              <a:spcAft>
                <a:spcPts val="0"/>
              </a:spcAft>
              <a:buSzPts val="2340"/>
              <a:buChar char="•"/>
            </a:pPr>
            <a:r>
              <a:rPr lang="en-US" sz="2035" b="1" dirty="0">
                <a:latin typeface="Calibri"/>
                <a:ea typeface="Calibri"/>
                <a:cs typeface="Calibri"/>
                <a:sym typeface="Calibri"/>
              </a:rPr>
              <a:t>Actions</a:t>
            </a:r>
            <a:r>
              <a:rPr lang="en-US" sz="2035" dirty="0">
                <a:latin typeface="Calibri"/>
                <a:ea typeface="Calibri"/>
                <a:cs typeface="Calibri"/>
                <a:sym typeface="Calibri"/>
              </a:rPr>
              <a:t>:</a:t>
            </a:r>
            <a:r>
              <a:rPr lang="en-US" sz="2035" b="1" dirty="0">
                <a:latin typeface="Calibri"/>
                <a:ea typeface="Calibri"/>
                <a:cs typeface="Calibri"/>
                <a:sym typeface="Calibri"/>
              </a:rPr>
              <a:t> </a:t>
            </a:r>
            <a:r>
              <a:rPr lang="en-US" sz="2035" dirty="0">
                <a:latin typeface="Calibri"/>
                <a:ea typeface="Calibri"/>
                <a:cs typeface="Calibri"/>
                <a:sym typeface="Calibri"/>
              </a:rPr>
              <a:t>There are 4 possible actions  </a:t>
            </a:r>
            <a:r>
              <a:rPr lang="en-US" sz="2035" b="1" dirty="0">
                <a:latin typeface="Calibri"/>
                <a:ea typeface="Calibri"/>
                <a:cs typeface="Calibri"/>
                <a:sym typeface="Calibri"/>
              </a:rPr>
              <a:t>(A) = {'NOOP', 'FIRE', 'RIGHT', 'LEFT'} </a:t>
            </a:r>
            <a:endParaRPr b="1" dirty="0"/>
          </a:p>
          <a:p>
            <a:pPr marL="285750" lvl="0" indent="-285750" algn="l" rtl="0">
              <a:spcBef>
                <a:spcPts val="1007"/>
              </a:spcBef>
              <a:spcAft>
                <a:spcPts val="0"/>
              </a:spcAft>
              <a:buSzPts val="2340"/>
              <a:buChar char="•"/>
            </a:pPr>
            <a:r>
              <a:rPr lang="en-US" sz="2035" b="1" dirty="0">
                <a:latin typeface="Calibri"/>
                <a:ea typeface="Calibri"/>
                <a:cs typeface="Calibri"/>
                <a:sym typeface="Calibri"/>
              </a:rPr>
              <a:t>State</a:t>
            </a:r>
            <a:r>
              <a:rPr lang="en-US" sz="2035" dirty="0">
                <a:latin typeface="Calibri"/>
                <a:ea typeface="Calibri"/>
                <a:cs typeface="Calibri"/>
                <a:sym typeface="Calibri"/>
              </a:rPr>
              <a:t>: It is an RGB image of the screen, which is an array of shape (210, 160, 3).</a:t>
            </a:r>
            <a:endParaRPr dirty="0"/>
          </a:p>
          <a:p>
            <a:pPr marL="285750" lvl="0" indent="-285750" algn="l" rtl="0">
              <a:spcBef>
                <a:spcPts val="1007"/>
              </a:spcBef>
              <a:spcAft>
                <a:spcPts val="0"/>
              </a:spcAft>
              <a:buSzPts val="2340"/>
              <a:buChar char="•"/>
            </a:pPr>
            <a:r>
              <a:rPr lang="en-US" sz="2035" b="1" dirty="0">
                <a:latin typeface="Calibri"/>
                <a:ea typeface="Calibri"/>
                <a:cs typeface="Calibri"/>
                <a:sym typeface="Calibri"/>
              </a:rPr>
              <a:t>Reward</a:t>
            </a:r>
            <a:r>
              <a:rPr lang="en-US" sz="2035" dirty="0">
                <a:latin typeface="Calibri"/>
                <a:ea typeface="Calibri"/>
                <a:cs typeface="Calibri"/>
                <a:sym typeface="Calibri"/>
              </a:rPr>
              <a:t>: It is the score obtained with each step. It can be 0 or more. </a:t>
            </a:r>
            <a:r>
              <a:rPr lang="en-US" sz="2035" b="1" dirty="0">
                <a:latin typeface="Calibri"/>
                <a:ea typeface="Calibri"/>
                <a:cs typeface="Calibri"/>
                <a:sym typeface="Calibri"/>
              </a:rPr>
              <a:t>(R)  = {0,1,2..} </a:t>
            </a:r>
            <a:endParaRPr b="1" dirty="0">
              <a:latin typeface="Calibri"/>
              <a:ea typeface="Calibri"/>
              <a:cs typeface="Calibri"/>
              <a:sym typeface="Calibri"/>
            </a:endParaRPr>
          </a:p>
        </p:txBody>
      </p:sp>
      <p:pic>
        <p:nvPicPr>
          <p:cNvPr id="314" name="Google Shape;314;p41"/>
          <p:cNvPicPr preferRelativeResize="0"/>
          <p:nvPr/>
        </p:nvPicPr>
        <p:blipFill>
          <a:blip r:embed="rId3">
            <a:alphaModFix/>
          </a:blip>
          <a:stretch>
            <a:fillRect/>
          </a:stretch>
        </p:blipFill>
        <p:spPr>
          <a:xfrm>
            <a:off x="8378221" y="2556925"/>
            <a:ext cx="2380274" cy="3318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2"/>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Preprocessing</a:t>
            </a:r>
            <a:endParaRPr dirty="0"/>
          </a:p>
        </p:txBody>
      </p:sp>
      <p:sp>
        <p:nvSpPr>
          <p:cNvPr id="321" name="Google Shape;321;p42"/>
          <p:cNvSpPr txBox="1">
            <a:spLocks noGrp="1"/>
          </p:cNvSpPr>
          <p:nvPr>
            <p:ph idx="1"/>
          </p:nvPr>
        </p:nvSpPr>
        <p:spPr>
          <a:prstGeom prst="rect">
            <a:avLst/>
          </a:prstGeom>
        </p:spPr>
        <p:txBody>
          <a:bodyPr spcFirstLastPara="1" wrap="square" lIns="91425" tIns="45700" rIns="91425" bIns="45700" anchor="t" anchorCtr="0">
            <a:noAutofit/>
          </a:bodyPr>
          <a:lstStyle/>
          <a:p>
            <a:pPr marL="0" lvl="0" indent="0" algn="l" rtl="0">
              <a:spcBef>
                <a:spcPts val="360"/>
              </a:spcBef>
              <a:spcAft>
                <a:spcPts val="600"/>
              </a:spcAft>
              <a:buNone/>
            </a:pPr>
            <a:r>
              <a:rPr lang="en-US" dirty="0"/>
              <a:t>Two stages of preprocessing : cropping and scaling</a:t>
            </a:r>
            <a:endParaRPr dirty="0"/>
          </a:p>
        </p:txBody>
      </p:sp>
      <p:pic>
        <p:nvPicPr>
          <p:cNvPr id="322" name="Google Shape;322;p42"/>
          <p:cNvPicPr preferRelativeResize="0"/>
          <p:nvPr/>
        </p:nvPicPr>
        <p:blipFill>
          <a:blip r:embed="rId3">
            <a:alphaModFix/>
          </a:blip>
          <a:stretch>
            <a:fillRect/>
          </a:stretch>
        </p:blipFill>
        <p:spPr>
          <a:xfrm>
            <a:off x="1295400" y="3165475"/>
            <a:ext cx="2617750" cy="2400300"/>
          </a:xfrm>
          <a:prstGeom prst="rect">
            <a:avLst/>
          </a:prstGeom>
          <a:noFill/>
          <a:ln>
            <a:noFill/>
          </a:ln>
        </p:spPr>
      </p:pic>
      <p:pic>
        <p:nvPicPr>
          <p:cNvPr id="323" name="Google Shape;323;p42"/>
          <p:cNvPicPr preferRelativeResize="0"/>
          <p:nvPr/>
        </p:nvPicPr>
        <p:blipFill>
          <a:blip r:embed="rId4">
            <a:alphaModFix/>
          </a:blip>
          <a:stretch>
            <a:fillRect/>
          </a:stretch>
        </p:blipFill>
        <p:spPr>
          <a:xfrm>
            <a:off x="4872025" y="3165475"/>
            <a:ext cx="2447925" cy="2400300"/>
          </a:xfrm>
          <a:prstGeom prst="rect">
            <a:avLst/>
          </a:prstGeom>
          <a:noFill/>
          <a:ln>
            <a:noFill/>
          </a:ln>
        </p:spPr>
      </p:pic>
      <p:pic>
        <p:nvPicPr>
          <p:cNvPr id="324" name="Google Shape;324;p42"/>
          <p:cNvPicPr preferRelativeResize="0"/>
          <p:nvPr/>
        </p:nvPicPr>
        <p:blipFill>
          <a:blip r:embed="rId5">
            <a:alphaModFix/>
          </a:blip>
          <a:stretch>
            <a:fillRect/>
          </a:stretch>
        </p:blipFill>
        <p:spPr>
          <a:xfrm>
            <a:off x="8278813" y="3170238"/>
            <a:ext cx="2390775" cy="2390775"/>
          </a:xfrm>
          <a:prstGeom prst="rect">
            <a:avLst/>
          </a:prstGeom>
          <a:noFill/>
          <a:ln>
            <a:noFill/>
          </a:ln>
        </p:spPr>
      </p:pic>
      <p:cxnSp>
        <p:nvCxnSpPr>
          <p:cNvPr id="325" name="Google Shape;325;p42"/>
          <p:cNvCxnSpPr>
            <a:endCxn id="323" idx="1"/>
          </p:cNvCxnSpPr>
          <p:nvPr/>
        </p:nvCxnSpPr>
        <p:spPr>
          <a:xfrm>
            <a:off x="3913225" y="4365625"/>
            <a:ext cx="958800" cy="0"/>
          </a:xfrm>
          <a:prstGeom prst="straightConnector1">
            <a:avLst/>
          </a:prstGeom>
          <a:noFill/>
          <a:ln w="38100" cap="flat" cmpd="sng">
            <a:solidFill>
              <a:schemeClr val="dk2"/>
            </a:solidFill>
            <a:prstDash val="solid"/>
            <a:round/>
            <a:headEnd type="none" w="med" len="med"/>
            <a:tailEnd type="triangle" w="med" len="med"/>
          </a:ln>
        </p:spPr>
      </p:cxnSp>
      <p:cxnSp>
        <p:nvCxnSpPr>
          <p:cNvPr id="326" name="Google Shape;326;p42"/>
          <p:cNvCxnSpPr/>
          <p:nvPr/>
        </p:nvCxnSpPr>
        <p:spPr>
          <a:xfrm>
            <a:off x="7320025" y="4365625"/>
            <a:ext cx="958800" cy="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3"/>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Stacking 4 frames together</a:t>
            </a:r>
            <a:endParaRPr dirty="0"/>
          </a:p>
        </p:txBody>
      </p:sp>
      <p:cxnSp>
        <p:nvCxnSpPr>
          <p:cNvPr id="333" name="Google Shape;333;p43"/>
          <p:cNvCxnSpPr>
            <a:cxnSpLocks/>
          </p:cNvCxnSpPr>
          <p:nvPr/>
        </p:nvCxnSpPr>
        <p:spPr>
          <a:xfrm>
            <a:off x="3614240" y="4215832"/>
            <a:ext cx="2136900" cy="0"/>
          </a:xfrm>
          <a:prstGeom prst="straightConnector1">
            <a:avLst/>
          </a:prstGeom>
          <a:noFill/>
          <a:ln w="38100" cap="flat" cmpd="sng">
            <a:solidFill>
              <a:schemeClr val="dk2"/>
            </a:solidFill>
            <a:prstDash val="solid"/>
            <a:round/>
            <a:headEnd type="none" w="med" len="med"/>
            <a:tailEnd type="triangle" w="med" len="med"/>
          </a:ln>
        </p:spPr>
      </p:cxnSp>
      <p:pic>
        <p:nvPicPr>
          <p:cNvPr id="336" name="Google Shape;336;p43"/>
          <p:cNvPicPr preferRelativeResize="0"/>
          <p:nvPr/>
        </p:nvPicPr>
        <p:blipFill>
          <a:blip r:embed="rId3">
            <a:alphaModFix/>
          </a:blip>
          <a:stretch>
            <a:fillRect/>
          </a:stretch>
        </p:blipFill>
        <p:spPr>
          <a:xfrm>
            <a:off x="847599" y="3020975"/>
            <a:ext cx="2390775" cy="2390775"/>
          </a:xfrm>
          <a:prstGeom prst="rect">
            <a:avLst/>
          </a:prstGeom>
          <a:noFill/>
          <a:ln>
            <a:noFill/>
          </a:ln>
        </p:spPr>
      </p:pic>
      <p:pic>
        <p:nvPicPr>
          <p:cNvPr id="337" name="Google Shape;337;p43"/>
          <p:cNvPicPr preferRelativeResize="0"/>
          <p:nvPr/>
        </p:nvPicPr>
        <p:blipFill>
          <a:blip r:embed="rId4">
            <a:alphaModFix/>
          </a:blip>
          <a:stretch>
            <a:fillRect/>
          </a:stretch>
        </p:blipFill>
        <p:spPr>
          <a:xfrm>
            <a:off x="6096000" y="3020975"/>
            <a:ext cx="2390775" cy="2390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Model</a:t>
            </a:r>
            <a:endParaRPr dirty="0"/>
          </a:p>
        </p:txBody>
      </p:sp>
      <p:sp>
        <p:nvSpPr>
          <p:cNvPr id="344" name="Google Shape;344;p44"/>
          <p:cNvSpPr txBox="1">
            <a:spLocks noGrp="1"/>
          </p:cNvSpPr>
          <p:nvPr>
            <p:ph idx="1"/>
          </p:nvPr>
        </p:nvSpPr>
        <p:spPr>
          <a:xfrm>
            <a:off x="566927" y="2185416"/>
            <a:ext cx="7857981" cy="3968249"/>
          </a:xfrm>
          <a:prstGeom prst="rect">
            <a:avLst/>
          </a:prstGeom>
          <a:ln>
            <a:solidFill>
              <a:schemeClr val="accent1"/>
            </a:solidFill>
          </a:ln>
        </p:spPr>
        <p:txBody>
          <a:bodyPr spcFirstLastPara="1" wrap="square" lIns="91425" tIns="45700" rIns="91425" bIns="45700" anchor="t" anchorCtr="0">
            <a:noAutofit/>
          </a:bodyPr>
          <a:lstStyle/>
          <a:p>
            <a:pPr marL="0" lvl="0" indent="0" algn="l" rtl="0">
              <a:lnSpc>
                <a:spcPct val="135714"/>
              </a:lnSpc>
              <a:spcBef>
                <a:spcPts val="0"/>
              </a:spcBef>
              <a:spcAft>
                <a:spcPts val="0"/>
              </a:spcAft>
              <a:buClr>
                <a:schemeClr val="dk1"/>
              </a:buClr>
              <a:buSzPts val="1100"/>
              <a:buFont typeface="Arial"/>
              <a:buNone/>
            </a:pPr>
            <a:r>
              <a:rPr lang="en-US" sz="1050" dirty="0">
                <a:solidFill>
                  <a:schemeClr val="dk1"/>
                </a:solidFill>
                <a:highlight>
                  <a:srgbClr val="FFFFFE"/>
                </a:highlight>
                <a:latin typeface="Courier New"/>
                <a:ea typeface="Courier New"/>
                <a:cs typeface="Courier New"/>
                <a:sym typeface="Courier New"/>
              </a:rPr>
              <a:t>    </a:t>
            </a:r>
            <a:r>
              <a:rPr lang="en-US" sz="1100" dirty="0">
                <a:solidFill>
                  <a:srgbClr val="0000FF"/>
                </a:solidFill>
                <a:highlight>
                  <a:srgbClr val="FFFFFE"/>
                </a:highlight>
                <a:latin typeface="Courier New"/>
                <a:ea typeface="Courier New"/>
                <a:cs typeface="Courier New"/>
                <a:sym typeface="Courier New"/>
              </a:rPr>
              <a:t>def</a:t>
            </a: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795E26"/>
                </a:solidFill>
                <a:highlight>
                  <a:srgbClr val="FFFFFE"/>
                </a:highlight>
                <a:latin typeface="Courier New"/>
                <a:ea typeface="Courier New"/>
                <a:cs typeface="Courier New"/>
                <a:sym typeface="Courier New"/>
              </a:rPr>
              <a:t>build_model</a:t>
            </a:r>
            <a:r>
              <a:rPr lang="en-US" sz="1100" dirty="0">
                <a:solidFill>
                  <a:schemeClr val="dk1"/>
                </a:solidFill>
                <a:highlight>
                  <a:srgbClr val="FFFFFE"/>
                </a:highlight>
                <a:latin typeface="Courier New"/>
                <a:ea typeface="Courier New"/>
                <a:cs typeface="Courier New"/>
                <a:sym typeface="Courier New"/>
              </a:rPr>
              <a:t>(</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model = Sequential()</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model.add(Conv2D(</a:t>
            </a:r>
            <a:r>
              <a:rPr lang="en-US" sz="1100" dirty="0">
                <a:solidFill>
                  <a:srgbClr val="09885A"/>
                </a:solidFill>
                <a:highlight>
                  <a:srgbClr val="FFFFFE"/>
                </a:highlight>
                <a:latin typeface="Courier New"/>
                <a:ea typeface="Courier New"/>
                <a:cs typeface="Courier New"/>
                <a:sym typeface="Courier New"/>
              </a:rPr>
              <a:t>32</a:t>
            </a:r>
            <a:r>
              <a:rPr lang="en-US" sz="1100" dirty="0">
                <a:solidFill>
                  <a:schemeClr val="dk1"/>
                </a:solidFill>
                <a:highlight>
                  <a:srgbClr val="FFFFFE"/>
                </a:highlight>
                <a:latin typeface="Courier New"/>
                <a:ea typeface="Courier New"/>
                <a:cs typeface="Courier New"/>
                <a:sym typeface="Courier New"/>
              </a:rPr>
              <a:t>, kernel_size=(</a:t>
            </a:r>
            <a:r>
              <a:rPr lang="en-US" sz="1100" dirty="0">
                <a:solidFill>
                  <a:srgbClr val="09885A"/>
                </a:solidFill>
                <a:highlight>
                  <a:srgbClr val="FFFFFE"/>
                </a:highlight>
                <a:latin typeface="Courier New"/>
                <a:ea typeface="Courier New"/>
                <a:cs typeface="Courier New"/>
                <a:sym typeface="Courier New"/>
              </a:rPr>
              <a:t>3</a:t>
            </a:r>
            <a:r>
              <a:rPr lang="en-US" sz="1100" dirty="0">
                <a:solidFill>
                  <a:schemeClr val="dk1"/>
                </a:solidFill>
                <a:highlight>
                  <a:srgbClr val="FFFFFE"/>
                </a:highlight>
                <a:latin typeface="Courier New"/>
                <a:ea typeface="Courier New"/>
                <a:cs typeface="Courier New"/>
                <a:sym typeface="Courier New"/>
              </a:rPr>
              <a:t>,</a:t>
            </a:r>
            <a:r>
              <a:rPr lang="en-US" sz="1100" dirty="0">
                <a:solidFill>
                  <a:srgbClr val="09885A"/>
                </a:solidFill>
                <a:highlight>
                  <a:srgbClr val="FFFFFE"/>
                </a:highlight>
                <a:latin typeface="Courier New"/>
                <a:ea typeface="Courier New"/>
                <a:cs typeface="Courier New"/>
                <a:sym typeface="Courier New"/>
              </a:rPr>
              <a:t>3</a:t>
            </a:r>
            <a:r>
              <a:rPr lang="en-US" sz="1100" dirty="0">
                <a:solidFill>
                  <a:schemeClr val="dk1"/>
                </a:solidFill>
                <a:highlight>
                  <a:srgbClr val="FFFFFE"/>
                </a:highlight>
                <a:latin typeface="Courier New"/>
                <a:ea typeface="Courier New"/>
                <a:cs typeface="Courier New"/>
                <a:sym typeface="Courier New"/>
              </a:rPr>
              <a:t>), activation=</a:t>
            </a:r>
            <a:r>
              <a:rPr lang="en-US" sz="1100" dirty="0">
                <a:solidFill>
                  <a:srgbClr val="A31515"/>
                </a:solidFill>
                <a:highlight>
                  <a:srgbClr val="FFFFFE"/>
                </a:highlight>
                <a:latin typeface="Courier New"/>
                <a:ea typeface="Courier New"/>
                <a:cs typeface="Courier New"/>
                <a:sym typeface="Courier New"/>
              </a:rPr>
              <a:t>'relu'</a:t>
            </a:r>
            <a:r>
              <a:rPr lang="en-US" sz="1100" dirty="0">
                <a:solidFill>
                  <a:schemeClr val="dk1"/>
                </a:solidFill>
                <a:highlight>
                  <a:srgbClr val="FFFFFE"/>
                </a:highlight>
                <a:latin typeface="Courier New"/>
                <a:ea typeface="Courier New"/>
                <a:cs typeface="Courier New"/>
                <a:sym typeface="Courier New"/>
              </a:rPr>
              <a:t>, input_shape=( </a:t>
            </a:r>
            <a:r>
              <a:rPr lang="en-US" sz="1100" dirty="0">
                <a:solidFill>
                  <a:srgbClr val="09885A"/>
                </a:solidFill>
                <a:highlight>
                  <a:srgbClr val="FFFFFE"/>
                </a:highlight>
                <a:latin typeface="Courier New"/>
                <a:ea typeface="Courier New"/>
                <a:cs typeface="Courier New"/>
                <a:sym typeface="Courier New"/>
              </a:rPr>
              <a:t>80</a:t>
            </a: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9885A"/>
                </a:solidFill>
                <a:highlight>
                  <a:srgbClr val="FFFFFE"/>
                </a:highlight>
                <a:latin typeface="Courier New"/>
                <a:ea typeface="Courier New"/>
                <a:cs typeface="Courier New"/>
                <a:sym typeface="Courier New"/>
              </a:rPr>
              <a:t>80</a:t>
            </a:r>
            <a:r>
              <a:rPr lang="en-US" sz="1100" dirty="0">
                <a:solidFill>
                  <a:schemeClr val="dk1"/>
                </a:solidFill>
                <a:highlight>
                  <a:srgbClr val="FFFFFE"/>
                </a:highlight>
                <a:latin typeface="Courier New"/>
                <a:ea typeface="Courier New"/>
                <a:cs typeface="Courier New"/>
                <a:sym typeface="Courier New"/>
              </a:rPr>
              <a:t>,</a:t>
            </a:r>
            <a:r>
              <a:rPr lang="en-US" sz="1100" dirty="0">
                <a:solidFill>
                  <a:srgbClr val="09885A"/>
                </a:solidFill>
                <a:highlight>
                  <a:srgbClr val="FFFFFE"/>
                </a:highlight>
                <a:latin typeface="Courier New"/>
                <a:ea typeface="Courier New"/>
                <a:cs typeface="Courier New"/>
                <a:sym typeface="Courier New"/>
              </a:rPr>
              <a:t>4</a:t>
            </a:r>
            <a:r>
              <a:rPr lang="en-US" sz="1100" dirty="0">
                <a:solidFill>
                  <a:schemeClr val="dk1"/>
                </a:solidFill>
                <a:highlight>
                  <a:srgbClr val="FFFFFE"/>
                </a:highlight>
                <a:latin typeface="Courier New"/>
                <a:ea typeface="Courier New"/>
                <a:cs typeface="Courier New"/>
                <a:sym typeface="Courier New"/>
              </a:rPr>
              <a:t>)))</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model.add(Conv2D(</a:t>
            </a:r>
            <a:r>
              <a:rPr lang="en-US" sz="1100" dirty="0">
                <a:solidFill>
                  <a:srgbClr val="09885A"/>
                </a:solidFill>
                <a:highlight>
                  <a:srgbClr val="FFFFFE"/>
                </a:highlight>
                <a:latin typeface="Courier New"/>
                <a:ea typeface="Courier New"/>
                <a:cs typeface="Courier New"/>
                <a:sym typeface="Courier New"/>
              </a:rPr>
              <a:t>64</a:t>
            </a: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9885A"/>
                </a:solidFill>
                <a:highlight>
                  <a:srgbClr val="FFFFFE"/>
                </a:highlight>
                <a:latin typeface="Courier New"/>
                <a:ea typeface="Courier New"/>
                <a:cs typeface="Courier New"/>
                <a:sym typeface="Courier New"/>
              </a:rPr>
              <a:t>3</a:t>
            </a:r>
            <a:r>
              <a:rPr lang="en-US" sz="1100" dirty="0">
                <a:solidFill>
                  <a:schemeClr val="dk1"/>
                </a:solidFill>
                <a:highlight>
                  <a:srgbClr val="FFFFFE"/>
                </a:highlight>
                <a:latin typeface="Courier New"/>
                <a:ea typeface="Courier New"/>
                <a:cs typeface="Courier New"/>
                <a:sym typeface="Courier New"/>
              </a:rPr>
              <a:t>,</a:t>
            </a:r>
            <a:r>
              <a:rPr lang="en-US" sz="1100" dirty="0">
                <a:solidFill>
                  <a:srgbClr val="09885A"/>
                </a:solidFill>
                <a:highlight>
                  <a:srgbClr val="FFFFFE"/>
                </a:highlight>
                <a:latin typeface="Courier New"/>
                <a:ea typeface="Courier New"/>
                <a:cs typeface="Courier New"/>
                <a:sym typeface="Courier New"/>
              </a:rPr>
              <a:t>3</a:t>
            </a:r>
            <a:r>
              <a:rPr lang="en-US" sz="1100" dirty="0">
                <a:solidFill>
                  <a:schemeClr val="dk1"/>
                </a:solidFill>
                <a:highlight>
                  <a:srgbClr val="FFFFFE"/>
                </a:highlight>
                <a:latin typeface="Courier New"/>
                <a:ea typeface="Courier New"/>
                <a:cs typeface="Courier New"/>
                <a:sym typeface="Courier New"/>
              </a:rPr>
              <a:t>), activation=</a:t>
            </a:r>
            <a:r>
              <a:rPr lang="en-US" sz="1100" dirty="0">
                <a:solidFill>
                  <a:srgbClr val="A31515"/>
                </a:solidFill>
                <a:highlight>
                  <a:srgbClr val="FFFFFE"/>
                </a:highlight>
                <a:latin typeface="Courier New"/>
                <a:ea typeface="Courier New"/>
                <a:cs typeface="Courier New"/>
                <a:sym typeface="Courier New"/>
              </a:rPr>
              <a:t>'relu'</a:t>
            </a:r>
            <a:r>
              <a:rPr lang="en-US" sz="1100" dirty="0">
                <a:solidFill>
                  <a:schemeClr val="dk1"/>
                </a:solidFill>
                <a:highlight>
                  <a:srgbClr val="FFFFFE"/>
                </a:highlight>
                <a:latin typeface="Courier New"/>
                <a:ea typeface="Courier New"/>
                <a:cs typeface="Courier New"/>
                <a:sym typeface="Courier New"/>
              </a:rPr>
              <a:t>))</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model.add(MaxPooling2D(pool_size=(</a:t>
            </a:r>
            <a:r>
              <a:rPr lang="en-US" sz="1100" dirty="0">
                <a:solidFill>
                  <a:srgbClr val="09885A"/>
                </a:solidFill>
                <a:highlight>
                  <a:srgbClr val="FFFFFE"/>
                </a:highlight>
                <a:latin typeface="Courier New"/>
                <a:ea typeface="Courier New"/>
                <a:cs typeface="Courier New"/>
                <a:sym typeface="Courier New"/>
              </a:rPr>
              <a:t>2</a:t>
            </a:r>
            <a:r>
              <a:rPr lang="en-US" sz="1100" dirty="0">
                <a:solidFill>
                  <a:schemeClr val="dk1"/>
                </a:solidFill>
                <a:highlight>
                  <a:srgbClr val="FFFFFE"/>
                </a:highlight>
                <a:latin typeface="Courier New"/>
                <a:ea typeface="Courier New"/>
                <a:cs typeface="Courier New"/>
                <a:sym typeface="Courier New"/>
              </a:rPr>
              <a:t>,</a:t>
            </a:r>
            <a:r>
              <a:rPr lang="en-US" sz="1100" dirty="0">
                <a:solidFill>
                  <a:srgbClr val="09885A"/>
                </a:solidFill>
                <a:highlight>
                  <a:srgbClr val="FFFFFE"/>
                </a:highlight>
                <a:latin typeface="Courier New"/>
                <a:ea typeface="Courier New"/>
                <a:cs typeface="Courier New"/>
                <a:sym typeface="Courier New"/>
              </a:rPr>
              <a:t>2</a:t>
            </a:r>
            <a:r>
              <a:rPr lang="en-US" sz="1100" dirty="0">
                <a:solidFill>
                  <a:schemeClr val="dk1"/>
                </a:solidFill>
                <a:highlight>
                  <a:srgbClr val="FFFFFE"/>
                </a:highlight>
                <a:latin typeface="Courier New"/>
                <a:ea typeface="Courier New"/>
                <a:cs typeface="Courier New"/>
                <a:sym typeface="Courier New"/>
              </a:rPr>
              <a:t>)))</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model.add(Dropout(</a:t>
            </a:r>
            <a:r>
              <a:rPr lang="en-US" sz="1100" dirty="0">
                <a:solidFill>
                  <a:srgbClr val="09885A"/>
                </a:solidFill>
                <a:highlight>
                  <a:srgbClr val="FFFFFE"/>
                </a:highlight>
                <a:latin typeface="Courier New"/>
                <a:ea typeface="Courier New"/>
                <a:cs typeface="Courier New"/>
                <a:sym typeface="Courier New"/>
              </a:rPr>
              <a:t>0.2</a:t>
            </a:r>
            <a:r>
              <a:rPr lang="en-US" sz="1100" dirty="0">
                <a:solidFill>
                  <a:schemeClr val="dk1"/>
                </a:solidFill>
                <a:highlight>
                  <a:srgbClr val="FFFFFE"/>
                </a:highlight>
                <a:latin typeface="Courier New"/>
                <a:ea typeface="Courier New"/>
                <a:cs typeface="Courier New"/>
                <a:sym typeface="Courier New"/>
              </a:rPr>
              <a:t>))</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model.add(Flatten())</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model.add(Dense(</a:t>
            </a:r>
            <a:r>
              <a:rPr lang="en-US" sz="1100" dirty="0">
                <a:solidFill>
                  <a:srgbClr val="09885A"/>
                </a:solidFill>
                <a:highlight>
                  <a:srgbClr val="FFFFFE"/>
                </a:highlight>
                <a:latin typeface="Courier New"/>
                <a:ea typeface="Courier New"/>
                <a:cs typeface="Courier New"/>
                <a:sym typeface="Courier New"/>
              </a:rPr>
              <a:t>128</a:t>
            </a:r>
            <a:r>
              <a:rPr lang="en-US" sz="1100" dirty="0">
                <a:solidFill>
                  <a:schemeClr val="dk1"/>
                </a:solidFill>
                <a:highlight>
                  <a:srgbClr val="FFFFFE"/>
                </a:highlight>
                <a:latin typeface="Courier New"/>
                <a:ea typeface="Courier New"/>
                <a:cs typeface="Courier New"/>
                <a:sym typeface="Courier New"/>
              </a:rPr>
              <a:t>, activation=</a:t>
            </a:r>
            <a:r>
              <a:rPr lang="en-US" sz="1100" dirty="0">
                <a:solidFill>
                  <a:srgbClr val="A31515"/>
                </a:solidFill>
                <a:highlight>
                  <a:srgbClr val="FFFFFE"/>
                </a:highlight>
                <a:latin typeface="Courier New"/>
                <a:ea typeface="Courier New"/>
                <a:cs typeface="Courier New"/>
                <a:sym typeface="Courier New"/>
              </a:rPr>
              <a:t>'relu'</a:t>
            </a:r>
            <a:r>
              <a:rPr lang="en-US" sz="1100" dirty="0">
                <a:solidFill>
                  <a:schemeClr val="dk1"/>
                </a:solidFill>
                <a:highlight>
                  <a:srgbClr val="FFFFFE"/>
                </a:highlight>
                <a:latin typeface="Courier New"/>
                <a:ea typeface="Courier New"/>
                <a:cs typeface="Courier New"/>
                <a:sym typeface="Courier New"/>
              </a:rPr>
              <a:t>))</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model.add(Dropout(</a:t>
            </a:r>
            <a:r>
              <a:rPr lang="en-US" sz="1100" dirty="0">
                <a:solidFill>
                  <a:srgbClr val="09885A"/>
                </a:solidFill>
                <a:highlight>
                  <a:srgbClr val="FFFFFE"/>
                </a:highlight>
                <a:latin typeface="Courier New"/>
                <a:ea typeface="Courier New"/>
                <a:cs typeface="Courier New"/>
                <a:sym typeface="Courier New"/>
              </a:rPr>
              <a:t>0.2</a:t>
            </a:r>
            <a:r>
              <a:rPr lang="en-US" sz="1100" dirty="0">
                <a:solidFill>
                  <a:schemeClr val="dk1"/>
                </a:solidFill>
                <a:highlight>
                  <a:srgbClr val="FFFFFE"/>
                </a:highlight>
                <a:latin typeface="Courier New"/>
                <a:ea typeface="Courier New"/>
                <a:cs typeface="Courier New"/>
                <a:sym typeface="Courier New"/>
              </a:rPr>
              <a:t>))</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model.add(Dense(</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.number_of_actions, activation=</a:t>
            </a:r>
            <a:r>
              <a:rPr lang="en-US" sz="1100" dirty="0">
                <a:solidFill>
                  <a:srgbClr val="A31515"/>
                </a:solidFill>
                <a:highlight>
                  <a:srgbClr val="FFFFFE"/>
                </a:highlight>
                <a:latin typeface="Courier New"/>
                <a:ea typeface="Courier New"/>
                <a:cs typeface="Courier New"/>
                <a:sym typeface="Courier New"/>
              </a:rPr>
              <a:t>'softmax'</a:t>
            </a:r>
            <a:r>
              <a:rPr lang="en-US" sz="1100" dirty="0">
                <a:solidFill>
                  <a:schemeClr val="dk1"/>
                </a:solidFill>
                <a:highlight>
                  <a:srgbClr val="FFFFFE"/>
                </a:highlight>
                <a:latin typeface="Courier New"/>
                <a:ea typeface="Courier New"/>
                <a:cs typeface="Courier New"/>
                <a:sym typeface="Courier New"/>
              </a:rPr>
              <a:t>))</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model.</a:t>
            </a:r>
            <a:r>
              <a:rPr lang="en-US" sz="1100" dirty="0">
                <a:solidFill>
                  <a:srgbClr val="795E26"/>
                </a:solidFill>
                <a:highlight>
                  <a:srgbClr val="FFFFFE"/>
                </a:highlight>
                <a:latin typeface="Courier New"/>
                <a:ea typeface="Courier New"/>
                <a:cs typeface="Courier New"/>
                <a:sym typeface="Courier New"/>
              </a:rPr>
              <a:t>compile</a:t>
            </a:r>
            <a:r>
              <a:rPr lang="en-US" sz="1100" dirty="0">
                <a:solidFill>
                  <a:schemeClr val="dk1"/>
                </a:solidFill>
                <a:highlight>
                  <a:srgbClr val="FFFFFE"/>
                </a:highlight>
                <a:latin typeface="Courier New"/>
                <a:ea typeface="Courier New"/>
                <a:cs typeface="Courier New"/>
                <a:sym typeface="Courier New"/>
              </a:rPr>
              <a:t>(loss=keras.losses.huber_loss,</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optimizer=keras.optimizers.Adadelta(),</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metrics=[</a:t>
            </a:r>
            <a:r>
              <a:rPr lang="en-US" sz="1100" dirty="0">
                <a:solidFill>
                  <a:srgbClr val="A31515"/>
                </a:solidFill>
                <a:highlight>
                  <a:srgbClr val="FFFFFE"/>
                </a:highlight>
                <a:latin typeface="Courier New"/>
                <a:ea typeface="Courier New"/>
                <a:cs typeface="Courier New"/>
                <a:sym typeface="Courier New"/>
              </a:rPr>
              <a:t>'accuracy'</a:t>
            </a:r>
            <a:r>
              <a:rPr lang="en-US" sz="1100" dirty="0">
                <a:solidFill>
                  <a:schemeClr val="dk1"/>
                </a:solidFill>
                <a:highlight>
                  <a:srgbClr val="FFFFFE"/>
                </a:highlight>
                <a:latin typeface="Courier New"/>
                <a:ea typeface="Courier New"/>
                <a:cs typeface="Courier New"/>
                <a:sym typeface="Courier New"/>
              </a:rPr>
              <a:t>])</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AF00DB"/>
                </a:solidFill>
                <a:highlight>
                  <a:srgbClr val="FFFFFE"/>
                </a:highlight>
                <a:latin typeface="Courier New"/>
                <a:ea typeface="Courier New"/>
                <a:cs typeface="Courier New"/>
                <a:sym typeface="Courier New"/>
              </a:rPr>
              <a:t>return</a:t>
            </a:r>
            <a:r>
              <a:rPr lang="en-US" sz="1100" dirty="0">
                <a:solidFill>
                  <a:schemeClr val="dk1"/>
                </a:solidFill>
                <a:highlight>
                  <a:srgbClr val="FFFFFE"/>
                </a:highlight>
                <a:latin typeface="Courier New"/>
                <a:ea typeface="Courier New"/>
                <a:cs typeface="Courier New"/>
                <a:sym typeface="Courier New"/>
              </a:rPr>
              <a:t> model</a:t>
            </a:r>
            <a:endParaRPr sz="1100" dirty="0">
              <a:solidFill>
                <a:schemeClr val="dk1"/>
              </a:solidFill>
              <a:highlight>
                <a:srgbClr val="FFFFFE"/>
              </a:highlight>
              <a:latin typeface="Courier New"/>
              <a:ea typeface="Courier New"/>
              <a:cs typeface="Courier New"/>
              <a:sym typeface="Courier New"/>
            </a:endParaRPr>
          </a:p>
          <a:p>
            <a:pPr marL="0" lvl="0" indent="0" algn="l" rtl="0">
              <a:spcBef>
                <a:spcPts val="360"/>
              </a:spcBef>
              <a:spcAft>
                <a:spcPts val="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5"/>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DDQN hyperparameters</a:t>
            </a:r>
            <a:endParaRPr dirty="0"/>
          </a:p>
        </p:txBody>
      </p:sp>
      <p:sp>
        <p:nvSpPr>
          <p:cNvPr id="351" name="Google Shape;351;p45"/>
          <p:cNvSpPr txBox="1">
            <a:spLocks noGrp="1"/>
          </p:cNvSpPr>
          <p:nvPr>
            <p:ph idx="1"/>
          </p:nvPr>
        </p:nvSpPr>
        <p:spPr>
          <a:xfrm>
            <a:off x="566927" y="2185416"/>
            <a:ext cx="7201033" cy="3968249"/>
          </a:xfrm>
          <a:prstGeom prst="rect">
            <a:avLst/>
          </a:prstGeom>
          <a:ln>
            <a:solidFill>
              <a:schemeClr val="accent1"/>
            </a:solidFill>
          </a:ln>
        </p:spPr>
        <p:txBody>
          <a:bodyPr spcFirstLastPara="1" wrap="square" lIns="91425" tIns="45700" rIns="91425" bIns="45700" anchor="t" anchorCtr="0">
            <a:noAutofit/>
          </a:bodyPr>
          <a:lstStyle/>
          <a:p>
            <a:pPr marL="0" lvl="0" indent="0" algn="l" rtl="0">
              <a:lnSpc>
                <a:spcPct val="135714"/>
              </a:lnSpc>
              <a:spcBef>
                <a:spcPts val="0"/>
              </a:spcBef>
              <a:spcAft>
                <a:spcPts val="0"/>
              </a:spcAft>
              <a:buClr>
                <a:schemeClr val="dk1"/>
              </a:buClr>
              <a:buSzPts val="1100"/>
              <a:buFont typeface="Arial"/>
              <a:buNone/>
            </a:pPr>
            <a:r>
              <a:rPr lang="en-US" sz="1250" dirty="0">
                <a:solidFill>
                  <a:schemeClr val="dk1"/>
                </a:solidFill>
                <a:highlight>
                  <a:srgbClr val="FFFFFE"/>
                </a:highlight>
                <a:latin typeface="Courier New"/>
                <a:ea typeface="Courier New"/>
                <a:cs typeface="Courier New"/>
                <a:sym typeface="Courier New"/>
              </a:rPr>
              <a:t>     </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.memory = deque(maxlen=</a:t>
            </a:r>
            <a:r>
              <a:rPr lang="en-US" sz="1100" dirty="0">
                <a:solidFill>
                  <a:srgbClr val="09885A"/>
                </a:solidFill>
                <a:highlight>
                  <a:srgbClr val="FFFFFE"/>
                </a:highlight>
                <a:latin typeface="Courier New"/>
                <a:ea typeface="Courier New"/>
                <a:cs typeface="Courier New"/>
                <a:sym typeface="Courier New"/>
              </a:rPr>
              <a:t>350000</a:t>
            </a:r>
            <a:r>
              <a:rPr lang="en-US" sz="1100" dirty="0">
                <a:solidFill>
                  <a:schemeClr val="dk1"/>
                </a:solidFill>
                <a:highlight>
                  <a:srgbClr val="FFFFFE"/>
                </a:highlight>
                <a:latin typeface="Courier New"/>
                <a:ea typeface="Courier New"/>
                <a:cs typeface="Courier New"/>
                <a:sym typeface="Courier New"/>
              </a:rPr>
              <a:t>)</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.gamma = </a:t>
            </a:r>
            <a:r>
              <a:rPr lang="en-US" sz="1100" dirty="0">
                <a:solidFill>
                  <a:srgbClr val="09885A"/>
                </a:solidFill>
                <a:highlight>
                  <a:srgbClr val="FFFFFE"/>
                </a:highlight>
                <a:latin typeface="Courier New"/>
                <a:ea typeface="Courier New"/>
                <a:cs typeface="Courier New"/>
                <a:sym typeface="Courier New"/>
              </a:rPr>
              <a:t>0.9</a:t>
            </a:r>
            <a:endParaRPr sz="1100" dirty="0">
              <a:solidFill>
                <a:srgbClr val="09885A"/>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.epsilon_max = </a:t>
            </a:r>
            <a:r>
              <a:rPr lang="en-US" sz="1100" dirty="0">
                <a:solidFill>
                  <a:srgbClr val="09885A"/>
                </a:solidFill>
                <a:highlight>
                  <a:srgbClr val="FFFFFE"/>
                </a:highlight>
                <a:latin typeface="Courier New"/>
                <a:ea typeface="Courier New"/>
                <a:cs typeface="Courier New"/>
                <a:sym typeface="Courier New"/>
              </a:rPr>
              <a:t>1.0</a:t>
            </a:r>
            <a:endParaRPr sz="1100" dirty="0">
              <a:solidFill>
                <a:srgbClr val="09885A"/>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.epsilon_min = </a:t>
            </a:r>
            <a:r>
              <a:rPr lang="en-US" sz="1100" dirty="0">
                <a:solidFill>
                  <a:srgbClr val="09885A"/>
                </a:solidFill>
                <a:highlight>
                  <a:srgbClr val="FFFFFE"/>
                </a:highlight>
                <a:latin typeface="Courier New"/>
                <a:ea typeface="Courier New"/>
                <a:cs typeface="Courier New"/>
                <a:sym typeface="Courier New"/>
              </a:rPr>
              <a:t>0.1</a:t>
            </a:r>
            <a:endParaRPr sz="1100" dirty="0">
              <a:solidFill>
                <a:srgbClr val="09885A"/>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.epsilon_decay = </a:t>
            </a:r>
            <a:r>
              <a:rPr lang="en-US" sz="1100" dirty="0">
                <a:solidFill>
                  <a:srgbClr val="09885A"/>
                </a:solidFill>
                <a:highlight>
                  <a:srgbClr val="FFFFFE"/>
                </a:highlight>
                <a:latin typeface="Courier New"/>
                <a:ea typeface="Courier New"/>
                <a:cs typeface="Courier New"/>
                <a:sym typeface="Courier New"/>
              </a:rPr>
              <a:t>0.0001</a:t>
            </a:r>
            <a:r>
              <a:rPr lang="en-US" sz="1100" dirty="0">
                <a:solidFill>
                  <a:schemeClr val="dk1"/>
                </a:solidFill>
                <a:highlight>
                  <a:srgbClr val="FFFFFE"/>
                </a:highlight>
                <a:latin typeface="Courier New"/>
                <a:ea typeface="Courier New"/>
                <a:cs typeface="Courier New"/>
                <a:sym typeface="Courier New"/>
              </a:rPr>
              <a:t>    </a:t>
            </a:r>
            <a:endParaRPr sz="1100" dirty="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.batch_size = </a:t>
            </a:r>
            <a:r>
              <a:rPr lang="en-US" sz="1100" dirty="0">
                <a:solidFill>
                  <a:srgbClr val="09885A"/>
                </a:solidFill>
                <a:highlight>
                  <a:srgbClr val="FFFFFE"/>
                </a:highlight>
                <a:latin typeface="Courier New"/>
                <a:ea typeface="Courier New"/>
                <a:cs typeface="Courier New"/>
                <a:sym typeface="Courier New"/>
              </a:rPr>
              <a:t>32</a:t>
            </a:r>
            <a:endParaRPr sz="1100" dirty="0">
              <a:solidFill>
                <a:srgbClr val="09885A"/>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.epsilon = </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.epsilon_max</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.tau = </a:t>
            </a:r>
            <a:r>
              <a:rPr lang="en-US" sz="1100" dirty="0">
                <a:solidFill>
                  <a:srgbClr val="09885A"/>
                </a:solidFill>
                <a:highlight>
                  <a:srgbClr val="FFFFFE"/>
                </a:highlight>
                <a:latin typeface="Courier New"/>
                <a:ea typeface="Courier New"/>
                <a:cs typeface="Courier New"/>
                <a:sym typeface="Courier New"/>
              </a:rPr>
              <a:t>0.2</a:t>
            </a:r>
            <a:endParaRPr sz="1100" dirty="0">
              <a:solidFill>
                <a:srgbClr val="09885A"/>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.number_of_episodes = </a:t>
            </a:r>
            <a:r>
              <a:rPr lang="en-US" sz="1100" dirty="0">
                <a:solidFill>
                  <a:srgbClr val="09885A"/>
                </a:solidFill>
                <a:highlight>
                  <a:srgbClr val="FFFFFE"/>
                </a:highlight>
                <a:latin typeface="Courier New"/>
                <a:ea typeface="Courier New"/>
                <a:cs typeface="Courier New"/>
                <a:sym typeface="Courier New"/>
              </a:rPr>
              <a:t>100001</a:t>
            </a:r>
            <a:endParaRPr sz="1100" dirty="0">
              <a:solidFill>
                <a:srgbClr val="09885A"/>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.C = </a:t>
            </a:r>
            <a:r>
              <a:rPr lang="en-US" sz="1100" dirty="0">
                <a:solidFill>
                  <a:srgbClr val="09885A"/>
                </a:solidFill>
                <a:highlight>
                  <a:srgbClr val="FFFFFE"/>
                </a:highlight>
                <a:latin typeface="Courier New"/>
                <a:ea typeface="Courier New"/>
                <a:cs typeface="Courier New"/>
                <a:sym typeface="Courier New"/>
              </a:rPr>
              <a:t>10</a:t>
            </a:r>
            <a:endParaRPr sz="1100" dirty="0">
              <a:solidFill>
                <a:srgbClr val="09885A"/>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00" dirty="0">
                <a:solidFill>
                  <a:srgbClr val="001080"/>
                </a:solidFill>
                <a:highlight>
                  <a:srgbClr val="FFFFFE"/>
                </a:highlight>
                <a:latin typeface="Courier New"/>
                <a:ea typeface="Courier New"/>
                <a:cs typeface="Courier New"/>
                <a:sym typeface="Courier New"/>
              </a:rPr>
              <a:t>      </a:t>
            </a:r>
            <a:r>
              <a:rPr lang="en-US" sz="1100" dirty="0" err="1">
                <a:solidFill>
                  <a:srgbClr val="001080"/>
                </a:solidFill>
                <a:highlight>
                  <a:srgbClr val="FFFFFE"/>
                </a:highlight>
                <a:latin typeface="Courier New"/>
                <a:ea typeface="Courier New"/>
                <a:cs typeface="Courier New"/>
                <a:sym typeface="Courier New"/>
              </a:rPr>
              <a:t>self</a:t>
            </a:r>
            <a:r>
              <a:rPr lang="en-US" sz="1100" dirty="0" err="1">
                <a:solidFill>
                  <a:schemeClr val="dk1"/>
                </a:solidFill>
                <a:highlight>
                  <a:srgbClr val="FFFFFE"/>
                </a:highlight>
                <a:latin typeface="Courier New"/>
                <a:ea typeface="Courier New"/>
                <a:cs typeface="Courier New"/>
                <a:sym typeface="Courier New"/>
              </a:rPr>
              <a:t>.random_step_count</a:t>
            </a:r>
            <a:r>
              <a:rPr lang="en-US" sz="1100" dirty="0">
                <a:solidFill>
                  <a:schemeClr val="dk1"/>
                </a:solidFill>
                <a:highlight>
                  <a:srgbClr val="FFFFFE"/>
                </a:highlight>
                <a:latin typeface="Courier New"/>
                <a:ea typeface="Courier New"/>
                <a:cs typeface="Courier New"/>
                <a:sym typeface="Courier New"/>
              </a:rPr>
              <a:t> = </a:t>
            </a:r>
            <a:r>
              <a:rPr lang="en-US" sz="1100" dirty="0">
                <a:solidFill>
                  <a:srgbClr val="09885A"/>
                </a:solidFill>
                <a:highlight>
                  <a:srgbClr val="FFFFFE"/>
                </a:highlight>
                <a:latin typeface="Courier New"/>
                <a:ea typeface="Courier New"/>
                <a:cs typeface="Courier New"/>
                <a:sym typeface="Courier New"/>
              </a:rPr>
              <a:t>10000</a:t>
            </a: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8000"/>
                </a:solidFill>
                <a:highlight>
                  <a:srgbClr val="FFFFFE"/>
                </a:highlight>
                <a:latin typeface="Courier New"/>
                <a:ea typeface="Courier New"/>
                <a:cs typeface="Courier New"/>
                <a:sym typeface="Courier New"/>
              </a:rPr>
              <a:t># take random action for these many steps</a:t>
            </a:r>
            <a:endParaRPr sz="1100" dirty="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.frequency_save_models = </a:t>
            </a:r>
            <a:r>
              <a:rPr lang="en-US" sz="1100" dirty="0">
                <a:solidFill>
                  <a:srgbClr val="09885A"/>
                </a:solidFill>
                <a:highlight>
                  <a:srgbClr val="FFFFFE"/>
                </a:highlight>
                <a:latin typeface="Courier New"/>
                <a:ea typeface="Courier New"/>
                <a:cs typeface="Courier New"/>
                <a:sym typeface="Courier New"/>
              </a:rPr>
              <a:t>10</a:t>
            </a: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8000"/>
                </a:solidFill>
                <a:highlight>
                  <a:srgbClr val="FFFFFE"/>
                </a:highlight>
                <a:latin typeface="Courier New"/>
                <a:ea typeface="Courier New"/>
                <a:cs typeface="Courier New"/>
                <a:sym typeface="Courier New"/>
              </a:rPr>
              <a:t># save model after these number of episodes</a:t>
            </a:r>
            <a:endParaRPr sz="1100" dirty="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1080"/>
                </a:solidFill>
                <a:highlight>
                  <a:srgbClr val="FFFFFE"/>
                </a:highlight>
                <a:latin typeface="Courier New"/>
                <a:ea typeface="Courier New"/>
                <a:cs typeface="Courier New"/>
                <a:sym typeface="Courier New"/>
              </a:rPr>
              <a:t>self</a:t>
            </a:r>
            <a:r>
              <a:rPr lang="en-US" sz="1100" dirty="0">
                <a:solidFill>
                  <a:schemeClr val="dk1"/>
                </a:solidFill>
                <a:highlight>
                  <a:srgbClr val="FFFFFE"/>
                </a:highlight>
                <a:latin typeface="Courier New"/>
                <a:ea typeface="Courier New"/>
                <a:cs typeface="Courier New"/>
                <a:sym typeface="Courier New"/>
              </a:rPr>
              <a:t>.frequency_replay = </a:t>
            </a:r>
            <a:r>
              <a:rPr lang="en-US" sz="1100" dirty="0">
                <a:solidFill>
                  <a:srgbClr val="09885A"/>
                </a:solidFill>
                <a:highlight>
                  <a:srgbClr val="FFFFFE"/>
                </a:highlight>
                <a:latin typeface="Courier New"/>
                <a:ea typeface="Courier New"/>
                <a:cs typeface="Courier New"/>
                <a:sym typeface="Courier New"/>
              </a:rPr>
              <a:t>30</a:t>
            </a:r>
            <a:r>
              <a:rPr lang="en-US" sz="1100" dirty="0">
                <a:solidFill>
                  <a:schemeClr val="dk1"/>
                </a:solidFill>
                <a:highlight>
                  <a:srgbClr val="FFFFFE"/>
                </a:highlight>
                <a:latin typeface="Courier New"/>
                <a:ea typeface="Courier New"/>
                <a:cs typeface="Courier New"/>
                <a:sym typeface="Courier New"/>
              </a:rPr>
              <a:t> </a:t>
            </a:r>
            <a:r>
              <a:rPr lang="en-US" sz="1100" dirty="0">
                <a:solidFill>
                  <a:srgbClr val="008000"/>
                </a:solidFill>
                <a:highlight>
                  <a:srgbClr val="FFFFFE"/>
                </a:highlight>
                <a:latin typeface="Courier New"/>
                <a:ea typeface="Courier New"/>
                <a:cs typeface="Courier New"/>
                <a:sym typeface="Courier New"/>
              </a:rPr>
              <a:t># call replay after these number of steps </a:t>
            </a:r>
            <a:endParaRPr sz="1100" dirty="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00" dirty="0">
                <a:solidFill>
                  <a:schemeClr val="dk1"/>
                </a:solidFill>
                <a:highlight>
                  <a:srgbClr val="FFFFFE"/>
                </a:highlight>
                <a:latin typeface="Courier New"/>
                <a:ea typeface="Courier New"/>
                <a:cs typeface="Courier New"/>
                <a:sym typeface="Courier New"/>
              </a:rPr>
              <a:t>    </a:t>
            </a:r>
            <a:endParaRPr sz="110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dirty="0">
              <a:solidFill>
                <a:srgbClr val="09885A"/>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dirty="0">
              <a:solidFill>
                <a:schemeClr val="dk1"/>
              </a:solidFill>
              <a:highlight>
                <a:srgbClr val="FFFFFE"/>
              </a:highlight>
              <a:latin typeface="Courier New"/>
              <a:ea typeface="Courier New"/>
              <a:cs typeface="Courier New"/>
              <a:sym typeface="Courier New"/>
            </a:endParaRPr>
          </a:p>
          <a:p>
            <a:pPr marL="0" lvl="0" indent="0" algn="l" rtl="0">
              <a:spcBef>
                <a:spcPts val="360"/>
              </a:spcBef>
              <a:spcAft>
                <a:spcPts val="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dirty="0"/>
              <a:t>Proposal(planned)</a:t>
            </a:r>
            <a:endParaRPr dirty="0"/>
          </a:p>
        </p:txBody>
      </p:sp>
      <p:sp>
        <p:nvSpPr>
          <p:cNvPr id="162" name="Google Shape;162;p2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85750" lvl="0" indent="-285750" algn="l" rtl="0">
              <a:spcBef>
                <a:spcPts val="2044"/>
              </a:spcBef>
              <a:spcAft>
                <a:spcPts val="0"/>
              </a:spcAft>
              <a:buSzPts val="2553"/>
              <a:buFont typeface="Noto Sans Symbols"/>
              <a:buChar char="⮚"/>
            </a:pPr>
            <a:r>
              <a:rPr lang="en-US" dirty="0">
                <a:solidFill>
                  <a:srgbClr val="424242"/>
                </a:solidFill>
                <a:latin typeface="Calibri"/>
                <a:ea typeface="Calibri"/>
                <a:cs typeface="Calibri"/>
                <a:sym typeface="Calibri"/>
              </a:rPr>
              <a:t>We plan to use DQN and DDQN algorithms to solve more complex environments like Atari Breakout for the final project. </a:t>
            </a:r>
            <a:endParaRPr dirty="0">
              <a:solidFill>
                <a:srgbClr val="424242"/>
              </a:solidFill>
              <a:latin typeface="Calibri"/>
              <a:ea typeface="Calibri"/>
              <a:cs typeface="Calibri"/>
              <a:sym typeface="Calibri"/>
            </a:endParaRPr>
          </a:p>
          <a:p>
            <a:pPr marL="285750" lvl="0" indent="-285750" algn="l" rtl="0">
              <a:spcBef>
                <a:spcPts val="2044"/>
              </a:spcBef>
              <a:spcAft>
                <a:spcPts val="0"/>
              </a:spcAft>
              <a:buSzPts val="2553"/>
              <a:buFont typeface="Noto Sans Symbols"/>
              <a:buChar char="⮚"/>
            </a:pPr>
            <a:r>
              <a:rPr lang="en-US" dirty="0">
                <a:solidFill>
                  <a:srgbClr val="424242"/>
                </a:solidFill>
                <a:latin typeface="Calibri"/>
                <a:ea typeface="Calibri"/>
                <a:cs typeface="Calibri"/>
                <a:sym typeface="Calibri"/>
              </a:rPr>
              <a:t>In addition to solving the environment, we will also study the effect of different hyperparameters on the performance of the agent and improvise the existing model built. </a:t>
            </a:r>
            <a:endParaRPr dirty="0">
              <a:solidFill>
                <a:srgbClr val="424242"/>
              </a:solidFill>
              <a:latin typeface="Calibri"/>
              <a:ea typeface="Calibri"/>
              <a:cs typeface="Calibri"/>
              <a:sym typeface="Calibri"/>
            </a:endParaRPr>
          </a:p>
          <a:p>
            <a:pPr marL="285750" lvl="0" indent="-285750" algn="l" rtl="0">
              <a:spcBef>
                <a:spcPts val="2044"/>
              </a:spcBef>
              <a:spcAft>
                <a:spcPts val="0"/>
              </a:spcAft>
              <a:buSzPts val="2553"/>
              <a:buFont typeface="Noto Sans Symbols"/>
              <a:buChar char="⮚"/>
            </a:pPr>
            <a:r>
              <a:rPr lang="en-US" dirty="0">
                <a:solidFill>
                  <a:srgbClr val="424242"/>
                </a:solidFill>
                <a:latin typeface="Calibri"/>
                <a:ea typeface="Calibri"/>
                <a:cs typeface="Calibri"/>
                <a:sym typeface="Calibri"/>
              </a:rPr>
              <a:t>We will demonstrate the improvement in performance by showing the agent behavior in the beginning and after training is done.</a:t>
            </a:r>
            <a:endParaRPr dirty="0">
              <a:solidFill>
                <a:srgbClr val="424242"/>
              </a:solidFill>
              <a:latin typeface="Calibri"/>
              <a:ea typeface="Calibri"/>
              <a:cs typeface="Calibri"/>
              <a:sym typeface="Calibri"/>
            </a:endParaRPr>
          </a:p>
          <a:p>
            <a:pPr marL="285750" lvl="0" indent="0" algn="l" rtl="0">
              <a:spcBef>
                <a:spcPts val="2044"/>
              </a:spcBef>
              <a:spcAft>
                <a:spcPts val="0"/>
              </a:spcAft>
              <a:buNone/>
            </a:pPr>
            <a:endParaRPr dirty="0">
              <a:solidFill>
                <a:srgbClr val="424242"/>
              </a:solidFill>
              <a:latin typeface="Calibri"/>
              <a:ea typeface="Calibri"/>
              <a:cs typeface="Calibri"/>
              <a:sym typeface="Calibri"/>
            </a:endParaRPr>
          </a:p>
          <a:p>
            <a:pPr marL="285750" lvl="0" indent="-123634" algn="l" rtl="0">
              <a:spcBef>
                <a:spcPts val="2044"/>
              </a:spcBef>
              <a:spcAft>
                <a:spcPts val="0"/>
              </a:spcAft>
              <a:buSzPts val="2553"/>
              <a:buNone/>
            </a:pPr>
            <a:endParaRPr sz="222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6"/>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Handling game life loss</a:t>
            </a:r>
            <a:endParaRPr dirty="0"/>
          </a:p>
        </p:txBody>
      </p:sp>
      <p:sp>
        <p:nvSpPr>
          <p:cNvPr id="358" name="Google Shape;358;p46"/>
          <p:cNvSpPr txBox="1">
            <a:spLocks noGrp="1"/>
          </p:cNvSpPr>
          <p:nvPr>
            <p:ph idx="1"/>
          </p:nvPr>
        </p:nvSpPr>
        <p:spPr>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dirty="0">
                <a:latin typeface="Calibri"/>
                <a:ea typeface="Calibri"/>
                <a:cs typeface="Calibri"/>
                <a:sym typeface="Calibri"/>
              </a:rPr>
              <a:t>We do not get any bad reward for losing life from the environment. So to handle this we used the info element ‘ale.lives’. Whenever we lose game life this value decreases and we attach a reward of -1 just in the memory. Hence, the agent will know that losing life is bad and it will avoid this state.</a:t>
            </a:r>
            <a:endParaRPr dirty="0">
              <a:latin typeface="Calibri"/>
              <a:ea typeface="Calibri"/>
              <a:cs typeface="Calibri"/>
              <a:sym typeface="Calibri"/>
            </a:endParaRPr>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600"/>
              </a:spcAft>
              <a:buNone/>
            </a:pPr>
            <a:endParaRPr dirty="0"/>
          </a:p>
        </p:txBody>
      </p:sp>
      <p:sp>
        <p:nvSpPr>
          <p:cNvPr id="359" name="Google Shape;359;p46"/>
          <p:cNvSpPr/>
          <p:nvPr/>
        </p:nvSpPr>
        <p:spPr>
          <a:xfrm>
            <a:off x="566929" y="4337633"/>
            <a:ext cx="6951472" cy="15102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35714"/>
              </a:lnSpc>
              <a:spcBef>
                <a:spcPts val="0"/>
              </a:spcBef>
              <a:spcAft>
                <a:spcPts val="0"/>
              </a:spcAft>
              <a:buClr>
                <a:srgbClr val="666666"/>
              </a:buClr>
              <a:buSzPts val="1100"/>
              <a:buFont typeface="Arial"/>
              <a:buNone/>
              <a:tabLst/>
              <a:defRPr/>
            </a:pPr>
            <a:r>
              <a:rPr kumimoji="0" lang="en-US"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rPr>
              <a:t>current_lives = info[</a:t>
            </a:r>
            <a:r>
              <a:rPr kumimoji="0" lang="en-US" sz="1050" b="0" i="0" u="none" strike="noStrike" kern="1200" cap="none" spc="0" normalizeH="0" baseline="0" noProof="0" dirty="0">
                <a:ln>
                  <a:noFill/>
                </a:ln>
                <a:solidFill>
                  <a:srgbClr val="A31515"/>
                </a:solidFill>
                <a:effectLst/>
                <a:highlight>
                  <a:srgbClr val="FFFFFE"/>
                </a:highlight>
                <a:uLnTx/>
                <a:uFillTx/>
                <a:latin typeface="Courier New"/>
                <a:ea typeface="Courier New"/>
                <a:cs typeface="Courier New"/>
                <a:sym typeface="Courier New"/>
              </a:rPr>
              <a:t>'ale.lives'</a:t>
            </a:r>
            <a:r>
              <a:rPr kumimoji="0" lang="en-US"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rPr>
              <a:t>]</a:t>
            </a:r>
            <a:endParaRPr kumimoji="0"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endParaRPr>
          </a:p>
          <a:p>
            <a:pPr marL="0" marR="0" lvl="0" indent="0" algn="l" defTabSz="914400" rtl="0" eaLnBrk="1" fontAlgn="auto" latinLnBrk="0" hangingPunct="1">
              <a:lnSpc>
                <a:spcPct val="135714"/>
              </a:lnSpc>
              <a:spcBef>
                <a:spcPts val="0"/>
              </a:spcBef>
              <a:spcAft>
                <a:spcPts val="0"/>
              </a:spcAft>
              <a:buClr>
                <a:srgbClr val="666666"/>
              </a:buClr>
              <a:buSzPts val="1100"/>
              <a:buFont typeface="Arial"/>
              <a:buNone/>
              <a:tabLst/>
              <a:defRPr/>
            </a:pPr>
            <a:r>
              <a:rPr kumimoji="0" lang="en-US" sz="1050" b="0" i="0" u="none" strike="noStrike" kern="1200" cap="none" spc="0" normalizeH="0" baseline="0" noProof="0" dirty="0">
                <a:ln>
                  <a:noFill/>
                </a:ln>
                <a:solidFill>
                  <a:srgbClr val="AF00DB"/>
                </a:solidFill>
                <a:effectLst/>
                <a:highlight>
                  <a:srgbClr val="FFFFFE"/>
                </a:highlight>
                <a:uLnTx/>
                <a:uFillTx/>
                <a:latin typeface="Courier New"/>
                <a:ea typeface="Courier New"/>
                <a:cs typeface="Courier New"/>
                <a:sym typeface="Courier New"/>
              </a:rPr>
              <a:t>if</a:t>
            </a:r>
            <a:r>
              <a:rPr kumimoji="0" lang="en-US"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rPr>
              <a:t> current_lives &lt; lives:</a:t>
            </a:r>
            <a:endParaRPr kumimoji="0"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endParaRPr>
          </a:p>
          <a:p>
            <a:pPr marL="0" marR="0" lvl="0" indent="0" algn="l" defTabSz="914400" rtl="0" eaLnBrk="1" fontAlgn="auto" latinLnBrk="0" hangingPunct="1">
              <a:lnSpc>
                <a:spcPct val="135714"/>
              </a:lnSpc>
              <a:spcBef>
                <a:spcPts val="0"/>
              </a:spcBef>
              <a:spcAft>
                <a:spcPts val="0"/>
              </a:spcAft>
              <a:buClr>
                <a:srgbClr val="666666"/>
              </a:buClr>
              <a:buSzPts val="1100"/>
              <a:buFont typeface="Arial"/>
              <a:buNone/>
              <a:tabLst/>
              <a:defRPr/>
            </a:pPr>
            <a:r>
              <a:rPr kumimoji="0" lang="en-US"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rPr>
              <a:t>     </a:t>
            </a:r>
            <a:r>
              <a:rPr kumimoji="0" lang="en-US" sz="1050" b="0" i="0" u="none" strike="noStrike" kern="1200" cap="none" spc="0" normalizeH="0" baseline="0" noProof="0" dirty="0">
                <a:ln>
                  <a:noFill/>
                </a:ln>
                <a:solidFill>
                  <a:srgbClr val="001080"/>
                </a:solidFill>
                <a:effectLst/>
                <a:highlight>
                  <a:srgbClr val="FFFFFE"/>
                </a:highlight>
                <a:uLnTx/>
                <a:uFillTx/>
                <a:latin typeface="Courier New"/>
                <a:ea typeface="Courier New"/>
                <a:cs typeface="Courier New"/>
                <a:sym typeface="Courier New"/>
              </a:rPr>
              <a:t>self</a:t>
            </a:r>
            <a:r>
              <a:rPr kumimoji="0" lang="en-US"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rPr>
              <a:t>.dqnAgent.memory.append([observation, action, </a:t>
            </a:r>
            <a:r>
              <a:rPr kumimoji="0" lang="en-US" sz="1050" b="0" i="0" u="none" strike="noStrike" kern="1200" cap="none" spc="0" normalizeH="0" baseline="0" noProof="0" dirty="0">
                <a:ln>
                  <a:noFill/>
                </a:ln>
                <a:solidFill>
                  <a:srgbClr val="09885A"/>
                </a:solidFill>
                <a:effectLst/>
                <a:highlight>
                  <a:srgbClr val="FFFFFE"/>
                </a:highlight>
                <a:uLnTx/>
                <a:uFillTx/>
                <a:latin typeface="Courier New"/>
                <a:ea typeface="Courier New"/>
                <a:cs typeface="Courier New"/>
                <a:sym typeface="Courier New"/>
              </a:rPr>
              <a:t>-1</a:t>
            </a:r>
            <a:r>
              <a:rPr kumimoji="0" lang="en-US"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rPr>
              <a:t>, observation_prime, </a:t>
            </a:r>
            <a:r>
              <a:rPr kumimoji="0" lang="en-US" sz="1050" b="0" i="0" u="none" strike="noStrike" kern="1200" cap="none" spc="0" normalizeH="0" baseline="0" noProof="0" dirty="0">
                <a:ln>
                  <a:noFill/>
                </a:ln>
                <a:solidFill>
                  <a:srgbClr val="0000FF"/>
                </a:solidFill>
                <a:effectLst/>
                <a:highlight>
                  <a:srgbClr val="FFFFFE"/>
                </a:highlight>
                <a:uLnTx/>
                <a:uFillTx/>
                <a:latin typeface="Courier New"/>
                <a:ea typeface="Courier New"/>
                <a:cs typeface="Courier New"/>
                <a:sym typeface="Courier New"/>
              </a:rPr>
              <a:t>True</a:t>
            </a:r>
            <a:r>
              <a:rPr kumimoji="0" lang="en-US"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rPr>
              <a:t>])</a:t>
            </a:r>
            <a:endParaRPr kumimoji="0"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endParaRPr>
          </a:p>
          <a:p>
            <a:pPr marL="0" marR="0" lvl="0" indent="0" algn="l" defTabSz="914400" rtl="0" eaLnBrk="1" fontAlgn="auto" latinLnBrk="0" hangingPunct="1">
              <a:lnSpc>
                <a:spcPct val="135714"/>
              </a:lnSpc>
              <a:spcBef>
                <a:spcPts val="0"/>
              </a:spcBef>
              <a:spcAft>
                <a:spcPts val="0"/>
              </a:spcAft>
              <a:buClr>
                <a:srgbClr val="666666"/>
              </a:buClr>
              <a:buSzPts val="1100"/>
              <a:buFont typeface="Arial"/>
              <a:buNone/>
              <a:tabLst/>
              <a:defRPr/>
            </a:pPr>
            <a:r>
              <a:rPr kumimoji="0" lang="en-US"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rPr>
              <a:t>     lives = current_lives                </a:t>
            </a:r>
            <a:endParaRPr kumimoji="0"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endParaRPr>
          </a:p>
          <a:p>
            <a:pPr marL="0" marR="0" lvl="0" indent="0" algn="l" defTabSz="914400" rtl="0" eaLnBrk="1" fontAlgn="auto" latinLnBrk="0" hangingPunct="1">
              <a:lnSpc>
                <a:spcPct val="135714"/>
              </a:lnSpc>
              <a:spcBef>
                <a:spcPts val="0"/>
              </a:spcBef>
              <a:spcAft>
                <a:spcPts val="0"/>
              </a:spcAft>
              <a:buClr>
                <a:srgbClr val="666666"/>
              </a:buClr>
              <a:buSzPts val="1100"/>
              <a:buFont typeface="Arial"/>
              <a:buNone/>
              <a:tabLst/>
              <a:defRPr/>
            </a:pPr>
            <a:r>
              <a:rPr kumimoji="0" lang="en-US" sz="1050" b="0" i="0" u="none" strike="noStrike" kern="1200" cap="none" spc="0" normalizeH="0" baseline="0" noProof="0" dirty="0">
                <a:ln>
                  <a:noFill/>
                </a:ln>
                <a:solidFill>
                  <a:srgbClr val="AF00DB"/>
                </a:solidFill>
                <a:effectLst/>
                <a:highlight>
                  <a:srgbClr val="FFFFFE"/>
                </a:highlight>
                <a:uLnTx/>
                <a:uFillTx/>
                <a:latin typeface="Courier New"/>
                <a:ea typeface="Courier New"/>
                <a:cs typeface="Courier New"/>
                <a:sym typeface="Courier New"/>
              </a:rPr>
              <a:t>else</a:t>
            </a:r>
            <a:r>
              <a:rPr kumimoji="0" lang="en-US"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rPr>
              <a:t>:</a:t>
            </a:r>
            <a:endParaRPr kumimoji="0"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endParaRPr>
          </a:p>
          <a:p>
            <a:pPr marL="0" marR="0" lvl="0" indent="0" algn="l" defTabSz="914400" rtl="0" eaLnBrk="1" fontAlgn="auto" latinLnBrk="0" hangingPunct="1">
              <a:lnSpc>
                <a:spcPct val="135714"/>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rPr>
              <a:t>     </a:t>
            </a:r>
            <a:r>
              <a:rPr kumimoji="0" lang="en-US" sz="1050" b="0" i="0" u="none" strike="noStrike" kern="1200" cap="none" spc="0" normalizeH="0" baseline="0" noProof="0" dirty="0">
                <a:ln>
                  <a:noFill/>
                </a:ln>
                <a:solidFill>
                  <a:srgbClr val="001080"/>
                </a:solidFill>
                <a:effectLst/>
                <a:highlight>
                  <a:srgbClr val="FFFFFE"/>
                </a:highlight>
                <a:uLnTx/>
                <a:uFillTx/>
                <a:latin typeface="Courier New"/>
                <a:ea typeface="Courier New"/>
                <a:cs typeface="Courier New"/>
                <a:sym typeface="Courier New"/>
              </a:rPr>
              <a:t>self</a:t>
            </a:r>
            <a:r>
              <a:rPr kumimoji="0" lang="en-US" sz="1050" b="0" i="0" u="none" strike="noStrike" kern="1200" cap="none" spc="0" normalizeH="0" baseline="0" noProof="0" dirty="0">
                <a:ln>
                  <a:noFill/>
                </a:ln>
                <a:solidFill>
                  <a:srgbClr val="666666"/>
                </a:solidFill>
                <a:effectLst/>
                <a:highlight>
                  <a:srgbClr val="FFFFFE"/>
                </a:highlight>
                <a:uLnTx/>
                <a:uFillTx/>
                <a:latin typeface="Courier New"/>
                <a:ea typeface="Courier New"/>
                <a:cs typeface="Courier New"/>
                <a:sym typeface="Courier New"/>
              </a:rPr>
              <a:t>.dqnAgent.memory.append([observation, action, reward, observation_prime, done])</a:t>
            </a:r>
            <a:endParaRPr kumimoji="0" sz="1800" b="0" i="0" u="none" strike="noStrike" kern="1200" cap="none" spc="0" normalizeH="0" baseline="0" noProof="0" dirty="0">
              <a:ln>
                <a:noFill/>
              </a:ln>
              <a:solidFill>
                <a:srgbClr val="666666"/>
              </a:solidFill>
              <a:effectLst/>
              <a:uLnTx/>
              <a:uFillTx/>
              <a:latin typeface="Arial" panose="020B0604020202020204"/>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7"/>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Tricks to overcome resources crunch</a:t>
            </a:r>
            <a:endParaRPr dirty="0"/>
          </a:p>
        </p:txBody>
      </p:sp>
      <p:sp>
        <p:nvSpPr>
          <p:cNvPr id="366" name="Google Shape;366;p47"/>
          <p:cNvSpPr txBox="1">
            <a:spLocks noGrp="1"/>
          </p:cNvSpPr>
          <p:nvPr>
            <p:ph idx="1"/>
          </p:nvPr>
        </p:nvSpPr>
        <p:spPr>
          <a:xfrm>
            <a:off x="566928" y="2229806"/>
            <a:ext cx="6951472" cy="3968249"/>
          </a:xfrm>
          <a:prstGeom prst="rect">
            <a:avLst/>
          </a:prstGeom>
        </p:spPr>
        <p:txBody>
          <a:bodyPr spcFirstLastPara="1" wrap="square" lIns="91425" tIns="45700" rIns="91425" bIns="45700" anchor="t" anchorCtr="0">
            <a:noAutofit/>
          </a:bodyPr>
          <a:lstStyle/>
          <a:p>
            <a:pPr marL="457200" lvl="0" indent="-353695" algn="l" rtl="0">
              <a:spcBef>
                <a:spcPts val="360"/>
              </a:spcBef>
              <a:spcAft>
                <a:spcPts val="0"/>
              </a:spcAft>
              <a:buSzPts val="1970"/>
              <a:buFont typeface="Calibri"/>
              <a:buAutoNum type="arabicPeriod"/>
            </a:pPr>
            <a:r>
              <a:rPr lang="en-US" sz="2300" dirty="0">
                <a:latin typeface="Calibri"/>
                <a:ea typeface="Calibri"/>
                <a:cs typeface="Calibri"/>
                <a:sym typeface="Calibri"/>
              </a:rPr>
              <a:t>Saving model continuously as Colab times out randomly.</a:t>
            </a:r>
            <a:endParaRPr sz="2300" dirty="0">
              <a:latin typeface="Calibri"/>
              <a:ea typeface="Calibri"/>
              <a:cs typeface="Calibri"/>
              <a:sym typeface="Calibri"/>
            </a:endParaRPr>
          </a:p>
          <a:p>
            <a:pPr marL="457200" lvl="0" indent="-353695" algn="l" rtl="0">
              <a:spcBef>
                <a:spcPts val="0"/>
              </a:spcBef>
              <a:spcAft>
                <a:spcPts val="0"/>
              </a:spcAft>
              <a:buSzPts val="1970"/>
              <a:buFont typeface="Calibri"/>
              <a:buAutoNum type="arabicPeriod"/>
            </a:pPr>
            <a:r>
              <a:rPr lang="en-US" sz="2300" dirty="0">
                <a:latin typeface="Calibri"/>
                <a:ea typeface="Calibri"/>
                <a:cs typeface="Calibri"/>
                <a:sym typeface="Calibri"/>
              </a:rPr>
              <a:t>On resuming model, change hyperparameters like epsilon to mimic actual running conditions.</a:t>
            </a:r>
            <a:endParaRPr sz="2300" dirty="0">
              <a:latin typeface="Calibri"/>
              <a:ea typeface="Calibri"/>
              <a:cs typeface="Calibri"/>
              <a:sym typeface="Calibri"/>
            </a:endParaRPr>
          </a:p>
          <a:p>
            <a:pPr marL="457200" lvl="0" indent="0" algn="l" rtl="0">
              <a:spcBef>
                <a:spcPts val="600"/>
              </a:spcBef>
              <a:spcAft>
                <a:spcPts val="60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8"/>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So finally what could we achieve</a:t>
            </a:r>
            <a:endParaRPr dirty="0"/>
          </a:p>
        </p:txBody>
      </p:sp>
      <p:sp>
        <p:nvSpPr>
          <p:cNvPr id="373" name="Google Shape;373;p48"/>
          <p:cNvSpPr txBox="1">
            <a:spLocks noGrp="1"/>
          </p:cNvSpPr>
          <p:nvPr>
            <p:ph idx="1"/>
          </p:nvPr>
        </p:nvSpPr>
        <p:spPr>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endParaRPr dirty="0"/>
          </a:p>
          <a:p>
            <a:pPr marL="0" lvl="0" indent="0" algn="l" rtl="0">
              <a:spcBef>
                <a:spcPts val="600"/>
              </a:spcBef>
              <a:spcAft>
                <a:spcPts val="0"/>
              </a:spcAft>
              <a:buNone/>
            </a:pPr>
            <a:r>
              <a:rPr lang="en-US" sz="2300" dirty="0">
                <a:latin typeface="Calibri"/>
                <a:ea typeface="Calibri"/>
                <a:cs typeface="Calibri"/>
                <a:sym typeface="Calibri"/>
              </a:rPr>
              <a:t>Episode: 10072, episode_reward: 9.0, max_score: 16.0</a:t>
            </a:r>
            <a:endParaRPr sz="2300" dirty="0">
              <a:latin typeface="Calibri"/>
              <a:ea typeface="Calibri"/>
              <a:cs typeface="Calibri"/>
              <a:sym typeface="Calibri"/>
            </a:endParaRPr>
          </a:p>
          <a:p>
            <a:pPr marL="0" lvl="0" indent="0" algn="l" rtl="0">
              <a:spcBef>
                <a:spcPts val="600"/>
              </a:spcBef>
              <a:spcAft>
                <a:spcPts val="600"/>
              </a:spcAft>
              <a:buNone/>
            </a:pPr>
            <a:r>
              <a:rPr lang="en-US" sz="2300" dirty="0">
                <a:latin typeface="Calibri"/>
                <a:ea typeface="Calibri"/>
                <a:cs typeface="Calibri"/>
                <a:sym typeface="Calibri"/>
              </a:rPr>
              <a:t>Episode: 10073, episode_reward: 17.0, max_score: 17.0</a:t>
            </a:r>
            <a:r>
              <a:rPr lang="en-US" dirty="0"/>
              <a:t> </a:t>
            </a:r>
            <a:endParaRPr dirty="0"/>
          </a:p>
        </p:txBody>
      </p:sp>
      <p:pic>
        <p:nvPicPr>
          <p:cNvPr id="2" name="11">
            <a:hlinkClick r:id="" action="ppaction://media"/>
            <a:extLst>
              <a:ext uri="{FF2B5EF4-FFF2-40B4-BE49-F238E27FC236}">
                <a16:creationId xmlns:a16="http://schemas.microsoft.com/office/drawing/2014/main" id="{69D4F430-8E85-46B0-A00E-5E192450B06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328672" y="2611544"/>
            <a:ext cx="2146977" cy="2817907"/>
          </a:xfrm>
          <a:prstGeom prst="rect">
            <a:avLst/>
          </a:prstGeom>
        </p:spPr>
      </p:pic>
      <p:pic>
        <p:nvPicPr>
          <p:cNvPr id="6" name="Google Shape;381;p49">
            <a:extLst>
              <a:ext uri="{FF2B5EF4-FFF2-40B4-BE49-F238E27FC236}">
                <a16:creationId xmlns:a16="http://schemas.microsoft.com/office/drawing/2014/main" id="{FC98B9C5-8D46-4188-A8AB-7EBA9DCA5E0A}"/>
              </a:ext>
            </a:extLst>
          </p:cNvPr>
          <p:cNvPicPr preferRelativeResize="0"/>
          <p:nvPr/>
        </p:nvPicPr>
        <p:blipFill>
          <a:blip r:embed="rId6">
            <a:alphaModFix/>
          </a:blip>
          <a:stretch>
            <a:fillRect/>
          </a:stretch>
        </p:blipFill>
        <p:spPr>
          <a:xfrm>
            <a:off x="831537" y="3870821"/>
            <a:ext cx="5578141" cy="247671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503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Some observations</a:t>
            </a:r>
            <a:endParaRPr dirty="0"/>
          </a:p>
        </p:txBody>
      </p:sp>
      <p:sp>
        <p:nvSpPr>
          <p:cNvPr id="388" name="Google Shape;388;p50"/>
          <p:cNvSpPr txBox="1">
            <a:spLocks noGrp="1"/>
          </p:cNvSpPr>
          <p:nvPr>
            <p:ph idx="1"/>
          </p:nvPr>
        </p:nvSpPr>
        <p:spPr>
          <a:xfrm>
            <a:off x="566928" y="2185416"/>
            <a:ext cx="6845926" cy="4330794"/>
          </a:xfrm>
          <a:prstGeom prst="rect">
            <a:avLst/>
          </a:prstGeom>
        </p:spPr>
        <p:txBody>
          <a:bodyPr spcFirstLastPara="1" wrap="square" lIns="91425" tIns="45700" rIns="91425" bIns="45700" anchor="t" anchorCtr="0">
            <a:noAutofit/>
          </a:bodyPr>
          <a:lstStyle/>
          <a:p>
            <a:pPr marL="457200" lvl="0" indent="-353695" algn="just" rtl="0">
              <a:spcBef>
                <a:spcPts val="360"/>
              </a:spcBef>
              <a:spcAft>
                <a:spcPts val="0"/>
              </a:spcAft>
              <a:buSzPts val="1970"/>
              <a:buFont typeface="Calibri"/>
              <a:buAutoNum type="arabicPeriod"/>
            </a:pPr>
            <a:r>
              <a:rPr lang="en-US" dirty="0">
                <a:latin typeface="Calibri"/>
                <a:ea typeface="Calibri"/>
                <a:cs typeface="Calibri"/>
                <a:sym typeface="Calibri"/>
              </a:rPr>
              <a:t>On changing from DQN to DDQN, we observed a sudden jump in score from 5-7 to 11.</a:t>
            </a:r>
            <a:endParaRPr dirty="0">
              <a:latin typeface="Calibri"/>
              <a:ea typeface="Calibri"/>
              <a:cs typeface="Calibri"/>
              <a:sym typeface="Calibri"/>
            </a:endParaRPr>
          </a:p>
          <a:p>
            <a:pPr marL="457200" lvl="0" indent="-353695" algn="just" rtl="0">
              <a:spcBef>
                <a:spcPts val="0"/>
              </a:spcBef>
              <a:spcAft>
                <a:spcPts val="0"/>
              </a:spcAft>
              <a:buSzPts val="1970"/>
              <a:buFont typeface="Calibri"/>
              <a:buAutoNum type="arabicPeriod"/>
            </a:pPr>
            <a:r>
              <a:rPr lang="en-US" dirty="0">
                <a:latin typeface="Calibri"/>
                <a:ea typeface="Calibri"/>
                <a:cs typeface="Calibri"/>
                <a:sym typeface="Calibri"/>
              </a:rPr>
              <a:t>Due to limited training, the agent has not learnt to “fire” immediately after losing life so it causes a delay in episode to complete which in turn increases such states in memory. </a:t>
            </a:r>
            <a:endParaRPr dirty="0">
              <a:latin typeface="Calibri"/>
              <a:ea typeface="Calibri"/>
              <a:cs typeface="Calibri"/>
              <a:sym typeface="Calibri"/>
            </a:endParaRPr>
          </a:p>
          <a:p>
            <a:pPr marL="457200" lvl="0" indent="-353695" algn="just" rtl="0">
              <a:spcBef>
                <a:spcPts val="0"/>
              </a:spcBef>
              <a:spcAft>
                <a:spcPts val="0"/>
              </a:spcAft>
              <a:buSzPts val="1970"/>
              <a:buFont typeface="Calibri"/>
              <a:buAutoNum type="arabicPeriod"/>
            </a:pPr>
            <a:r>
              <a:rPr lang="en-US" dirty="0">
                <a:latin typeface="Calibri"/>
                <a:ea typeface="Calibri"/>
                <a:cs typeface="Calibri"/>
                <a:sym typeface="Calibri"/>
              </a:rPr>
              <a:t>As can be seen from the video, the agent learns to sit on the left end as the ball initially lands there. However, due to learning this behavior and our manipulation with epsilon we realized that agent was not exploring much. So, we reset the epsilon to higher value and the agent could start exploring more and reached the maximum score of 17.</a:t>
            </a:r>
            <a:endParaRPr dirty="0">
              <a:latin typeface="Calibri"/>
              <a:ea typeface="Calibri"/>
              <a:cs typeface="Calibri"/>
              <a:sym typeface="Calibri"/>
            </a:endParaRPr>
          </a:p>
          <a:p>
            <a:pPr marL="0" lvl="0" indent="0" algn="l" rtl="0">
              <a:spcBef>
                <a:spcPts val="600"/>
              </a:spcBef>
              <a:spcAft>
                <a:spcPts val="600"/>
              </a:spcAft>
              <a:buNone/>
            </a:pPr>
            <a:r>
              <a:rPr lang="en-US" sz="1400" dirty="0"/>
              <a:t> </a:t>
            </a:r>
            <a:endParaRPr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1"/>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Factors affecting training</a:t>
            </a:r>
            <a:endParaRPr dirty="0"/>
          </a:p>
        </p:txBody>
      </p:sp>
      <p:sp>
        <p:nvSpPr>
          <p:cNvPr id="395" name="Google Shape;395;p51"/>
          <p:cNvSpPr txBox="1">
            <a:spLocks noGrp="1"/>
          </p:cNvSpPr>
          <p:nvPr>
            <p:ph idx="1"/>
          </p:nvPr>
        </p:nvSpPr>
        <p:spPr>
          <a:prstGeom prst="rect">
            <a:avLst/>
          </a:prstGeom>
        </p:spPr>
        <p:txBody>
          <a:bodyPr spcFirstLastPara="1" wrap="square" lIns="91425" tIns="45700" rIns="91425" bIns="45700" anchor="t" anchorCtr="0">
            <a:noAutofit/>
          </a:bodyPr>
          <a:lstStyle/>
          <a:p>
            <a:pPr marL="457200" lvl="0" indent="-353695" algn="l" rtl="0">
              <a:spcBef>
                <a:spcPts val="360"/>
              </a:spcBef>
              <a:spcAft>
                <a:spcPts val="0"/>
              </a:spcAft>
              <a:buSzPts val="1970"/>
              <a:buFont typeface="Calibri"/>
              <a:buAutoNum type="arabicPeriod"/>
            </a:pPr>
            <a:r>
              <a:rPr lang="en-US" sz="2300" dirty="0">
                <a:latin typeface="Calibri"/>
                <a:ea typeface="Calibri"/>
                <a:cs typeface="Calibri"/>
                <a:sym typeface="Calibri"/>
              </a:rPr>
              <a:t>Because of restarting the learning at multiple times, we could not store the memory and past experience was not stored over a long time.</a:t>
            </a:r>
            <a:endParaRPr sz="2300" dirty="0">
              <a:latin typeface="Calibri"/>
              <a:ea typeface="Calibri"/>
              <a:cs typeface="Calibri"/>
              <a:sym typeface="Calibri"/>
            </a:endParaRPr>
          </a:p>
          <a:p>
            <a:pPr marL="457200" lvl="0" indent="-353695" algn="l" rtl="0">
              <a:spcBef>
                <a:spcPts val="0"/>
              </a:spcBef>
              <a:spcAft>
                <a:spcPts val="0"/>
              </a:spcAft>
              <a:buSzPts val="1970"/>
              <a:buFont typeface="Calibri"/>
              <a:buAutoNum type="arabicPeriod"/>
            </a:pPr>
            <a:r>
              <a:rPr lang="en-US" sz="2300" dirty="0">
                <a:latin typeface="Calibri"/>
                <a:ea typeface="Calibri"/>
                <a:cs typeface="Calibri"/>
                <a:sym typeface="Calibri"/>
              </a:rPr>
              <a:t>We could not store all states in replay due to resource crunch and so the agent does not have all the states available for training. </a:t>
            </a:r>
            <a:endParaRPr sz="2300" dirty="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dirty="0"/>
              <a:t>Proposal(achieved)</a:t>
            </a:r>
            <a:endParaRPr dirty="0"/>
          </a:p>
        </p:txBody>
      </p:sp>
      <p:sp>
        <p:nvSpPr>
          <p:cNvPr id="401" name="Google Shape;401;p5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85750" lvl="0" indent="-266700" algn="l" rtl="0">
              <a:spcBef>
                <a:spcPts val="2044"/>
              </a:spcBef>
              <a:spcAft>
                <a:spcPts val="0"/>
              </a:spcAft>
              <a:buSzPts val="2253"/>
              <a:buFont typeface="Noto Sans Symbols"/>
              <a:buChar char="⮚"/>
            </a:pPr>
            <a:r>
              <a:rPr lang="en-US" sz="1600" dirty="0">
                <a:solidFill>
                  <a:srgbClr val="424242"/>
                </a:solidFill>
                <a:latin typeface="Calibri"/>
                <a:ea typeface="Calibri"/>
                <a:cs typeface="Calibri"/>
                <a:sym typeface="Calibri"/>
              </a:rPr>
              <a:t>We plan to use DQN and DDQN algorithms to solve </a:t>
            </a:r>
            <a:r>
              <a:rPr lang="en-US" sz="1600" strike="sngStrike" dirty="0">
                <a:solidFill>
                  <a:srgbClr val="424242"/>
                </a:solidFill>
                <a:latin typeface="Calibri"/>
                <a:ea typeface="Calibri"/>
                <a:cs typeface="Calibri"/>
                <a:sym typeface="Calibri"/>
              </a:rPr>
              <a:t>more complex environments like Atari Breakout</a:t>
            </a:r>
            <a:r>
              <a:rPr lang="en-US" sz="1600" dirty="0">
                <a:solidFill>
                  <a:srgbClr val="424242"/>
                </a:solidFill>
                <a:latin typeface="Calibri"/>
                <a:ea typeface="Calibri"/>
                <a:cs typeface="Calibri"/>
                <a:sym typeface="Calibri"/>
              </a:rPr>
              <a:t> </a:t>
            </a:r>
            <a:r>
              <a:rPr lang="en-US" sz="1600" dirty="0">
                <a:solidFill>
                  <a:schemeClr val="accent3"/>
                </a:solidFill>
                <a:latin typeface="Calibri"/>
                <a:ea typeface="Calibri"/>
                <a:cs typeface="Calibri"/>
                <a:sym typeface="Calibri"/>
              </a:rPr>
              <a:t>CartPole and Acrobat</a:t>
            </a:r>
            <a:r>
              <a:rPr lang="en-US" sz="1600" dirty="0">
                <a:solidFill>
                  <a:srgbClr val="424242"/>
                </a:solidFill>
                <a:latin typeface="Calibri"/>
                <a:ea typeface="Calibri"/>
                <a:cs typeface="Calibri"/>
                <a:sym typeface="Calibri"/>
              </a:rPr>
              <a:t> for the final project. </a:t>
            </a:r>
            <a:endParaRPr sz="1600" dirty="0">
              <a:solidFill>
                <a:srgbClr val="424242"/>
              </a:solidFill>
              <a:latin typeface="Calibri"/>
              <a:ea typeface="Calibri"/>
              <a:cs typeface="Calibri"/>
              <a:sym typeface="Calibri"/>
            </a:endParaRPr>
          </a:p>
          <a:p>
            <a:pPr marL="285750" lvl="0" indent="-266700" algn="l" rtl="0">
              <a:spcBef>
                <a:spcPts val="2044"/>
              </a:spcBef>
              <a:spcAft>
                <a:spcPts val="0"/>
              </a:spcAft>
              <a:buSzPts val="2253"/>
              <a:buFont typeface="Noto Sans Symbols"/>
              <a:buChar char="⮚"/>
            </a:pPr>
            <a:r>
              <a:rPr lang="en-US" sz="1600" dirty="0">
                <a:solidFill>
                  <a:srgbClr val="424242"/>
                </a:solidFill>
                <a:latin typeface="Calibri"/>
                <a:ea typeface="Calibri"/>
                <a:cs typeface="Calibri"/>
                <a:sym typeface="Calibri"/>
              </a:rPr>
              <a:t>In addition to solving the environment, we will also study the effect of different hyperparameters on the performance of the agent and improvise the existing model built. </a:t>
            </a:r>
            <a:endParaRPr sz="1600" dirty="0">
              <a:solidFill>
                <a:srgbClr val="424242"/>
              </a:solidFill>
              <a:latin typeface="Calibri"/>
              <a:ea typeface="Calibri"/>
              <a:cs typeface="Calibri"/>
              <a:sym typeface="Calibri"/>
            </a:endParaRPr>
          </a:p>
          <a:p>
            <a:pPr marL="285750" lvl="0" indent="-266700" algn="l" rtl="0">
              <a:spcBef>
                <a:spcPts val="2044"/>
              </a:spcBef>
              <a:spcAft>
                <a:spcPts val="0"/>
              </a:spcAft>
              <a:buSzPts val="2253"/>
              <a:buFont typeface="Noto Sans Symbols"/>
              <a:buChar char="⮚"/>
            </a:pPr>
            <a:r>
              <a:rPr lang="en-US" sz="1600" dirty="0">
                <a:solidFill>
                  <a:srgbClr val="424242"/>
                </a:solidFill>
                <a:latin typeface="Calibri"/>
                <a:ea typeface="Calibri"/>
                <a:cs typeface="Calibri"/>
                <a:sym typeface="Calibri"/>
              </a:rPr>
              <a:t>We will demonstrate the improvement in performance by showing the agent behavior in the beginning and after training is done.</a:t>
            </a:r>
            <a:endParaRPr sz="1600" dirty="0">
              <a:solidFill>
                <a:srgbClr val="424242"/>
              </a:solidFill>
              <a:latin typeface="Calibri"/>
              <a:ea typeface="Calibri"/>
              <a:cs typeface="Calibri"/>
              <a:sym typeface="Calibri"/>
            </a:endParaRPr>
          </a:p>
          <a:p>
            <a:pPr marL="285750" lvl="0" indent="-245554" algn="l" rtl="0">
              <a:spcBef>
                <a:spcPts val="2044"/>
              </a:spcBef>
              <a:spcAft>
                <a:spcPts val="0"/>
              </a:spcAft>
              <a:buClr>
                <a:srgbClr val="6AA84F"/>
              </a:buClr>
              <a:buSzPts val="1920"/>
              <a:buFont typeface="Calibri"/>
              <a:buChar char="⮚"/>
            </a:pPr>
            <a:r>
              <a:rPr lang="en-US" sz="1600" dirty="0">
                <a:solidFill>
                  <a:srgbClr val="00B050"/>
                </a:solidFill>
                <a:latin typeface="Calibri"/>
                <a:ea typeface="Calibri"/>
                <a:cs typeface="Calibri"/>
                <a:sym typeface="Calibri"/>
              </a:rPr>
              <a:t>Implement DDQN algorithm to solve Atari Breakout. Even though the agent is not able to learn a good policy but it is able to start playing the game.</a:t>
            </a:r>
            <a:endParaRPr sz="1600" dirty="0">
              <a:solidFill>
                <a:srgbClr val="00B050"/>
              </a:solidFill>
              <a:latin typeface="Calibri"/>
              <a:ea typeface="Calibri"/>
              <a:cs typeface="Calibri"/>
              <a:sym typeface="Calibri"/>
            </a:endParaRPr>
          </a:p>
          <a:p>
            <a:pPr marL="285750" lvl="0" indent="0" algn="l" rtl="0">
              <a:spcBef>
                <a:spcPts val="2044"/>
              </a:spcBef>
              <a:spcAft>
                <a:spcPts val="0"/>
              </a:spcAft>
              <a:buNone/>
            </a:pPr>
            <a:endParaRPr sz="2220" dirty="0">
              <a:solidFill>
                <a:srgbClr val="424242"/>
              </a:solidFill>
              <a:latin typeface="Calibri"/>
              <a:ea typeface="Calibri"/>
              <a:cs typeface="Calibri"/>
              <a:sym typeface="Calibri"/>
            </a:endParaRPr>
          </a:p>
          <a:p>
            <a:pPr marL="285750" lvl="0" indent="0" algn="l" rtl="0">
              <a:spcBef>
                <a:spcPts val="2044"/>
              </a:spcBef>
              <a:spcAft>
                <a:spcPts val="0"/>
              </a:spcAft>
              <a:buNone/>
            </a:pPr>
            <a:endParaRPr sz="2220" dirty="0">
              <a:solidFill>
                <a:srgbClr val="424242"/>
              </a:solidFill>
              <a:latin typeface="Calibri"/>
              <a:ea typeface="Calibri"/>
              <a:cs typeface="Calibri"/>
              <a:sym typeface="Calibri"/>
            </a:endParaRPr>
          </a:p>
          <a:p>
            <a:pPr marL="285750" lvl="0" indent="-123634" algn="l" rtl="0">
              <a:spcBef>
                <a:spcPts val="2044"/>
              </a:spcBef>
              <a:spcAft>
                <a:spcPts val="0"/>
              </a:spcAft>
              <a:buSzPts val="2553"/>
              <a:buNone/>
            </a:pPr>
            <a:endParaRPr sz="222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3"/>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References</a:t>
            </a:r>
            <a:endParaRPr dirty="0"/>
          </a:p>
        </p:txBody>
      </p:sp>
      <p:sp>
        <p:nvSpPr>
          <p:cNvPr id="408" name="Google Shape;408;p53"/>
          <p:cNvSpPr txBox="1">
            <a:spLocks noGrp="1"/>
          </p:cNvSpPr>
          <p:nvPr>
            <p:ph idx="1"/>
          </p:nvPr>
        </p:nvSpPr>
        <p:spPr>
          <a:xfrm>
            <a:off x="1085850" y="2585500"/>
            <a:ext cx="10087200" cy="3318900"/>
          </a:xfrm>
          <a:prstGeom prst="rect">
            <a:avLst/>
          </a:prstGeom>
        </p:spPr>
        <p:txBody>
          <a:bodyPr spcFirstLastPara="1" wrap="square" lIns="91425" tIns="45700" rIns="91425" bIns="45700" anchor="t" anchorCtr="0">
            <a:noAutofit/>
          </a:bodyPr>
          <a:lstStyle/>
          <a:p>
            <a:pPr marL="0" lvl="0" indent="0" algn="l" rtl="0">
              <a:spcBef>
                <a:spcPts val="360"/>
              </a:spcBef>
              <a:spcAft>
                <a:spcPts val="600"/>
              </a:spcAft>
              <a:buNone/>
            </a:pPr>
            <a:r>
              <a:rPr lang="en-US" sz="2100" dirty="0">
                <a:latin typeface="Calibri"/>
                <a:ea typeface="Calibri"/>
                <a:cs typeface="Calibri"/>
                <a:sym typeface="Calibri"/>
              </a:rPr>
              <a:t>For video rendering : </a:t>
            </a:r>
            <a:r>
              <a:rPr lang="en-US" sz="2100" u="sng" dirty="0">
                <a:solidFill>
                  <a:schemeClr val="hlink"/>
                </a:solidFill>
                <a:latin typeface="Calibri"/>
                <a:ea typeface="Calibri"/>
                <a:cs typeface="Calibri"/>
                <a:sym typeface="Calibri"/>
                <a:hlinkClick r:id="rId3"/>
              </a:rPr>
              <a:t>https://star-ai.github.io/Rendering-OpenAi-Gym-in-Colaboratory/</a:t>
            </a:r>
            <a:endParaRPr sz="3400" dirty="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4"/>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400"/>
              <a:buFont typeface="Garamond"/>
              <a:buNone/>
            </a:pPr>
            <a:r>
              <a:rPr lang="en-US" dirty="0"/>
              <a:t>Proposal(revised)</a:t>
            </a:r>
            <a:endParaRPr dirty="0"/>
          </a:p>
        </p:txBody>
      </p:sp>
      <p:sp>
        <p:nvSpPr>
          <p:cNvPr id="168" name="Google Shape;168;p2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85750" lvl="0" indent="-285750" algn="l" rtl="0">
              <a:spcBef>
                <a:spcPts val="2044"/>
              </a:spcBef>
              <a:spcAft>
                <a:spcPts val="0"/>
              </a:spcAft>
              <a:buSzPts val="2553"/>
              <a:buFont typeface="Noto Sans Symbols"/>
              <a:buChar char="⮚"/>
            </a:pPr>
            <a:r>
              <a:rPr lang="en-US" dirty="0">
                <a:solidFill>
                  <a:srgbClr val="424242"/>
                </a:solidFill>
                <a:latin typeface="Calibri"/>
                <a:ea typeface="Calibri"/>
                <a:cs typeface="Calibri"/>
                <a:sym typeface="Calibri"/>
              </a:rPr>
              <a:t>We plan to use DQN and DDQN algorithms to solve </a:t>
            </a:r>
            <a:r>
              <a:rPr lang="en-US" strike="sngStrike" dirty="0">
                <a:solidFill>
                  <a:srgbClr val="424242"/>
                </a:solidFill>
                <a:latin typeface="Calibri"/>
                <a:ea typeface="Calibri"/>
                <a:cs typeface="Calibri"/>
                <a:sym typeface="Calibri"/>
              </a:rPr>
              <a:t>more complex environments like Atari Breakout</a:t>
            </a:r>
            <a:r>
              <a:rPr lang="en-US" dirty="0">
                <a:solidFill>
                  <a:srgbClr val="424242"/>
                </a:solidFill>
                <a:latin typeface="Calibri"/>
                <a:ea typeface="Calibri"/>
                <a:cs typeface="Calibri"/>
                <a:sym typeface="Calibri"/>
              </a:rPr>
              <a:t> </a:t>
            </a:r>
            <a:r>
              <a:rPr lang="en-US" dirty="0">
                <a:solidFill>
                  <a:schemeClr val="accent3"/>
                </a:solidFill>
                <a:latin typeface="Calibri"/>
                <a:ea typeface="Calibri"/>
                <a:cs typeface="Calibri"/>
                <a:sym typeface="Calibri"/>
              </a:rPr>
              <a:t>CartPole and Acrobat</a:t>
            </a:r>
            <a:r>
              <a:rPr lang="en-US" dirty="0">
                <a:solidFill>
                  <a:srgbClr val="424242"/>
                </a:solidFill>
                <a:latin typeface="Calibri"/>
                <a:ea typeface="Calibri"/>
                <a:cs typeface="Calibri"/>
                <a:sym typeface="Calibri"/>
              </a:rPr>
              <a:t> for the final project. </a:t>
            </a:r>
            <a:endParaRPr dirty="0">
              <a:solidFill>
                <a:srgbClr val="424242"/>
              </a:solidFill>
              <a:latin typeface="Calibri"/>
              <a:ea typeface="Calibri"/>
              <a:cs typeface="Calibri"/>
              <a:sym typeface="Calibri"/>
            </a:endParaRPr>
          </a:p>
          <a:p>
            <a:pPr marL="285750" lvl="0" indent="-285750" algn="l" rtl="0">
              <a:spcBef>
                <a:spcPts val="2044"/>
              </a:spcBef>
              <a:spcAft>
                <a:spcPts val="0"/>
              </a:spcAft>
              <a:buSzPts val="2553"/>
              <a:buFont typeface="Noto Sans Symbols"/>
              <a:buChar char="⮚"/>
            </a:pPr>
            <a:r>
              <a:rPr lang="en-US" dirty="0">
                <a:solidFill>
                  <a:srgbClr val="424242"/>
                </a:solidFill>
                <a:latin typeface="Calibri"/>
                <a:ea typeface="Calibri"/>
                <a:cs typeface="Calibri"/>
                <a:sym typeface="Calibri"/>
              </a:rPr>
              <a:t>In addition to solving the environment, we will also study the effect of different hyperparameters on the performance of the agent and improvise the existing model built. </a:t>
            </a:r>
            <a:endParaRPr dirty="0">
              <a:solidFill>
                <a:srgbClr val="424242"/>
              </a:solidFill>
              <a:latin typeface="Calibri"/>
              <a:ea typeface="Calibri"/>
              <a:cs typeface="Calibri"/>
              <a:sym typeface="Calibri"/>
            </a:endParaRPr>
          </a:p>
          <a:p>
            <a:pPr marL="285750" lvl="0" indent="-285750" algn="l" rtl="0">
              <a:spcBef>
                <a:spcPts val="2044"/>
              </a:spcBef>
              <a:spcAft>
                <a:spcPts val="0"/>
              </a:spcAft>
              <a:buSzPts val="2553"/>
              <a:buFont typeface="Noto Sans Symbols"/>
              <a:buChar char="⮚"/>
            </a:pPr>
            <a:r>
              <a:rPr lang="en-US" dirty="0">
                <a:solidFill>
                  <a:srgbClr val="424242"/>
                </a:solidFill>
                <a:latin typeface="Calibri"/>
                <a:ea typeface="Calibri"/>
                <a:cs typeface="Calibri"/>
                <a:sym typeface="Calibri"/>
              </a:rPr>
              <a:t>We will demonstrate the improvement in performance by showing the agent behavior in the beginning and after training is done.</a:t>
            </a:r>
            <a:endParaRPr dirty="0">
              <a:solidFill>
                <a:srgbClr val="424242"/>
              </a:solidFill>
              <a:latin typeface="Calibri"/>
              <a:ea typeface="Calibri"/>
              <a:cs typeface="Calibri"/>
              <a:sym typeface="Calibri"/>
            </a:endParaRPr>
          </a:p>
          <a:p>
            <a:pPr marL="285750" lvl="0" indent="0" algn="l" rtl="0">
              <a:spcBef>
                <a:spcPts val="2044"/>
              </a:spcBef>
              <a:spcAft>
                <a:spcPts val="0"/>
              </a:spcAft>
              <a:buNone/>
            </a:pPr>
            <a:endParaRPr sz="2220" dirty="0">
              <a:solidFill>
                <a:srgbClr val="424242"/>
              </a:solidFill>
              <a:latin typeface="Calibri"/>
              <a:ea typeface="Calibri"/>
              <a:cs typeface="Calibri"/>
              <a:sym typeface="Calibri"/>
            </a:endParaRPr>
          </a:p>
          <a:p>
            <a:pPr marL="285750" lvl="0" indent="-123634" algn="l" rtl="0">
              <a:spcBef>
                <a:spcPts val="2044"/>
              </a:spcBef>
              <a:spcAft>
                <a:spcPts val="0"/>
              </a:spcAft>
              <a:buSzPts val="2553"/>
              <a:buNone/>
            </a:pPr>
            <a:endParaRPr sz="222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Arial"/>
              <a:buNone/>
            </a:pPr>
            <a:r>
              <a:rPr lang="en-US" dirty="0"/>
              <a:t>ENVIRONMENT</a:t>
            </a:r>
            <a:endParaRPr sz="5200" dirty="0"/>
          </a:p>
        </p:txBody>
      </p:sp>
      <p:sp>
        <p:nvSpPr>
          <p:cNvPr id="174" name="Google Shape;174;p2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760"/>
              <a:buNone/>
            </a:pPr>
            <a:r>
              <a:rPr lang="en-US" sz="2200" dirty="0">
                <a:latin typeface="Calibri"/>
                <a:ea typeface="Calibri"/>
                <a:cs typeface="Calibri"/>
                <a:sym typeface="Calibri"/>
              </a:rPr>
              <a:t>The Open AI Gym environments used for comparing the DQN and Double DQN (DDQN) algorithm are:</a:t>
            </a:r>
            <a:endParaRPr sz="2200" dirty="0"/>
          </a:p>
          <a:p>
            <a:pPr marL="285750" lvl="0" indent="-273050" algn="l" rtl="0">
              <a:spcBef>
                <a:spcPts val="1080"/>
              </a:spcBef>
              <a:spcAft>
                <a:spcPts val="0"/>
              </a:spcAft>
              <a:buSzPts val="2560"/>
              <a:buChar char="•"/>
            </a:pPr>
            <a:r>
              <a:rPr lang="en-US" sz="2200" dirty="0">
                <a:latin typeface="Calibri"/>
                <a:ea typeface="Calibri"/>
                <a:cs typeface="Calibri"/>
                <a:sym typeface="Calibri"/>
              </a:rPr>
              <a:t>CARTPOLE</a:t>
            </a:r>
            <a:endParaRPr sz="2200" dirty="0"/>
          </a:p>
          <a:p>
            <a:pPr marL="285750" lvl="0" indent="-273050" algn="l" rtl="0">
              <a:spcBef>
                <a:spcPts val="1080"/>
              </a:spcBef>
              <a:spcAft>
                <a:spcPts val="0"/>
              </a:spcAft>
              <a:buSzPts val="2560"/>
              <a:buChar char="•"/>
            </a:pPr>
            <a:r>
              <a:rPr lang="en-US" sz="2200" dirty="0">
                <a:latin typeface="Calibri"/>
                <a:ea typeface="Calibri"/>
                <a:cs typeface="Calibri"/>
                <a:sym typeface="Calibri"/>
              </a:rPr>
              <a:t>ACROBOT</a:t>
            </a:r>
            <a:endParaRPr sz="2200" dirty="0"/>
          </a:p>
          <a:p>
            <a:pPr marL="285750" lvl="0" indent="0" algn="l" rtl="0">
              <a:spcBef>
                <a:spcPts val="108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Arial"/>
              <a:buNone/>
            </a:pPr>
            <a:r>
              <a:rPr lang="en-US" dirty="0"/>
              <a:t>CARTPOLE-V1</a:t>
            </a:r>
            <a:endParaRPr sz="5200" dirty="0"/>
          </a:p>
        </p:txBody>
      </p:sp>
      <p:sp>
        <p:nvSpPr>
          <p:cNvPr id="180" name="Google Shape;180;p23"/>
          <p:cNvSpPr txBox="1">
            <a:spLocks noGrp="1"/>
          </p:cNvSpPr>
          <p:nvPr>
            <p:ph sz="half" idx="1"/>
          </p:nvPr>
        </p:nvSpPr>
        <p:spPr>
          <a:xfrm>
            <a:off x="984310" y="2347257"/>
            <a:ext cx="7272300" cy="3310200"/>
          </a:xfrm>
          <a:prstGeom prst="rect">
            <a:avLst/>
          </a:prstGeom>
          <a:noFill/>
          <a:ln>
            <a:noFill/>
          </a:ln>
        </p:spPr>
        <p:txBody>
          <a:bodyPr spcFirstLastPara="1" wrap="square" lIns="91425" tIns="45700" rIns="91425" bIns="45700" anchor="t" anchorCtr="0">
            <a:noAutofit/>
          </a:bodyPr>
          <a:lstStyle/>
          <a:p>
            <a:pPr marL="285750" lvl="0" indent="-285750" algn="l" rtl="0">
              <a:spcBef>
                <a:spcPts val="1007"/>
              </a:spcBef>
              <a:spcAft>
                <a:spcPts val="0"/>
              </a:spcAft>
              <a:buSzPts val="2340"/>
              <a:buChar char="•"/>
            </a:pPr>
            <a:r>
              <a:rPr lang="en-US" sz="2035" b="1" dirty="0">
                <a:latin typeface="Calibri"/>
                <a:ea typeface="Calibri"/>
                <a:cs typeface="Calibri"/>
                <a:sym typeface="Calibri"/>
              </a:rPr>
              <a:t>Goal: </a:t>
            </a:r>
            <a:r>
              <a:rPr lang="en-US" sz="2035" dirty="0">
                <a:latin typeface="Calibri"/>
                <a:ea typeface="Calibri"/>
                <a:cs typeface="Calibri"/>
                <a:sym typeface="Calibri"/>
              </a:rPr>
              <a:t>To balance the pole connected with a joint on the top of a moving cart. </a:t>
            </a:r>
            <a:endParaRPr dirty="0"/>
          </a:p>
          <a:p>
            <a:pPr marL="285750" lvl="0" indent="-285750" algn="l" rtl="0">
              <a:spcBef>
                <a:spcPts val="1007"/>
              </a:spcBef>
              <a:spcAft>
                <a:spcPts val="0"/>
              </a:spcAft>
              <a:buSzPts val="2340"/>
              <a:buChar char="•"/>
            </a:pPr>
            <a:r>
              <a:rPr lang="en-US" sz="2035" b="1" dirty="0">
                <a:latin typeface="Calibri"/>
                <a:ea typeface="Calibri"/>
                <a:cs typeface="Calibri"/>
                <a:sym typeface="Calibri"/>
              </a:rPr>
              <a:t>Actions</a:t>
            </a:r>
            <a:r>
              <a:rPr lang="en-US" sz="2035" dirty="0">
                <a:latin typeface="Calibri"/>
                <a:ea typeface="Calibri"/>
                <a:cs typeface="Calibri"/>
                <a:sym typeface="Calibri"/>
              </a:rPr>
              <a:t>: It is of the form of Discrete (2) and consists of Action set </a:t>
            </a:r>
            <a:r>
              <a:rPr lang="en-US" sz="2035" b="1" dirty="0">
                <a:latin typeface="Calibri"/>
                <a:ea typeface="Calibri"/>
                <a:cs typeface="Calibri"/>
                <a:sym typeface="Calibri"/>
              </a:rPr>
              <a:t>(A) = {0,1} </a:t>
            </a:r>
            <a:r>
              <a:rPr lang="en-US" sz="2035" dirty="0">
                <a:latin typeface="Calibri"/>
                <a:ea typeface="Calibri"/>
                <a:cs typeface="Calibri"/>
                <a:sym typeface="Calibri"/>
              </a:rPr>
              <a:t>where 0 means push cart to left and 1 means push cart to right.  </a:t>
            </a:r>
            <a:endParaRPr dirty="0"/>
          </a:p>
          <a:p>
            <a:pPr marL="285750" lvl="0" indent="-285750" algn="l" rtl="0">
              <a:spcBef>
                <a:spcPts val="1007"/>
              </a:spcBef>
              <a:spcAft>
                <a:spcPts val="0"/>
              </a:spcAft>
              <a:buSzPts val="2340"/>
              <a:buChar char="•"/>
            </a:pPr>
            <a:r>
              <a:rPr lang="en-US" sz="2035" b="1" dirty="0">
                <a:latin typeface="Calibri"/>
                <a:ea typeface="Calibri"/>
                <a:cs typeface="Calibri"/>
                <a:sym typeface="Calibri"/>
              </a:rPr>
              <a:t>State</a:t>
            </a:r>
            <a:r>
              <a:rPr lang="en-US" sz="2035" dirty="0">
                <a:latin typeface="Calibri"/>
                <a:ea typeface="Calibri"/>
                <a:cs typeface="Calibri"/>
                <a:sym typeface="Calibri"/>
              </a:rPr>
              <a:t>: The state space will be continuous and consists of cart position, cart velocity, pole angle and pole velocity at tip.</a:t>
            </a:r>
            <a:endParaRPr dirty="0"/>
          </a:p>
          <a:p>
            <a:pPr marL="285750" lvl="0" indent="-285750" algn="l" rtl="0">
              <a:spcBef>
                <a:spcPts val="1007"/>
              </a:spcBef>
              <a:spcAft>
                <a:spcPts val="0"/>
              </a:spcAft>
              <a:buSzPts val="2340"/>
              <a:buChar char="•"/>
            </a:pPr>
            <a:r>
              <a:rPr lang="en-US" sz="2035" b="1" dirty="0">
                <a:latin typeface="Calibri"/>
                <a:ea typeface="Calibri"/>
                <a:cs typeface="Calibri"/>
                <a:sym typeface="Calibri"/>
              </a:rPr>
              <a:t>Reward</a:t>
            </a:r>
            <a:r>
              <a:rPr lang="en-US" sz="2035" dirty="0">
                <a:latin typeface="Calibri"/>
                <a:ea typeface="Calibri"/>
                <a:cs typeface="Calibri"/>
                <a:sym typeface="Calibri"/>
              </a:rPr>
              <a:t>: It is 1 for each step till the game terminates. Reward set </a:t>
            </a:r>
            <a:r>
              <a:rPr lang="en-US" sz="2035" b="1" dirty="0">
                <a:latin typeface="Calibri"/>
                <a:ea typeface="Calibri"/>
                <a:cs typeface="Calibri"/>
                <a:sym typeface="Calibri"/>
              </a:rPr>
              <a:t>(R) = {1}</a:t>
            </a:r>
            <a:r>
              <a:rPr lang="en-US" sz="2035" dirty="0">
                <a:latin typeface="Calibri"/>
                <a:ea typeface="Calibri"/>
                <a:cs typeface="Calibri"/>
                <a:sym typeface="Calibri"/>
              </a:rPr>
              <a:t>.</a:t>
            </a:r>
            <a:endParaRPr dirty="0"/>
          </a:p>
        </p:txBody>
      </p:sp>
      <p:pic>
        <p:nvPicPr>
          <p:cNvPr id="181" name="Google Shape;181;p23"/>
          <p:cNvPicPr preferRelativeResize="0"/>
          <p:nvPr/>
        </p:nvPicPr>
        <p:blipFill>
          <a:blip r:embed="rId3">
            <a:alphaModFix/>
          </a:blip>
          <a:stretch>
            <a:fillRect/>
          </a:stretch>
        </p:blipFill>
        <p:spPr>
          <a:xfrm>
            <a:off x="8301000" y="2771775"/>
            <a:ext cx="3129000" cy="309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Arial"/>
              <a:buNone/>
            </a:pPr>
            <a:r>
              <a:rPr lang="en-US" sz="4500" dirty="0"/>
              <a:t>ACROBOT-V1</a:t>
            </a:r>
            <a:endParaRPr sz="5300" dirty="0"/>
          </a:p>
        </p:txBody>
      </p:sp>
      <p:sp>
        <p:nvSpPr>
          <p:cNvPr id="187" name="Google Shape;187;p24"/>
          <p:cNvSpPr txBox="1">
            <a:spLocks noGrp="1"/>
          </p:cNvSpPr>
          <p:nvPr>
            <p:ph sz="half" idx="1"/>
          </p:nvPr>
        </p:nvSpPr>
        <p:spPr>
          <a:xfrm>
            <a:off x="1298451" y="2560325"/>
            <a:ext cx="7274100" cy="3310200"/>
          </a:xfrm>
          <a:prstGeom prst="rect">
            <a:avLst/>
          </a:prstGeom>
          <a:noFill/>
          <a:ln>
            <a:noFill/>
          </a:ln>
        </p:spPr>
        <p:txBody>
          <a:bodyPr spcFirstLastPara="1" wrap="square" lIns="91425" tIns="45700" rIns="91425" bIns="45700" anchor="t" anchorCtr="0">
            <a:noAutofit/>
          </a:bodyPr>
          <a:lstStyle/>
          <a:p>
            <a:pPr marL="457200" lvl="0" indent="-355600" algn="l" rtl="0">
              <a:spcBef>
                <a:spcPts val="1000"/>
              </a:spcBef>
              <a:spcAft>
                <a:spcPts val="0"/>
              </a:spcAft>
              <a:buSzPts val="2000"/>
              <a:buFont typeface="Calibri"/>
              <a:buChar char="●"/>
            </a:pPr>
            <a:r>
              <a:rPr lang="en-US" sz="2000" b="1" dirty="0">
                <a:latin typeface="Calibri"/>
                <a:ea typeface="Calibri"/>
                <a:cs typeface="Calibri"/>
                <a:sym typeface="Calibri"/>
              </a:rPr>
              <a:t>Goal: </a:t>
            </a:r>
            <a:r>
              <a:rPr lang="en-US" sz="2000" dirty="0">
                <a:latin typeface="Calibri"/>
                <a:ea typeface="Calibri"/>
                <a:cs typeface="Calibri"/>
                <a:sym typeface="Calibri"/>
              </a:rPr>
              <a:t>To swing the end of the lower link up to a given height.</a:t>
            </a:r>
            <a:endParaRPr sz="20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b="1" dirty="0">
                <a:latin typeface="Calibri"/>
                <a:ea typeface="Calibri"/>
                <a:cs typeface="Calibri"/>
                <a:sym typeface="Calibri"/>
              </a:rPr>
              <a:t>Action: The</a:t>
            </a:r>
            <a:r>
              <a:rPr lang="en-US" sz="2000" dirty="0">
                <a:latin typeface="Calibri"/>
                <a:ea typeface="Calibri"/>
                <a:cs typeface="Calibri"/>
                <a:sym typeface="Calibri"/>
              </a:rPr>
              <a:t> action is either applying +1, 0 or -1 torque on the joint between the two pendulum links.</a:t>
            </a:r>
            <a:endParaRPr sz="20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b="1" dirty="0">
                <a:latin typeface="Calibri"/>
                <a:ea typeface="Calibri"/>
                <a:cs typeface="Calibri"/>
                <a:sym typeface="Calibri"/>
              </a:rPr>
              <a:t>State: The</a:t>
            </a:r>
            <a:r>
              <a:rPr lang="en-US" sz="2000" dirty="0">
                <a:latin typeface="Calibri"/>
                <a:ea typeface="Calibri"/>
                <a:cs typeface="Calibri"/>
                <a:sym typeface="Calibri"/>
              </a:rPr>
              <a:t> state consists of the sin() and cos() of the two rotational joint angles and the joint angular velocities.</a:t>
            </a:r>
          </a:p>
          <a:p>
            <a:pPr marL="457200" lvl="0" indent="-355600" algn="l" rtl="0">
              <a:spcBef>
                <a:spcPts val="0"/>
              </a:spcBef>
              <a:spcAft>
                <a:spcPts val="0"/>
              </a:spcAft>
              <a:buSzPts val="2000"/>
              <a:buFont typeface="Calibri"/>
              <a:buChar char="●"/>
            </a:pPr>
            <a:r>
              <a:rPr lang="en-US" sz="2000" b="1" dirty="0">
                <a:latin typeface="Calibri"/>
                <a:ea typeface="Calibri"/>
                <a:cs typeface="Calibri"/>
                <a:sym typeface="Calibri"/>
              </a:rPr>
              <a:t>Reward: It</a:t>
            </a:r>
            <a:r>
              <a:rPr lang="en-US" sz="2035" dirty="0">
                <a:latin typeface="Calibri"/>
                <a:ea typeface="Calibri"/>
                <a:cs typeface="Calibri"/>
                <a:sym typeface="Calibri"/>
              </a:rPr>
              <a:t> is -1 for each step and 0 when the game terminates. Reward set </a:t>
            </a:r>
            <a:r>
              <a:rPr lang="en-US" sz="2035" b="1" dirty="0">
                <a:latin typeface="Calibri"/>
                <a:ea typeface="Calibri"/>
                <a:cs typeface="Calibri"/>
                <a:sym typeface="Calibri"/>
              </a:rPr>
              <a:t>(R) = {0,-1}</a:t>
            </a:r>
            <a:r>
              <a:rPr lang="en-US" sz="2035" dirty="0">
                <a:latin typeface="Calibri"/>
                <a:ea typeface="Calibri"/>
                <a:cs typeface="Calibri"/>
                <a:sym typeface="Calibri"/>
              </a:rPr>
              <a:t>.</a:t>
            </a:r>
            <a:endParaRPr dirty="0"/>
          </a:p>
        </p:txBody>
      </p:sp>
      <p:pic>
        <p:nvPicPr>
          <p:cNvPr id="188" name="Google Shape;188;p24"/>
          <p:cNvPicPr preferRelativeResize="0"/>
          <p:nvPr/>
        </p:nvPicPr>
        <p:blipFill>
          <a:blip r:embed="rId3">
            <a:alphaModFix/>
          </a:blip>
          <a:stretch>
            <a:fillRect/>
          </a:stretch>
        </p:blipFill>
        <p:spPr>
          <a:xfrm>
            <a:off x="8453475" y="2957525"/>
            <a:ext cx="2905100" cy="283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dirty="0"/>
              <a:t>Base Parameters of DQN and DDQN on CartPole and Acrobot</a:t>
            </a:r>
            <a:endParaRPr sz="3600" dirty="0"/>
          </a:p>
        </p:txBody>
      </p:sp>
      <p:sp>
        <p:nvSpPr>
          <p:cNvPr id="210" name="Google Shape;210;p27"/>
          <p:cNvSpPr txBox="1">
            <a:spLocks noGrp="1"/>
          </p:cNvSpPr>
          <p:nvPr>
            <p:ph sz="half" idx="1"/>
          </p:nvPr>
        </p:nvSpPr>
        <p:spPr>
          <a:xfrm>
            <a:off x="566928" y="2666335"/>
            <a:ext cx="4500372" cy="394868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latin typeface="Calibri"/>
                <a:ea typeface="Calibri"/>
                <a:cs typeface="Calibri"/>
                <a:sym typeface="Calibri"/>
              </a:rPr>
              <a:t>gamma = 0.9</a:t>
            </a:r>
            <a:endParaRPr dirty="0">
              <a:latin typeface="Calibri"/>
              <a:ea typeface="Calibri"/>
              <a:cs typeface="Calibri"/>
              <a:sym typeface="Calibri"/>
            </a:endParaRPr>
          </a:p>
          <a:p>
            <a:pPr marL="0" lvl="0" indent="0" algn="l" rtl="0">
              <a:spcBef>
                <a:spcPts val="600"/>
              </a:spcBef>
              <a:spcAft>
                <a:spcPts val="0"/>
              </a:spcAft>
              <a:buNone/>
            </a:pPr>
            <a:r>
              <a:rPr lang="en-US" dirty="0">
                <a:latin typeface="Calibri"/>
                <a:ea typeface="Calibri"/>
                <a:cs typeface="Calibri"/>
                <a:sym typeface="Calibri"/>
              </a:rPr>
              <a:t>epsilon_max = 1.0</a:t>
            </a:r>
            <a:endParaRPr dirty="0">
              <a:latin typeface="Calibri"/>
              <a:ea typeface="Calibri"/>
              <a:cs typeface="Calibri"/>
              <a:sym typeface="Calibri"/>
            </a:endParaRPr>
          </a:p>
          <a:p>
            <a:pPr marL="0" lvl="0" indent="0" algn="l" rtl="0">
              <a:spcBef>
                <a:spcPts val="600"/>
              </a:spcBef>
              <a:spcAft>
                <a:spcPts val="0"/>
              </a:spcAft>
              <a:buNone/>
            </a:pPr>
            <a:r>
              <a:rPr lang="en-US" dirty="0">
                <a:latin typeface="Calibri"/>
                <a:ea typeface="Calibri"/>
                <a:cs typeface="Calibri"/>
                <a:sym typeface="Calibri"/>
              </a:rPr>
              <a:t>epsilon_min = 0.001</a:t>
            </a:r>
            <a:endParaRPr dirty="0">
              <a:latin typeface="Calibri"/>
              <a:ea typeface="Calibri"/>
              <a:cs typeface="Calibri"/>
              <a:sym typeface="Calibri"/>
            </a:endParaRPr>
          </a:p>
          <a:p>
            <a:pPr marL="0" lvl="0" indent="0" algn="l" rtl="0">
              <a:spcBef>
                <a:spcPts val="600"/>
              </a:spcBef>
              <a:spcAft>
                <a:spcPts val="0"/>
              </a:spcAft>
              <a:buNone/>
            </a:pPr>
            <a:r>
              <a:rPr lang="en-US" dirty="0">
                <a:latin typeface="Calibri"/>
                <a:ea typeface="Calibri"/>
                <a:cs typeface="Calibri"/>
                <a:sym typeface="Calibri"/>
              </a:rPr>
              <a:t>epsilon_decay = 0.9</a:t>
            </a:r>
            <a:endParaRPr dirty="0">
              <a:latin typeface="Calibri"/>
              <a:ea typeface="Calibri"/>
              <a:cs typeface="Calibri"/>
              <a:sym typeface="Calibri"/>
            </a:endParaRPr>
          </a:p>
          <a:p>
            <a:pPr marL="0" lvl="0" indent="0" algn="l" rtl="0">
              <a:spcBef>
                <a:spcPts val="600"/>
              </a:spcBef>
              <a:spcAft>
                <a:spcPts val="0"/>
              </a:spcAft>
              <a:buNone/>
            </a:pPr>
            <a:endParaRPr dirty="0"/>
          </a:p>
          <a:p>
            <a:pPr marL="0" lvl="0" indent="0" algn="l" rtl="0">
              <a:spcBef>
                <a:spcPts val="600"/>
              </a:spcBef>
              <a:spcAft>
                <a:spcPts val="600"/>
              </a:spcAft>
              <a:buClr>
                <a:schemeClr val="dk1"/>
              </a:buClr>
              <a:buSzPts val="1100"/>
              <a:buFont typeface="Arial"/>
              <a:buNone/>
            </a:pPr>
            <a:endParaRPr dirty="0"/>
          </a:p>
        </p:txBody>
      </p:sp>
      <p:sp>
        <p:nvSpPr>
          <p:cNvPr id="211" name="Google Shape;211;p27"/>
          <p:cNvSpPr txBox="1">
            <a:spLocks noGrp="1"/>
          </p:cNvSpPr>
          <p:nvPr>
            <p:ph sz="half" idx="2"/>
          </p:nvPr>
        </p:nvSpPr>
        <p:spPr>
          <a:xfrm>
            <a:off x="5410200" y="2664811"/>
            <a:ext cx="4498848" cy="3950208"/>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dirty="0">
                <a:latin typeface="Calibri"/>
                <a:ea typeface="Calibri"/>
                <a:cs typeface="Calibri"/>
                <a:sym typeface="Calibri"/>
              </a:rPr>
              <a:t>batch_size = 32</a:t>
            </a:r>
            <a:endParaRPr dirty="0">
              <a:latin typeface="Calibri"/>
              <a:ea typeface="Calibri"/>
              <a:cs typeface="Calibri"/>
              <a:sym typeface="Calibri"/>
            </a:endParaRPr>
          </a:p>
          <a:p>
            <a:pPr marL="0" lvl="0" indent="0" algn="l" rtl="0">
              <a:spcBef>
                <a:spcPts val="600"/>
              </a:spcBef>
              <a:spcAft>
                <a:spcPts val="0"/>
              </a:spcAft>
              <a:buClr>
                <a:schemeClr val="dk1"/>
              </a:buClr>
              <a:buSzPts val="1100"/>
              <a:buFont typeface="Arial"/>
              <a:buNone/>
            </a:pPr>
            <a:r>
              <a:rPr lang="en-US" dirty="0">
                <a:latin typeface="Calibri"/>
                <a:ea typeface="Calibri"/>
                <a:cs typeface="Calibri"/>
                <a:sym typeface="Calibri"/>
              </a:rPr>
              <a:t>tau = 0.99(DDQN)</a:t>
            </a:r>
            <a:endParaRPr dirty="0">
              <a:latin typeface="Calibri"/>
              <a:ea typeface="Calibri"/>
              <a:cs typeface="Calibri"/>
              <a:sym typeface="Calibri"/>
            </a:endParaRPr>
          </a:p>
          <a:p>
            <a:pPr marL="0" lvl="0" indent="0" algn="l" rtl="0">
              <a:spcBef>
                <a:spcPts val="600"/>
              </a:spcBef>
              <a:spcAft>
                <a:spcPts val="0"/>
              </a:spcAft>
              <a:buClr>
                <a:schemeClr val="dk1"/>
              </a:buClr>
              <a:buSzPts val="1100"/>
              <a:buFont typeface="Arial"/>
              <a:buNone/>
            </a:pPr>
            <a:r>
              <a:rPr lang="en-US" dirty="0">
                <a:latin typeface="Calibri"/>
                <a:ea typeface="Calibri"/>
                <a:cs typeface="Calibri"/>
                <a:sym typeface="Calibri"/>
              </a:rPr>
              <a:t>C=1</a:t>
            </a:r>
            <a:endParaRPr dirty="0">
              <a:latin typeface="Calibri"/>
              <a:ea typeface="Calibri"/>
              <a:cs typeface="Calibri"/>
              <a:sym typeface="Calibri"/>
            </a:endParaRPr>
          </a:p>
          <a:p>
            <a:pPr marL="0" lvl="0" indent="0" algn="l" rtl="0">
              <a:spcBef>
                <a:spcPts val="600"/>
              </a:spcBef>
              <a:spcAft>
                <a:spcPts val="600"/>
              </a:spcAft>
              <a:buClr>
                <a:schemeClr val="dk1"/>
              </a:buClr>
              <a:buSzPts val="1100"/>
              <a:buFont typeface="Arial"/>
              <a:buNone/>
            </a:pPr>
            <a:r>
              <a:rPr lang="en-US" dirty="0">
                <a:latin typeface="Calibri"/>
                <a:ea typeface="Calibri"/>
                <a:cs typeface="Calibri"/>
                <a:sym typeface="Calibri"/>
              </a:rPr>
              <a:t>episodes = 500</a:t>
            </a: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a:spLocks noGrp="1"/>
          </p:cNvSpPr>
          <p:nvPr>
            <p:ph type="title"/>
          </p:nvPr>
        </p:nvSpPr>
        <p:spPr>
          <a:xfrm>
            <a:off x="566928" y="1499616"/>
            <a:ext cx="6951472" cy="590931"/>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Performance of DQN and DDQN on CartPole</a:t>
            </a:r>
            <a:endParaRPr dirty="0"/>
          </a:p>
        </p:txBody>
      </p:sp>
      <p:pic>
        <p:nvPicPr>
          <p:cNvPr id="219" name="Google Shape;219;p28"/>
          <p:cNvPicPr preferRelativeResize="0"/>
          <p:nvPr/>
        </p:nvPicPr>
        <p:blipFill>
          <a:blip r:embed="rId5">
            <a:alphaModFix/>
          </a:blip>
          <a:stretch>
            <a:fillRect/>
          </a:stretch>
        </p:blipFill>
        <p:spPr>
          <a:xfrm>
            <a:off x="144746" y="3935643"/>
            <a:ext cx="5826967" cy="2693146"/>
          </a:xfrm>
          <a:prstGeom prst="rect">
            <a:avLst/>
          </a:prstGeom>
          <a:noFill/>
          <a:ln>
            <a:noFill/>
          </a:ln>
        </p:spPr>
      </p:pic>
      <p:pic>
        <p:nvPicPr>
          <p:cNvPr id="5" name="Google Shape;227;p29">
            <a:extLst>
              <a:ext uri="{FF2B5EF4-FFF2-40B4-BE49-F238E27FC236}">
                <a16:creationId xmlns:a16="http://schemas.microsoft.com/office/drawing/2014/main" id="{0D723405-B550-4A0A-B346-842148AEDEE7}"/>
              </a:ext>
            </a:extLst>
          </p:cNvPr>
          <p:cNvPicPr preferRelativeResize="0"/>
          <p:nvPr/>
        </p:nvPicPr>
        <p:blipFill>
          <a:blip r:embed="rId6">
            <a:alphaModFix/>
          </a:blip>
          <a:stretch>
            <a:fillRect/>
          </a:stretch>
        </p:blipFill>
        <p:spPr>
          <a:xfrm>
            <a:off x="6459154" y="4011811"/>
            <a:ext cx="4504769" cy="2693146"/>
          </a:xfrm>
          <a:prstGeom prst="rect">
            <a:avLst/>
          </a:prstGeom>
          <a:noFill/>
          <a:ln>
            <a:noFill/>
          </a:ln>
        </p:spPr>
      </p:pic>
      <p:pic>
        <p:nvPicPr>
          <p:cNvPr id="6" name="Cartpole">
            <a:hlinkClick r:id="" action="ppaction://media"/>
            <a:extLst>
              <a:ext uri="{FF2B5EF4-FFF2-40B4-BE49-F238E27FC236}">
                <a16:creationId xmlns:a16="http://schemas.microsoft.com/office/drawing/2014/main" id="{DB569586-AF2A-4F51-9E1B-6D54E949AA8B}"/>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8247355" y="1795081"/>
            <a:ext cx="2881874" cy="19212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Performance of DQN and DDQN on Acrobot</a:t>
            </a:r>
            <a:endParaRPr dirty="0"/>
          </a:p>
        </p:txBody>
      </p:sp>
      <p:pic>
        <p:nvPicPr>
          <p:cNvPr id="235" name="Google Shape;235;p30"/>
          <p:cNvPicPr preferRelativeResize="0"/>
          <p:nvPr/>
        </p:nvPicPr>
        <p:blipFill>
          <a:blip r:embed="rId5">
            <a:alphaModFix/>
          </a:blip>
          <a:stretch>
            <a:fillRect/>
          </a:stretch>
        </p:blipFill>
        <p:spPr>
          <a:xfrm>
            <a:off x="118550" y="4207167"/>
            <a:ext cx="5347135" cy="2518377"/>
          </a:xfrm>
          <a:prstGeom prst="rect">
            <a:avLst/>
          </a:prstGeom>
          <a:noFill/>
          <a:ln>
            <a:noFill/>
          </a:ln>
        </p:spPr>
      </p:pic>
      <p:pic>
        <p:nvPicPr>
          <p:cNvPr id="5" name="Google Shape;242;p31">
            <a:extLst>
              <a:ext uri="{FF2B5EF4-FFF2-40B4-BE49-F238E27FC236}">
                <a16:creationId xmlns:a16="http://schemas.microsoft.com/office/drawing/2014/main" id="{BDB7FBCE-96C3-42F2-8954-4C21626E3991}"/>
              </a:ext>
            </a:extLst>
          </p:cNvPr>
          <p:cNvPicPr preferRelativeResize="0"/>
          <p:nvPr/>
        </p:nvPicPr>
        <p:blipFill>
          <a:blip r:embed="rId6">
            <a:alphaModFix/>
          </a:blip>
          <a:stretch>
            <a:fillRect/>
          </a:stretch>
        </p:blipFill>
        <p:spPr>
          <a:xfrm>
            <a:off x="6096000" y="4207167"/>
            <a:ext cx="5613647" cy="2518378"/>
          </a:xfrm>
          <a:prstGeom prst="rect">
            <a:avLst/>
          </a:prstGeom>
          <a:noFill/>
          <a:ln>
            <a:noFill/>
          </a:ln>
        </p:spPr>
      </p:pic>
      <p:pic>
        <p:nvPicPr>
          <p:cNvPr id="2" name="acrobot">
            <a:hlinkClick r:id="" action="ppaction://media"/>
            <a:extLst>
              <a:ext uri="{FF2B5EF4-FFF2-40B4-BE49-F238E27FC236}">
                <a16:creationId xmlns:a16="http://schemas.microsoft.com/office/drawing/2014/main" id="{61598C28-6BB9-4401-B364-7A6E5CE9CB3D}"/>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8798241" y="1290142"/>
            <a:ext cx="2427333" cy="24273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4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1_Formal_Powerpoint_Master_Brand_Widescreen">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Formal_Powerpoint_Master_Brand_Widescreen</Template>
  <TotalTime>724</TotalTime>
  <Words>1453</Words>
  <Application>Microsoft Office PowerPoint</Application>
  <PresentationFormat>Widescreen</PresentationFormat>
  <Paragraphs>138</Paragraphs>
  <Slides>27</Slides>
  <Notes>26</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Courier New</vt:lpstr>
      <vt:lpstr>Garamond</vt:lpstr>
      <vt:lpstr>Georgia</vt:lpstr>
      <vt:lpstr>Noto Sans Symbols</vt:lpstr>
      <vt:lpstr>System Font Regular</vt:lpstr>
      <vt:lpstr>1_Formal_Powerpoint_Master_Brand_Widescreen</vt:lpstr>
      <vt:lpstr>Exploring deep RL Algorithms on Open AI GYM Environments  CSE 510 – Final Project </vt:lpstr>
      <vt:lpstr>Proposal(planned)</vt:lpstr>
      <vt:lpstr>Proposal(revised)</vt:lpstr>
      <vt:lpstr>ENVIRONMENT</vt:lpstr>
      <vt:lpstr>CARTPOLE-V1</vt:lpstr>
      <vt:lpstr>ACROBOT-V1</vt:lpstr>
      <vt:lpstr>Base Parameters of DQN and DDQN on CartPole and Acrobot</vt:lpstr>
      <vt:lpstr>Performance of DQN and DDQN on CartPole</vt:lpstr>
      <vt:lpstr>Performance of DQN and DDQN on Acrobot</vt:lpstr>
      <vt:lpstr>CartPole - Playing with hyper-parameters (C = 10)</vt:lpstr>
      <vt:lpstr>Acrobot - Playing with hyper-parameters (C = 10)</vt:lpstr>
      <vt:lpstr>CartPole - Playing with hyper-parameters  (gamma = 0.8) </vt:lpstr>
      <vt:lpstr>Acrobot - Playing with hyper-parameters(gamma=0.8)</vt:lpstr>
      <vt:lpstr>Challenges which forced us to change proposal</vt:lpstr>
      <vt:lpstr>Still, what is Atari Breakout (BreakoutDeterministic-v4)</vt:lpstr>
      <vt:lpstr>Preprocessing</vt:lpstr>
      <vt:lpstr>Stacking 4 frames together</vt:lpstr>
      <vt:lpstr>Model</vt:lpstr>
      <vt:lpstr>DDQN hyperparameters</vt:lpstr>
      <vt:lpstr>Handling game life loss</vt:lpstr>
      <vt:lpstr>Tricks to overcome resources crunch</vt:lpstr>
      <vt:lpstr>So finally what could we achieve</vt:lpstr>
      <vt:lpstr>Some observations</vt:lpstr>
      <vt:lpstr>Factors affecting training</vt:lpstr>
      <vt:lpstr>Proposal(achieved)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Srivastava</dc:creator>
  <cp:lastModifiedBy>Sandesh Srivastava</cp:lastModifiedBy>
  <cp:revision>17</cp:revision>
  <dcterms:created xsi:type="dcterms:W3CDTF">2020-06-30T07:21:09Z</dcterms:created>
  <dcterms:modified xsi:type="dcterms:W3CDTF">2020-06-30T21:02:44Z</dcterms:modified>
</cp:coreProperties>
</file>