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69" r:id="rId3"/>
    <p:sldId id="257" r:id="rId4"/>
    <p:sldId id="258" r:id="rId5"/>
    <p:sldId id="259" r:id="rId6"/>
    <p:sldId id="260" r:id="rId7"/>
    <p:sldId id="261" r:id="rId8"/>
    <p:sldId id="262" r:id="rId9"/>
    <p:sldId id="263" r:id="rId10"/>
    <p:sldId id="270" r:id="rId11"/>
    <p:sldId id="265" r:id="rId12"/>
    <p:sldId id="266"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08"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A80645-269F-4C1C-9A18-C71803EB228E}" type="datetimeFigureOut">
              <a:rPr lang="en-US" smtClean="0"/>
              <a:pPr/>
              <a:t>3/2/2009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981D5A-A7C6-4F41-9D11-6F259D94F0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981D5A-A7C6-4F41-9D11-6F259D94F03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CD42AD6-FC67-4FB6-BA91-5DC9CC240C5B}" type="datetime1">
              <a:rPr lang="en-US" smtClean="0"/>
              <a:pPr/>
              <a:t>3/2/2009</a:t>
            </a:fld>
            <a:endParaRPr lang="en-US"/>
          </a:p>
        </p:txBody>
      </p:sp>
      <p:sp>
        <p:nvSpPr>
          <p:cNvPr id="17" name="Footer Placeholder 16"/>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44C1EC3-F718-4B2A-B133-9EBECDEA48E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627A9-8786-43FD-80CB-CFF2EB873BD3}" type="datetime1">
              <a:rPr lang="en-US" smtClean="0"/>
              <a:pPr/>
              <a:t>3/2/2009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3E8565-7C30-4F02-AAFE-EB8FDE7C92D6}" type="datetime1">
              <a:rPr lang="en-US" smtClean="0"/>
              <a:pPr/>
              <a:t>3/2/2009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AFFEB6B-FF86-4C1A-B987-3E4C20439867}" type="datetime1">
              <a:rPr lang="en-US" smtClean="0"/>
              <a:pPr/>
              <a:t>3/2/2009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9EE814-F13A-41F5-AEC1-7BC1041F7F81}" type="datetime1">
              <a:rPr lang="en-US" smtClean="0"/>
              <a:pPr/>
              <a:t>3/2/2009</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Introduction to Object –Oriented Analysis and Design and Unified Process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44C1EC3-F718-4B2A-B133-9EBECDEA48E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CD70A6A-2D38-4E3B-A5C4-85724FA80A3A}" type="datetime1">
              <a:rPr lang="en-US" smtClean="0"/>
              <a:pPr/>
              <a:t>3/2/2009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p:txBody>
          <a:bodyPr/>
          <a:lstStyle/>
          <a:p>
            <a:fld id="{C44C1EC3-F718-4B2A-B133-9EBECDEA48E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D6C81D4-0341-4B2D-81F7-D33602D0A4DE}" type="datetime1">
              <a:rPr lang="en-US" smtClean="0"/>
              <a:pPr/>
              <a:t>3/2/2009</a:t>
            </a:fld>
            <a:endParaRPr lang="en-US"/>
          </a:p>
        </p:txBody>
      </p:sp>
      <p:sp>
        <p:nvSpPr>
          <p:cNvPr id="8" name="Footer Placeholder 7"/>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9" name="Slide Number Placeholder 8"/>
          <p:cNvSpPr>
            <a:spLocks noGrp="1"/>
          </p:cNvSpPr>
          <p:nvPr>
            <p:ph type="sldNum" sz="quarter" idx="12"/>
          </p:nvPr>
        </p:nvSpPr>
        <p:spPr/>
        <p:txBody>
          <a:bodyPr/>
          <a:lstStyle/>
          <a:p>
            <a:fld id="{C44C1EC3-F718-4B2A-B133-9EBECDEA48E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B853CD-FCB3-492F-94EE-EBD4770D33CF}"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56B37-ADA7-4DCF-BB13-8A2DE535F450}" type="datetime1">
              <a:rPr lang="en-US" smtClean="0"/>
              <a:pPr/>
              <a:t>3/2/2009</a:t>
            </a:fld>
            <a:endParaRPr lang="en-US"/>
          </a:p>
        </p:txBody>
      </p:sp>
      <p:sp>
        <p:nvSpPr>
          <p:cNvPr id="3" name="Footer Placeholder 2"/>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4" name="Slide Number Placeholder 3"/>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7DF195-300C-4AF1-AD03-8A60218C932D}" type="datetime1">
              <a:rPr lang="en-US" smtClean="0"/>
              <a:pPr/>
              <a:t>3/2/2009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p:txBody>
          <a:bodyPr/>
          <a:lstStyle/>
          <a:p>
            <a:fld id="{C44C1EC3-F718-4B2A-B133-9EBECDEA48E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663046-88C2-40F9-9274-DC00D6E7E0C0}" type="datetime1">
              <a:rPr lang="en-US" smtClean="0"/>
              <a:pPr/>
              <a:t>3/2/2009</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44C1EC3-F718-4B2A-B133-9EBECDEA48E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F71221A-0AE5-4B0A-AFD8-641255D42B47}" type="datetime1">
              <a:rPr lang="en-US" smtClean="0"/>
              <a:pPr/>
              <a:t>3/2/2009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Introduction to Object –Oriented Analysis and Design and Unified Process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44C1EC3-F718-4B2A-B133-9EBECDEA48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omg.org/" TargetMode="External"/><Relationship Id="rId2" Type="http://schemas.openxmlformats.org/officeDocument/2006/relationships/hyperlink" Target="http://www.uml.org/" TargetMode="External"/><Relationship Id="rId1" Type="http://schemas.openxmlformats.org/officeDocument/2006/relationships/slideLayout" Target="../slideLayouts/slideLayout2.xml"/><Relationship Id="rId5" Type="http://schemas.openxmlformats.org/officeDocument/2006/relationships/hyperlink" Target="http://www.iturls.com/" TargetMode="External"/><Relationship Id="rId4" Type="http://schemas.openxmlformats.org/officeDocument/2006/relationships/hyperlink" Target="http://www.cetus-link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k:@MSITStore:D:\Anna\SE\Applying%20UML%20and%20Patterns%20-%20An%20Introduction%20to%20Object-Oriented%20Analysis%20and%20Design%20and%20Iterative%20Development,%203rd%20edition%20(Addison%20Wesley%20Professional%202004).chm::/0131489062/gloss01.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k:@MSITStore:D:\Anna\SE\Applying%20UML%20and%20Patterns%20-%20An%20Introduction%20to%20Object-Oriented%20Analysis%20and%20Design%20and%20Iterative%20Development,%203rd%20edition%20(Addison%20Wesley%20Professional%202004).chm::/0131489062/gloss01.html" TargetMode="External"/><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Anna </a:t>
            </a:r>
            <a:r>
              <a:rPr lang="en-US" dirty="0" err="1" smtClean="0"/>
              <a:t>Sikharulidze</a:t>
            </a:r>
            <a:endParaRPr lang="en-US" dirty="0" smtClean="0"/>
          </a:p>
          <a:p>
            <a:r>
              <a:rPr lang="en-US" dirty="0" err="1" smtClean="0"/>
              <a:t>Iv.Javakhishvili</a:t>
            </a:r>
            <a:r>
              <a:rPr lang="en-US" dirty="0" smtClean="0"/>
              <a:t> Tbilisi State University</a:t>
            </a:r>
            <a:endParaRPr lang="en-US" dirty="0"/>
          </a:p>
        </p:txBody>
      </p:sp>
      <p:sp>
        <p:nvSpPr>
          <p:cNvPr id="4" name="Date Placeholder 3"/>
          <p:cNvSpPr>
            <a:spLocks noGrp="1"/>
          </p:cNvSpPr>
          <p:nvPr>
            <p:ph type="dt" sz="half" idx="10"/>
          </p:nvPr>
        </p:nvSpPr>
        <p:spPr/>
        <p:txBody>
          <a:bodyPr/>
          <a:lstStyle/>
          <a:p>
            <a:fld id="{5F6825B4-F898-4C5A-8A80-C4A34869E10B}" type="datetime1">
              <a:rPr lang="en-US" smtClean="0"/>
              <a:pPr/>
              <a:t>3/2/2009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a:t>
            </a:fld>
            <a:endParaRPr lang="en-US"/>
          </a:p>
        </p:txBody>
      </p:sp>
      <p:sp>
        <p:nvSpPr>
          <p:cNvPr id="2" name="Title 1"/>
          <p:cNvSpPr>
            <a:spLocks noGrp="1"/>
          </p:cNvSpPr>
          <p:nvPr>
            <p:ph type="ctrTitle"/>
          </p:nvPr>
        </p:nvSpPr>
        <p:spPr/>
        <p:txBody>
          <a:bodyPr>
            <a:normAutofit/>
          </a:bodyPr>
          <a:lstStyle/>
          <a:p>
            <a:r>
              <a:rPr lang="en-US" dirty="0" smtClean="0"/>
              <a:t>Lecture 1: Object Oriented Analysis and Design (OOAD)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Meaning of "Class" in Different Perspectives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10</a:t>
            </a:fld>
            <a:endParaRPr lang="en-US"/>
          </a:p>
        </p:txBody>
      </p:sp>
      <p:sp>
        <p:nvSpPr>
          <p:cNvPr id="6" name="Content Placeholder 5"/>
          <p:cNvSpPr>
            <a:spLocks noGrp="1"/>
          </p:cNvSpPr>
          <p:nvPr>
            <p:ph sz="quarter" idx="1"/>
          </p:nvPr>
        </p:nvSpPr>
        <p:spPr/>
        <p:txBody>
          <a:bodyPr/>
          <a:lstStyle/>
          <a:p>
            <a:pPr>
              <a:buNone/>
            </a:pPr>
            <a:r>
              <a:rPr lang="en-US" dirty="0" smtClean="0"/>
              <a:t>Class-related terms consistent with the UML and the UP:</a:t>
            </a:r>
          </a:p>
          <a:p>
            <a:pPr lvl="1"/>
            <a:r>
              <a:rPr lang="en-US" b="1" dirty="0" smtClean="0"/>
              <a:t>Conceptual class: </a:t>
            </a:r>
            <a:r>
              <a:rPr lang="en-US" dirty="0" smtClean="0"/>
              <a:t>real-world concept or thing. A conceptual or essential perspective. The UP Domain Model contains conceptual classes.</a:t>
            </a:r>
          </a:p>
          <a:p>
            <a:pPr lvl="1"/>
            <a:r>
              <a:rPr lang="en-US" b="1" dirty="0" smtClean="0"/>
              <a:t>Software class: </a:t>
            </a:r>
            <a:r>
              <a:rPr lang="en-US" dirty="0" smtClean="0"/>
              <a:t>a class representing a specification or implementation perspective of a software component, regardless of the process or method.</a:t>
            </a:r>
          </a:p>
          <a:p>
            <a:pPr lvl="1"/>
            <a:r>
              <a:rPr lang="en-US" b="1" dirty="0" smtClean="0"/>
              <a:t>Implementation class: </a:t>
            </a:r>
            <a:r>
              <a:rPr lang="en-US" dirty="0" smtClean="0"/>
              <a:t>a class implemented in a specific OO language such as Java.</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the UML?</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11</a:t>
            </a:fld>
            <a:endParaRPr lang="en-US"/>
          </a:p>
        </p:txBody>
      </p:sp>
      <p:sp>
        <p:nvSpPr>
          <p:cNvPr id="6" name="Content Placeholder 5"/>
          <p:cNvSpPr>
            <a:spLocks noGrp="1"/>
          </p:cNvSpPr>
          <p:nvPr>
            <p:ph sz="quarter" idx="1"/>
          </p:nvPr>
        </p:nvSpPr>
        <p:spPr/>
        <p:txBody>
          <a:bodyPr/>
          <a:lstStyle/>
          <a:p>
            <a:pPr algn="ctr">
              <a:buNone/>
            </a:pPr>
            <a:endParaRPr lang="en-US" dirty="0" smtClean="0"/>
          </a:p>
          <a:p>
            <a:pPr algn="ctr">
              <a:buNone/>
            </a:pPr>
            <a:r>
              <a:rPr lang="en-US" dirty="0" smtClean="0"/>
              <a:t>The Unified Modeling Language is a visual language for specifying, constructing and documenting the artifacts of systems </a:t>
            </a:r>
          </a:p>
          <a:p>
            <a:r>
              <a:rPr lang="en-US" dirty="0" smtClean="0"/>
              <a:t>The word visual in the definition is a key point - UML is the de facto standard diagramming notation for drawing or presenting pictures (with some text) related to software - primarily OO software.</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iterate type="lt">
                                    <p:tmPct val="0"/>
                                  </p:iterate>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mph" presetSubtype="0" fill="hold" nodeType="clickEffect">
                                  <p:stCondLst>
                                    <p:cond delay="0"/>
                                  </p:stCondLst>
                                  <p:iterate type="lt">
                                    <p:tmPct val="10000"/>
                                  </p:iterate>
                                  <p:childTnLst>
                                    <p:set>
                                      <p:cBhvr override="childStyle">
                                        <p:cTn id="11" dur="500" autoRev="1" fill="hold"/>
                                        <p:tgtEl>
                                          <p:spTgt spid="6">
                                            <p:txEl>
                                              <p:pRg st="1" end="1"/>
                                            </p:txEl>
                                          </p:spTgt>
                                        </p:tgtEl>
                                        <p:attrNameLst>
                                          <p:attrName>style.color</p:attrName>
                                        </p:attrNameLst>
                                      </p:cBhvr>
                                      <p:to>
                                        <p:clrVal>
                                          <a:schemeClr val="accent2"/>
                                        </p:clrVal>
                                      </p:to>
                                    </p:set>
                                    <p:set>
                                      <p:cBhvr>
                                        <p:cTn id="12" dur="500" autoRev="1" fill="hold"/>
                                        <p:tgtEl>
                                          <p:spTgt spid="6">
                                            <p:txEl>
                                              <p:pRg st="1" end="1"/>
                                            </p:txEl>
                                          </p:spTgt>
                                        </p:tgtEl>
                                        <p:attrNameLst>
                                          <p:attrName>fillcolor</p:attrName>
                                        </p:attrNameLst>
                                      </p:cBhvr>
                                      <p:to>
                                        <p:clrVal>
                                          <a:schemeClr val="accent2"/>
                                        </p:clrVal>
                                      </p:to>
                                    </p:set>
                                    <p:set>
                                      <p:cBhvr>
                                        <p:cTn id="13" dur="500" autoRev="1" fill="hold"/>
                                        <p:tgtEl>
                                          <p:spTgt spid="6">
                                            <p:txEl>
                                              <p:pRg st="1" end="1"/>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blinds(horizontal)">
                                      <p:cBhvr>
                                        <p:cTn id="18"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Three Ways to Apply UML</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12</a:t>
            </a:fld>
            <a:endParaRPr lang="en-US"/>
          </a:p>
        </p:txBody>
      </p:sp>
      <p:sp>
        <p:nvSpPr>
          <p:cNvPr id="6" name="Content Placeholder 5"/>
          <p:cNvSpPr>
            <a:spLocks noGrp="1"/>
          </p:cNvSpPr>
          <p:nvPr>
            <p:ph sz="quarter" idx="1"/>
          </p:nvPr>
        </p:nvSpPr>
        <p:spPr/>
        <p:txBody>
          <a:bodyPr>
            <a:normAutofit fontScale="85000" lnSpcReduction="10000"/>
          </a:bodyPr>
          <a:lstStyle/>
          <a:p>
            <a:r>
              <a:rPr lang="en-US" b="1" dirty="0" smtClean="0"/>
              <a:t>UML as sketch: </a:t>
            </a:r>
            <a:r>
              <a:rPr lang="en-US" dirty="0" smtClean="0"/>
              <a:t>Informal and incomplete diagrams (often hand sketched on whiteboards) created to explore difficult parts of the problem or solution space, exploiting the power of visual languages.</a:t>
            </a:r>
          </a:p>
          <a:p>
            <a:r>
              <a:rPr lang="en-US" b="1" dirty="0" smtClean="0"/>
              <a:t>UML as blueprint: </a:t>
            </a:r>
            <a:r>
              <a:rPr lang="en-US" dirty="0" smtClean="0"/>
              <a:t>Relatively detailed design diagrams used either for 1) reverse engineering to visualize and better understanding existing code in UML diagrams, or for 2) code generation (forward engineering).</a:t>
            </a:r>
          </a:p>
          <a:p>
            <a:r>
              <a:rPr lang="en-US" b="1" dirty="0" smtClean="0"/>
              <a:t>UML as programming language: </a:t>
            </a:r>
            <a:r>
              <a:rPr lang="en-US" dirty="0" smtClean="0"/>
              <a:t>Complete executable specification of a software system in UML. Executable code will be automatically generated, but is not normally seen or modified by developers; one works only in the UML "programming language." This use of UML requires a practical way to diagram all behavior or logic (probably using interaction or state diagrams), and is still under development in terms of theory, tool robustness and usability.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Recommended Resources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13</a:t>
            </a:fld>
            <a:endParaRPr lang="en-US"/>
          </a:p>
        </p:txBody>
      </p:sp>
      <p:sp>
        <p:nvSpPr>
          <p:cNvPr id="6" name="Content Placeholder 5"/>
          <p:cNvSpPr>
            <a:spLocks noGrp="1"/>
          </p:cNvSpPr>
          <p:nvPr>
            <p:ph sz="quarter" idx="1"/>
          </p:nvPr>
        </p:nvSpPr>
        <p:spPr/>
        <p:txBody>
          <a:bodyPr/>
          <a:lstStyle/>
          <a:p>
            <a:r>
              <a:rPr lang="en-US" dirty="0" smtClean="0"/>
              <a:t>For the definitive description of the current version of the UML, see the on-line UML Infrastructure Specification and UML Superstructure Specification at </a:t>
            </a:r>
            <a:r>
              <a:rPr lang="en-US" dirty="0" smtClean="0">
                <a:hlinkClick r:id="rId2"/>
              </a:rPr>
              <a:t>www.uml.org</a:t>
            </a:r>
            <a:r>
              <a:rPr lang="en-US" dirty="0" smtClean="0"/>
              <a:t> or </a:t>
            </a:r>
            <a:r>
              <a:rPr lang="en-US" dirty="0" smtClean="0">
                <a:hlinkClick r:id="rId3"/>
              </a:rPr>
              <a:t>www.omg.org</a:t>
            </a:r>
            <a:r>
              <a:rPr lang="en-US" dirty="0" smtClean="0"/>
              <a:t>.</a:t>
            </a:r>
          </a:p>
          <a:p>
            <a:r>
              <a:rPr lang="en-US" smtClean="0"/>
              <a:t>There </a:t>
            </a:r>
            <a:r>
              <a:rPr lang="en-US" dirty="0" smtClean="0"/>
              <a:t>is a large collection of links to OOAD methods at </a:t>
            </a:r>
            <a:r>
              <a:rPr lang="en-US" dirty="0" smtClean="0">
                <a:hlinkClick r:id="rId4"/>
              </a:rPr>
              <a:t>www.cetus-links.org</a:t>
            </a:r>
            <a:r>
              <a:rPr lang="en-US" dirty="0" smtClean="0"/>
              <a:t> and </a:t>
            </a:r>
            <a:r>
              <a:rPr lang="en-US" dirty="0" smtClean="0">
                <a:hlinkClick r:id="rId5"/>
              </a:rPr>
              <a:t>www.iturls.com</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a:t>
            </a:fld>
            <a:endParaRPr lang="en-US"/>
          </a:p>
        </p:txBody>
      </p:sp>
      <p:sp>
        <p:nvSpPr>
          <p:cNvPr id="6" name="Content Placeholder 5"/>
          <p:cNvSpPr>
            <a:spLocks noGrp="1"/>
          </p:cNvSpPr>
          <p:nvPr>
            <p:ph sz="quarter" idx="1"/>
          </p:nvPr>
        </p:nvSpPr>
        <p:spPr/>
        <p:txBody>
          <a:bodyPr/>
          <a:lstStyle/>
          <a:p>
            <a:r>
              <a:rPr lang="en-US" dirty="0" smtClean="0"/>
              <a:t>Define Object Oriented Analysis and Design (OOAD)</a:t>
            </a:r>
          </a:p>
          <a:p>
            <a:r>
              <a:rPr lang="en-US" dirty="0" smtClean="0"/>
              <a:t>Show short example of OOAD</a:t>
            </a:r>
          </a:p>
          <a:p>
            <a:r>
              <a:rPr lang="en-US" dirty="0" smtClean="0"/>
              <a:t>Introduce Unified Modeling Language and show how it can be used.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Analysis and Design?</a:t>
            </a:r>
            <a:endParaRPr lang="en-US" dirty="0"/>
          </a:p>
        </p:txBody>
      </p:sp>
      <p:sp>
        <p:nvSpPr>
          <p:cNvPr id="4" name="Date Placeholder 3"/>
          <p:cNvSpPr>
            <a:spLocks noGrp="1"/>
          </p:cNvSpPr>
          <p:nvPr>
            <p:ph type="dt" sz="half" idx="10"/>
          </p:nvPr>
        </p:nvSpPr>
        <p:spPr/>
        <p:txBody>
          <a:bodyPr/>
          <a:lstStyle/>
          <a:p>
            <a:fld id="{6AFFEB6B-FF86-4C1A-B987-3E4C20439867}" type="datetime1">
              <a:rPr lang="en-US" smtClean="0"/>
              <a:pPr/>
              <a:t>3/2/2009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3</a:t>
            </a:fld>
            <a:endParaRPr lang="en-US"/>
          </a:p>
        </p:txBody>
      </p:sp>
      <p:sp>
        <p:nvSpPr>
          <p:cNvPr id="3" name="Content Placeholder 2"/>
          <p:cNvSpPr>
            <a:spLocks noGrp="1"/>
          </p:cNvSpPr>
          <p:nvPr>
            <p:ph sz="quarter" idx="1"/>
          </p:nvPr>
        </p:nvSpPr>
        <p:spPr/>
        <p:txBody>
          <a:bodyPr>
            <a:normAutofit fontScale="85000" lnSpcReduction="20000"/>
          </a:bodyPr>
          <a:lstStyle/>
          <a:p>
            <a:r>
              <a:rPr lang="en-US" b="1" dirty="0" smtClean="0">
                <a:hlinkClick r:id="rId2" action="ppaction://hlinkfile"/>
              </a:rPr>
              <a:t>Analysis</a:t>
            </a:r>
            <a:r>
              <a:rPr lang="en-US" dirty="0" smtClean="0"/>
              <a:t> emphasizes an investigation of the problem and requirements, rather than a solution. For example, if a new online trading system is desired, how will it be used? What are its functions?</a:t>
            </a:r>
          </a:p>
          <a:p>
            <a:pPr lvl="1"/>
            <a:r>
              <a:rPr lang="en-US" dirty="0" smtClean="0"/>
              <a:t>"Analysis" is a broad term, best qualified, as in requirements analysis (an investigation of the requirements) or object-oriented analysis (an investigation of the domain objects).</a:t>
            </a:r>
          </a:p>
          <a:p>
            <a:r>
              <a:rPr lang="en-US" b="1" dirty="0" smtClean="0">
                <a:hlinkClick r:id="rId2" action="ppaction://hlinkfile"/>
              </a:rPr>
              <a:t>Design</a:t>
            </a:r>
            <a:r>
              <a:rPr lang="en-US" dirty="0" smtClean="0"/>
              <a:t> emphasizes a conceptual solution (in software and hardware) that fulfills the requirements, rather than its implementation. For example, a description of a database schema and software objects. Design ideas often exclude low-level or "obvious" details obvious to the intended consumers. Ultimately, designs can be implemented, and the implementation (such as code) expresses the true and complete realized design.</a:t>
            </a:r>
          </a:p>
          <a:p>
            <a:pPr lvl="1"/>
            <a:r>
              <a:rPr lang="en-US" dirty="0" smtClean="0"/>
              <a:t>As with analysis, the term is best qualified, as in object-oriented design or database design.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Date Placeholder 3"/>
          <p:cNvSpPr>
            <a:spLocks noGrp="1"/>
          </p:cNvSpPr>
          <p:nvPr>
            <p:ph type="dt" sz="half" idx="10"/>
          </p:nvPr>
        </p:nvSpPr>
        <p:spPr/>
        <p:txBody>
          <a:bodyPr/>
          <a:lstStyle/>
          <a:p>
            <a:fld id="{6AFFEB6B-FF86-4C1A-B987-3E4C20439867}" type="datetime1">
              <a:rPr lang="en-US" smtClean="0"/>
              <a:pPr/>
              <a:t>3/2/2009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4</a:t>
            </a:fld>
            <a:endParaRPr lang="en-US"/>
          </a:p>
        </p:txBody>
      </p:sp>
      <p:sp>
        <p:nvSpPr>
          <p:cNvPr id="3" name="Content Placeholder 2"/>
          <p:cNvSpPr>
            <a:spLocks noGrp="1"/>
          </p:cNvSpPr>
          <p:nvPr>
            <p:ph sz="quarter" idx="1"/>
          </p:nvPr>
        </p:nvSpPr>
        <p:spPr/>
        <p:txBody>
          <a:bodyPr/>
          <a:lstStyle/>
          <a:p>
            <a:r>
              <a:rPr lang="en-US" dirty="0" smtClean="0"/>
              <a:t>analysis </a:t>
            </a:r>
          </a:p>
          <a:p>
            <a:pPr lvl="1" algn="ctr"/>
            <a:r>
              <a:rPr lang="en-US" dirty="0" smtClean="0"/>
              <a:t>do the right thing</a:t>
            </a:r>
          </a:p>
          <a:p>
            <a:pPr lvl="1" algn="ctr">
              <a:buNone/>
            </a:pPr>
            <a:endParaRPr lang="en-US" dirty="0" smtClean="0"/>
          </a:p>
          <a:p>
            <a:r>
              <a:rPr lang="en-US" dirty="0" smtClean="0"/>
              <a:t>design</a:t>
            </a:r>
          </a:p>
          <a:p>
            <a:pPr lvl="1" algn="ctr"/>
            <a:r>
              <a:rPr lang="en-US" dirty="0" smtClean="0"/>
              <a:t>do the thing right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1" nodeType="withEffect">
                                  <p:stCondLst>
                                    <p:cond delay="0"/>
                                  </p:stCondLst>
                                  <p:iterate type="lt">
                                    <p:tmPct val="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mph" presetSubtype="0" fill="hold" nodeType="clickEffect">
                                  <p:stCondLst>
                                    <p:cond delay="0"/>
                                  </p:stCondLst>
                                  <p:iterate type="lt">
                                    <p:tmPct val="10000"/>
                                  </p:iterate>
                                  <p:childTnLst>
                                    <p:set>
                                      <p:cBhvr override="childStyle">
                                        <p:cTn id="14" dur="500" autoRev="1" fill="hold"/>
                                        <p:tgtEl>
                                          <p:spTgt spid="3">
                                            <p:txEl>
                                              <p:pRg st="1" end="1"/>
                                            </p:txEl>
                                          </p:spTgt>
                                        </p:tgtEl>
                                        <p:attrNameLst>
                                          <p:attrName>style.color</p:attrName>
                                        </p:attrNameLst>
                                      </p:cBhvr>
                                      <p:to>
                                        <p:clrVal>
                                          <a:schemeClr val="accent2"/>
                                        </p:clrVal>
                                      </p:to>
                                    </p:set>
                                    <p:set>
                                      <p:cBhvr>
                                        <p:cTn id="15" dur="500" autoRev="1" fill="hold"/>
                                        <p:tgtEl>
                                          <p:spTgt spid="3">
                                            <p:txEl>
                                              <p:pRg st="1" end="1"/>
                                            </p:txEl>
                                          </p:spTgt>
                                        </p:tgtEl>
                                        <p:attrNameLst>
                                          <p:attrName>fillcolor</p:attrName>
                                        </p:attrNameLst>
                                      </p:cBhvr>
                                      <p:to>
                                        <p:clrVal>
                                          <a:schemeClr val="accent2"/>
                                        </p:clrVal>
                                      </p:to>
                                    </p:set>
                                    <p:set>
                                      <p:cBhvr>
                                        <p:cTn id="16" dur="500" autoRev="1" fill="hold"/>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par>
                                <p:cTn id="22" presetID="3" presetClass="entr" presetSubtype="10" fill="hold" nodeType="withEffect">
                                  <p:stCondLst>
                                    <p:cond delay="0"/>
                                  </p:stCondLst>
                                  <p:iterate type="lt">
                                    <p:tmPct val="0"/>
                                  </p:iterate>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0" presetClass="emph" presetSubtype="0" fill="hold" nodeType="clickEffect">
                                  <p:stCondLst>
                                    <p:cond delay="0"/>
                                  </p:stCondLst>
                                  <p:iterate type="lt">
                                    <p:tmPct val="10000"/>
                                  </p:iterate>
                                  <p:childTnLst>
                                    <p:set>
                                      <p:cBhvr override="childStyle">
                                        <p:cTn id="28" dur="500" autoRev="1" fill="hold"/>
                                        <p:tgtEl>
                                          <p:spTgt spid="3">
                                            <p:txEl>
                                              <p:pRg st="4" end="4"/>
                                            </p:txEl>
                                          </p:spTgt>
                                        </p:tgtEl>
                                        <p:attrNameLst>
                                          <p:attrName>style.color</p:attrName>
                                        </p:attrNameLst>
                                      </p:cBhvr>
                                      <p:to>
                                        <p:clrVal>
                                          <a:schemeClr val="accent2"/>
                                        </p:clrVal>
                                      </p:to>
                                    </p:set>
                                    <p:set>
                                      <p:cBhvr>
                                        <p:cTn id="29" dur="500" autoRev="1" fill="hold"/>
                                        <p:tgtEl>
                                          <p:spTgt spid="3">
                                            <p:txEl>
                                              <p:pRg st="4" end="4"/>
                                            </p:txEl>
                                          </p:spTgt>
                                        </p:tgtEl>
                                        <p:attrNameLst>
                                          <p:attrName>fillcolor</p:attrName>
                                        </p:attrNameLst>
                                      </p:cBhvr>
                                      <p:to>
                                        <p:clrVal>
                                          <a:schemeClr val="accent2"/>
                                        </p:clrVal>
                                      </p:to>
                                    </p:set>
                                    <p:set>
                                      <p:cBhvr>
                                        <p:cTn id="30" dur="500" autoRev="1" fill="hold"/>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Object-Oriented Analysis and Design?</a:t>
            </a:r>
            <a:endParaRPr lang="en-US" dirty="0"/>
          </a:p>
        </p:txBody>
      </p:sp>
      <p:sp>
        <p:nvSpPr>
          <p:cNvPr id="7" name="Text Placeholder 6"/>
          <p:cNvSpPr>
            <a:spLocks noGrp="1"/>
          </p:cNvSpPr>
          <p:nvPr>
            <p:ph type="body" idx="2"/>
          </p:nvPr>
        </p:nvSpPr>
        <p:spPr>
          <a:xfrm>
            <a:off x="914400" y="1600200"/>
            <a:ext cx="7696200" cy="1524000"/>
          </a:xfrm>
        </p:spPr>
        <p:txBody>
          <a:bodyPr>
            <a:normAutofit fontScale="92500" lnSpcReduction="20000"/>
          </a:bodyPr>
          <a:lstStyle/>
          <a:p>
            <a:pPr>
              <a:buFont typeface="Arial" pitchFamily="34" charset="0"/>
              <a:buChar char="•"/>
            </a:pPr>
            <a:r>
              <a:rPr lang="en-US" dirty="0" smtClean="0"/>
              <a:t>During </a:t>
            </a:r>
            <a:r>
              <a:rPr lang="en-US" b="1" dirty="0" smtClean="0">
                <a:hlinkClick r:id="rId3" action="ppaction://hlinkfile"/>
              </a:rPr>
              <a:t>object-oriented analysis</a:t>
            </a:r>
            <a:r>
              <a:rPr lang="en-US" dirty="0" smtClean="0"/>
              <a:t> there is an emphasis on finding and describing the objects or concepts in the problem domain. For example, in the case of the flight information system, some of the concepts include Plane, Flight, and Pilot.</a:t>
            </a:r>
          </a:p>
          <a:p>
            <a:pPr>
              <a:buFont typeface="Arial" pitchFamily="34" charset="0"/>
              <a:buChar char="•"/>
            </a:pPr>
            <a:r>
              <a:rPr lang="en-US" dirty="0" smtClean="0"/>
              <a:t>During </a:t>
            </a:r>
            <a:r>
              <a:rPr lang="en-US" b="1" dirty="0" smtClean="0">
                <a:hlinkClick r:id="rId3" action="ppaction://hlinkfile"/>
              </a:rPr>
              <a:t>object-oriented design</a:t>
            </a:r>
            <a:r>
              <a:rPr lang="en-US" dirty="0" smtClean="0"/>
              <a:t> (or simply, object design) there is an emphasis on defining software objects and how they collaborate to fulfill the requirements. For example, a Plane software object may have a </a:t>
            </a:r>
            <a:r>
              <a:rPr lang="en-US" dirty="0" err="1" smtClean="0"/>
              <a:t>tailNumber</a:t>
            </a:r>
            <a:r>
              <a:rPr lang="en-US" dirty="0" smtClean="0"/>
              <a:t> attribute and a </a:t>
            </a:r>
            <a:r>
              <a:rPr lang="en-US" dirty="0" err="1" smtClean="0"/>
              <a:t>getFlightHistory</a:t>
            </a:r>
            <a:r>
              <a:rPr lang="en-US" dirty="0" smtClean="0"/>
              <a:t> method. </a:t>
            </a:r>
          </a:p>
          <a:p>
            <a:endParaRPr lang="en-US" dirty="0"/>
          </a:p>
        </p:txBody>
      </p:sp>
      <p:sp>
        <p:nvSpPr>
          <p:cNvPr id="4" name="Date Placeholder 3"/>
          <p:cNvSpPr>
            <a:spLocks noGrp="1"/>
          </p:cNvSpPr>
          <p:nvPr>
            <p:ph type="dt" sz="half" idx="10"/>
          </p:nvPr>
        </p:nvSpPr>
        <p:spPr/>
        <p:txBody>
          <a:bodyPr/>
          <a:lstStyle/>
          <a:p>
            <a:fld id="{6AFFEB6B-FF86-4C1A-B987-3E4C20439867}" type="datetime1">
              <a:rPr lang="en-US" smtClean="0"/>
              <a:pPr/>
              <a:t>3/2/2009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5</a:t>
            </a:fld>
            <a:endParaRPr lang="en-US"/>
          </a:p>
        </p:txBody>
      </p:sp>
      <p:graphicFrame>
        <p:nvGraphicFramePr>
          <p:cNvPr id="1026" name="Object 2"/>
          <p:cNvGraphicFramePr>
            <a:graphicFrameLocks noChangeAspect="1"/>
          </p:cNvGraphicFramePr>
          <p:nvPr>
            <p:ph sz="quarter" idx="1"/>
          </p:nvPr>
        </p:nvGraphicFramePr>
        <p:xfrm>
          <a:off x="1684337" y="3434556"/>
          <a:ext cx="6461125" cy="2351088"/>
        </p:xfrm>
        <a:graphic>
          <a:graphicData uri="http://schemas.openxmlformats.org/presentationml/2006/ole">
            <p:oleObj spid="_x0000_s1026" name="Visio" r:id="rId4" imgW="6460560" imgH="235044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linds(horizontal)">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Example: Dice Game</a:t>
            </a:r>
            <a:endParaRPr lang="en-US" dirty="0"/>
          </a:p>
        </p:txBody>
      </p:sp>
      <p:sp>
        <p:nvSpPr>
          <p:cNvPr id="15" name="Text Placeholder 14"/>
          <p:cNvSpPr>
            <a:spLocks noGrp="1"/>
          </p:cNvSpPr>
          <p:nvPr>
            <p:ph type="body" idx="2"/>
          </p:nvPr>
        </p:nvSpPr>
        <p:spPr>
          <a:xfrm>
            <a:off x="914400" y="1447800"/>
            <a:ext cx="7010400" cy="2590800"/>
          </a:xfrm>
        </p:spPr>
        <p:txBody>
          <a:bodyPr>
            <a:normAutofit/>
          </a:bodyPr>
          <a:lstStyle/>
          <a:p>
            <a:pPr marL="514350" indent="-514350">
              <a:buFont typeface="+mj-lt"/>
              <a:buAutoNum type="arabicPeriod"/>
            </a:pPr>
            <a:r>
              <a:rPr lang="en-US" sz="2000" b="1" dirty="0" smtClean="0"/>
              <a:t>Define Use Cases: </a:t>
            </a:r>
            <a:r>
              <a:rPr lang="en-US" sz="2000" dirty="0" smtClean="0"/>
              <a:t>Requirements analysis may include stories or scenarios of how people use the application; these can be written as use cases. Use cases are simply written stories.</a:t>
            </a:r>
          </a:p>
          <a:p>
            <a:pPr marL="514350" indent="-514350"/>
            <a:r>
              <a:rPr lang="en-US" sz="2000" dirty="0" smtClean="0"/>
              <a:t>Example: </a:t>
            </a:r>
          </a:p>
          <a:p>
            <a:pPr marL="788670" lvl="1" indent="-514350"/>
            <a:r>
              <a:rPr lang="en-US" b="1" dirty="0" smtClean="0"/>
              <a:t>	</a:t>
            </a:r>
            <a:r>
              <a:rPr lang="en-US" sz="1800" b="1" dirty="0" smtClean="0"/>
              <a:t>Play a Dice Game: </a:t>
            </a:r>
            <a:r>
              <a:rPr lang="en-US" sz="1800" dirty="0" smtClean="0"/>
              <a:t>Player requests to roll the dice. System presents results: If the dice face value totals seven, player wins; otherwise, player loses.</a:t>
            </a:r>
          </a:p>
          <a:p>
            <a:pPr marL="788670" lvl="1" indent="-514350" algn="ctr"/>
            <a:r>
              <a:rPr lang="en-US" sz="1800" b="1" dirty="0" smtClean="0"/>
              <a:t>Use Case Diagram:</a:t>
            </a:r>
          </a:p>
          <a:p>
            <a:endParaRPr lang="en-US" dirty="0"/>
          </a:p>
        </p:txBody>
      </p:sp>
      <p:sp>
        <p:nvSpPr>
          <p:cNvPr id="4" name="Date Placeholder 3"/>
          <p:cNvSpPr>
            <a:spLocks noGrp="1"/>
          </p:cNvSpPr>
          <p:nvPr>
            <p:ph type="dt" sz="half" idx="10"/>
          </p:nvPr>
        </p:nvSpPr>
        <p:spPr/>
        <p:txBody>
          <a:bodyPr/>
          <a:lstStyle/>
          <a:p>
            <a:fld id="{6AFFEB6B-FF86-4C1A-B987-3E4C20439867}" type="datetime1">
              <a:rPr lang="en-US" smtClean="0"/>
              <a:pPr/>
              <a:t>3/2/2009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6</a:t>
            </a:fld>
            <a:endParaRPr lang="en-US"/>
          </a:p>
        </p:txBody>
      </p:sp>
      <p:pic>
        <p:nvPicPr>
          <p:cNvPr id="20488" name="Picture 8"/>
          <p:cNvPicPr>
            <a:picLocks noGrp="1" noChangeAspect="1" noChangeArrowheads="1"/>
          </p:cNvPicPr>
          <p:nvPr>
            <p:ph sz="quarter" idx="1"/>
          </p:nvPr>
        </p:nvPicPr>
        <p:blipFill>
          <a:blip r:embed="rId2"/>
          <a:srcRect/>
          <a:stretch>
            <a:fillRect/>
          </a:stretch>
        </p:blipFill>
        <p:spPr bwMode="auto">
          <a:xfrm>
            <a:off x="2690812" y="4329112"/>
            <a:ext cx="3381375" cy="12477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blinds(horizontal)">
                                      <p:cBhvr>
                                        <p:cTn id="15" dur="500"/>
                                        <p:tgtEl>
                                          <p:spTgt spid="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blinds(horizontal)">
                                      <p:cBhvr>
                                        <p:cTn id="20" dur="500"/>
                                        <p:tgtEl>
                                          <p:spTgt spid="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0488"/>
                                        </p:tgtEl>
                                        <p:attrNameLst>
                                          <p:attrName>style.visibility</p:attrName>
                                        </p:attrNameLst>
                                      </p:cBhvr>
                                      <p:to>
                                        <p:strVal val="visible"/>
                                      </p:to>
                                    </p:set>
                                    <p:animEffect transition="in" filter="blinds(horizontal)">
                                      <p:cBhvr>
                                        <p:cTn id="25"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Example</a:t>
            </a:r>
            <a:endParaRPr lang="en-US" dirty="0"/>
          </a:p>
        </p:txBody>
      </p:sp>
      <p:sp>
        <p:nvSpPr>
          <p:cNvPr id="7" name="Text Placeholder 6"/>
          <p:cNvSpPr>
            <a:spLocks noGrp="1"/>
          </p:cNvSpPr>
          <p:nvPr>
            <p:ph type="body" idx="2"/>
          </p:nvPr>
        </p:nvSpPr>
        <p:spPr>
          <a:xfrm>
            <a:off x="914400" y="1600200"/>
            <a:ext cx="7772400" cy="1905000"/>
          </a:xfrm>
        </p:spPr>
        <p:txBody>
          <a:bodyPr>
            <a:normAutofit/>
          </a:bodyPr>
          <a:lstStyle/>
          <a:p>
            <a:pPr marL="342900" indent="-342900">
              <a:buFont typeface="+mj-lt"/>
              <a:buAutoNum type="arabicPeriod" startAt="2"/>
            </a:pPr>
            <a:r>
              <a:rPr lang="en-US" b="1" dirty="0" smtClean="0"/>
              <a:t>Define a Domain Model: </a:t>
            </a:r>
            <a:r>
              <a:rPr lang="en-US" dirty="0" smtClean="0"/>
              <a:t>Object-oriented analysis is concerned with creating a description of the domain from the perspective of objects. There is an identification of the concepts, attributes, and associations that are considered noteworthy. The result can be expressed in a </a:t>
            </a:r>
            <a:r>
              <a:rPr lang="en-US" b="1" dirty="0" smtClean="0"/>
              <a:t>domain model </a:t>
            </a:r>
            <a:r>
              <a:rPr lang="en-US" dirty="0" smtClean="0"/>
              <a:t>that shows the noteworthy domain concepts or objects.</a:t>
            </a:r>
          </a:p>
          <a:p>
            <a:pPr marL="342900" indent="-342900"/>
            <a:r>
              <a:rPr lang="en-US" dirty="0" smtClean="0"/>
              <a:t>Example: </a:t>
            </a:r>
            <a:r>
              <a:rPr lang="en-US" b="1" dirty="0" smtClean="0"/>
              <a:t>Partial domain model of the dice game</a:t>
            </a:r>
            <a:endParaRPr lang="en-US" dirty="0" smtClean="0"/>
          </a:p>
          <a:p>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7</a:t>
            </a:fld>
            <a:endParaRPr lang="en-US"/>
          </a:p>
        </p:txBody>
      </p:sp>
      <p:graphicFrame>
        <p:nvGraphicFramePr>
          <p:cNvPr id="2050" name="Object 2"/>
          <p:cNvGraphicFramePr>
            <a:graphicFrameLocks noGrp="1" noChangeAspect="1"/>
          </p:cNvGraphicFramePr>
          <p:nvPr>
            <p:ph sz="quarter" idx="1"/>
          </p:nvPr>
        </p:nvGraphicFramePr>
        <p:xfrm>
          <a:off x="2209800" y="3684587"/>
          <a:ext cx="4953000" cy="2342409"/>
        </p:xfrm>
        <a:graphic>
          <a:graphicData uri="http://schemas.openxmlformats.org/presentationml/2006/ole">
            <p:oleObj spid="_x0000_s2050" name="Visio" r:id="rId3" imgW="3753360" imgH="177408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blinds(horizontal)">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Example</a:t>
            </a:r>
            <a:endParaRPr lang="en-US" dirty="0"/>
          </a:p>
        </p:txBody>
      </p:sp>
      <p:sp>
        <p:nvSpPr>
          <p:cNvPr id="7" name="Text Placeholder 6"/>
          <p:cNvSpPr>
            <a:spLocks noGrp="1"/>
          </p:cNvSpPr>
          <p:nvPr>
            <p:ph type="body" idx="2"/>
          </p:nvPr>
        </p:nvSpPr>
        <p:spPr>
          <a:xfrm>
            <a:off x="914400" y="1600200"/>
            <a:ext cx="7772400" cy="1905000"/>
          </a:xfrm>
        </p:spPr>
        <p:txBody>
          <a:bodyPr>
            <a:normAutofit/>
          </a:bodyPr>
          <a:lstStyle/>
          <a:p>
            <a:pPr marL="342900" indent="-342900">
              <a:buFont typeface="+mj-lt"/>
              <a:buAutoNum type="arabicPeriod" startAt="3"/>
            </a:pPr>
            <a:r>
              <a:rPr lang="en-US" b="1" dirty="0" smtClean="0"/>
              <a:t>Assign Object Responsibilities and Draw Interaction Diagrams: </a:t>
            </a:r>
            <a:r>
              <a:rPr lang="en-US" dirty="0" smtClean="0"/>
              <a:t>Object-oriented design is concerned with defining software objects, their responsibilities and collaborations. A common notation to illustrate these collaborations is the sequence diagram (a kind of UML interaction diagram). It shows the flow of messages between software objects, and thus the invocation of methods (dynamic view).</a:t>
            </a:r>
          </a:p>
          <a:p>
            <a:pPr marL="342900" indent="-342900"/>
            <a:r>
              <a:rPr lang="en-US" dirty="0" smtClean="0"/>
              <a:t>Example: </a:t>
            </a:r>
            <a:r>
              <a:rPr lang="en-US" b="1" dirty="0" smtClean="0"/>
              <a:t>Sequence diagram for the dice game</a:t>
            </a:r>
            <a:endParaRPr lang="en-US" dirty="0" smtClean="0"/>
          </a:p>
          <a:p>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8</a:t>
            </a:fld>
            <a:endParaRPr lang="en-US"/>
          </a:p>
        </p:txBody>
      </p:sp>
      <p:pic>
        <p:nvPicPr>
          <p:cNvPr id="10" name="Picture 5" descr="ssd-play-dicegame"/>
          <p:cNvPicPr>
            <a:picLocks noGrp="1" noChangeAspect="1" noChangeArrowheads="1"/>
          </p:cNvPicPr>
          <p:nvPr>
            <p:ph sz="quarter" idx="1"/>
          </p:nvPr>
        </p:nvPicPr>
        <p:blipFill>
          <a:blip r:embed="rId2" cstate="print"/>
          <a:srcRect/>
          <a:stretch>
            <a:fillRect/>
          </a:stretch>
        </p:blipFill>
        <p:spPr bwMode="auto">
          <a:xfrm>
            <a:off x="2286000" y="3429000"/>
            <a:ext cx="4876800" cy="27689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Example</a:t>
            </a:r>
            <a:endParaRPr lang="en-US" dirty="0"/>
          </a:p>
        </p:txBody>
      </p:sp>
      <p:sp>
        <p:nvSpPr>
          <p:cNvPr id="7" name="Text Placeholder 6"/>
          <p:cNvSpPr>
            <a:spLocks noGrp="1"/>
          </p:cNvSpPr>
          <p:nvPr>
            <p:ph type="body" idx="2"/>
          </p:nvPr>
        </p:nvSpPr>
        <p:spPr>
          <a:xfrm>
            <a:off x="914400" y="1600200"/>
            <a:ext cx="7772400" cy="1905000"/>
          </a:xfrm>
        </p:spPr>
        <p:txBody>
          <a:bodyPr>
            <a:normAutofit/>
          </a:bodyPr>
          <a:lstStyle/>
          <a:p>
            <a:pPr marL="342900" indent="-342900">
              <a:buFont typeface="+mj-lt"/>
              <a:buAutoNum type="arabicPeriod" startAt="4"/>
            </a:pPr>
            <a:r>
              <a:rPr lang="en-US" b="1" dirty="0" smtClean="0"/>
              <a:t>Define Design Class Diagrams : </a:t>
            </a:r>
            <a:r>
              <a:rPr lang="en-US" dirty="0" smtClean="0"/>
              <a:t>In addition to a dynamic view of collaborating objects shown in interaction diagrams, a static view of the class definitions is usefully shown with a design class diagram. This illustrates the attributes and methods of the classes.</a:t>
            </a:r>
          </a:p>
          <a:p>
            <a:pPr marL="342900" indent="-342900">
              <a:buFont typeface="+mj-lt"/>
              <a:buAutoNum type="arabicPeriod" startAt="4"/>
            </a:pPr>
            <a:endParaRPr lang="en-US" dirty="0" smtClean="0"/>
          </a:p>
          <a:p>
            <a:pPr marL="342900" indent="-342900"/>
            <a:r>
              <a:rPr lang="en-US" dirty="0" smtClean="0"/>
              <a:t>Example: </a:t>
            </a:r>
            <a:r>
              <a:rPr lang="en-US" b="1" dirty="0" smtClean="0"/>
              <a:t>Partial design class diagram for the dice game</a:t>
            </a:r>
            <a:endParaRPr lang="en-US" dirty="0" smtClean="0"/>
          </a:p>
          <a:p>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3/2/2009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9</a:t>
            </a:fld>
            <a:endParaRPr lang="en-US"/>
          </a:p>
        </p:txBody>
      </p:sp>
      <p:graphicFrame>
        <p:nvGraphicFramePr>
          <p:cNvPr id="4098" name="Object 2"/>
          <p:cNvGraphicFramePr>
            <a:graphicFrameLocks noGrp="1" noChangeAspect="1"/>
          </p:cNvGraphicFramePr>
          <p:nvPr>
            <p:ph sz="quarter" idx="1"/>
          </p:nvPr>
        </p:nvGraphicFramePr>
        <p:xfrm>
          <a:off x="1143000" y="3657600"/>
          <a:ext cx="6611882" cy="1726406"/>
        </p:xfrm>
        <a:graphic>
          <a:graphicData uri="http://schemas.openxmlformats.org/presentationml/2006/ole">
            <p:oleObj spid="_x0000_s4098" name="Visio" r:id="rId3" imgW="3787200" imgH="98892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blinds(horizontal)">
                                      <p:cBhvr>
                                        <p:cTn id="1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285</TotalTime>
  <Words>1062</Words>
  <Application>Microsoft Office PowerPoint</Application>
  <PresentationFormat>On-screen Show (4:3)</PresentationFormat>
  <Paragraphs>92</Paragraphs>
  <Slides>13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Equity</vt:lpstr>
      <vt:lpstr>Visio</vt:lpstr>
      <vt:lpstr>Lecture 1: Object Oriented Analysis and Design (OOAD)</vt:lpstr>
      <vt:lpstr>Objectives:</vt:lpstr>
      <vt:lpstr>What is Analysis and Design?</vt:lpstr>
      <vt:lpstr>Remember:</vt:lpstr>
      <vt:lpstr>What is Object-Oriented Analysis and Design?</vt:lpstr>
      <vt:lpstr>Short Example: Dice Game</vt:lpstr>
      <vt:lpstr>Short Example</vt:lpstr>
      <vt:lpstr>Short Example</vt:lpstr>
      <vt:lpstr>Short Example</vt:lpstr>
      <vt:lpstr>The Meaning of "Class" in Different Perspectives</vt:lpstr>
      <vt:lpstr>What is the UML?</vt:lpstr>
      <vt:lpstr>Three Ways to Apply UML</vt:lpstr>
      <vt:lpstr>Recommended 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Object Oriented Analysis and Design (OOAD)</dc:title>
  <dc:creator>Anna</dc:creator>
  <cp:lastModifiedBy>Anna</cp:lastModifiedBy>
  <cp:revision>36</cp:revision>
  <dcterms:created xsi:type="dcterms:W3CDTF">2009-02-17T10:36:19Z</dcterms:created>
  <dcterms:modified xsi:type="dcterms:W3CDTF">2009-03-02T13:32:43Z</dcterms:modified>
</cp:coreProperties>
</file>