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88" autoAdjust="0"/>
    <p:restoredTop sz="94660"/>
  </p:normalViewPr>
  <p:slideViewPr>
    <p:cSldViewPr>
      <p:cViewPr>
        <p:scale>
          <a:sx n="68" d="100"/>
          <a:sy n="68" d="100"/>
        </p:scale>
        <p:origin x="-3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A80645-269F-4C1C-9A18-C71803EB228E}" type="datetimeFigureOut">
              <a:rPr lang="en-US" smtClean="0"/>
              <a:pPr/>
              <a:t>3/19/2009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81D5A-A7C6-4F41-9D11-6F259D94F03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981D5A-A7C6-4F41-9D11-6F259D94F03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981D5A-A7C6-4F41-9D11-6F259D94F032}"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CD42AD6-FC67-4FB6-BA91-5DC9CC240C5B}" type="datetime1">
              <a:rPr lang="en-US" smtClean="0"/>
              <a:pPr/>
              <a:t>3/19/2009</a:t>
            </a:fld>
            <a:endParaRPr lang="en-US"/>
          </a:p>
        </p:txBody>
      </p:sp>
      <p:sp>
        <p:nvSpPr>
          <p:cNvPr id="17" name="Footer Placeholder 16"/>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4C1EC3-F718-4B2A-B133-9EBECDEA48E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627A9-8786-43FD-80CB-CFF2EB873BD3}" type="datetime1">
              <a:rPr lang="en-US" smtClean="0"/>
              <a:pPr/>
              <a:t>3/19/2009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3E8565-7C30-4F02-AAFE-EB8FDE7C92D6}" type="datetime1">
              <a:rPr lang="en-US" smtClean="0"/>
              <a:pPr/>
              <a:t>3/19/2009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AFFEB6B-FF86-4C1A-B987-3E4C20439867}" type="datetime1">
              <a:rPr lang="en-US" smtClean="0"/>
              <a:pPr/>
              <a:t>3/19/2009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EE814-F13A-41F5-AEC1-7BC1041F7F81}" type="datetime1">
              <a:rPr lang="en-US" smtClean="0"/>
              <a:pPr/>
              <a:t>3/19/2009</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Introduction to Object –Oriented Analysis and Design and Unified Process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D70A6A-2D38-4E3B-A5C4-85724FA80A3A}" type="datetime1">
              <a:rPr lang="en-US" smtClean="0"/>
              <a:pPr/>
              <a:t>3/19/2009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D6C81D4-0341-4B2D-81F7-D33602D0A4DE}" type="datetime1">
              <a:rPr lang="en-US" smtClean="0"/>
              <a:pPr/>
              <a:t>3/19/2009</a:t>
            </a:fld>
            <a:endParaRPr lang="en-US"/>
          </a:p>
        </p:txBody>
      </p:sp>
      <p:sp>
        <p:nvSpPr>
          <p:cNvPr id="8" name="Footer Placeholder 7"/>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9" name="Slide Number Placeholder 8"/>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EB853CD-FCB3-492F-94EE-EBD4770D33CF}"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F56B37-ADA7-4DCF-BB13-8A2DE535F450}" type="datetime1">
              <a:rPr lang="en-US" smtClean="0"/>
              <a:pPr/>
              <a:t>3/19/2009</a:t>
            </a:fld>
            <a:endParaRPr lang="en-US"/>
          </a:p>
        </p:txBody>
      </p:sp>
      <p:sp>
        <p:nvSpPr>
          <p:cNvPr id="3" name="Footer Placeholder 2"/>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4" name="Slide Number Placeholder 3"/>
          <p:cNvSpPr>
            <a:spLocks noGrp="1"/>
          </p:cNvSpPr>
          <p:nvPr>
            <p:ph type="sldNum" sz="quarter" idx="12"/>
          </p:nvPr>
        </p:nvSpPr>
        <p:spPr/>
        <p:txBody>
          <a:bodyPr/>
          <a:lstStyle/>
          <a:p>
            <a:fld id="{C44C1EC3-F718-4B2A-B133-9EBECDEA48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7DF195-300C-4AF1-AD03-8A60218C932D}" type="datetime1">
              <a:rPr lang="en-US" smtClean="0"/>
              <a:pPr/>
              <a:t>3/19/2009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p:txBody>
          <a:bodyPr/>
          <a:lstStyle/>
          <a:p>
            <a:fld id="{C44C1EC3-F718-4B2A-B133-9EBECDEA48E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663046-88C2-40F9-9274-DC00D6E7E0C0}" type="datetime1">
              <a:rPr lang="en-US" smtClean="0"/>
              <a:pPr/>
              <a:t>3/19/2009</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Introduction to Object –Oriented Analysis and Design and Unified Process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4C1EC3-F718-4B2A-B133-9EBECDEA48E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F71221A-0AE5-4B0A-AFD8-641255D42B47}" type="datetime1">
              <a:rPr lang="en-US" smtClean="0"/>
              <a:pPr/>
              <a:t>3/19/2009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Introduction to Object –Oriented Analysis and Design and Unified Process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4C1EC3-F718-4B2A-B133-9EBECDEA48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k:@MSITStore:D:\Anna\Portugal\Applying%20UML%20and%20Patterns%20-%20An%20Introduction%20to%20Object-Oriented%20Analysis%20and%20Design%20and%20Iterative%20Development,%203rd%20edition%20(Addison%20Wesley%20Professional%202004).chm::/0131489062/gloss0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Anna </a:t>
            </a:r>
            <a:r>
              <a:rPr lang="en-US" dirty="0" err="1" smtClean="0"/>
              <a:t>Sikharulidze</a:t>
            </a:r>
            <a:endParaRPr lang="en-US" dirty="0" smtClean="0"/>
          </a:p>
          <a:p>
            <a:r>
              <a:rPr lang="en-US" dirty="0" err="1" smtClean="0"/>
              <a:t>Iv.Javakhishvili</a:t>
            </a:r>
            <a:r>
              <a:rPr lang="en-US" dirty="0" smtClean="0"/>
              <a:t> Tbilisi State University</a:t>
            </a:r>
            <a:endParaRPr lang="en-US" dirty="0"/>
          </a:p>
        </p:txBody>
      </p:sp>
      <p:sp>
        <p:nvSpPr>
          <p:cNvPr id="4" name="Date Placeholder 3"/>
          <p:cNvSpPr>
            <a:spLocks noGrp="1"/>
          </p:cNvSpPr>
          <p:nvPr>
            <p:ph type="dt" sz="half" idx="10"/>
          </p:nvPr>
        </p:nvSpPr>
        <p:spPr/>
        <p:txBody>
          <a:bodyPr/>
          <a:lstStyle/>
          <a:p>
            <a:fld id="{5F6825B4-F898-4C5A-8A80-C4A34869E10B}" type="datetime1">
              <a:rPr lang="en-US" smtClean="0"/>
              <a:pPr/>
              <a:t>3/19/2009</a:t>
            </a:fld>
            <a:endParaRPr lang="en-US"/>
          </a:p>
        </p:txBody>
      </p:sp>
      <p:sp>
        <p:nvSpPr>
          <p:cNvPr id="6" name="Footer Placeholder 5"/>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a:t>
            </a:fld>
            <a:endParaRPr lang="en-US"/>
          </a:p>
        </p:txBody>
      </p:sp>
      <p:sp>
        <p:nvSpPr>
          <p:cNvPr id="2" name="Title 1"/>
          <p:cNvSpPr>
            <a:spLocks noGrp="1"/>
          </p:cNvSpPr>
          <p:nvPr>
            <p:ph type="ctrTitle"/>
          </p:nvPr>
        </p:nvSpPr>
        <p:spPr/>
        <p:txBody>
          <a:bodyPr>
            <a:normAutofit/>
          </a:bodyPr>
          <a:lstStyle/>
          <a:p>
            <a:r>
              <a:rPr lang="en-US" dirty="0" smtClean="0"/>
              <a:t>Lecture 10: </a:t>
            </a:r>
            <a:r>
              <a:rPr b="1" smtClean="0"/>
              <a:t>Object Design Example with GRASP</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Visibility to a </a:t>
            </a:r>
            <a:r>
              <a:rPr lang="en-US" b="1" dirty="0" err="1" smtClean="0"/>
              <a:t>ProductCatalog</a:t>
            </a:r>
            <a:endParaRPr lang="en-US" b="1" dirty="0" smtClean="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10</a:t>
            </a:fld>
            <a:endParaRPr lang="en-US"/>
          </a:p>
        </p:txBody>
      </p:sp>
      <p:sp>
        <p:nvSpPr>
          <p:cNvPr id="6" name="Content Placeholder 5"/>
          <p:cNvSpPr>
            <a:spLocks noGrp="1"/>
          </p:cNvSpPr>
          <p:nvPr>
            <p:ph sz="quarter" idx="1"/>
          </p:nvPr>
        </p:nvSpPr>
        <p:spPr/>
        <p:txBody>
          <a:bodyPr>
            <a:normAutofit fontScale="77500" lnSpcReduction="20000"/>
          </a:bodyPr>
          <a:lstStyle/>
          <a:p>
            <a:pPr>
              <a:buNone/>
            </a:pPr>
            <a:r>
              <a:rPr lang="en-US" b="1" dirty="0" smtClean="0"/>
              <a:t>Who </a:t>
            </a:r>
            <a:r>
              <a:rPr lang="en-US" b="1" dirty="0" smtClean="0"/>
              <a:t>should send the </a:t>
            </a:r>
            <a:r>
              <a:rPr lang="en-US" b="1" dirty="0" err="1" smtClean="0"/>
              <a:t>getProductDescription</a:t>
            </a:r>
            <a:r>
              <a:rPr lang="en-US" b="1" dirty="0" smtClean="0"/>
              <a:t> message to the </a:t>
            </a:r>
            <a:r>
              <a:rPr lang="en-US" b="1" dirty="0" err="1" smtClean="0"/>
              <a:t>ProductCatalog</a:t>
            </a:r>
            <a:r>
              <a:rPr lang="en-US" b="1" dirty="0" smtClean="0"/>
              <a:t> to ask for a </a:t>
            </a:r>
            <a:r>
              <a:rPr lang="en-US" b="1" dirty="0" err="1" smtClean="0"/>
              <a:t>ProductDescription</a:t>
            </a:r>
            <a:r>
              <a:rPr lang="en-US" b="1" dirty="0" smtClean="0"/>
              <a:t>?</a:t>
            </a:r>
          </a:p>
          <a:p>
            <a:pPr algn="just"/>
            <a:r>
              <a:rPr lang="en-US" dirty="0" smtClean="0"/>
              <a:t>It is reasonable to assume that a long-life Register and a </a:t>
            </a:r>
            <a:r>
              <a:rPr lang="en-US" dirty="0" err="1" smtClean="0"/>
              <a:t>ProductCatalog</a:t>
            </a:r>
            <a:r>
              <a:rPr lang="en-US" dirty="0" smtClean="0"/>
              <a:t> instance were created during the initial Start Up use case and that the Register object is permanently connected to the </a:t>
            </a:r>
            <a:r>
              <a:rPr lang="en-US" dirty="0" err="1" smtClean="0"/>
              <a:t>ProductCatalog</a:t>
            </a:r>
            <a:r>
              <a:rPr lang="en-US" dirty="0" smtClean="0"/>
              <a:t> object. With that assumption (which we might record on a task list of things to ensure in the design when we get to designing the initialization), we know that the Register can send the </a:t>
            </a:r>
            <a:r>
              <a:rPr lang="en-US" dirty="0" err="1" smtClean="0"/>
              <a:t>getProductDescription</a:t>
            </a:r>
            <a:r>
              <a:rPr lang="en-US" dirty="0" smtClean="0"/>
              <a:t> message to the </a:t>
            </a:r>
            <a:r>
              <a:rPr lang="en-US" dirty="0" err="1" smtClean="0"/>
              <a:t>ProductCatalog</a:t>
            </a:r>
            <a:r>
              <a:rPr lang="en-US" dirty="0" smtClean="0"/>
              <a:t>.</a:t>
            </a:r>
          </a:p>
          <a:p>
            <a:r>
              <a:rPr lang="en-US" dirty="0" smtClean="0"/>
              <a:t>This implies another concept in object design: visibility. </a:t>
            </a:r>
            <a:r>
              <a:rPr lang="en-US" b="1" dirty="0" smtClean="0">
                <a:hlinkClick r:id="rId2" action="ppaction://hlinkfile"/>
              </a:rPr>
              <a:t>Visibility</a:t>
            </a:r>
            <a:r>
              <a:rPr lang="en-US" dirty="0" smtClean="0"/>
              <a:t> is the ability of one object to "see" or have a reference to another object.</a:t>
            </a:r>
          </a:p>
          <a:p>
            <a:pPr algn="ctr">
              <a:buNone/>
            </a:pPr>
            <a:r>
              <a:rPr lang="en-US" b="1" dirty="0" smtClean="0">
                <a:solidFill>
                  <a:srgbClr val="FFC000"/>
                </a:solidFill>
              </a:rPr>
              <a:t>For an object to send a message to another object, it must have visibility to it.</a:t>
            </a:r>
          </a:p>
          <a:p>
            <a:pPr algn="just"/>
            <a:r>
              <a:rPr lang="en-US" dirty="0" smtClean="0"/>
              <a:t>Since </a:t>
            </a:r>
            <a:r>
              <a:rPr lang="en-US" dirty="0" smtClean="0"/>
              <a:t>we assume that the Register has a permanent </a:t>
            </a:r>
            <a:r>
              <a:rPr lang="en-US" dirty="0" smtClean="0"/>
              <a:t>connection or reference to </a:t>
            </a:r>
            <a:r>
              <a:rPr lang="en-US" dirty="0" smtClean="0"/>
              <a:t>the </a:t>
            </a:r>
            <a:r>
              <a:rPr lang="en-US" dirty="0" err="1" smtClean="0"/>
              <a:t>ProductCatalog</a:t>
            </a:r>
            <a:r>
              <a:rPr lang="en-US" dirty="0" smtClean="0"/>
              <a:t>, it has visibility to it, and hence can send it messages such as </a:t>
            </a:r>
            <a:r>
              <a:rPr lang="en-US" dirty="0" err="1" smtClean="0"/>
              <a:t>getProductDescription</a:t>
            </a:r>
            <a:r>
              <a:rPr lang="en-US" dirty="0" smtClean="0"/>
              <a:t>. A following chapter explores the question of visibility more closely.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t>
            </a:r>
            <a:r>
              <a:rPr lang="en-US" b="1" dirty="0" err="1" smtClean="0"/>
              <a:t>enterItem</a:t>
            </a:r>
            <a:r>
              <a:rPr lang="en-US" b="1" dirty="0" smtClean="0"/>
              <a:t> interaction diagram. Dynamic view</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11</a:t>
            </a:fld>
            <a:endParaRPr lang="en-US"/>
          </a:p>
        </p:txBody>
      </p:sp>
      <p:graphicFrame>
        <p:nvGraphicFramePr>
          <p:cNvPr id="1026" name="Object 2"/>
          <p:cNvGraphicFramePr>
            <a:graphicFrameLocks noGrp="1" noChangeAspect="1"/>
          </p:cNvGraphicFramePr>
          <p:nvPr>
            <p:ph sz="quarter" idx="1"/>
          </p:nvPr>
        </p:nvGraphicFramePr>
        <p:xfrm>
          <a:off x="838200" y="1600200"/>
          <a:ext cx="7885084" cy="4267200"/>
        </p:xfrm>
        <a:graphic>
          <a:graphicData uri="http://schemas.openxmlformats.org/presentationml/2006/ole">
            <p:oleObj spid="_x0000_s1026" name="Visio" r:id="rId3" imgW="6573960" imgH="3557880" progId="">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Partial DCD related to the </a:t>
            </a:r>
            <a:r>
              <a:rPr lang="en-US" b="1" dirty="0" err="1" smtClean="0"/>
              <a:t>enterItem</a:t>
            </a:r>
            <a:r>
              <a:rPr lang="en-US" b="1" dirty="0" smtClean="0"/>
              <a:t> design. Static view.</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12</a:t>
            </a:fld>
            <a:endParaRPr lang="en-US"/>
          </a:p>
        </p:txBody>
      </p:sp>
      <p:graphicFrame>
        <p:nvGraphicFramePr>
          <p:cNvPr id="2050" name="Object 2"/>
          <p:cNvGraphicFramePr>
            <a:graphicFrameLocks noGrp="1" noChangeAspect="1"/>
          </p:cNvGraphicFramePr>
          <p:nvPr>
            <p:ph sz="quarter" idx="1"/>
          </p:nvPr>
        </p:nvGraphicFramePr>
        <p:xfrm>
          <a:off x="685800" y="1676400"/>
          <a:ext cx="8028103" cy="3429000"/>
        </p:xfrm>
        <a:graphic>
          <a:graphicData uri="http://schemas.openxmlformats.org/presentationml/2006/ole">
            <p:oleObj spid="_x0000_s2050" name="Visio" r:id="rId3" imgW="6426720" imgH="2744640" progId="">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Retrieving </a:t>
            </a:r>
            <a:r>
              <a:rPr lang="en-US" b="1" dirty="0" err="1" smtClean="0"/>
              <a:t>ProductDescriptions</a:t>
            </a:r>
            <a:r>
              <a:rPr lang="en-US" b="1" dirty="0" smtClean="0"/>
              <a:t> from a Database</a:t>
            </a:r>
            <a:endParaRPr lang="en-US" b="1"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13</a:t>
            </a:fld>
            <a:endParaRPr lang="en-US"/>
          </a:p>
        </p:txBody>
      </p:sp>
      <p:sp>
        <p:nvSpPr>
          <p:cNvPr id="6" name="Content Placeholder 5"/>
          <p:cNvSpPr>
            <a:spLocks noGrp="1"/>
          </p:cNvSpPr>
          <p:nvPr>
            <p:ph sz="quarter" idx="1"/>
          </p:nvPr>
        </p:nvSpPr>
        <p:spPr/>
        <p:txBody>
          <a:bodyPr/>
          <a:lstStyle/>
          <a:p>
            <a:pPr algn="just">
              <a:buNone/>
            </a:pPr>
            <a:r>
              <a:rPr lang="en-US" dirty="0" smtClean="0"/>
              <a:t>In the final version of the </a:t>
            </a:r>
            <a:r>
              <a:rPr lang="en-US" dirty="0" err="1" smtClean="0"/>
              <a:t>NextGen</a:t>
            </a:r>
            <a:r>
              <a:rPr lang="en-US" dirty="0" smtClean="0"/>
              <a:t> POS application, it is unlikely that all the </a:t>
            </a:r>
            <a:r>
              <a:rPr lang="en-US" dirty="0" err="1" smtClean="0"/>
              <a:t>ProductDescriptions</a:t>
            </a:r>
            <a:r>
              <a:rPr lang="en-US" dirty="0" smtClean="0"/>
              <a:t> will be in memory. They will most likely be stored in a relational database and retrieved on demand; some may be locally cached for performance or fault-tolerance reasons. However, in the interest of simplicity, we defer for now the issues surrounding retrieval from a database and assume that all the </a:t>
            </a:r>
            <a:r>
              <a:rPr lang="en-US" dirty="0" err="1" smtClean="0"/>
              <a:t>ProductDescriptions</a:t>
            </a:r>
            <a:r>
              <a:rPr lang="en-US" dirty="0" smtClean="0"/>
              <a:t> are in memory.</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Design </a:t>
            </a:r>
            <a:r>
              <a:rPr lang="en-US" b="1" dirty="0" err="1" smtClean="0"/>
              <a:t>endSale</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14</a:t>
            </a:fld>
            <a:endParaRPr lang="en-US"/>
          </a:p>
        </p:txBody>
      </p:sp>
      <p:sp>
        <p:nvSpPr>
          <p:cNvPr id="6" name="Content Placeholder 5"/>
          <p:cNvSpPr>
            <a:spLocks noGrp="1"/>
          </p:cNvSpPr>
          <p:nvPr>
            <p:ph sz="quarter" idx="1"/>
          </p:nvPr>
        </p:nvSpPr>
        <p:spPr/>
        <p:txBody>
          <a:bodyPr>
            <a:normAutofit fontScale="92500" lnSpcReduction="20000"/>
          </a:bodyPr>
          <a:lstStyle/>
          <a:p>
            <a:pPr>
              <a:buNone/>
            </a:pPr>
            <a:r>
              <a:rPr lang="en-US" dirty="0" smtClean="0"/>
              <a:t>The </a:t>
            </a:r>
            <a:r>
              <a:rPr lang="en-US" dirty="0" err="1" smtClean="0"/>
              <a:t>endSale</a:t>
            </a:r>
            <a:r>
              <a:rPr lang="en-US" dirty="0" smtClean="0"/>
              <a:t> system operation occurs when a cashier presses a button indicating the end of entering line items into a sale (another name could have been </a:t>
            </a:r>
            <a:r>
              <a:rPr lang="en-US" dirty="0" err="1" smtClean="0"/>
              <a:t>endItemEntry</a:t>
            </a:r>
            <a:r>
              <a:rPr lang="en-US" dirty="0" smtClean="0"/>
              <a:t>). </a:t>
            </a:r>
          </a:p>
          <a:p>
            <a:pPr>
              <a:buNone/>
            </a:pPr>
            <a:r>
              <a:rPr lang="en-US" b="1" dirty="0" smtClean="0"/>
              <a:t>Choosing the Controller Class</a:t>
            </a:r>
          </a:p>
          <a:p>
            <a:pPr algn="just"/>
            <a:r>
              <a:rPr lang="en-US" dirty="0" smtClean="0"/>
              <a:t>Our first choice involves handling the responsibility for the system operation message </a:t>
            </a:r>
            <a:r>
              <a:rPr lang="en-US" dirty="0" err="1" smtClean="0"/>
              <a:t>endSale</a:t>
            </a:r>
            <a:r>
              <a:rPr lang="en-US" dirty="0" smtClean="0"/>
              <a:t>. Based on the Controller GRASP pattern, as for </a:t>
            </a:r>
            <a:r>
              <a:rPr lang="en-US" dirty="0" err="1" smtClean="0"/>
              <a:t>enterItem</a:t>
            </a:r>
            <a:r>
              <a:rPr lang="en-US" dirty="0" smtClean="0"/>
              <a:t>, we will continue to use Register as a controller.</a:t>
            </a:r>
          </a:p>
          <a:p>
            <a:pPr>
              <a:buNone/>
            </a:pPr>
            <a:r>
              <a:rPr lang="en-US" b="1" dirty="0" smtClean="0"/>
              <a:t>Setting the </a:t>
            </a:r>
            <a:r>
              <a:rPr lang="en-US" b="1" dirty="0" err="1" smtClean="0"/>
              <a:t>Sale.isComplete</a:t>
            </a:r>
            <a:r>
              <a:rPr lang="en-US" b="1" dirty="0" smtClean="0"/>
              <a:t> Attribute</a:t>
            </a:r>
          </a:p>
          <a:p>
            <a:pPr algn="just"/>
            <a:r>
              <a:rPr lang="en-US" b="1" dirty="0" smtClean="0"/>
              <a:t>Who </a:t>
            </a:r>
            <a:r>
              <a:rPr lang="en-US" b="1" dirty="0" smtClean="0"/>
              <a:t>should be responsible for setting the </a:t>
            </a:r>
            <a:r>
              <a:rPr lang="en-US" b="1" dirty="0" err="1" smtClean="0"/>
              <a:t>isComplete</a:t>
            </a:r>
            <a:r>
              <a:rPr lang="en-US" b="1" dirty="0" smtClean="0"/>
              <a:t> attribute of the Sale to true?</a:t>
            </a:r>
          </a:p>
          <a:p>
            <a:pPr algn="just"/>
            <a:r>
              <a:rPr lang="en-US" dirty="0" smtClean="0"/>
              <a:t>By Expert, it should be the Sale itself, since it owns and maintains the </a:t>
            </a:r>
            <a:r>
              <a:rPr lang="en-US" dirty="0" err="1" smtClean="0"/>
              <a:t>isComplete</a:t>
            </a:r>
            <a:r>
              <a:rPr lang="en-US" dirty="0" smtClean="0"/>
              <a:t> attribute. Thus, the Register will send a </a:t>
            </a:r>
            <a:r>
              <a:rPr lang="en-US" dirty="0" err="1" smtClean="0"/>
              <a:t>becomeComplete</a:t>
            </a:r>
            <a:r>
              <a:rPr lang="en-US" dirty="0" smtClean="0"/>
              <a:t> message to the Sale to set it to </a:t>
            </a:r>
            <a:r>
              <a:rPr lang="en-US" dirty="0" smtClean="0"/>
              <a:t>true.</a:t>
            </a:r>
            <a:endParaRPr lang="en-US" dirty="0" smtClean="0"/>
          </a:p>
          <a:p>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endSale</a:t>
            </a:r>
            <a:r>
              <a:rPr lang="en-US" dirty="0" smtClean="0"/>
              <a:t> design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15</a:t>
            </a:fld>
            <a:endParaRPr lang="en-US"/>
          </a:p>
        </p:txBody>
      </p:sp>
      <p:graphicFrame>
        <p:nvGraphicFramePr>
          <p:cNvPr id="3075" name="Object 3"/>
          <p:cNvGraphicFramePr>
            <a:graphicFrameLocks noGrp="1" noChangeAspect="1"/>
          </p:cNvGraphicFramePr>
          <p:nvPr>
            <p:ph sz="quarter" idx="1"/>
          </p:nvPr>
        </p:nvGraphicFramePr>
        <p:xfrm>
          <a:off x="1066800" y="2438400"/>
          <a:ext cx="7448007" cy="1961356"/>
        </p:xfrm>
        <a:graphic>
          <a:graphicData uri="http://schemas.openxmlformats.org/presentationml/2006/ole">
            <p:oleObj spid="_x0000_s3075" name="Visio" r:id="rId3" imgW="5058000" imgH="1332000" progId="">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Calculating the Sale Total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16</a:t>
            </a:fld>
            <a:endParaRPr lang="en-US"/>
          </a:p>
        </p:txBody>
      </p:sp>
      <p:sp>
        <p:nvSpPr>
          <p:cNvPr id="6" name="Content Placeholder 5"/>
          <p:cNvSpPr>
            <a:spLocks noGrp="1"/>
          </p:cNvSpPr>
          <p:nvPr>
            <p:ph sz="quarter" idx="1"/>
          </p:nvPr>
        </p:nvSpPr>
        <p:spPr>
          <a:xfrm>
            <a:off x="914400" y="1447800"/>
            <a:ext cx="7772400" cy="2895600"/>
          </a:xfrm>
        </p:spPr>
        <p:txBody>
          <a:bodyPr>
            <a:normAutofit fontScale="70000" lnSpcReduction="20000"/>
          </a:bodyPr>
          <a:lstStyle/>
          <a:p>
            <a:pPr>
              <a:buNone/>
            </a:pPr>
            <a:r>
              <a:rPr lang="en-US" dirty="0" smtClean="0"/>
              <a:t>Because of the Model-View Separation principle, we should not concern ourselves with the design of how the sale total will be displayed, but we must ensure that the total is known. Note that no design class currently knows the sale total, so we need to create a design of object interactions that satisfies this requirement.</a:t>
            </a:r>
          </a:p>
          <a:p>
            <a:pPr>
              <a:buNone/>
            </a:pPr>
            <a:r>
              <a:rPr lang="en-US" dirty="0" smtClean="0"/>
              <a:t>State </a:t>
            </a:r>
            <a:r>
              <a:rPr lang="en-US" dirty="0" smtClean="0"/>
              <a:t>the responsibility</a:t>
            </a:r>
            <a:r>
              <a:rPr lang="en-US" dirty="0" smtClean="0"/>
              <a:t>: </a:t>
            </a:r>
            <a:r>
              <a:rPr lang="en-US" b="1" dirty="0" smtClean="0"/>
              <a:t>Who </a:t>
            </a:r>
            <a:r>
              <a:rPr lang="en-US" b="1" dirty="0" smtClean="0"/>
              <a:t>should be responsible for knowing the sale total?</a:t>
            </a:r>
          </a:p>
          <a:p>
            <a:pPr>
              <a:buNone/>
            </a:pPr>
            <a:r>
              <a:rPr lang="en-US" dirty="0" smtClean="0"/>
              <a:t>Summarize the information required:</a:t>
            </a:r>
          </a:p>
          <a:p>
            <a:r>
              <a:rPr lang="en-US" dirty="0" smtClean="0"/>
              <a:t>The sale total is the sum of the subtotals of all the sales line-items.</a:t>
            </a:r>
          </a:p>
          <a:p>
            <a:r>
              <a:rPr lang="en-US" dirty="0" smtClean="0"/>
              <a:t>sales line-item subtotal := line-item quantity * product description price</a:t>
            </a:r>
          </a:p>
          <a:p>
            <a:pPr>
              <a:buNone/>
            </a:pPr>
            <a:r>
              <a:rPr lang="en-US" dirty="0" smtClean="0"/>
              <a:t>List the information required to fulfill this responsibility and the classes that know this information</a:t>
            </a:r>
            <a:r>
              <a:rPr lang="en-US" dirty="0" smtClean="0"/>
              <a:t>.</a:t>
            </a:r>
          </a:p>
          <a:p>
            <a:pPr>
              <a:buNone/>
            </a:pPr>
            <a:endParaRPr lang="en-US" dirty="0" smtClean="0"/>
          </a:p>
          <a:p>
            <a:endParaRPr lang="en-US" dirty="0" smtClean="0"/>
          </a:p>
          <a:p>
            <a:endParaRPr lang="en-US" dirty="0" smtClean="0"/>
          </a:p>
          <a:p>
            <a:endParaRPr lang="en-US" dirty="0"/>
          </a:p>
        </p:txBody>
      </p:sp>
      <p:graphicFrame>
        <p:nvGraphicFramePr>
          <p:cNvPr id="7" name="Table 6"/>
          <p:cNvGraphicFramePr>
            <a:graphicFrameLocks noGrp="1"/>
          </p:cNvGraphicFramePr>
          <p:nvPr/>
        </p:nvGraphicFramePr>
        <p:xfrm>
          <a:off x="1295400" y="4267200"/>
          <a:ext cx="7086600" cy="1493520"/>
        </p:xfrm>
        <a:graphic>
          <a:graphicData uri="http://schemas.openxmlformats.org/drawingml/2006/table">
            <a:tbl>
              <a:tblPr firstRow="1" bandRow="1">
                <a:tableStyleId>{5940675A-B579-460E-94D1-54222C63F5DA}</a:tableStyleId>
              </a:tblPr>
              <a:tblGrid>
                <a:gridCol w="3771900"/>
                <a:gridCol w="3314700"/>
              </a:tblGrid>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Information Required for Sale Total: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Information Expert</a:t>
                      </a:r>
                      <a:endParaRPr lang="en-US" sz="18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ProductDescription.price</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ProductDescription</a:t>
                      </a:r>
                      <a:endParaRPr lang="en-US" sz="1800" dirty="0"/>
                    </a:p>
                  </a:txBody>
                  <a:tcPr/>
                </a:tc>
              </a:tr>
              <a:tr h="370840">
                <a:tc>
                  <a:txBody>
                    <a:bodyPr/>
                    <a:lstStyle/>
                    <a:p>
                      <a:r>
                        <a:rPr lang="en-US" sz="1800" dirty="0" err="1" smtClean="0"/>
                        <a:t>SalesLineItem.quantity</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t>SalesLineItem</a:t>
                      </a:r>
                      <a:endParaRPr 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all the </a:t>
                      </a:r>
                      <a:r>
                        <a:rPr lang="en-US" sz="1800" dirty="0" err="1" smtClean="0"/>
                        <a:t>SalesLineItems</a:t>
                      </a:r>
                      <a:r>
                        <a:rPr lang="en-US" sz="1800" dirty="0" smtClean="0"/>
                        <a:t> in the current Sale</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Sale</a:t>
                      </a:r>
                      <a:endParaRPr lang="en-US" sz="18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Calculating the Sale Total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17</a:t>
            </a:fld>
            <a:endParaRPr lang="en-US"/>
          </a:p>
        </p:txBody>
      </p:sp>
      <p:sp>
        <p:nvSpPr>
          <p:cNvPr id="8" name="Content Placeholder 7"/>
          <p:cNvSpPr>
            <a:spLocks noGrp="1"/>
          </p:cNvSpPr>
          <p:nvPr>
            <p:ph sz="quarter" idx="1"/>
          </p:nvPr>
        </p:nvSpPr>
        <p:spPr/>
        <p:txBody>
          <a:bodyPr/>
          <a:lstStyle/>
          <a:p>
            <a:endParaRPr lang="en-US"/>
          </a:p>
        </p:txBody>
      </p:sp>
      <p:pic>
        <p:nvPicPr>
          <p:cNvPr id="9" name="Picture 4" descr="CLD-Sale-total with note"/>
          <p:cNvPicPr>
            <a:picLocks noChangeAspect="1" noChangeArrowheads="1"/>
          </p:cNvPicPr>
          <p:nvPr/>
        </p:nvPicPr>
        <p:blipFill>
          <a:blip r:embed="rId2"/>
          <a:srcRect/>
          <a:stretch>
            <a:fillRect/>
          </a:stretch>
        </p:blipFill>
        <p:spPr bwMode="auto">
          <a:xfrm>
            <a:off x="457200" y="1509713"/>
            <a:ext cx="8229600" cy="38385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Design </a:t>
            </a:r>
            <a:r>
              <a:rPr lang="en-US" b="1" dirty="0" err="1" smtClean="0"/>
              <a:t>makePayment</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18</a:t>
            </a:fld>
            <a:endParaRPr lang="en-US"/>
          </a:p>
        </p:txBody>
      </p:sp>
      <p:sp>
        <p:nvSpPr>
          <p:cNvPr id="6" name="Content Placeholder 5"/>
          <p:cNvSpPr>
            <a:spLocks noGrp="1"/>
          </p:cNvSpPr>
          <p:nvPr>
            <p:ph sz="quarter" idx="1"/>
          </p:nvPr>
        </p:nvSpPr>
        <p:spPr/>
        <p:txBody>
          <a:bodyPr/>
          <a:lstStyle/>
          <a:p>
            <a:r>
              <a:rPr lang="en-US" dirty="0" smtClean="0"/>
              <a:t>The </a:t>
            </a:r>
            <a:r>
              <a:rPr lang="en-US" dirty="0" err="1" smtClean="0"/>
              <a:t>makePayment</a:t>
            </a:r>
            <a:r>
              <a:rPr lang="en-US" dirty="0" smtClean="0"/>
              <a:t> system operation occurs when a cashier enters the amount of cash tendered for payment. </a:t>
            </a:r>
          </a:p>
          <a:p>
            <a:endParaRPr lang="en-US" dirty="0"/>
          </a:p>
        </p:txBody>
      </p:sp>
      <p:pic>
        <p:nvPicPr>
          <p:cNvPr id="7" name="Picture 4" descr="CLD-MakePayment with GRASP"/>
          <p:cNvPicPr>
            <a:picLocks noChangeAspect="1" noChangeArrowheads="1"/>
          </p:cNvPicPr>
          <p:nvPr/>
        </p:nvPicPr>
        <p:blipFill>
          <a:blip r:embed="rId2"/>
          <a:srcRect/>
          <a:stretch>
            <a:fillRect/>
          </a:stretch>
        </p:blipFill>
        <p:spPr bwMode="auto">
          <a:xfrm>
            <a:off x="685800" y="3048000"/>
            <a:ext cx="8229600" cy="218757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 a Sale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19</a:t>
            </a:fld>
            <a:endParaRPr lang="en-US"/>
          </a:p>
        </p:txBody>
      </p:sp>
      <p:sp>
        <p:nvSpPr>
          <p:cNvPr id="6" name="Content Placeholder 5"/>
          <p:cNvSpPr>
            <a:spLocks noGrp="1"/>
          </p:cNvSpPr>
          <p:nvPr>
            <p:ph sz="quarter" idx="1"/>
          </p:nvPr>
        </p:nvSpPr>
        <p:spPr/>
        <p:txBody>
          <a:bodyPr>
            <a:normAutofit fontScale="92500" lnSpcReduction="10000"/>
          </a:bodyPr>
          <a:lstStyle/>
          <a:p>
            <a:pPr algn="just">
              <a:buNone/>
            </a:pPr>
            <a:r>
              <a:rPr lang="en-US" dirty="0" smtClean="0"/>
              <a:t>Once complete, the requirements state that the sale should be placed in an historical log. As always, Information Expert should be an early pattern considered unless the problem is a controller or creation problem (which it is not), and the responsibility should be stated:</a:t>
            </a:r>
          </a:p>
          <a:p>
            <a:pPr>
              <a:buNone/>
            </a:pPr>
            <a:r>
              <a:rPr lang="en-US" b="1" dirty="0" smtClean="0"/>
              <a:t>Who is responsible for knowing all the logged sales and doing the logging?</a:t>
            </a:r>
          </a:p>
          <a:p>
            <a:pPr algn="just"/>
            <a:r>
              <a:rPr lang="en-US" dirty="0" smtClean="0"/>
              <a:t>By the goal of low representational gap in the software design (in relation to our concepts of the domain), we can reasonably expect a Store to know all the logged sales since they are strongly related to its finances. Other alternatives include classic accounting concepts, such as a </a:t>
            </a:r>
            <a:r>
              <a:rPr lang="en-US" dirty="0" err="1" smtClean="0"/>
              <a:t>SalesLedger</a:t>
            </a:r>
            <a:r>
              <a:rPr lang="en-US" dirty="0" smtClean="0"/>
              <a:t>. Using a </a:t>
            </a:r>
            <a:r>
              <a:rPr lang="en-US" dirty="0" err="1" smtClean="0"/>
              <a:t>SalesLedger</a:t>
            </a:r>
            <a:r>
              <a:rPr lang="en-US" dirty="0" smtClean="0"/>
              <a:t> object makes sense as the design grows and the Store becomes </a:t>
            </a:r>
            <a:r>
              <a:rPr lang="en-US" dirty="0" err="1" smtClean="0"/>
              <a:t>incohesive</a:t>
            </a:r>
            <a:r>
              <a:rPr lang="en-US" dirty="0" smtClean="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4" name="Date Placeholder 3"/>
          <p:cNvSpPr>
            <a:spLocks noGrp="1"/>
          </p:cNvSpPr>
          <p:nvPr>
            <p:ph type="dt" sz="half" idx="10"/>
          </p:nvPr>
        </p:nvSpPr>
        <p:spPr/>
        <p:txBody>
          <a:bodyPr/>
          <a:lstStyle/>
          <a:p>
            <a:fld id="{6AFFEB6B-FF86-4C1A-B987-3E4C20439867}" type="datetime1">
              <a:rPr lang="en-US" smtClean="0"/>
              <a:pPr/>
              <a:t>3/19/2009</a:t>
            </a:fld>
            <a:endParaRPr lang="en-US"/>
          </a:p>
        </p:txBody>
      </p:sp>
      <p:sp>
        <p:nvSpPr>
          <p:cNvPr id="5" name="Footer Placeholder 4"/>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6" name="Slide Number Placeholder 5"/>
          <p:cNvSpPr>
            <a:spLocks noGrp="1"/>
          </p:cNvSpPr>
          <p:nvPr>
            <p:ph type="sldNum" sz="quarter" idx="12"/>
          </p:nvPr>
        </p:nvSpPr>
        <p:spPr/>
        <p:txBody>
          <a:bodyPr/>
          <a:lstStyle/>
          <a:p>
            <a:fld id="{C44C1EC3-F718-4B2A-B133-9EBECDEA48EA}" type="slidenum">
              <a:rPr lang="en-US" smtClean="0"/>
              <a:pPr/>
              <a:t>2</a:t>
            </a:fld>
            <a:endParaRPr lang="en-US"/>
          </a:p>
        </p:txBody>
      </p:sp>
      <p:sp>
        <p:nvSpPr>
          <p:cNvPr id="3" name="Content Placeholder 2"/>
          <p:cNvSpPr>
            <a:spLocks noGrp="1"/>
          </p:cNvSpPr>
          <p:nvPr>
            <p:ph sz="quarter" idx="1"/>
          </p:nvPr>
        </p:nvSpPr>
        <p:spPr/>
        <p:txBody>
          <a:bodyPr>
            <a:normAutofit/>
          </a:bodyPr>
          <a:lstStyle/>
          <a:p>
            <a:r>
              <a:rPr lang="en-US" dirty="0" smtClean="0"/>
              <a:t>Design use case realization.</a:t>
            </a:r>
          </a:p>
          <a:p>
            <a:r>
              <a:rPr lang="en-US" dirty="0" smtClean="0"/>
              <a:t>Apply GRASP to assign responsibilities to classes.</a:t>
            </a:r>
          </a:p>
          <a:p>
            <a:r>
              <a:rPr lang="en-US" dirty="0" smtClean="0"/>
              <a:t>Apply UML to illustrate and think through the design of objects.</a:t>
            </a:r>
          </a:p>
          <a:p>
            <a:pPr algn="just">
              <a:buNone/>
            </a:pPr>
            <a:endParaRPr lang="en-US" dirty="0" smtClean="0"/>
          </a:p>
          <a:p>
            <a:pPr>
              <a:buNone/>
            </a:pPr>
            <a:endParaRPr lang="en-US" dirty="0" smtClean="0"/>
          </a:p>
        </p:txBody>
      </p:sp>
      <p:sp>
        <p:nvSpPr>
          <p:cNvPr id="7" name="Rectangle 6"/>
          <p:cNvSpPr/>
          <p:nvPr/>
        </p:nvSpPr>
        <p:spPr>
          <a:xfrm>
            <a:off x="992505" y="6646347"/>
            <a:ext cx="2101216" cy="369332"/>
          </a:xfrm>
          <a:prstGeom prst="rect">
            <a:avLst/>
          </a:prstGeom>
        </p:spPr>
        <p:txBody>
          <a:bodyPr wrap="none">
            <a:spAutoFit/>
          </a:bodyPr>
          <a:lstStyle/>
          <a:p>
            <a:r>
              <a:rPr lang="en-US" dirty="0" smtClean="0"/>
              <a:t>how to write use cases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 a Sale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20</a:t>
            </a:fld>
            <a:endParaRPr lang="en-US"/>
          </a:p>
        </p:txBody>
      </p:sp>
      <p:pic>
        <p:nvPicPr>
          <p:cNvPr id="7" name="Picture 4" descr="DCD-Store-AddSale"/>
          <p:cNvPicPr>
            <a:picLocks noGrp="1" noChangeAspect="1" noChangeArrowheads="1"/>
          </p:cNvPicPr>
          <p:nvPr>
            <p:ph sz="quarter" idx="1"/>
          </p:nvPr>
        </p:nvPicPr>
        <p:blipFill>
          <a:blip r:embed="rId2"/>
          <a:srcRect/>
          <a:stretch>
            <a:fillRect/>
          </a:stretch>
        </p:blipFill>
        <p:spPr bwMode="auto">
          <a:xfrm>
            <a:off x="2087756" y="1524001"/>
            <a:ext cx="5456043" cy="444432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 a Sale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21</a:t>
            </a:fld>
            <a:endParaRPr lang="en-US"/>
          </a:p>
        </p:txBody>
      </p:sp>
      <p:pic>
        <p:nvPicPr>
          <p:cNvPr id="7" name="Picture 4" descr="CLD-MA~1_1"/>
          <p:cNvPicPr>
            <a:picLocks noGrp="1" noChangeAspect="1" noChangeArrowheads="1"/>
          </p:cNvPicPr>
          <p:nvPr>
            <p:ph sz="quarter" idx="1"/>
          </p:nvPr>
        </p:nvPicPr>
        <p:blipFill>
          <a:blip r:embed="rId2"/>
          <a:srcRect/>
          <a:stretch>
            <a:fillRect/>
          </a:stretch>
        </p:blipFill>
        <p:spPr bwMode="auto">
          <a:xfrm>
            <a:off x="510988" y="1447800"/>
            <a:ext cx="8175812" cy="4343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Calculating the Balance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22</a:t>
            </a:fld>
            <a:endParaRPr lang="en-US"/>
          </a:p>
        </p:txBody>
      </p:sp>
      <p:sp>
        <p:nvSpPr>
          <p:cNvPr id="6" name="Content Placeholder 5"/>
          <p:cNvSpPr>
            <a:spLocks noGrp="1"/>
          </p:cNvSpPr>
          <p:nvPr>
            <p:ph sz="quarter" idx="1"/>
          </p:nvPr>
        </p:nvSpPr>
        <p:spPr/>
        <p:txBody>
          <a:bodyPr>
            <a:normAutofit fontScale="70000" lnSpcReduction="20000"/>
          </a:bodyPr>
          <a:lstStyle/>
          <a:p>
            <a:pPr algn="just">
              <a:buNone/>
            </a:pPr>
            <a:r>
              <a:rPr lang="en-US" dirty="0" smtClean="0"/>
              <a:t>The Process Sale use case implies that the balance due from a payment be printed on a receipt and displayed somehow.</a:t>
            </a:r>
          </a:p>
          <a:p>
            <a:pPr algn="just"/>
            <a:r>
              <a:rPr lang="en-US" dirty="0" smtClean="0"/>
              <a:t>Because of the Model-View Separation principle, we should not concern ourselves with how the balance will be displayed or printed, but we must ensure that it is known. Note that no class currently knows the balance, so we need to create a design of object interactions that satisfies this requirement.</a:t>
            </a:r>
          </a:p>
          <a:p>
            <a:pPr>
              <a:buNone/>
            </a:pPr>
            <a:r>
              <a:rPr lang="en-US" b="1" dirty="0" smtClean="0"/>
              <a:t>Who </a:t>
            </a:r>
            <a:r>
              <a:rPr lang="en-US" b="1" dirty="0" smtClean="0"/>
              <a:t>is responsible for knowing the balance?</a:t>
            </a:r>
          </a:p>
          <a:p>
            <a:pPr algn="just"/>
            <a:r>
              <a:rPr lang="en-US" dirty="0" smtClean="0"/>
              <a:t>To calculate the balance, we need the sale total and payment cash tendered. Therefore, Sale and Payment are partial Experts on solving this problem.</a:t>
            </a:r>
          </a:p>
          <a:p>
            <a:pPr algn="just"/>
            <a:r>
              <a:rPr lang="en-US" dirty="0" smtClean="0"/>
              <a:t>If the Payment is primarily responsible for knowing the balance, it needs visibility to the Sale, to ask the Sale for its total. Since it does not currently know about the Sale, this approach would increase the overall coupling in the </a:t>
            </a:r>
            <a:r>
              <a:rPr lang="en-US" dirty="0" smtClean="0"/>
              <a:t>design - it </a:t>
            </a:r>
            <a:r>
              <a:rPr lang="en-US" dirty="0" smtClean="0"/>
              <a:t>would not support the Low Coupling pattern.</a:t>
            </a:r>
          </a:p>
          <a:p>
            <a:pPr algn="just"/>
            <a:r>
              <a:rPr lang="en-US" dirty="0" smtClean="0"/>
              <a:t>In contrast, if the Sale is primarily responsible for knowing the balance, it needs visibility to the Payment, to ask it for its cash tendered. Since the Sale already has visibility to the </a:t>
            </a:r>
            <a:r>
              <a:rPr lang="en-US" dirty="0" smtClean="0"/>
              <a:t>Payment as </a:t>
            </a:r>
            <a:r>
              <a:rPr lang="en-US" dirty="0" smtClean="0"/>
              <a:t>its </a:t>
            </a:r>
            <a:r>
              <a:rPr lang="en-US" dirty="0" smtClean="0"/>
              <a:t>creator, this </a:t>
            </a:r>
            <a:r>
              <a:rPr lang="en-US" dirty="0" smtClean="0"/>
              <a:t>approach does not increase the overall coupling and is therefore a preferable design.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Calculating the Balance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23</a:t>
            </a:fld>
            <a:endParaRPr lang="en-US"/>
          </a:p>
        </p:txBody>
      </p:sp>
      <p:pic>
        <p:nvPicPr>
          <p:cNvPr id="7" name="Picture 4" descr="CLD-Balance"/>
          <p:cNvPicPr>
            <a:picLocks noGrp="1" noChangeAspect="1" noChangeArrowheads="1"/>
          </p:cNvPicPr>
          <p:nvPr>
            <p:ph sz="quarter" idx="1"/>
          </p:nvPr>
        </p:nvPicPr>
        <p:blipFill>
          <a:blip r:embed="rId2"/>
          <a:srcRect/>
          <a:stretch>
            <a:fillRect/>
          </a:stretch>
        </p:blipFill>
        <p:spPr bwMode="auto">
          <a:xfrm>
            <a:off x="304800" y="2514600"/>
            <a:ext cx="8374381" cy="21336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Final </a:t>
            </a:r>
            <a:r>
              <a:rPr lang="en-US" b="1" dirty="0" err="1" smtClean="0"/>
              <a:t>NextGen</a:t>
            </a:r>
            <a:r>
              <a:rPr lang="en-US" b="1" dirty="0" smtClean="0"/>
              <a:t> DCD for Iteration-1</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24</a:t>
            </a:fld>
            <a:endParaRPr lang="en-US"/>
          </a:p>
        </p:txBody>
      </p:sp>
      <p:pic>
        <p:nvPicPr>
          <p:cNvPr id="7" name="Picture 4" descr="DCD-Full POS"/>
          <p:cNvPicPr>
            <a:picLocks noGrp="1" noChangeAspect="1" noChangeArrowheads="1"/>
          </p:cNvPicPr>
          <p:nvPr>
            <p:ph sz="quarter" idx="1"/>
          </p:nvPr>
        </p:nvPicPr>
        <p:blipFill>
          <a:blip r:embed="rId2"/>
          <a:srcRect/>
          <a:stretch>
            <a:fillRect/>
          </a:stretch>
        </p:blipFill>
        <p:spPr bwMode="auto">
          <a:xfrm>
            <a:off x="1143000" y="1295400"/>
            <a:ext cx="7458252" cy="47244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to Connect the UI Layer to the Domain Layer</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25</a:t>
            </a:fld>
            <a:endParaRPr lang="en-US"/>
          </a:p>
        </p:txBody>
      </p:sp>
      <p:sp>
        <p:nvSpPr>
          <p:cNvPr id="6" name="Content Placeholder 5"/>
          <p:cNvSpPr>
            <a:spLocks noGrp="1"/>
          </p:cNvSpPr>
          <p:nvPr>
            <p:ph sz="quarter" idx="1"/>
          </p:nvPr>
        </p:nvSpPr>
        <p:spPr/>
        <p:txBody>
          <a:bodyPr>
            <a:normAutofit fontScale="92500" lnSpcReduction="10000"/>
          </a:bodyPr>
          <a:lstStyle/>
          <a:p>
            <a:pPr algn="just">
              <a:buNone/>
            </a:pPr>
            <a:r>
              <a:rPr lang="en-US" dirty="0" smtClean="0"/>
              <a:t>Common designs by which objects in the UI layer obtain visibility to objects in the domain layer include the following:</a:t>
            </a:r>
          </a:p>
          <a:p>
            <a:pPr algn="just"/>
            <a:r>
              <a:rPr lang="en-US" dirty="0" smtClean="0"/>
              <a:t>An </a:t>
            </a:r>
            <a:r>
              <a:rPr lang="en-US" dirty="0" err="1" smtClean="0"/>
              <a:t>initializer</a:t>
            </a:r>
            <a:r>
              <a:rPr lang="en-US" dirty="0" smtClean="0"/>
              <a:t> object (for example, a Factory object) called from the application starting method (e.g., the Java main method) creates both a UI and a domain object and passes the domain object to the UI.</a:t>
            </a:r>
          </a:p>
          <a:p>
            <a:pPr algn="just"/>
            <a:r>
              <a:rPr lang="en-US" dirty="0" smtClean="0"/>
              <a:t>A UI object retrieves the domain object from a well-known source, such as a factory object that is responsible for creating domain objects.</a:t>
            </a:r>
          </a:p>
          <a:p>
            <a:pPr algn="just">
              <a:buNone/>
            </a:pPr>
            <a:r>
              <a:rPr lang="en-US" dirty="0" smtClean="0"/>
              <a:t>Once the UI object has a connection to the Register instance (the facade controller in this design), it can forward system event messages, such as the </a:t>
            </a:r>
            <a:r>
              <a:rPr lang="en-US" dirty="0" err="1" smtClean="0"/>
              <a:t>enterItem</a:t>
            </a:r>
            <a:r>
              <a:rPr lang="en-US" dirty="0" smtClean="0"/>
              <a:t> and </a:t>
            </a:r>
            <a:r>
              <a:rPr lang="en-US" dirty="0" err="1" smtClean="0"/>
              <a:t>endSale</a:t>
            </a:r>
            <a:r>
              <a:rPr lang="en-US" dirty="0" smtClean="0"/>
              <a:t> message, to </a:t>
            </a:r>
            <a:r>
              <a:rPr lang="en-US" dirty="0" smtClean="0"/>
              <a:t>it.</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Connecting the UI and domain layers</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26</a:t>
            </a:fld>
            <a:endParaRPr lang="en-US"/>
          </a:p>
        </p:txBody>
      </p:sp>
      <p:pic>
        <p:nvPicPr>
          <p:cNvPr id="7" name="Picture 4" descr="UI to domain"/>
          <p:cNvPicPr>
            <a:picLocks noGrp="1" noChangeAspect="1" noChangeArrowheads="1"/>
          </p:cNvPicPr>
          <p:nvPr>
            <p:ph sz="quarter" idx="1"/>
          </p:nvPr>
        </p:nvPicPr>
        <p:blipFill>
          <a:blip r:embed="rId2"/>
          <a:srcRect/>
          <a:stretch>
            <a:fillRect/>
          </a:stretch>
        </p:blipFill>
        <p:spPr bwMode="auto">
          <a:xfrm>
            <a:off x="1828800" y="1828800"/>
            <a:ext cx="6753639" cy="41148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Showing running total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27</a:t>
            </a:fld>
            <a:endParaRPr lang="en-US"/>
          </a:p>
        </p:txBody>
      </p:sp>
      <p:sp>
        <p:nvSpPr>
          <p:cNvPr id="6" name="Content Placeholder 5"/>
          <p:cNvSpPr>
            <a:spLocks noGrp="1"/>
          </p:cNvSpPr>
          <p:nvPr>
            <p:ph sz="quarter" idx="1"/>
          </p:nvPr>
        </p:nvSpPr>
        <p:spPr/>
        <p:txBody>
          <a:bodyPr>
            <a:normAutofit fontScale="92500" lnSpcReduction="20000"/>
          </a:bodyPr>
          <a:lstStyle/>
          <a:p>
            <a:pPr algn="just">
              <a:buNone/>
            </a:pPr>
            <a:r>
              <a:rPr lang="en-US" dirty="0" smtClean="0"/>
              <a:t>In the case of the </a:t>
            </a:r>
            <a:r>
              <a:rPr lang="en-US" dirty="0" err="1" smtClean="0"/>
              <a:t>enterItem</a:t>
            </a:r>
            <a:r>
              <a:rPr lang="en-US" dirty="0" smtClean="0"/>
              <a:t> message, we want the window to show the running total after each entry. Design solutions are:</a:t>
            </a:r>
          </a:p>
          <a:p>
            <a:pPr lvl="1" algn="just"/>
            <a:r>
              <a:rPr lang="en-US" dirty="0" smtClean="0"/>
              <a:t>Add a </a:t>
            </a:r>
            <a:r>
              <a:rPr lang="en-US" dirty="0" err="1" smtClean="0"/>
              <a:t>getTotal</a:t>
            </a:r>
            <a:r>
              <a:rPr lang="en-US" dirty="0" smtClean="0"/>
              <a:t> method to the Register. The UI sends the </a:t>
            </a:r>
            <a:r>
              <a:rPr lang="en-US" dirty="0" err="1" smtClean="0"/>
              <a:t>getTotal</a:t>
            </a:r>
            <a:r>
              <a:rPr lang="en-US" dirty="0" smtClean="0"/>
              <a:t> message to the Register, which delegates to the Sale. This has the possible advantage of maintaining lower coupling from the UI to the domain </a:t>
            </a:r>
            <a:r>
              <a:rPr lang="en-US" dirty="0" smtClean="0"/>
              <a:t>layer - the </a:t>
            </a:r>
            <a:r>
              <a:rPr lang="en-US" dirty="0" smtClean="0"/>
              <a:t>UI only knows of the Register object. But it starts to expand the interface of the Register object, making it less cohesive.</a:t>
            </a:r>
          </a:p>
          <a:p>
            <a:pPr lvl="1" algn="just"/>
            <a:r>
              <a:rPr lang="en-US" dirty="0" smtClean="0"/>
              <a:t>A UI asks for a reference to the current Sale object, and then when it requires the total (or any other information related to the sale), it directly sends messages to the Sale. This design increases the coupling from the UI to the domain layer. However, as we explored in the Low Coupling GRASP pattern discussion, higher coupling in and of itself is not a problem; rather, coupling to unstable things is a real problem. Assume we decide the Sale is a stable object that will be an integral part of the </a:t>
            </a:r>
            <a:r>
              <a:rPr lang="en-US" dirty="0" smtClean="0"/>
              <a:t>design - which </a:t>
            </a:r>
            <a:r>
              <a:rPr lang="en-US" dirty="0" smtClean="0"/>
              <a:t>is reasonable. Then, coupling to the Sale is not a major problem.</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Showing running total</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28</a:t>
            </a:fld>
            <a:endParaRPr lang="en-US"/>
          </a:p>
        </p:txBody>
      </p:sp>
      <p:pic>
        <p:nvPicPr>
          <p:cNvPr id="7" name="Picture 4" descr="UI to Domain 2"/>
          <p:cNvPicPr>
            <a:picLocks noGrp="1" noChangeAspect="1" noChangeArrowheads="1"/>
          </p:cNvPicPr>
          <p:nvPr>
            <p:ph sz="quarter" idx="1"/>
          </p:nvPr>
        </p:nvPicPr>
        <p:blipFill>
          <a:blip r:embed="rId2"/>
          <a:srcRect/>
          <a:stretch>
            <a:fillRect/>
          </a:stretch>
        </p:blipFill>
        <p:spPr bwMode="auto">
          <a:xfrm>
            <a:off x="2023035" y="1752600"/>
            <a:ext cx="5768788" cy="41148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Initialization and the 'Start Up' Use Case</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29</a:t>
            </a:fld>
            <a:endParaRPr lang="en-US"/>
          </a:p>
        </p:txBody>
      </p:sp>
      <p:sp>
        <p:nvSpPr>
          <p:cNvPr id="6" name="Content Placeholder 5"/>
          <p:cNvSpPr>
            <a:spLocks noGrp="1"/>
          </p:cNvSpPr>
          <p:nvPr>
            <p:ph sz="quarter" idx="1"/>
          </p:nvPr>
        </p:nvSpPr>
        <p:spPr/>
        <p:txBody>
          <a:bodyPr>
            <a:normAutofit lnSpcReduction="10000"/>
          </a:bodyPr>
          <a:lstStyle/>
          <a:p>
            <a:pPr>
              <a:buNone/>
            </a:pPr>
            <a:r>
              <a:rPr lang="en-US" b="1" dirty="0" smtClean="0"/>
              <a:t>When to Create the Initialization Design?</a:t>
            </a:r>
          </a:p>
          <a:p>
            <a:pPr algn="just"/>
            <a:r>
              <a:rPr lang="en-US" dirty="0" smtClean="0"/>
              <a:t>Most, if not all, systems have either an implicit or explicit Start Up use case and some initial system operation related to the starting up of the application. Although abstractly, a </a:t>
            </a:r>
            <a:r>
              <a:rPr lang="en-US" dirty="0" err="1" smtClean="0"/>
              <a:t>startUp</a:t>
            </a:r>
            <a:r>
              <a:rPr lang="en-US" dirty="0" smtClean="0"/>
              <a:t> system operation is the earliest one to execute, delay the development of an interaction diagram for it until after all other system operations have been considered. This practice ensures that information has been discovered concerning the initialization activities required to support the later system operation interaction diagrams.</a:t>
            </a:r>
          </a:p>
          <a:p>
            <a:pPr>
              <a:buNone/>
            </a:pPr>
            <a:r>
              <a:rPr lang="en-US" b="1" dirty="0" smtClean="0"/>
              <a:t>Guideline: </a:t>
            </a:r>
            <a:r>
              <a:rPr lang="en-US" dirty="0" smtClean="0"/>
              <a:t>Do </a:t>
            </a:r>
            <a:r>
              <a:rPr lang="en-US" dirty="0" smtClean="0"/>
              <a:t>the initialization design last.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Use Case Realization?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a:t>
            </a:fld>
            <a:endParaRPr lang="en-US"/>
          </a:p>
        </p:txBody>
      </p:sp>
      <p:sp>
        <p:nvSpPr>
          <p:cNvPr id="6" name="Content Placeholder 5"/>
          <p:cNvSpPr>
            <a:spLocks noGrp="1"/>
          </p:cNvSpPr>
          <p:nvPr>
            <p:ph sz="quarter" idx="1"/>
          </p:nvPr>
        </p:nvSpPr>
        <p:spPr/>
        <p:txBody>
          <a:bodyPr>
            <a:normAutofit lnSpcReduction="10000"/>
          </a:bodyPr>
          <a:lstStyle/>
          <a:p>
            <a:pPr algn="just">
              <a:buNone/>
            </a:pPr>
            <a:r>
              <a:rPr lang="en-US" dirty="0" smtClean="0"/>
              <a:t>A </a:t>
            </a:r>
            <a:r>
              <a:rPr lang="en-US" dirty="0" smtClean="0"/>
              <a:t>use-case realization describes how a particular use case is realized within the Design Model, in terms of collaborating </a:t>
            </a:r>
            <a:r>
              <a:rPr lang="en-US" dirty="0" smtClean="0"/>
              <a:t>objects. </a:t>
            </a:r>
            <a:r>
              <a:rPr lang="en-US" dirty="0" smtClean="0"/>
              <a:t>More precisely, a designer can describe the design of one or more scenarios of a use case; each of these is called a use case realization (though non-standard, perhaps better called a scenario realization). Use case realization is a UP term used to remind us of the connection between the requirements expressed as use cases and the object design that satisfies the requirements</a:t>
            </a:r>
            <a:r>
              <a:rPr lang="en-US" dirty="0" smtClean="0"/>
              <a:t>.</a:t>
            </a:r>
          </a:p>
          <a:p>
            <a:pPr>
              <a:buNone/>
            </a:pPr>
            <a:r>
              <a:rPr lang="en-US" b="1" dirty="0" smtClean="0"/>
              <a:t>Key </a:t>
            </a:r>
            <a:r>
              <a:rPr lang="en-US" b="1" dirty="0" smtClean="0"/>
              <a:t>Point: </a:t>
            </a:r>
            <a:r>
              <a:rPr lang="en-US" dirty="0" smtClean="0"/>
              <a:t>The </a:t>
            </a:r>
            <a:r>
              <a:rPr lang="en-US" dirty="0" smtClean="0"/>
              <a:t>assignment of responsibilities and design of collaborations are very important and creative steps during design, both while </a:t>
            </a:r>
            <a:r>
              <a:rPr lang="en-US" dirty="0" smtClean="0"/>
              <a:t>diagramming </a:t>
            </a:r>
            <a:r>
              <a:rPr lang="en-US" dirty="0" smtClean="0"/>
              <a:t>and while coding.</a:t>
            </a:r>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do Applications Start Up</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30</a:t>
            </a:fld>
            <a:endParaRPr lang="en-US"/>
          </a:p>
        </p:txBody>
      </p:sp>
      <p:sp>
        <p:nvSpPr>
          <p:cNvPr id="6" name="Content Placeholder 5"/>
          <p:cNvSpPr>
            <a:spLocks noGrp="1"/>
          </p:cNvSpPr>
          <p:nvPr>
            <p:ph sz="quarter" idx="1"/>
          </p:nvPr>
        </p:nvSpPr>
        <p:spPr/>
        <p:txBody>
          <a:bodyPr>
            <a:normAutofit fontScale="85000" lnSpcReduction="20000"/>
          </a:bodyPr>
          <a:lstStyle/>
          <a:p>
            <a:pPr algn="just"/>
            <a:r>
              <a:rPr lang="en-US" dirty="0" smtClean="0"/>
              <a:t>The </a:t>
            </a:r>
            <a:r>
              <a:rPr lang="en-US" dirty="0" err="1" smtClean="0"/>
              <a:t>startUp</a:t>
            </a:r>
            <a:r>
              <a:rPr lang="en-US" dirty="0" smtClean="0"/>
              <a:t> or initialize system operation of a Start Up use case abstractly represents the initialization phase of execution when an application is launched. To understand how to design an interaction diagram for this operation, you must first understand the contexts in which initialization can occur. How an application starts and initializes depends on the programming language and operating system.</a:t>
            </a:r>
          </a:p>
          <a:p>
            <a:pPr algn="just"/>
            <a:r>
              <a:rPr lang="en-US" dirty="0" smtClean="0"/>
              <a:t>In all cases, a common design idiom is to create an initial domain object or a set of peer initial domain objects that are the first software "domain" objects created. This creation may happen explicitly in the starting main method or in a Factory object called from the main method.</a:t>
            </a:r>
          </a:p>
          <a:p>
            <a:pPr algn="just"/>
            <a:r>
              <a:rPr lang="en-US" dirty="0" smtClean="0"/>
              <a:t>Often, the initial domain object (assuming the singular case), once created, is responsible for the creation of its direct child domain objects. For example, a Store chosen as the initial domain object may be responsible for the creation of a Register object.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do Applications Start Up?</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31</a:t>
            </a:fld>
            <a:endParaRPr lang="en-US"/>
          </a:p>
        </p:txBody>
      </p:sp>
      <p:sp>
        <p:nvSpPr>
          <p:cNvPr id="6" name="Content Placeholder 5"/>
          <p:cNvSpPr>
            <a:spLocks noGrp="1"/>
          </p:cNvSpPr>
          <p:nvPr>
            <p:ph sz="quarter" idx="1"/>
          </p:nvPr>
        </p:nvSpPr>
        <p:spPr/>
        <p:txBody>
          <a:bodyPr>
            <a:normAutofit fontScale="92500" lnSpcReduction="10000"/>
          </a:bodyPr>
          <a:lstStyle/>
          <a:p>
            <a:pPr algn="just">
              <a:buNone/>
            </a:pPr>
            <a:r>
              <a:rPr lang="en-US" sz="2400" dirty="0" smtClean="0"/>
              <a:t>In a Java application, for example, the main method may create the initial domain object or delegate the work to a Factory object that creates it.</a:t>
            </a:r>
          </a:p>
          <a:p>
            <a:pPr>
              <a:buNone/>
            </a:pPr>
            <a:r>
              <a:rPr lang="en-US" sz="1800" dirty="0" smtClean="0"/>
              <a:t>public </a:t>
            </a:r>
            <a:r>
              <a:rPr lang="en-US" sz="1800" dirty="0" smtClean="0"/>
              <a:t>class Main </a:t>
            </a:r>
            <a:endParaRPr lang="en-US" sz="1800" dirty="0" smtClean="0"/>
          </a:p>
          <a:p>
            <a:pPr>
              <a:buNone/>
            </a:pPr>
            <a:r>
              <a:rPr lang="en-US" sz="1800" dirty="0" smtClean="0"/>
              <a:t>{ </a:t>
            </a:r>
          </a:p>
          <a:p>
            <a:pPr>
              <a:buNone/>
            </a:pPr>
            <a:r>
              <a:rPr lang="en-US" sz="1800" dirty="0" smtClean="0"/>
              <a:t>	</a:t>
            </a:r>
            <a:r>
              <a:rPr lang="en-US" sz="1800" dirty="0" smtClean="0"/>
              <a:t>public </a:t>
            </a:r>
            <a:r>
              <a:rPr lang="en-US" sz="1800" dirty="0" smtClean="0"/>
              <a:t>static void main( String[] </a:t>
            </a:r>
            <a:r>
              <a:rPr lang="en-US" sz="1800" dirty="0" err="1" smtClean="0"/>
              <a:t>args</a:t>
            </a:r>
            <a:r>
              <a:rPr lang="en-US" sz="1800" dirty="0" smtClean="0"/>
              <a:t> ) </a:t>
            </a:r>
            <a:endParaRPr lang="en-US" sz="1800" dirty="0" smtClean="0"/>
          </a:p>
          <a:p>
            <a:pPr>
              <a:buNone/>
            </a:pPr>
            <a:r>
              <a:rPr lang="en-US" sz="1800" dirty="0" smtClean="0"/>
              <a:t>	</a:t>
            </a:r>
            <a:r>
              <a:rPr lang="en-US" sz="1800" dirty="0" smtClean="0"/>
              <a:t>	{ </a:t>
            </a:r>
          </a:p>
          <a:p>
            <a:pPr>
              <a:buNone/>
            </a:pPr>
            <a:r>
              <a:rPr lang="en-US" sz="1800" dirty="0" smtClean="0"/>
              <a:t>	</a:t>
            </a:r>
            <a:r>
              <a:rPr lang="en-US" sz="1800" dirty="0" smtClean="0"/>
              <a:t>		// </a:t>
            </a:r>
            <a:r>
              <a:rPr lang="en-US" sz="1800" dirty="0" smtClean="0"/>
              <a:t>Store is the initial domain object. </a:t>
            </a:r>
            <a:endParaRPr lang="en-US" sz="1800" dirty="0" smtClean="0"/>
          </a:p>
          <a:p>
            <a:pPr>
              <a:buNone/>
            </a:pPr>
            <a:r>
              <a:rPr lang="en-US" sz="1800" dirty="0" smtClean="0"/>
              <a:t>	</a:t>
            </a:r>
            <a:r>
              <a:rPr lang="en-US" sz="1800" dirty="0" smtClean="0"/>
              <a:t>		// </a:t>
            </a:r>
            <a:r>
              <a:rPr lang="en-US" sz="1800" dirty="0" smtClean="0"/>
              <a:t>The Store creates some other domain objects. </a:t>
            </a:r>
            <a:endParaRPr lang="en-US" sz="1800" dirty="0" smtClean="0"/>
          </a:p>
          <a:p>
            <a:pPr>
              <a:buNone/>
            </a:pPr>
            <a:r>
              <a:rPr lang="en-US" sz="1800" dirty="0" smtClean="0"/>
              <a:t>	</a:t>
            </a:r>
            <a:r>
              <a:rPr lang="en-US" sz="1800" dirty="0" smtClean="0"/>
              <a:t>		Store </a:t>
            </a:r>
            <a:r>
              <a:rPr lang="en-US" sz="1800" dirty="0" err="1" smtClean="0"/>
              <a:t>store</a:t>
            </a:r>
            <a:r>
              <a:rPr lang="en-US" sz="1800" dirty="0" smtClean="0"/>
              <a:t> = new Store(); </a:t>
            </a:r>
            <a:endParaRPr lang="en-US" sz="1800" dirty="0" smtClean="0"/>
          </a:p>
          <a:p>
            <a:pPr>
              <a:buNone/>
            </a:pPr>
            <a:r>
              <a:rPr lang="en-US" sz="1800" dirty="0" smtClean="0"/>
              <a:t>	</a:t>
            </a:r>
            <a:r>
              <a:rPr lang="en-US" sz="1800" dirty="0" smtClean="0"/>
              <a:t>		Register </a:t>
            </a:r>
            <a:r>
              <a:rPr lang="en-US" sz="1800" dirty="0" err="1" smtClean="0"/>
              <a:t>register</a:t>
            </a:r>
            <a:r>
              <a:rPr lang="en-US" sz="1800" dirty="0" smtClean="0"/>
              <a:t> = </a:t>
            </a:r>
            <a:r>
              <a:rPr lang="en-US" sz="1800" dirty="0" err="1" smtClean="0"/>
              <a:t>store.getRegister</a:t>
            </a:r>
            <a:r>
              <a:rPr lang="en-US" sz="1800" dirty="0" smtClean="0"/>
              <a:t>(); </a:t>
            </a:r>
            <a:endParaRPr lang="en-US" sz="1800" dirty="0" smtClean="0"/>
          </a:p>
          <a:p>
            <a:pPr>
              <a:buNone/>
            </a:pPr>
            <a:r>
              <a:rPr lang="en-US" sz="1800" dirty="0" smtClean="0"/>
              <a:t>	</a:t>
            </a:r>
            <a:r>
              <a:rPr lang="en-US" sz="1800" dirty="0" smtClean="0"/>
              <a:t>		</a:t>
            </a:r>
            <a:r>
              <a:rPr lang="en-US" sz="1800" dirty="0" err="1" smtClean="0"/>
              <a:t>ProcessSaleJFrame</a:t>
            </a:r>
            <a:r>
              <a:rPr lang="en-US" sz="1800" dirty="0" smtClean="0"/>
              <a:t> </a:t>
            </a:r>
            <a:r>
              <a:rPr lang="en-US" sz="1800" dirty="0" smtClean="0"/>
              <a:t>frame = new </a:t>
            </a:r>
            <a:r>
              <a:rPr lang="en-US" sz="1800" dirty="0" err="1" smtClean="0"/>
              <a:t>ProcessSaleJFrame</a:t>
            </a:r>
            <a:r>
              <a:rPr lang="en-US" sz="1800" dirty="0" smtClean="0"/>
              <a:t>( register ); </a:t>
            </a:r>
            <a:endParaRPr lang="en-US" sz="1800" dirty="0" smtClean="0"/>
          </a:p>
          <a:p>
            <a:pPr>
              <a:buNone/>
            </a:pPr>
            <a:r>
              <a:rPr lang="en-US" sz="1800" dirty="0" smtClean="0"/>
              <a:t>	</a:t>
            </a:r>
            <a:r>
              <a:rPr lang="en-US" sz="1800" dirty="0" smtClean="0"/>
              <a:t>		... </a:t>
            </a:r>
          </a:p>
          <a:p>
            <a:pPr>
              <a:buNone/>
            </a:pPr>
            <a:r>
              <a:rPr lang="en-US" sz="1800" dirty="0" smtClean="0"/>
              <a:t>	</a:t>
            </a:r>
            <a:r>
              <a:rPr lang="en-US" sz="1800" dirty="0" smtClean="0"/>
              <a:t>	}</a:t>
            </a:r>
          </a:p>
          <a:p>
            <a:pPr>
              <a:buNone/>
            </a:pPr>
            <a:r>
              <a:rPr lang="en-US" sz="1800"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Choosing the Initial Domain Object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32</a:t>
            </a:fld>
            <a:endParaRPr lang="en-US"/>
          </a:p>
        </p:txBody>
      </p:sp>
      <p:sp>
        <p:nvSpPr>
          <p:cNvPr id="6" name="Content Placeholder 5"/>
          <p:cNvSpPr>
            <a:spLocks noGrp="1"/>
          </p:cNvSpPr>
          <p:nvPr>
            <p:ph sz="quarter" idx="1"/>
          </p:nvPr>
        </p:nvSpPr>
        <p:spPr/>
        <p:txBody>
          <a:bodyPr>
            <a:normAutofit/>
          </a:bodyPr>
          <a:lstStyle/>
          <a:p>
            <a:pPr>
              <a:buNone/>
            </a:pPr>
            <a:r>
              <a:rPr lang="en-US" b="1" dirty="0" smtClean="0"/>
              <a:t>What should the class of the initial domain object be?</a:t>
            </a:r>
          </a:p>
          <a:p>
            <a:pPr algn="just">
              <a:buNone/>
            </a:pPr>
            <a:r>
              <a:rPr lang="en-US" b="1" dirty="0" smtClean="0"/>
              <a:t>Guideline: </a:t>
            </a:r>
            <a:r>
              <a:rPr lang="en-US" dirty="0" smtClean="0"/>
              <a:t>Choose </a:t>
            </a:r>
            <a:r>
              <a:rPr lang="en-US" dirty="0" smtClean="0"/>
              <a:t>as an initial domain object a class at or near the root of the containment or aggregation hierarchy of domain objects. This may be a facade controller, such as Register, or some other object considered to contain all or most other objects, such as a Store.</a:t>
            </a:r>
          </a:p>
          <a:p>
            <a:pPr algn="just"/>
            <a:r>
              <a:rPr lang="en-US" dirty="0" smtClean="0"/>
              <a:t>High </a:t>
            </a:r>
            <a:r>
              <a:rPr lang="en-US" dirty="0" smtClean="0"/>
              <a:t>Cohesion and Low Coupling considerations influence the choice between these alternatives. In this application, we chose the Store as the initial object.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Store.create</a:t>
            </a:r>
            <a:r>
              <a:rPr lang="en-US" dirty="0" smtClean="0"/>
              <a:t> </a:t>
            </a:r>
            <a:r>
              <a:rPr lang="en-US" dirty="0" smtClean="0"/>
              <a:t>Design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33</a:t>
            </a:fld>
            <a:endParaRPr lang="en-US"/>
          </a:p>
        </p:txBody>
      </p:sp>
      <p:sp>
        <p:nvSpPr>
          <p:cNvPr id="6" name="Content Placeholder 5"/>
          <p:cNvSpPr>
            <a:spLocks noGrp="1"/>
          </p:cNvSpPr>
          <p:nvPr>
            <p:ph sz="quarter" idx="1"/>
          </p:nvPr>
        </p:nvSpPr>
        <p:spPr/>
        <p:txBody>
          <a:bodyPr/>
          <a:lstStyle/>
          <a:p>
            <a:pPr algn="just">
              <a:buNone/>
            </a:pPr>
            <a:r>
              <a:rPr lang="en-US" dirty="0" smtClean="0"/>
              <a:t>The tasks of creation and initialization derive from the needs of the prior design work, such as the design for handling </a:t>
            </a:r>
            <a:r>
              <a:rPr lang="en-US" dirty="0" err="1" smtClean="0"/>
              <a:t>enterItem</a:t>
            </a:r>
            <a:r>
              <a:rPr lang="en-US" dirty="0" smtClean="0"/>
              <a:t> and so on. By reflecting on the prior interaction designs, we identify the following initialization work:</a:t>
            </a:r>
          </a:p>
          <a:p>
            <a:pPr lvl="1"/>
            <a:r>
              <a:rPr lang="en-US" dirty="0" smtClean="0"/>
              <a:t>Create a Store, Register, </a:t>
            </a:r>
            <a:r>
              <a:rPr lang="en-US" dirty="0" err="1" smtClean="0"/>
              <a:t>ProductCatalog</a:t>
            </a:r>
            <a:r>
              <a:rPr lang="en-US" dirty="0" smtClean="0"/>
              <a:t>, and </a:t>
            </a:r>
            <a:r>
              <a:rPr lang="en-US" dirty="0" err="1" smtClean="0"/>
              <a:t>ProductDescriptions</a:t>
            </a:r>
            <a:r>
              <a:rPr lang="en-US" dirty="0" smtClean="0"/>
              <a:t>.</a:t>
            </a:r>
          </a:p>
          <a:p>
            <a:pPr lvl="1"/>
            <a:r>
              <a:rPr lang="en-US" dirty="0" smtClean="0"/>
              <a:t>Associate the </a:t>
            </a:r>
            <a:r>
              <a:rPr lang="en-US" dirty="0" err="1" smtClean="0"/>
              <a:t>ProductCatalog</a:t>
            </a:r>
            <a:r>
              <a:rPr lang="en-US" dirty="0" smtClean="0"/>
              <a:t> with </a:t>
            </a:r>
            <a:r>
              <a:rPr lang="en-US" dirty="0" err="1" smtClean="0"/>
              <a:t>ProductDescriptions</a:t>
            </a:r>
            <a:r>
              <a:rPr lang="en-US" dirty="0" smtClean="0"/>
              <a:t>.</a:t>
            </a:r>
          </a:p>
          <a:p>
            <a:pPr lvl="1"/>
            <a:r>
              <a:rPr lang="en-US" dirty="0" smtClean="0"/>
              <a:t>Associate Store with </a:t>
            </a:r>
            <a:r>
              <a:rPr lang="en-US" dirty="0" err="1" smtClean="0"/>
              <a:t>ProductCatalog</a:t>
            </a:r>
            <a:r>
              <a:rPr lang="en-US" dirty="0" smtClean="0"/>
              <a:t>.</a:t>
            </a:r>
          </a:p>
          <a:p>
            <a:pPr lvl="1"/>
            <a:r>
              <a:rPr lang="en-US" dirty="0" smtClean="0"/>
              <a:t>Associate Store with Register.</a:t>
            </a:r>
          </a:p>
          <a:p>
            <a:pPr lvl="1"/>
            <a:r>
              <a:rPr lang="en-US" dirty="0" smtClean="0"/>
              <a:t>Associate Register with </a:t>
            </a:r>
            <a:r>
              <a:rPr lang="en-US" dirty="0" err="1" smtClean="0"/>
              <a:t>ProductCatalog</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Store.create</a:t>
            </a:r>
            <a:r>
              <a:rPr lang="en-US" dirty="0" smtClean="0"/>
              <a:t> Design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34</a:t>
            </a:fld>
            <a:endParaRPr lang="en-US"/>
          </a:p>
        </p:txBody>
      </p:sp>
      <p:pic>
        <p:nvPicPr>
          <p:cNvPr id="7" name="Picture 4" descr="CLD-StartUp"/>
          <p:cNvPicPr>
            <a:picLocks noGrp="1" noChangeAspect="1" noChangeArrowheads="1"/>
          </p:cNvPicPr>
          <p:nvPr>
            <p:ph sz="quarter" idx="1"/>
          </p:nvPr>
        </p:nvPicPr>
        <p:blipFill>
          <a:blip r:embed="rId2"/>
          <a:srcRect/>
          <a:stretch>
            <a:fillRect/>
          </a:stretch>
        </p:blipFill>
        <p:spPr bwMode="auto">
          <a:xfrm>
            <a:off x="1595394" y="1524000"/>
            <a:ext cx="6299888" cy="4343401"/>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Creator</a:t>
            </a:r>
            <a:endParaRPr lang="en-US" b="1" dirty="0"/>
          </a:p>
        </p:txBody>
      </p:sp>
      <p:sp>
        <p:nvSpPr>
          <p:cNvPr id="8" name="Text Placeholder 7"/>
          <p:cNvSpPr>
            <a:spLocks noGrp="1"/>
          </p:cNvSpPr>
          <p:nvPr>
            <p:ph type="body" idx="2"/>
          </p:nvPr>
        </p:nvSpPr>
        <p:spPr>
          <a:xfrm>
            <a:off x="838200" y="1371600"/>
            <a:ext cx="7696200" cy="1219200"/>
          </a:xfrm>
        </p:spPr>
        <p:txBody>
          <a:bodyPr>
            <a:normAutofit/>
          </a:bodyPr>
          <a:lstStyle/>
          <a:p>
            <a:pPr algn="just"/>
            <a:r>
              <a:rPr lang="en-US" b="1" dirty="0" smtClean="0"/>
              <a:t>Example: </a:t>
            </a:r>
            <a:r>
              <a:rPr lang="en-US" dirty="0" smtClean="0"/>
              <a:t>In the </a:t>
            </a:r>
            <a:r>
              <a:rPr lang="en-US" dirty="0" err="1" smtClean="0"/>
              <a:t>NextGen</a:t>
            </a:r>
            <a:r>
              <a:rPr lang="en-US" dirty="0" smtClean="0"/>
              <a:t> POS application, who should be responsible for creating a </a:t>
            </a:r>
            <a:r>
              <a:rPr lang="en-US" dirty="0" err="1" smtClean="0"/>
              <a:t>SalesLineItem</a:t>
            </a:r>
            <a:r>
              <a:rPr lang="en-US" dirty="0" smtClean="0"/>
              <a:t> instance? Look at the Domain Model: Since a Sale contains (in fact, aggregates) many </a:t>
            </a:r>
            <a:r>
              <a:rPr lang="en-US" dirty="0" err="1" smtClean="0"/>
              <a:t>SalesLineItem</a:t>
            </a:r>
            <a:r>
              <a:rPr lang="en-US" dirty="0" smtClean="0"/>
              <a:t> objects, the Creator pattern suggests that Sale is a good candidate to have the responsibility of creating </a:t>
            </a:r>
            <a:r>
              <a:rPr lang="en-US" dirty="0" err="1" smtClean="0"/>
              <a:t>SalesLineItem</a:t>
            </a:r>
            <a:r>
              <a:rPr lang="en-US" dirty="0" smtClean="0"/>
              <a:t> instances. </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35</a:t>
            </a:fld>
            <a:endParaRPr lang="en-US"/>
          </a:p>
        </p:txBody>
      </p:sp>
      <p:pic>
        <p:nvPicPr>
          <p:cNvPr id="9" name="Picture 4" descr="ACD-Sale-SLI-PD"/>
          <p:cNvPicPr>
            <a:picLocks noGrp="1" noChangeAspect="1" noChangeArrowheads="1"/>
          </p:cNvPicPr>
          <p:nvPr>
            <p:ph sz="quarter" idx="1"/>
          </p:nvPr>
        </p:nvPicPr>
        <p:blipFill>
          <a:blip r:embed="rId2"/>
          <a:srcRect/>
          <a:stretch>
            <a:fillRect/>
          </a:stretch>
        </p:blipFill>
        <p:spPr bwMode="auto">
          <a:xfrm>
            <a:off x="2667000" y="2819400"/>
            <a:ext cx="4448175" cy="326199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Realizations for the </a:t>
            </a:r>
            <a:r>
              <a:rPr lang="en-US" b="1" dirty="0" err="1" smtClean="0"/>
              <a:t>NextGen</a:t>
            </a:r>
            <a:r>
              <a:rPr lang="en-US" b="1" dirty="0" smtClean="0"/>
              <a:t> Iteration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4</a:t>
            </a:fld>
            <a:endParaRPr lang="en-US"/>
          </a:p>
        </p:txBody>
      </p:sp>
      <p:sp>
        <p:nvSpPr>
          <p:cNvPr id="6" name="Content Placeholder 5"/>
          <p:cNvSpPr>
            <a:spLocks noGrp="1"/>
          </p:cNvSpPr>
          <p:nvPr>
            <p:ph sz="quarter" idx="1"/>
          </p:nvPr>
        </p:nvSpPr>
        <p:spPr/>
        <p:txBody>
          <a:bodyPr>
            <a:normAutofit fontScale="92500"/>
          </a:bodyPr>
          <a:lstStyle/>
          <a:p>
            <a:pPr>
              <a:buNone/>
            </a:pPr>
            <a:r>
              <a:rPr lang="en-US" b="1" dirty="0" smtClean="0"/>
              <a:t>Initialization and the 'Start Up' Use </a:t>
            </a:r>
            <a:r>
              <a:rPr lang="en-US" b="1" dirty="0" smtClean="0"/>
              <a:t>Case:</a:t>
            </a:r>
            <a:endParaRPr lang="en-US" b="1" dirty="0" smtClean="0"/>
          </a:p>
          <a:p>
            <a:r>
              <a:rPr lang="en-US" dirty="0" smtClean="0"/>
              <a:t>The Start Up use case realization is the design context in which to consider creating most of the 'root' or long-lived objects. </a:t>
            </a:r>
          </a:p>
          <a:p>
            <a:pPr algn="just">
              <a:buNone/>
            </a:pPr>
            <a:r>
              <a:rPr lang="en-US" b="1" dirty="0" smtClean="0"/>
              <a:t>Guideline: </a:t>
            </a:r>
            <a:r>
              <a:rPr lang="en-US" dirty="0" smtClean="0"/>
              <a:t>When </a:t>
            </a:r>
            <a:r>
              <a:rPr lang="en-US" dirty="0" smtClean="0"/>
              <a:t>coding, program at least some Start Up initialization first. But during OO design modeling, consider the Start Up initialization design last, after you have discovered what really needs to be created and initialized. Then, design the initialization to support the needs of other use case realizations.</a:t>
            </a:r>
          </a:p>
          <a:p>
            <a:pPr algn="just"/>
            <a:r>
              <a:rPr lang="en-US" dirty="0" smtClean="0"/>
              <a:t>Based </a:t>
            </a:r>
            <a:r>
              <a:rPr lang="en-US" dirty="0" smtClean="0"/>
              <a:t>on this guideline, we will explore the Process Sale use case realization before the supporting Start Up design.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Case Realizations for the </a:t>
            </a:r>
            <a:r>
              <a:rPr lang="en-US" b="1" dirty="0" err="1" smtClean="0"/>
              <a:t>NextGen</a:t>
            </a:r>
            <a:r>
              <a:rPr lang="en-US" b="1" dirty="0" smtClean="0"/>
              <a:t> Iteration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5</a:t>
            </a:fld>
            <a:endParaRPr lang="en-US"/>
          </a:p>
        </p:txBody>
      </p:sp>
      <p:sp>
        <p:nvSpPr>
          <p:cNvPr id="6" name="Content Placeholder 5"/>
          <p:cNvSpPr>
            <a:spLocks noGrp="1"/>
          </p:cNvSpPr>
          <p:nvPr>
            <p:ph sz="quarter" idx="1"/>
          </p:nvPr>
        </p:nvSpPr>
        <p:spPr/>
        <p:txBody>
          <a:bodyPr/>
          <a:lstStyle/>
          <a:p>
            <a:pPr>
              <a:buNone/>
            </a:pPr>
            <a:r>
              <a:rPr lang="en-US" b="1" dirty="0" smtClean="0"/>
              <a:t>Key </a:t>
            </a:r>
            <a:r>
              <a:rPr lang="en-US" b="1" dirty="0" smtClean="0"/>
              <a:t>Point: </a:t>
            </a:r>
            <a:r>
              <a:rPr lang="en-US" dirty="0" smtClean="0"/>
              <a:t>The </a:t>
            </a:r>
            <a:r>
              <a:rPr lang="en-US" dirty="0" smtClean="0"/>
              <a:t>system operations in the SSDs are used as the starting messages into the domain layer controller objects.</a:t>
            </a:r>
          </a:p>
          <a:p>
            <a:pPr algn="just">
              <a:buNone/>
            </a:pPr>
            <a:r>
              <a:rPr lang="en-US" dirty="0" smtClean="0"/>
              <a:t>In the current </a:t>
            </a:r>
            <a:r>
              <a:rPr lang="en-US" dirty="0" err="1" smtClean="0"/>
              <a:t>NextGen</a:t>
            </a:r>
            <a:r>
              <a:rPr lang="en-US" dirty="0" smtClean="0"/>
              <a:t> POS iteration we are considering scenarios and system operations identified on the SSDs of the Process Sale use case:</a:t>
            </a:r>
          </a:p>
          <a:p>
            <a:pPr lvl="1"/>
            <a:r>
              <a:rPr lang="en-US" dirty="0" err="1" smtClean="0"/>
              <a:t>makeNewSale</a:t>
            </a:r>
            <a:endParaRPr lang="en-US" dirty="0" smtClean="0"/>
          </a:p>
          <a:p>
            <a:pPr lvl="1"/>
            <a:r>
              <a:rPr lang="en-US" dirty="0" err="1" smtClean="0"/>
              <a:t>enterItem</a:t>
            </a:r>
            <a:endParaRPr lang="en-US" dirty="0" smtClean="0"/>
          </a:p>
          <a:p>
            <a:pPr lvl="1"/>
            <a:r>
              <a:rPr lang="en-US" dirty="0" err="1" smtClean="0"/>
              <a:t>endSale</a:t>
            </a:r>
            <a:endParaRPr lang="en-US" dirty="0" smtClean="0"/>
          </a:p>
          <a:p>
            <a:pPr lvl="1"/>
            <a:r>
              <a:rPr lang="en-US" dirty="0" err="1" smtClean="0"/>
              <a:t>makePayment</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Design </a:t>
            </a:r>
            <a:r>
              <a:rPr lang="en-US" b="1" dirty="0" err="1" smtClean="0"/>
              <a:t>makeNewSale</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6</a:t>
            </a:fld>
            <a:endParaRPr lang="en-US"/>
          </a:p>
        </p:txBody>
      </p:sp>
      <p:sp>
        <p:nvSpPr>
          <p:cNvPr id="6" name="Content Placeholder 5"/>
          <p:cNvSpPr>
            <a:spLocks noGrp="1"/>
          </p:cNvSpPr>
          <p:nvPr>
            <p:ph sz="quarter" idx="1"/>
          </p:nvPr>
        </p:nvSpPr>
        <p:spPr/>
        <p:txBody>
          <a:bodyPr>
            <a:normAutofit fontScale="70000" lnSpcReduction="20000"/>
          </a:bodyPr>
          <a:lstStyle/>
          <a:p>
            <a:pPr algn="just">
              <a:buNone/>
            </a:pPr>
            <a:r>
              <a:rPr lang="en-US" dirty="0" smtClean="0"/>
              <a:t>Our first design choice involves choosing the controller for the system operation message </a:t>
            </a:r>
            <a:r>
              <a:rPr lang="en-US" dirty="0" err="1" smtClean="0"/>
              <a:t>enterItem</a:t>
            </a:r>
            <a:r>
              <a:rPr lang="en-US" dirty="0" smtClean="0"/>
              <a:t>. By the Controller pattern, here are some choices:</a:t>
            </a:r>
          </a:p>
          <a:p>
            <a:pPr algn="just"/>
            <a:r>
              <a:rPr lang="en-US" dirty="0" smtClean="0"/>
              <a:t>Represents the overall "system," "root object," a specialized device, or a major subsystem.</a:t>
            </a:r>
          </a:p>
          <a:p>
            <a:pPr lvl="1" algn="just"/>
            <a:r>
              <a:rPr lang="en-US" b="1" dirty="0" smtClean="0"/>
              <a:t>Store</a:t>
            </a:r>
            <a:r>
              <a:rPr lang="en-US" dirty="0" smtClean="0"/>
              <a:t> </a:t>
            </a:r>
            <a:r>
              <a:rPr lang="en-US" dirty="0" smtClean="0"/>
              <a:t>- a </a:t>
            </a:r>
            <a:r>
              <a:rPr lang="en-US" dirty="0" smtClean="0"/>
              <a:t>kind of root object because we think of most of the other domain objects as "within" the Store.</a:t>
            </a:r>
          </a:p>
          <a:p>
            <a:pPr lvl="1" algn="just"/>
            <a:r>
              <a:rPr lang="en-US" b="1" dirty="0" smtClean="0"/>
              <a:t>Register</a:t>
            </a:r>
            <a:r>
              <a:rPr lang="en-US" dirty="0" smtClean="0"/>
              <a:t> </a:t>
            </a:r>
            <a:r>
              <a:rPr lang="en-US" dirty="0" smtClean="0"/>
              <a:t>- a </a:t>
            </a:r>
            <a:r>
              <a:rPr lang="en-US" dirty="0" smtClean="0"/>
              <a:t>specialized device that the software runs on; also called a </a:t>
            </a:r>
            <a:r>
              <a:rPr lang="en-US" dirty="0" err="1" smtClean="0"/>
              <a:t>POSTerminal</a:t>
            </a:r>
            <a:r>
              <a:rPr lang="en-US" dirty="0" smtClean="0"/>
              <a:t>.</a:t>
            </a:r>
          </a:p>
          <a:p>
            <a:pPr lvl="1" algn="just"/>
            <a:r>
              <a:rPr lang="en-US" b="1" dirty="0" err="1" smtClean="0"/>
              <a:t>POSSystem</a:t>
            </a:r>
            <a:r>
              <a:rPr lang="en-US" dirty="0" smtClean="0"/>
              <a:t> </a:t>
            </a:r>
            <a:r>
              <a:rPr lang="en-US" dirty="0" smtClean="0"/>
              <a:t> - a </a:t>
            </a:r>
            <a:r>
              <a:rPr lang="en-US" dirty="0" smtClean="0"/>
              <a:t>name suggesting the overall system</a:t>
            </a:r>
          </a:p>
          <a:p>
            <a:pPr algn="just"/>
            <a:r>
              <a:rPr lang="en-US" dirty="0" smtClean="0"/>
              <a:t>Represents a receiver or handler of all system events of a use case scenario.</a:t>
            </a:r>
          </a:p>
          <a:p>
            <a:pPr lvl="1" algn="just"/>
            <a:r>
              <a:rPr lang="en-US" b="1" dirty="0" err="1" smtClean="0"/>
              <a:t>ProcessSaleHandler</a:t>
            </a:r>
            <a:r>
              <a:rPr lang="en-US" dirty="0" smtClean="0"/>
              <a:t> </a:t>
            </a:r>
            <a:r>
              <a:rPr lang="en-US" dirty="0" smtClean="0"/>
              <a:t>- constructed </a:t>
            </a:r>
            <a:r>
              <a:rPr lang="en-US" dirty="0" smtClean="0"/>
              <a:t>from the pattern &lt;use-case-name&gt; "Handler" or "Session“ </a:t>
            </a:r>
            <a:r>
              <a:rPr lang="en-US" dirty="0" smtClean="0"/>
              <a:t>(</a:t>
            </a:r>
            <a:r>
              <a:rPr lang="en-US" dirty="0" err="1" smtClean="0"/>
              <a:t>ProcessSaleSession</a:t>
            </a:r>
            <a:r>
              <a:rPr lang="en-US" dirty="0" smtClean="0"/>
              <a:t>)</a:t>
            </a:r>
            <a:endParaRPr lang="en-US" dirty="0" smtClean="0"/>
          </a:p>
          <a:p>
            <a:pPr algn="just">
              <a:buNone/>
            </a:pPr>
            <a:r>
              <a:rPr lang="en-US" dirty="0" smtClean="0"/>
              <a:t>Choosing a device-object facade controller like Register is satisfactory if there are only a few system operations and if the facade controller is not taking on too many responsibilities (in other words, if it is not becoming </a:t>
            </a:r>
            <a:r>
              <a:rPr lang="en-US" dirty="0" err="1" smtClean="0"/>
              <a:t>incohesive</a:t>
            </a:r>
            <a:r>
              <a:rPr lang="en-US" dirty="0" smtClean="0"/>
              <a:t>). Choosing a use case controller is suitable when we have many system operations and we wish to distribute responsibilities in order to keep each controller class lightweight and focused (in other words, cohesive). In this case, Register suffices since there are only a few system operations.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blinds(horizontal)">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blinds(horizontal)">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blinds(horizontal)">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makeNewSale</a:t>
            </a:r>
            <a:r>
              <a:rPr lang="en-US" b="1" dirty="0" smtClean="0"/>
              <a:t> design</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7</a:t>
            </a:fld>
            <a:endParaRPr lang="en-US"/>
          </a:p>
        </p:txBody>
      </p:sp>
      <p:pic>
        <p:nvPicPr>
          <p:cNvPr id="7" name="Picture 4" descr="SQD-CreateSale-2"/>
          <p:cNvPicPr>
            <a:picLocks noGrp="1" noChangeAspect="1" noChangeArrowheads="1"/>
          </p:cNvPicPr>
          <p:nvPr>
            <p:ph sz="quarter" idx="1"/>
          </p:nvPr>
        </p:nvPicPr>
        <p:blipFill>
          <a:blip r:embed="rId2"/>
          <a:srcRect/>
          <a:stretch>
            <a:fillRect/>
          </a:stretch>
        </p:blipFill>
        <p:spPr bwMode="auto">
          <a:xfrm>
            <a:off x="838200" y="1600200"/>
            <a:ext cx="8019915" cy="4267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to Design </a:t>
            </a:r>
            <a:r>
              <a:rPr lang="en-US" b="1" dirty="0" err="1" smtClean="0"/>
              <a:t>enterItem</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8</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b="1" dirty="0" smtClean="0"/>
              <a:t>Choosing the Controller Class</a:t>
            </a:r>
          </a:p>
          <a:p>
            <a:r>
              <a:rPr lang="en-US" dirty="0" smtClean="0"/>
              <a:t>Based </a:t>
            </a:r>
            <a:r>
              <a:rPr lang="en-US" dirty="0" smtClean="0"/>
              <a:t>on the Controller pattern, as for </a:t>
            </a:r>
            <a:r>
              <a:rPr lang="en-US" dirty="0" err="1" smtClean="0"/>
              <a:t>makeNewSale</a:t>
            </a:r>
            <a:r>
              <a:rPr lang="en-US" dirty="0" smtClean="0"/>
              <a:t>, we will continue to use Register as a controller.</a:t>
            </a:r>
          </a:p>
          <a:p>
            <a:pPr>
              <a:buNone/>
            </a:pPr>
            <a:r>
              <a:rPr lang="en-US" b="1" dirty="0" smtClean="0"/>
              <a:t>Creating a New </a:t>
            </a:r>
            <a:r>
              <a:rPr lang="en-US" b="1" dirty="0" err="1" smtClean="0"/>
              <a:t>SalesLineItem</a:t>
            </a:r>
            <a:endParaRPr lang="en-US" b="1" dirty="0" smtClean="0"/>
          </a:p>
          <a:p>
            <a:pPr algn="just"/>
            <a:r>
              <a:rPr lang="en-US" dirty="0" smtClean="0"/>
              <a:t>Analysis </a:t>
            </a:r>
            <a:r>
              <a:rPr lang="en-US" dirty="0" smtClean="0"/>
              <a:t>of the Domain Model reveals that a Sale contains </a:t>
            </a:r>
            <a:r>
              <a:rPr lang="en-US" dirty="0" err="1" smtClean="0"/>
              <a:t>SalesLineItem</a:t>
            </a:r>
            <a:r>
              <a:rPr lang="en-US" dirty="0" smtClean="0"/>
              <a:t> objects. Taking inspiration from the domain, we determine that a software Sale may similarly contain software </a:t>
            </a:r>
            <a:r>
              <a:rPr lang="en-US" dirty="0" err="1" smtClean="0"/>
              <a:t>SalesLineItem</a:t>
            </a:r>
            <a:r>
              <a:rPr lang="en-US" dirty="0" smtClean="0"/>
              <a:t>. Hence, by Creator, a software Sale is an appropriate candidate to create a </a:t>
            </a:r>
            <a:r>
              <a:rPr lang="en-US" dirty="0" err="1" smtClean="0"/>
              <a:t>SalesLineItem</a:t>
            </a:r>
            <a:r>
              <a:rPr lang="en-US" dirty="0" smtClean="0"/>
              <a:t>.</a:t>
            </a:r>
          </a:p>
          <a:p>
            <a:pPr algn="just"/>
            <a:r>
              <a:rPr lang="en-US" dirty="0" smtClean="0"/>
              <a:t>We can associate the Sale with the newly created </a:t>
            </a:r>
            <a:r>
              <a:rPr lang="en-US" dirty="0" err="1" smtClean="0"/>
              <a:t>SalesLineItem</a:t>
            </a:r>
            <a:r>
              <a:rPr lang="en-US" dirty="0" smtClean="0"/>
              <a:t> by storing the new instance in its collection of line items. </a:t>
            </a:r>
            <a:r>
              <a:rPr lang="en-US" dirty="0" smtClean="0"/>
              <a:t>The new </a:t>
            </a:r>
            <a:r>
              <a:rPr lang="en-US" dirty="0" err="1" smtClean="0"/>
              <a:t>SalesLineItem</a:t>
            </a:r>
            <a:r>
              <a:rPr lang="en-US" dirty="0" smtClean="0"/>
              <a:t> needs a quantity when created; therefore, the Register must pass it along to the Sale, which must pass it along as a parameter in the create message. In Java, that would be implemented as a constructor call with a parameter.</a:t>
            </a:r>
          </a:p>
          <a:p>
            <a:pPr algn="just"/>
            <a:r>
              <a:rPr lang="en-US" dirty="0" smtClean="0"/>
              <a:t>Therefore, by Creator, a </a:t>
            </a:r>
            <a:r>
              <a:rPr lang="en-US" dirty="0" err="1" smtClean="0"/>
              <a:t>makeLineItem</a:t>
            </a:r>
            <a:r>
              <a:rPr lang="en-US" dirty="0" smtClean="0"/>
              <a:t> message is sent to a Sale for it to create a </a:t>
            </a:r>
            <a:r>
              <a:rPr lang="en-US" dirty="0" err="1" smtClean="0"/>
              <a:t>SalesLineItem</a:t>
            </a:r>
            <a:r>
              <a:rPr lang="en-US" dirty="0" smtClean="0"/>
              <a:t>. The Sale creates a </a:t>
            </a:r>
            <a:r>
              <a:rPr lang="en-US" dirty="0" err="1" smtClean="0"/>
              <a:t>SalesLineItem</a:t>
            </a:r>
            <a:r>
              <a:rPr lang="en-US" dirty="0" smtClean="0"/>
              <a:t>, and then stores the new instance in its permanent collection.</a:t>
            </a:r>
          </a:p>
          <a:p>
            <a:pPr algn="just"/>
            <a:r>
              <a:rPr lang="en-US" dirty="0" smtClean="0"/>
              <a:t>The parameters to the </a:t>
            </a:r>
            <a:r>
              <a:rPr lang="en-US" dirty="0" err="1" smtClean="0"/>
              <a:t>makeLineItem</a:t>
            </a:r>
            <a:r>
              <a:rPr lang="en-US" dirty="0" smtClean="0"/>
              <a:t> message include the quantity, so that the </a:t>
            </a:r>
            <a:r>
              <a:rPr lang="en-US" dirty="0" err="1" smtClean="0"/>
              <a:t>SalesLineItem</a:t>
            </a:r>
            <a:r>
              <a:rPr lang="en-US" dirty="0" smtClean="0"/>
              <a:t> can record it, and the </a:t>
            </a:r>
            <a:r>
              <a:rPr lang="en-US" dirty="0" err="1" smtClean="0"/>
              <a:t>ProductDescription</a:t>
            </a:r>
            <a:r>
              <a:rPr lang="en-US" dirty="0" smtClean="0"/>
              <a:t> that matches the </a:t>
            </a:r>
            <a:r>
              <a:rPr lang="en-US" dirty="0" err="1" smtClean="0"/>
              <a:t>itemID</a:t>
            </a:r>
            <a:r>
              <a:rPr lang="en-US" dirty="0" smtClean="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Design </a:t>
            </a:r>
            <a:r>
              <a:rPr lang="en-US" b="1" dirty="0" err="1" smtClean="0"/>
              <a:t>enterItem</a:t>
            </a:r>
            <a:r>
              <a:rPr lang="en-US" b="1" dirty="0" smtClean="0"/>
              <a:t>?</a:t>
            </a:r>
            <a:endParaRPr lang="en-US" dirty="0"/>
          </a:p>
        </p:txBody>
      </p:sp>
      <p:sp>
        <p:nvSpPr>
          <p:cNvPr id="3" name="Date Placeholder 2"/>
          <p:cNvSpPr>
            <a:spLocks noGrp="1"/>
          </p:cNvSpPr>
          <p:nvPr>
            <p:ph type="dt" sz="half" idx="10"/>
          </p:nvPr>
        </p:nvSpPr>
        <p:spPr/>
        <p:txBody>
          <a:bodyPr/>
          <a:lstStyle/>
          <a:p>
            <a:fld id="{6AFFEB6B-FF86-4C1A-B987-3E4C20439867}" type="datetime1">
              <a:rPr lang="en-US" smtClean="0"/>
              <a:pPr/>
              <a:t>3/19/2009</a:t>
            </a:fld>
            <a:endParaRPr lang="en-US"/>
          </a:p>
        </p:txBody>
      </p:sp>
      <p:sp>
        <p:nvSpPr>
          <p:cNvPr id="4" name="Footer Placeholder 3"/>
          <p:cNvSpPr>
            <a:spLocks noGrp="1"/>
          </p:cNvSpPr>
          <p:nvPr>
            <p:ph type="ftr" sz="quarter" idx="11"/>
          </p:nvPr>
        </p:nvSpPr>
        <p:spPr/>
        <p:txBody>
          <a:bodyPr/>
          <a:lstStyle/>
          <a:p>
            <a:r>
              <a:rPr lang="en-US" smtClean="0"/>
              <a:t>Introduction to Object –Oriented Analysis and Design and Unified Process</a:t>
            </a:r>
            <a:endParaRPr lang="en-US"/>
          </a:p>
        </p:txBody>
      </p:sp>
      <p:sp>
        <p:nvSpPr>
          <p:cNvPr id="5" name="Slide Number Placeholder 4"/>
          <p:cNvSpPr>
            <a:spLocks noGrp="1"/>
          </p:cNvSpPr>
          <p:nvPr>
            <p:ph type="sldNum" sz="quarter" idx="12"/>
          </p:nvPr>
        </p:nvSpPr>
        <p:spPr/>
        <p:txBody>
          <a:bodyPr/>
          <a:lstStyle/>
          <a:p>
            <a:fld id="{C44C1EC3-F718-4B2A-B133-9EBECDEA48EA}" type="slidenum">
              <a:rPr lang="en-US" smtClean="0"/>
              <a:pPr/>
              <a:t>9</a:t>
            </a:fld>
            <a:endParaRPr lang="en-US"/>
          </a:p>
        </p:txBody>
      </p:sp>
      <p:sp>
        <p:nvSpPr>
          <p:cNvPr id="6" name="Content Placeholder 5"/>
          <p:cNvSpPr>
            <a:spLocks noGrp="1"/>
          </p:cNvSpPr>
          <p:nvPr>
            <p:ph sz="quarter" idx="1"/>
          </p:nvPr>
        </p:nvSpPr>
        <p:spPr/>
        <p:txBody>
          <a:bodyPr>
            <a:normAutofit fontScale="70000" lnSpcReduction="20000"/>
          </a:bodyPr>
          <a:lstStyle/>
          <a:p>
            <a:pPr>
              <a:buNone/>
            </a:pPr>
            <a:r>
              <a:rPr lang="en-US" b="1" dirty="0" smtClean="0"/>
              <a:t>Finding a </a:t>
            </a:r>
            <a:r>
              <a:rPr lang="en-US" b="1" dirty="0" err="1" smtClean="0"/>
              <a:t>ProductDescription</a:t>
            </a:r>
            <a:endParaRPr lang="en-US" b="1" dirty="0" smtClean="0"/>
          </a:p>
          <a:p>
            <a:r>
              <a:rPr lang="en-US" dirty="0" smtClean="0"/>
              <a:t>The </a:t>
            </a:r>
            <a:r>
              <a:rPr lang="en-US" dirty="0" err="1" smtClean="0"/>
              <a:t>SalesLineItem</a:t>
            </a:r>
            <a:r>
              <a:rPr lang="en-US" dirty="0" smtClean="0"/>
              <a:t> needs to be associated with the </a:t>
            </a:r>
            <a:r>
              <a:rPr lang="en-US" dirty="0" err="1" smtClean="0"/>
              <a:t>ProductDescription</a:t>
            </a:r>
            <a:r>
              <a:rPr lang="en-US" dirty="0" smtClean="0"/>
              <a:t> that matches the incoming </a:t>
            </a:r>
            <a:r>
              <a:rPr lang="en-US" dirty="0" err="1" smtClean="0"/>
              <a:t>itemID</a:t>
            </a:r>
            <a:r>
              <a:rPr lang="en-US" dirty="0" smtClean="0"/>
              <a:t>. This implies that we must retrieve a Product-Description, based on an </a:t>
            </a:r>
            <a:r>
              <a:rPr lang="en-US" dirty="0" err="1" smtClean="0"/>
              <a:t>itemID</a:t>
            </a:r>
            <a:r>
              <a:rPr lang="en-US" dirty="0" smtClean="0"/>
              <a:t> match.</a:t>
            </a:r>
          </a:p>
          <a:p>
            <a:pPr>
              <a:buNone/>
            </a:pPr>
            <a:r>
              <a:rPr lang="en-US" b="1" dirty="0" smtClean="0"/>
              <a:t>Who </a:t>
            </a:r>
            <a:r>
              <a:rPr lang="en-US" b="1" dirty="0" smtClean="0"/>
              <a:t>should be responsible for knowing a </a:t>
            </a:r>
            <a:r>
              <a:rPr lang="en-US" b="1" dirty="0" err="1" smtClean="0"/>
              <a:t>ProductDescription</a:t>
            </a:r>
            <a:r>
              <a:rPr lang="en-US" b="1" dirty="0" smtClean="0"/>
              <a:t>, based on an </a:t>
            </a:r>
            <a:r>
              <a:rPr lang="en-US" b="1" dirty="0" err="1" smtClean="0"/>
              <a:t>itemID</a:t>
            </a:r>
            <a:r>
              <a:rPr lang="en-US" b="1" dirty="0" smtClean="0"/>
              <a:t> match?</a:t>
            </a:r>
          </a:p>
          <a:p>
            <a:pPr algn="just"/>
            <a:r>
              <a:rPr lang="en-US" dirty="0" smtClean="0"/>
              <a:t>Now </a:t>
            </a:r>
            <a:r>
              <a:rPr lang="en-US" dirty="0" smtClean="0"/>
              <a:t>we see our first application of Information Expert in the design</a:t>
            </a:r>
            <a:r>
              <a:rPr lang="en-US" dirty="0" smtClean="0"/>
              <a:t>. It </a:t>
            </a:r>
            <a:r>
              <a:rPr lang="en-US" dirty="0" smtClean="0"/>
              <a:t>suggests that the object that has the information required to fulfill the responsibility should do it. Who knows about all the </a:t>
            </a:r>
            <a:r>
              <a:rPr lang="en-US" dirty="0" err="1" smtClean="0"/>
              <a:t>ProductDescription</a:t>
            </a:r>
            <a:r>
              <a:rPr lang="en-US" dirty="0" smtClean="0"/>
              <a:t> objects?</a:t>
            </a:r>
          </a:p>
          <a:p>
            <a:pPr algn="just"/>
            <a:r>
              <a:rPr lang="en-US" dirty="0" smtClean="0"/>
              <a:t>Analyzing the Domain Model reveals that the </a:t>
            </a:r>
            <a:r>
              <a:rPr lang="en-US" dirty="0" err="1" smtClean="0"/>
              <a:t>ProductCatalog</a:t>
            </a:r>
            <a:r>
              <a:rPr lang="en-US" dirty="0" smtClean="0"/>
              <a:t> logically contains all the </a:t>
            </a:r>
            <a:r>
              <a:rPr lang="en-US" dirty="0" err="1" smtClean="0"/>
              <a:t>ProductDescriptions</a:t>
            </a:r>
            <a:r>
              <a:rPr lang="en-US" dirty="0" smtClean="0"/>
              <a:t>. Once again, taking inspiration from the domain, we design software classes with similar organization: a software </a:t>
            </a:r>
            <a:r>
              <a:rPr lang="en-US" dirty="0" err="1" smtClean="0"/>
              <a:t>ProductCatalog</a:t>
            </a:r>
            <a:r>
              <a:rPr lang="en-US" dirty="0" smtClean="0"/>
              <a:t> will contain software </a:t>
            </a:r>
            <a:r>
              <a:rPr lang="en-US" dirty="0" err="1" smtClean="0"/>
              <a:t>ProductDescriptions</a:t>
            </a:r>
            <a:r>
              <a:rPr lang="en-US" dirty="0" smtClean="0"/>
              <a:t>.</a:t>
            </a:r>
          </a:p>
          <a:p>
            <a:r>
              <a:rPr lang="en-US" dirty="0" smtClean="0"/>
              <a:t>With that decided, then by Information Expert </a:t>
            </a:r>
            <a:r>
              <a:rPr lang="en-US" dirty="0" err="1" smtClean="0"/>
              <a:t>ProductCatalog</a:t>
            </a:r>
            <a:r>
              <a:rPr lang="en-US" dirty="0" smtClean="0"/>
              <a:t> is a good candidate for this lookup responsibility since it knows all the </a:t>
            </a:r>
            <a:r>
              <a:rPr lang="en-US" dirty="0" err="1" smtClean="0"/>
              <a:t>ProductDescription</a:t>
            </a:r>
            <a:r>
              <a:rPr lang="en-US" dirty="0" smtClean="0"/>
              <a:t> objects</a:t>
            </a:r>
            <a:r>
              <a:rPr lang="en-US" dirty="0" smtClean="0"/>
              <a:t>. The </a:t>
            </a:r>
            <a:r>
              <a:rPr lang="en-US" dirty="0" smtClean="0"/>
              <a:t>lookup can be implemented, for example, with a method called </a:t>
            </a:r>
            <a:r>
              <a:rPr lang="en-US" dirty="0" err="1" smtClean="0"/>
              <a:t>getProductDescription</a:t>
            </a:r>
            <a:r>
              <a:rPr lang="en-US" dirty="0" smtClean="0"/>
              <a:t> (abbreviated as </a:t>
            </a:r>
            <a:r>
              <a:rPr lang="en-US" dirty="0" err="1" smtClean="0"/>
              <a:t>getProductDesc</a:t>
            </a:r>
            <a:r>
              <a:rPr lang="en-US" dirty="0" smtClean="0"/>
              <a:t> in some of the diagrams)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1706</TotalTime>
  <Words>3302</Words>
  <Application>Microsoft Office PowerPoint</Application>
  <PresentationFormat>On-screen Show (4:3)</PresentationFormat>
  <Paragraphs>256</Paragraphs>
  <Slides>35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Equity</vt:lpstr>
      <vt:lpstr>Visio</vt:lpstr>
      <vt:lpstr>Lecture 10: Object Design Example with GRASP</vt:lpstr>
      <vt:lpstr>Objectives:</vt:lpstr>
      <vt:lpstr>What is a Use Case Realization?</vt:lpstr>
      <vt:lpstr>Use Case Realizations for the NextGen Iteration</vt:lpstr>
      <vt:lpstr>Use Case Realizations for the NextGen Iteration</vt:lpstr>
      <vt:lpstr>How to Design makeNewSale?</vt:lpstr>
      <vt:lpstr>makeNewSale design</vt:lpstr>
      <vt:lpstr>How to Design enterItem?</vt:lpstr>
      <vt:lpstr>How to Design enterItem?</vt:lpstr>
      <vt:lpstr>Visibility to a ProductCatalog</vt:lpstr>
      <vt:lpstr>The enterItem interaction diagram. Dynamic view</vt:lpstr>
      <vt:lpstr>Partial DCD related to the enterItem design. Static view.</vt:lpstr>
      <vt:lpstr>Retrieving ProductDescriptions from a Database</vt:lpstr>
      <vt:lpstr>How to Design endSale?</vt:lpstr>
      <vt:lpstr>endSale design</vt:lpstr>
      <vt:lpstr>Calculating the Sale Total</vt:lpstr>
      <vt:lpstr>Calculating the Sale Total</vt:lpstr>
      <vt:lpstr>How to Design makePayment?</vt:lpstr>
      <vt:lpstr>Logging a Sale</vt:lpstr>
      <vt:lpstr>Logging a Sale</vt:lpstr>
      <vt:lpstr>Logging a Sale</vt:lpstr>
      <vt:lpstr>Calculating the Balance</vt:lpstr>
      <vt:lpstr>Calculating the Balance</vt:lpstr>
      <vt:lpstr>The Final NextGen DCD for Iteration-1</vt:lpstr>
      <vt:lpstr>How to Connect the UI Layer to the Domain Layer?</vt:lpstr>
      <vt:lpstr>Connecting the UI and domain layers</vt:lpstr>
      <vt:lpstr>Showing running total</vt:lpstr>
      <vt:lpstr>Showing running total</vt:lpstr>
      <vt:lpstr>Initialization and the 'Start Up' Use Case</vt:lpstr>
      <vt:lpstr>How do Applications Start Up?</vt:lpstr>
      <vt:lpstr>How do Applications Start Up?</vt:lpstr>
      <vt:lpstr>Choosing the Initial Domain Object</vt:lpstr>
      <vt:lpstr>Store.create Design</vt:lpstr>
      <vt:lpstr>Store.create Design</vt:lpstr>
      <vt:lpstr>Creator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Object Oriented Analysis and Design (OOAD)</dc:title>
  <dc:creator>Anna</dc:creator>
  <cp:lastModifiedBy>Anna</cp:lastModifiedBy>
  <cp:revision>250</cp:revision>
  <dcterms:created xsi:type="dcterms:W3CDTF">2009-02-17T10:36:19Z</dcterms:created>
  <dcterms:modified xsi:type="dcterms:W3CDTF">2009-03-19T17:01:38Z</dcterms:modified>
</cp:coreProperties>
</file>