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59" r:id="rId5"/>
    <p:sldId id="260" r:id="rId6"/>
    <p:sldId id="262" r:id="rId7"/>
    <p:sldId id="264" r:id="rId8"/>
    <p:sldId id="265" r:id="rId9"/>
    <p:sldId id="268" r:id="rId10"/>
    <p:sldId id="266" r:id="rId11"/>
    <p:sldId id="267" r:id="rId12"/>
    <p:sldId id="269" r:id="rId13"/>
    <p:sldId id="271" r:id="rId14"/>
    <p:sldId id="272" r:id="rId15"/>
    <p:sldId id="273" r:id="rId16"/>
    <p:sldId id="274" r:id="rId17"/>
    <p:sldId id="275" r:id="rId18"/>
    <p:sldId id="276" r:id="rId19"/>
    <p:sldId id="277" r:id="rId20"/>
    <p:sldId id="278"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08"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A80645-269F-4C1C-9A18-C71803EB228E}" type="datetimeFigureOut">
              <a:rPr lang="en-US" smtClean="0"/>
              <a:pPr/>
              <a:t>3/2/2009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981D5A-A7C6-4F41-9D11-6F259D94F0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81D5A-A7C6-4F41-9D11-6F259D94F03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D42AD6-FC67-4FB6-BA91-5DC9CC240C5B}" type="datetime1">
              <a:rPr lang="en-US" smtClean="0"/>
              <a:pPr/>
              <a:t>3/2/2009</a:t>
            </a:fld>
            <a:endParaRPr lang="en-US"/>
          </a:p>
        </p:txBody>
      </p:sp>
      <p:sp>
        <p:nvSpPr>
          <p:cNvPr id="17" name="Footer Placeholder 16"/>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44C1EC3-F718-4B2A-B133-9EBECDEA48E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627A9-8786-43FD-80CB-CFF2EB873BD3}" type="datetime1">
              <a:rPr lang="en-US" smtClean="0"/>
              <a:pPr/>
              <a:t>3/2/2009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3E8565-7C30-4F02-AAFE-EB8FDE7C92D6}" type="datetime1">
              <a:rPr lang="en-US" smtClean="0"/>
              <a:pPr/>
              <a:t>3/2/2009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AFFEB6B-FF86-4C1A-B987-3E4C20439867}" type="datetime1">
              <a:rPr lang="en-US" smtClean="0"/>
              <a:pPr/>
              <a:t>3/2/2009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9EE814-F13A-41F5-AEC1-7BC1041F7F81}" type="datetime1">
              <a:rPr lang="en-US" smtClean="0"/>
              <a:pPr/>
              <a:t>3/2/2009</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Introduction to Object –Oriented Analysis and Design and Unified Process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44C1EC3-F718-4B2A-B133-9EBECDEA48E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D70A6A-2D38-4E3B-A5C4-85724FA80A3A}" type="datetime1">
              <a:rPr lang="en-US" smtClean="0"/>
              <a:pPr/>
              <a:t>3/2/2009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D6C81D4-0341-4B2D-81F7-D33602D0A4DE}" type="datetime1">
              <a:rPr lang="en-US" smtClean="0"/>
              <a:pPr/>
              <a:t>3/2/2009</a:t>
            </a:fld>
            <a:endParaRPr lang="en-US"/>
          </a:p>
        </p:txBody>
      </p:sp>
      <p:sp>
        <p:nvSpPr>
          <p:cNvPr id="8" name="Footer Placeholder 7"/>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9" name="Slide Number Placeholder 8"/>
          <p:cNvSpPr>
            <a:spLocks noGrp="1"/>
          </p:cNvSpPr>
          <p:nvPr>
            <p:ph type="sldNum" sz="quarter" idx="12"/>
          </p:nvPr>
        </p:nvSpPr>
        <p:spPr/>
        <p:txBody>
          <a:bodyPr/>
          <a:lstStyle/>
          <a:p>
            <a:fld id="{C44C1EC3-F718-4B2A-B133-9EBECDEA48E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B853CD-FCB3-492F-94EE-EBD4770D33CF}"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56B37-ADA7-4DCF-BB13-8A2DE535F450}" type="datetime1">
              <a:rPr lang="en-US" smtClean="0"/>
              <a:pPr/>
              <a:t>3/2/2009</a:t>
            </a:fld>
            <a:endParaRPr lang="en-US"/>
          </a:p>
        </p:txBody>
      </p:sp>
      <p:sp>
        <p:nvSpPr>
          <p:cNvPr id="3" name="Footer Placeholder 2"/>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4" name="Slide Number Placeholder 3"/>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7DF195-300C-4AF1-AD03-8A60218C932D}" type="datetime1">
              <a:rPr lang="en-US" smtClean="0"/>
              <a:pPr/>
              <a:t>3/2/2009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663046-88C2-40F9-9274-DC00D6E7E0C0}" type="datetime1">
              <a:rPr lang="en-US" smtClean="0"/>
              <a:pPr/>
              <a:t>3/2/2009</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44C1EC3-F718-4B2A-B133-9EBECDEA48E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F71221A-0AE5-4B0A-AFD8-641255D42B47}" type="datetime1">
              <a:rPr lang="en-US" smtClean="0"/>
              <a:pPr/>
              <a:t>3/2/2009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Introduction to Object –Oriented Analysis and Design and Unified Process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44C1EC3-F718-4B2A-B133-9EBECDEA48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s>
</file>

<file path=ppt/slides/_rels/slide21.xml.rels><?xml version="1.0" encoding="UTF-8" standalone="yes"?>
<Relationships xmlns="http://schemas.openxmlformats.org/package/2006/relationships"><Relationship Id="rId3" Type="http://schemas.openxmlformats.org/officeDocument/2006/relationships/hyperlink" Target="http://www.agilemodeling.com/" TargetMode="External"/><Relationship Id="rId2" Type="http://schemas.openxmlformats.org/officeDocument/2006/relationships/hyperlink" Target="http://www.agileallianc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Anna </a:t>
            </a:r>
            <a:r>
              <a:rPr lang="en-US" dirty="0" err="1" smtClean="0"/>
              <a:t>Sikharulidze</a:t>
            </a:r>
            <a:endParaRPr lang="en-US" dirty="0" smtClean="0"/>
          </a:p>
          <a:p>
            <a:r>
              <a:rPr lang="en-US" dirty="0" err="1" smtClean="0"/>
              <a:t>Iv.Javakhishvili</a:t>
            </a:r>
            <a:r>
              <a:rPr lang="en-US" dirty="0" smtClean="0"/>
              <a:t> Tbilisi State University</a:t>
            </a:r>
            <a:endParaRPr lang="en-US" dirty="0"/>
          </a:p>
        </p:txBody>
      </p:sp>
      <p:sp>
        <p:nvSpPr>
          <p:cNvPr id="4" name="Date Placeholder 3"/>
          <p:cNvSpPr>
            <a:spLocks noGrp="1"/>
          </p:cNvSpPr>
          <p:nvPr>
            <p:ph type="dt" sz="half" idx="10"/>
          </p:nvPr>
        </p:nvSpPr>
        <p:spPr/>
        <p:txBody>
          <a:bodyPr/>
          <a:lstStyle/>
          <a:p>
            <a:fld id="{5F6825B4-F898-4C5A-8A80-C4A34869E10B}" type="datetime1">
              <a:rPr lang="en-US" smtClean="0"/>
              <a:pPr/>
              <a:t>3/2/2009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a:t>
            </a:fld>
            <a:endParaRPr lang="en-US"/>
          </a:p>
        </p:txBody>
      </p:sp>
      <p:sp>
        <p:nvSpPr>
          <p:cNvPr id="2" name="Title 1"/>
          <p:cNvSpPr>
            <a:spLocks noGrp="1"/>
          </p:cNvSpPr>
          <p:nvPr>
            <p:ph type="ctrTitle"/>
          </p:nvPr>
        </p:nvSpPr>
        <p:spPr/>
        <p:txBody>
          <a:bodyPr>
            <a:normAutofit/>
          </a:bodyPr>
          <a:lstStyle/>
          <a:p>
            <a:r>
              <a:rPr lang="en-US" dirty="0" smtClean="0"/>
              <a:t>Lecture 2: </a:t>
            </a:r>
            <a:r>
              <a:rPr b="1" smtClean="0"/>
              <a:t>Iterative, Evolutionary, and Agile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to Iterative Development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10</a:t>
            </a:fld>
            <a:endParaRPr lang="en-US"/>
          </a:p>
        </p:txBody>
      </p:sp>
      <p:sp>
        <p:nvSpPr>
          <p:cNvPr id="6" name="Content Placeholder 5"/>
          <p:cNvSpPr>
            <a:spLocks noGrp="1"/>
          </p:cNvSpPr>
          <p:nvPr>
            <p:ph sz="quarter" idx="1"/>
          </p:nvPr>
        </p:nvSpPr>
        <p:spPr/>
        <p:txBody>
          <a:bodyPr>
            <a:normAutofit fontScale="92500" lnSpcReduction="10000"/>
          </a:bodyPr>
          <a:lstStyle/>
          <a:p>
            <a:r>
              <a:rPr lang="en-US" dirty="0" smtClean="0"/>
              <a:t>less project failure, better productivity, and lower defect rates; shown by research into iterative and evolutionary methods</a:t>
            </a:r>
          </a:p>
          <a:p>
            <a:r>
              <a:rPr lang="en-US" dirty="0" smtClean="0"/>
              <a:t>early rather than late mitigation of high risks (technical, requirements, objectives, usability, and so forth)</a:t>
            </a:r>
          </a:p>
          <a:p>
            <a:r>
              <a:rPr lang="en-US" dirty="0" smtClean="0"/>
              <a:t>early visible progress</a:t>
            </a:r>
          </a:p>
          <a:p>
            <a:r>
              <a:rPr lang="en-US" dirty="0" smtClean="0"/>
              <a:t>early feedback, user engagement, and adaptation, leading to a refined system that more closely meets the real needs of the stakeholders</a:t>
            </a:r>
          </a:p>
          <a:p>
            <a:r>
              <a:rPr lang="en-US" dirty="0" smtClean="0"/>
              <a:t>managed complexity; the team is not overwhelmed by "analysis paralysis" or very long and complex steps</a:t>
            </a:r>
          </a:p>
          <a:p>
            <a:r>
              <a:rPr lang="en-US" dirty="0" smtClean="0"/>
              <a:t>the learning within an iteration can be methodically used to improve the development process itself, iteration by iteration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About the Waterfall Lifecycle?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11</a:t>
            </a:fld>
            <a:endParaRPr lang="en-US"/>
          </a:p>
        </p:txBody>
      </p:sp>
      <p:sp>
        <p:nvSpPr>
          <p:cNvPr id="6" name="Content Placeholder 5"/>
          <p:cNvSpPr>
            <a:spLocks noGrp="1"/>
          </p:cNvSpPr>
          <p:nvPr>
            <p:ph sz="quarter" idx="1"/>
          </p:nvPr>
        </p:nvSpPr>
        <p:spPr/>
        <p:txBody>
          <a:bodyPr>
            <a:normAutofit fontScale="70000" lnSpcReduction="20000"/>
          </a:bodyPr>
          <a:lstStyle/>
          <a:p>
            <a:r>
              <a:rPr lang="en-US" dirty="0" smtClean="0"/>
              <a:t>In a waterfall (or sequential) lifecycle process there is an attempt to define (in detail) all or most of the requirements before programming. And often, to create a thorough design (or set of models) before programming. Likewise, an attempt to define a "reliable" plan or schedule near the start not that it will be.</a:t>
            </a:r>
          </a:p>
          <a:p>
            <a:r>
              <a:rPr lang="en-US" dirty="0" smtClean="0"/>
              <a:t>Research now shows conclusively that the 1960s and 1970s-era advice to apply the waterfall was ironically a poor practice for most software projects, rather than a skillful approach. It is strongly associated with high rates of failure, lower productivity, and higher defect rates (than iterative projects). On average, 45% of the features in waterfall requirements are never used, and early waterfall schedules and estimates vary up to 400% from the final </a:t>
            </a:r>
            <a:r>
              <a:rPr lang="en-US" dirty="0" err="1" smtClean="0"/>
              <a:t>actuals</a:t>
            </a:r>
            <a:r>
              <a:rPr lang="en-US" dirty="0" smtClean="0"/>
              <a:t>. </a:t>
            </a:r>
          </a:p>
          <a:p>
            <a:r>
              <a:rPr lang="en-US" dirty="0" smtClean="0"/>
              <a:t>There isn't one simple answer to why the waterfall is so failure-prone, but it is strongly related to a key false assumption underlying many failed software projects that the specifications are predictable and stable and can be correctly defined at the start, with low change rates. This turns out to be far from accurate and a costly misunderstanding. One study showed that a typical software project experienced a 25% change in requirements . And this trend was corroborated in another major study of thousands of software projects, with change rates that go even higher35% to 50% for large projects.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Agile Methods and Attitudes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12</a:t>
            </a:fld>
            <a:endParaRPr lang="en-US"/>
          </a:p>
        </p:txBody>
      </p:sp>
      <p:sp>
        <p:nvSpPr>
          <p:cNvPr id="6" name="Content Placeholder 5"/>
          <p:cNvSpPr>
            <a:spLocks noGrp="1"/>
          </p:cNvSpPr>
          <p:nvPr>
            <p:ph sz="quarter" idx="1"/>
          </p:nvPr>
        </p:nvSpPr>
        <p:spPr/>
        <p:txBody>
          <a:bodyPr>
            <a:normAutofit lnSpcReduction="10000"/>
          </a:bodyPr>
          <a:lstStyle/>
          <a:p>
            <a:r>
              <a:rPr lang="en-US" dirty="0" smtClean="0"/>
              <a:t>Agile development methods usually apply </a:t>
            </a:r>
            <a:r>
              <a:rPr lang="en-US" dirty="0" err="1" smtClean="0"/>
              <a:t>timeboxed</a:t>
            </a:r>
            <a:r>
              <a:rPr lang="en-US" dirty="0" smtClean="0"/>
              <a:t> iterative and evolutionary development, employ adaptive planning, promote incremental delivery, and include other values and practices that encourage agility - rapid and flexible response to change.</a:t>
            </a:r>
          </a:p>
          <a:p>
            <a:r>
              <a:rPr lang="en-US" dirty="0" smtClean="0"/>
              <a:t>It is not possible to exactly define agile methods, as specific practices vary widely. However, short </a:t>
            </a:r>
            <a:r>
              <a:rPr lang="en-US" dirty="0" err="1" smtClean="0"/>
              <a:t>timeboxed</a:t>
            </a:r>
            <a:r>
              <a:rPr lang="en-US" dirty="0" smtClean="0"/>
              <a:t> iterations with evolutionary refinement of plans, requirements, and design is a basic practice the methods share. In addition, they promote practices and principles that reflect an agile sensibility of simplicity, lightness, communication, self-organizing teams, and more.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Agile Modeling</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13</a:t>
            </a:fld>
            <a:endParaRPr lang="en-US"/>
          </a:p>
        </p:txBody>
      </p:sp>
      <p:sp>
        <p:nvSpPr>
          <p:cNvPr id="6" name="Content Placeholder 5"/>
          <p:cNvSpPr>
            <a:spLocks noGrp="1"/>
          </p:cNvSpPr>
          <p:nvPr>
            <p:ph sz="quarter" idx="1"/>
          </p:nvPr>
        </p:nvSpPr>
        <p:spPr/>
        <p:txBody>
          <a:bodyPr>
            <a:normAutofit lnSpcReduction="10000"/>
          </a:bodyPr>
          <a:lstStyle/>
          <a:p>
            <a:pPr>
              <a:buNone/>
            </a:pPr>
            <a:r>
              <a:rPr lang="en-US" dirty="0" smtClean="0"/>
              <a:t>Main idea of modeling:</a:t>
            </a:r>
          </a:p>
          <a:p>
            <a:pPr algn="ctr">
              <a:buNone/>
            </a:pPr>
            <a:r>
              <a:rPr lang="en-US" b="1" dirty="0" smtClean="0">
                <a:solidFill>
                  <a:srgbClr val="FFC000"/>
                </a:solidFill>
              </a:rPr>
              <a:t>The purpose of modeling (sketching UML, …) is primarily to understand, not to document.</a:t>
            </a:r>
          </a:p>
          <a:p>
            <a:pPr algn="just">
              <a:buNone/>
            </a:pPr>
            <a:r>
              <a:rPr lang="en-US" dirty="0" smtClean="0"/>
              <a:t> That is, the very act of modeling can and should provide a way to better understand the problem or solution space. From this viewpoint, the purpose of "doing UML" (which should really mean "doing OOA/D") is not for a designer to create many detailed UML diagrams that are handed off to a programmer (which is a very un-agile and waterfall-oriented mindset), but rather to quickly explore (more quickly than with code) alternatives and the path to a good OO design.</a:t>
            </a:r>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Practices of </a:t>
            </a:r>
            <a:r>
              <a:rPr lang="en-US" b="1" dirty="0" smtClean="0"/>
              <a:t>Agile Modeling</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14</a:t>
            </a:fld>
            <a:endParaRPr lang="en-US"/>
          </a:p>
        </p:txBody>
      </p:sp>
      <p:sp>
        <p:nvSpPr>
          <p:cNvPr id="6" name="Content Placeholder 5"/>
          <p:cNvSpPr>
            <a:spLocks noGrp="1"/>
          </p:cNvSpPr>
          <p:nvPr>
            <p:ph sz="quarter" idx="1"/>
          </p:nvPr>
        </p:nvSpPr>
        <p:spPr/>
        <p:txBody>
          <a:bodyPr>
            <a:normAutofit fontScale="47500" lnSpcReduction="20000"/>
          </a:bodyPr>
          <a:lstStyle/>
          <a:p>
            <a:r>
              <a:rPr lang="en-US" sz="2500" dirty="0" smtClean="0"/>
              <a:t>Adopting an agile method does not mean avoiding any modeling; that's a misunderstanding. Many agile methods, such as Feature-Driven Development, DSDM, and Scrum, normally include significant modeling sessions. Even the XP founders, from perhaps the most well-known agile method with the least emphasis on modeling, endorsed agile modeling as practiced by many modelers over the years.</a:t>
            </a:r>
          </a:p>
          <a:p>
            <a:r>
              <a:rPr lang="en-US" sz="2500" dirty="0" smtClean="0"/>
              <a:t>The purpose of modeling and models is primarily to support understanding and communication, not documentation.</a:t>
            </a:r>
          </a:p>
          <a:p>
            <a:r>
              <a:rPr lang="en-US" sz="2500" dirty="0" smtClean="0"/>
              <a:t>Don't model or apply the UML to all or most of the software design. Defer simple or straightforward design problems until programming solve them while programming and testing. Model and apply the UML for the smaller percentage of unusual, difficult, tricky parts of the design space.</a:t>
            </a:r>
          </a:p>
          <a:p>
            <a:r>
              <a:rPr lang="en-US" sz="2500" dirty="0" smtClean="0"/>
              <a:t>Use the simplest tool possible. Prefer "low energy" creativity-enhancing simple tools that support rapid input and change. Also, choose tools that support large visual spaces. For example, prefer sketching UML on whiteboards, and capturing the diagrams with a digital camera</a:t>
            </a:r>
            <a:r>
              <a:rPr lang="en-US" sz="2500" dirty="0" smtClean="0"/>
              <a:t>.</a:t>
            </a:r>
            <a:endParaRPr lang="en-US" sz="2500" dirty="0" smtClean="0"/>
          </a:p>
          <a:p>
            <a:pPr lvl="1"/>
            <a:r>
              <a:rPr lang="en-US" sz="2500" dirty="0" smtClean="0"/>
              <a:t>This doesn't mean UML CASE tools or word processors can't be used or have no value, but especially for the creative work of discovery, sketching on whiteboards supports quick creative flow and change. The key rule is ease and agility, whatever the technology.</a:t>
            </a:r>
          </a:p>
          <a:p>
            <a:r>
              <a:rPr lang="en-US" sz="2500" dirty="0" smtClean="0"/>
              <a:t>Don't model alone, model in pairs (or triads) at the whiteboard, in the awareness that the purpose of modeling is to discover, understand, and share that understanding. Rotate the pen sketching across the members so that all participate.</a:t>
            </a:r>
          </a:p>
          <a:p>
            <a:r>
              <a:rPr lang="en-US" sz="2500" dirty="0" smtClean="0"/>
              <a:t>Create models in parallel. For example, on one whiteboard start sketching a dynamic-view UML interaction diagram, and on another whiteboard, start sketching the complementary static-view UML class diagram. Develop the two models (two views) together, switching back and forth.</a:t>
            </a:r>
          </a:p>
          <a:p>
            <a:r>
              <a:rPr lang="en-US" sz="2500" dirty="0" smtClean="0"/>
              <a:t>Use "good enough" simple notation while sketching with a pen on whiteboards. Exact UML details aren't important, as long as the modelers understand each other. Stick to simple, frequently used UML elements.</a:t>
            </a:r>
          </a:p>
          <a:p>
            <a:r>
              <a:rPr lang="en-US" sz="2500" dirty="0" smtClean="0"/>
              <a:t>Know that all models will be inaccurate, and the final code or design different, sometimes dramatically different than the model. Only tested code demonstrates the true design; all prior diagrams are incomplete hints, best treated lightly as throw-away explorations.</a:t>
            </a:r>
          </a:p>
          <a:p>
            <a:r>
              <a:rPr lang="en-US" sz="2500" dirty="0" smtClean="0"/>
              <a:t>Developers themselves should do the OO design modeling, for themselves, not to create diagrams that are given to other programmers to implement an example of un-agile waterfall-oriented practices.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blinds(horizontal)">
                                      <p:cBhvr>
                                        <p:cTn id="5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Unified Process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15</a:t>
            </a:fld>
            <a:endParaRPr lang="en-US"/>
          </a:p>
        </p:txBody>
      </p:sp>
      <p:sp>
        <p:nvSpPr>
          <p:cNvPr id="6" name="Content Placeholder 5"/>
          <p:cNvSpPr>
            <a:spLocks noGrp="1"/>
          </p:cNvSpPr>
          <p:nvPr>
            <p:ph sz="quarter" idx="1"/>
          </p:nvPr>
        </p:nvSpPr>
        <p:spPr/>
        <p:txBody>
          <a:bodyPr>
            <a:normAutofit fontScale="62500" lnSpcReduction="20000"/>
          </a:bodyPr>
          <a:lstStyle/>
          <a:p>
            <a:r>
              <a:rPr lang="en-US" sz="2900" dirty="0" smtClean="0"/>
              <a:t>The Unified Process has emerged as a popular iterative software development process for building object-oriented systems. In particular, the Rational Unified Process or RUP, a detailed refinement of the Unified Process, has been widely adopted.</a:t>
            </a:r>
          </a:p>
          <a:p>
            <a:r>
              <a:rPr lang="en-US" sz="2900" dirty="0" smtClean="0"/>
              <a:t>The UP was not meant by its creators to be heavy or un-agile, although its large optional set of activities and artifacts have understandably led some to that impression. Rather, it was meant to be adopted and applied in the spirit of adaptability and lightness - an agile UP. Some examples of how this applies:</a:t>
            </a:r>
          </a:p>
          <a:p>
            <a:pPr lvl="1"/>
            <a:r>
              <a:rPr lang="en-US" sz="2600" dirty="0" smtClean="0"/>
              <a:t>Prefer a small set of UP activities and artifacts. Some projects will benefit more than others, but, in general, keep it simple. Remember that all UP artifacts are optional, and avoid creating them unless they add value. Focus on early programming, not early documenting.</a:t>
            </a:r>
          </a:p>
          <a:p>
            <a:pPr lvl="1"/>
            <a:r>
              <a:rPr lang="en-US" sz="2600" dirty="0" smtClean="0"/>
              <a:t>Since the UP is iterative and evolutionary, requirements and designs are not completed before implementation. They adaptively emerge through a series of iterations, based on feedback.</a:t>
            </a:r>
          </a:p>
          <a:p>
            <a:pPr lvl="1"/>
            <a:r>
              <a:rPr lang="en-US" sz="2600" dirty="0" smtClean="0"/>
              <a:t>Apply the UML with agile modeling practices.</a:t>
            </a:r>
          </a:p>
          <a:p>
            <a:pPr lvl="1"/>
            <a:r>
              <a:rPr lang="en-US" sz="2600" dirty="0" smtClean="0"/>
              <a:t>There isn't a detailed plan for the entire project. There is a high-level plan (called the Phase Plan) that estimates the project end date and other major milestones, but it does not detail the fine-grained steps to those milestones. A detailed plan (called the Iteration Plan) only plans with greater detail one iteration in advance. Detailed planning is done adaptively from iteration to iteration.</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Critical UP Practices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16</a:t>
            </a:fld>
            <a:endParaRPr lang="en-US"/>
          </a:p>
        </p:txBody>
      </p:sp>
      <p:sp>
        <p:nvSpPr>
          <p:cNvPr id="6" name="Content Placeholder 5"/>
          <p:cNvSpPr>
            <a:spLocks noGrp="1"/>
          </p:cNvSpPr>
          <p:nvPr>
            <p:ph sz="quarter" idx="1"/>
          </p:nvPr>
        </p:nvSpPr>
        <p:spPr/>
        <p:txBody>
          <a:bodyPr/>
          <a:lstStyle/>
          <a:p>
            <a:r>
              <a:rPr lang="en-US" dirty="0" smtClean="0"/>
              <a:t>tackle high-risk and high-value issues in early iterations</a:t>
            </a:r>
          </a:p>
          <a:p>
            <a:r>
              <a:rPr lang="en-US" dirty="0" smtClean="0"/>
              <a:t>continuously engage users for evaluation, feedback, and requirements</a:t>
            </a:r>
          </a:p>
          <a:p>
            <a:r>
              <a:rPr lang="en-US" dirty="0" smtClean="0"/>
              <a:t>build a cohesive, core architecture in early iterations</a:t>
            </a:r>
          </a:p>
          <a:p>
            <a:r>
              <a:rPr lang="en-US" dirty="0" smtClean="0"/>
              <a:t>continuously verify quality; test early, often, and realistically</a:t>
            </a:r>
          </a:p>
          <a:p>
            <a:r>
              <a:rPr lang="en-US" dirty="0" smtClean="0"/>
              <a:t>apply use cases where appropriate</a:t>
            </a:r>
          </a:p>
          <a:p>
            <a:r>
              <a:rPr lang="en-US" dirty="0" smtClean="0"/>
              <a:t>do some visual modeling (with the UML)</a:t>
            </a:r>
          </a:p>
          <a:p>
            <a:r>
              <a:rPr lang="en-US" dirty="0" smtClean="0"/>
              <a:t>carefully manage requirements</a:t>
            </a:r>
          </a:p>
          <a:p>
            <a:r>
              <a:rPr lang="en-US" dirty="0" smtClean="0"/>
              <a:t>practice change request and configuration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 Phases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17</a:t>
            </a:fld>
            <a:endParaRPr lang="en-US"/>
          </a:p>
        </p:txBody>
      </p:sp>
      <p:sp>
        <p:nvSpPr>
          <p:cNvPr id="6" name="Content Placeholder 5"/>
          <p:cNvSpPr>
            <a:spLocks noGrp="1"/>
          </p:cNvSpPr>
          <p:nvPr>
            <p:ph sz="quarter" idx="1"/>
          </p:nvPr>
        </p:nvSpPr>
        <p:spPr/>
        <p:txBody>
          <a:bodyPr>
            <a:normAutofit lnSpcReduction="10000"/>
          </a:bodyPr>
          <a:lstStyle/>
          <a:p>
            <a:pPr>
              <a:buNone/>
            </a:pPr>
            <a:r>
              <a:rPr lang="en-US" dirty="0" smtClean="0"/>
              <a:t>A UP project organizes the work and iterations across four major phases:</a:t>
            </a:r>
          </a:p>
          <a:p>
            <a:r>
              <a:rPr lang="en-US" b="1" dirty="0" smtClean="0"/>
              <a:t>Inception</a:t>
            </a:r>
            <a:r>
              <a:rPr lang="en-US" dirty="0" smtClean="0"/>
              <a:t> - approximate vision, business case, scope, vague estimates.</a:t>
            </a:r>
          </a:p>
          <a:p>
            <a:r>
              <a:rPr lang="en-US" b="1" dirty="0" smtClean="0"/>
              <a:t>Elaboration</a:t>
            </a:r>
            <a:r>
              <a:rPr lang="en-US" dirty="0" smtClean="0"/>
              <a:t> - refined vision, iterative implementation of the core architecture, resolution of high risks, identification of most requirements and scope, more realistic estimates.</a:t>
            </a:r>
          </a:p>
          <a:p>
            <a:r>
              <a:rPr lang="en-US" b="1" dirty="0" smtClean="0"/>
              <a:t>Construction</a:t>
            </a:r>
            <a:r>
              <a:rPr lang="en-US" dirty="0" smtClean="0"/>
              <a:t> - iterative implementation of the remaining lower risk and easier elements, and preparation for deployment.</a:t>
            </a:r>
          </a:p>
          <a:p>
            <a:r>
              <a:rPr lang="en-US" b="1" dirty="0" smtClean="0"/>
              <a:t>Transition</a:t>
            </a:r>
            <a:r>
              <a:rPr lang="en-US" dirty="0" smtClean="0"/>
              <a:t> - beta tests, deployment.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Schedule-oriented terms in the UP</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18</a:t>
            </a:fld>
            <a:endParaRPr lang="en-US"/>
          </a:p>
        </p:txBody>
      </p:sp>
      <p:graphicFrame>
        <p:nvGraphicFramePr>
          <p:cNvPr id="22531" name="Object 8"/>
          <p:cNvGraphicFramePr>
            <a:graphicFrameLocks noChangeAspect="1"/>
          </p:cNvGraphicFramePr>
          <p:nvPr>
            <p:ph sz="quarter" idx="1"/>
          </p:nvPr>
        </p:nvGraphicFramePr>
        <p:xfrm>
          <a:off x="914400" y="1676400"/>
          <a:ext cx="7215111" cy="3810000"/>
        </p:xfrm>
        <a:graphic>
          <a:graphicData uri="http://schemas.openxmlformats.org/presentationml/2006/ole">
            <p:oleObj spid="_x0000_s22531" name="Visio" r:id="rId3" imgW="5657760" imgH="2986920" progId="">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 Disciplines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19</a:t>
            </a:fld>
            <a:endParaRPr lang="en-US"/>
          </a:p>
        </p:txBody>
      </p:sp>
      <p:sp>
        <p:nvSpPr>
          <p:cNvPr id="6" name="Content Placeholder 5"/>
          <p:cNvSpPr>
            <a:spLocks noGrp="1"/>
          </p:cNvSpPr>
          <p:nvPr>
            <p:ph sz="quarter" idx="1"/>
          </p:nvPr>
        </p:nvSpPr>
        <p:spPr/>
        <p:txBody>
          <a:bodyPr>
            <a:normAutofit fontScale="92500" lnSpcReduction="10000"/>
          </a:bodyPr>
          <a:lstStyle/>
          <a:p>
            <a:pPr>
              <a:buNone/>
            </a:pPr>
            <a:r>
              <a:rPr lang="en-US" dirty="0" smtClean="0"/>
              <a:t>The UP describes work activities, such as writing a use case, within disciplines - a set of activities (and related artifacts) in one subject area, such as the activities within requirements analysis. In the UP, an artifact is the general term for any work product: code, Web graphics, database schema, text documents, diagrams, models, and so on.</a:t>
            </a:r>
          </a:p>
          <a:p>
            <a:pPr>
              <a:buNone/>
            </a:pPr>
            <a:r>
              <a:rPr lang="en-US" dirty="0" smtClean="0"/>
              <a:t>There are several disciplines in the UP; we will focus on some artifacts in the following three:</a:t>
            </a:r>
          </a:p>
          <a:p>
            <a:pPr lvl="1"/>
            <a:r>
              <a:rPr lang="en-US" dirty="0" smtClean="0"/>
              <a:t>Business Modeling  -  The Domain Model artifact, to visualize noteworthy concepts in the application domain.</a:t>
            </a:r>
          </a:p>
          <a:p>
            <a:pPr lvl="1"/>
            <a:r>
              <a:rPr lang="en-US" dirty="0" smtClean="0"/>
              <a:t>Requirements - The Use-Case </a:t>
            </a:r>
            <a:r>
              <a:rPr lang="en-US" smtClean="0"/>
              <a:t>Model artifact </a:t>
            </a:r>
            <a:r>
              <a:rPr lang="en-US" dirty="0" smtClean="0"/>
              <a:t>to capture functional and non-functional requirements.</a:t>
            </a:r>
          </a:p>
          <a:p>
            <a:pPr lvl="1"/>
            <a:r>
              <a:rPr lang="en-US" dirty="0" smtClean="0"/>
              <a:t>Design - The Design Model artifact, to design the software objects.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4" name="Date Placeholder 3"/>
          <p:cNvSpPr>
            <a:spLocks noGrp="1"/>
          </p:cNvSpPr>
          <p:nvPr>
            <p:ph type="dt" sz="half" idx="10"/>
          </p:nvPr>
        </p:nvSpPr>
        <p:spPr/>
        <p:txBody>
          <a:bodyPr/>
          <a:lstStyle/>
          <a:p>
            <a:fld id="{6AFFEB6B-FF86-4C1A-B987-3E4C20439867}" type="datetime1">
              <a:rPr lang="en-US" smtClean="0"/>
              <a:pPr/>
              <a:t>3/2/2009</a:t>
            </a:fld>
            <a:endParaRPr lang="en-US" dirty="0"/>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2</a:t>
            </a:fld>
            <a:endParaRPr lang="en-US"/>
          </a:p>
        </p:txBody>
      </p:sp>
      <p:sp>
        <p:nvSpPr>
          <p:cNvPr id="3" name="Content Placeholder 2"/>
          <p:cNvSpPr>
            <a:spLocks noGrp="1"/>
          </p:cNvSpPr>
          <p:nvPr>
            <p:ph sz="quarter" idx="1"/>
          </p:nvPr>
        </p:nvSpPr>
        <p:spPr/>
        <p:txBody>
          <a:bodyPr>
            <a:normAutofit/>
          </a:bodyPr>
          <a:lstStyle/>
          <a:p>
            <a:r>
              <a:rPr lang="en-US" dirty="0" smtClean="0"/>
              <a:t>Define an iterative and evolutionary development</a:t>
            </a:r>
          </a:p>
          <a:p>
            <a:r>
              <a:rPr lang="en-US" dirty="0" smtClean="0"/>
              <a:t>Show how to perform iterative analysis and design</a:t>
            </a:r>
          </a:p>
          <a:p>
            <a:r>
              <a:rPr lang="en-US" dirty="0" smtClean="0"/>
              <a:t>Explore the benefits of iterative development</a:t>
            </a:r>
          </a:p>
          <a:p>
            <a:r>
              <a:rPr lang="en-US" dirty="0" smtClean="0"/>
              <a:t>Define agile methods and agile modeling.</a:t>
            </a:r>
          </a:p>
          <a:p>
            <a:r>
              <a:rPr lang="en-US" dirty="0" smtClean="0"/>
              <a:t>Define fundamental concepts in the Unified Process.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 disciplines</a:t>
            </a:r>
            <a:endParaRPr lang="en-US" dirty="0"/>
          </a:p>
        </p:txBody>
      </p:sp>
      <p:sp>
        <p:nvSpPr>
          <p:cNvPr id="8" name="Text Placeholder 7"/>
          <p:cNvSpPr>
            <a:spLocks noGrp="1"/>
          </p:cNvSpPr>
          <p:nvPr>
            <p:ph type="body" idx="2"/>
          </p:nvPr>
        </p:nvSpPr>
        <p:spPr>
          <a:xfrm>
            <a:off x="914400" y="1447800"/>
            <a:ext cx="7620000" cy="1828800"/>
          </a:xfrm>
        </p:spPr>
        <p:txBody>
          <a:bodyPr>
            <a:normAutofit fontScale="85000" lnSpcReduction="20000"/>
          </a:bodyPr>
          <a:lstStyle/>
          <a:p>
            <a:r>
              <a:rPr lang="en-US" dirty="0" smtClean="0"/>
              <a:t>As illustrated bellow, during one iteration work goes on in most or all disciplines. However, the relative effort across these disciplines changes over time. Early iterations naturally tend to apply greater relative emphasis to requirements and design, and later ones less so, as the requirements and core design stabilize through a process of feedback and adaptation.</a:t>
            </a:r>
          </a:p>
          <a:p>
            <a:r>
              <a:rPr lang="en-US" dirty="0" smtClean="0"/>
              <a:t>Relating this to the UP phases (inception, elaboration, …), the figure bellow illustrates the changing relative effort with respect to the phases; please note these are suggestive, not literal. In elaboration, for example, the iterations tend to have a relatively high level of requirements and design work, although definitely some implementation as well. During construction, the emphasis is heavier on implementation and lighter on requirements analysis.</a:t>
            </a:r>
          </a:p>
          <a:p>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20</a:t>
            </a:fld>
            <a:endParaRPr lang="en-US"/>
          </a:p>
        </p:txBody>
      </p:sp>
      <p:graphicFrame>
        <p:nvGraphicFramePr>
          <p:cNvPr id="23554" name="Object 4"/>
          <p:cNvGraphicFramePr>
            <a:graphicFrameLocks noChangeAspect="1"/>
          </p:cNvGraphicFramePr>
          <p:nvPr>
            <p:ph sz="quarter" idx="1"/>
          </p:nvPr>
        </p:nvGraphicFramePr>
        <p:xfrm>
          <a:off x="1066800" y="3505200"/>
          <a:ext cx="7227794" cy="2184400"/>
        </p:xfrm>
        <a:graphic>
          <a:graphicData uri="http://schemas.openxmlformats.org/presentationml/2006/ole">
            <p:oleObj spid="_x0000_s23554" name="Visio" r:id="rId3" imgW="6513480" imgH="1969200" progId="">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t>Recommended Resources</a:t>
            </a:r>
            <a:endParaRPr lang="en-US" dirty="0"/>
          </a:p>
        </p:txBody>
      </p:sp>
      <p:sp>
        <p:nvSpPr>
          <p:cNvPr id="4" name="Date Placeholder 3"/>
          <p:cNvSpPr>
            <a:spLocks noGrp="1"/>
          </p:cNvSpPr>
          <p:nvPr>
            <p:ph type="dt" sz="half" idx="10"/>
          </p:nvPr>
        </p:nvSpPr>
        <p:spPr/>
        <p:txBody>
          <a:bodyPr/>
          <a:lstStyle/>
          <a:p>
            <a:fld id="{F17DF195-300C-4AF1-AD03-8A60218C932D}" type="datetime1">
              <a:rPr lang="en-US" smtClean="0"/>
              <a:pPr/>
              <a:t>3/2/2009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21</a:t>
            </a:fld>
            <a:endParaRPr lang="en-US"/>
          </a:p>
        </p:txBody>
      </p:sp>
      <p:sp>
        <p:nvSpPr>
          <p:cNvPr id="9" name="Content Placeholder 8"/>
          <p:cNvSpPr>
            <a:spLocks noGrp="1"/>
          </p:cNvSpPr>
          <p:nvPr>
            <p:ph sz="quarter" idx="1"/>
          </p:nvPr>
        </p:nvSpPr>
        <p:spPr/>
        <p:txBody>
          <a:bodyPr/>
          <a:lstStyle/>
          <a:p>
            <a:r>
              <a:rPr lang="en-US" dirty="0" smtClean="0">
                <a:hlinkClick r:id="rId2"/>
              </a:rPr>
              <a:t>www.agilealliance.com</a:t>
            </a:r>
            <a:r>
              <a:rPr lang="en-US" dirty="0" smtClean="0"/>
              <a:t> Collects many articles specifically related to iterative and agile methods, plus links.</a:t>
            </a:r>
          </a:p>
          <a:p>
            <a:r>
              <a:rPr lang="en-US" dirty="0" smtClean="0">
                <a:hlinkClick r:id="rId3"/>
              </a:rPr>
              <a:t>www.agilemodeling.com</a:t>
            </a:r>
            <a:r>
              <a:rPr lang="en-US" dirty="0" smtClean="0"/>
              <a:t> Articles on agile modeling.</a:t>
            </a:r>
            <a:endParaRPr lang="en-US" smtClean="0"/>
          </a:p>
          <a:p>
            <a:pPr>
              <a:buNone/>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Iterative and Evolutionary Development?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a:t>
            </a:fld>
            <a:endParaRPr lang="en-US"/>
          </a:p>
        </p:txBody>
      </p:sp>
      <p:sp>
        <p:nvSpPr>
          <p:cNvPr id="12" name="Content Placeholder 5"/>
          <p:cNvSpPr>
            <a:spLocks noGrp="1"/>
          </p:cNvSpPr>
          <p:nvPr>
            <p:ph sz="half" idx="2"/>
          </p:nvPr>
        </p:nvSpPr>
        <p:spPr>
          <a:xfrm>
            <a:off x="914400" y="1447800"/>
            <a:ext cx="7543800" cy="2324100"/>
          </a:xfrm>
        </p:spPr>
        <p:txBody>
          <a:bodyPr>
            <a:normAutofit fontScale="62500" lnSpcReduction="20000"/>
          </a:bodyPr>
          <a:lstStyle/>
          <a:p>
            <a:pPr algn="just">
              <a:buNone/>
            </a:pPr>
            <a:r>
              <a:rPr lang="en-US" dirty="0" smtClean="0"/>
              <a:t>A key practice in most modern Software Development methods is iterative development. In this lifecycle approach, development is organized into a series of short, fixed-length (for example, three-week) mini-projects called iterations; the outcome of each is a tested, integrated, and executable partial system. Each iteration includes its own requirements analysis, design, implementation, and testing activities.</a:t>
            </a:r>
          </a:p>
          <a:p>
            <a:pPr algn="just">
              <a:buNone/>
            </a:pPr>
            <a:r>
              <a:rPr lang="en-US" dirty="0" smtClean="0"/>
              <a:t>The iterative lifecycle is based on the successive enlargement and refinement of a system through multiple iterations, with cyclic feedback and adaptation as core drivers to converge upon a suitable system. The system grows incrementally over time, iteration by iteration, and thus this approach is also known as iterative and incremental development. Because feedback and adaptation evolve the specifications and design, it is also known as iterative and evolutionary development.</a:t>
            </a:r>
          </a:p>
          <a:p>
            <a:endParaRPr lang="en-US" dirty="0"/>
          </a:p>
        </p:txBody>
      </p:sp>
      <p:graphicFrame>
        <p:nvGraphicFramePr>
          <p:cNvPr id="5122" name="Object 5"/>
          <p:cNvGraphicFramePr>
            <a:graphicFrameLocks noChangeAspect="1"/>
          </p:cNvGraphicFramePr>
          <p:nvPr>
            <p:ph sz="half" idx="2"/>
          </p:nvPr>
        </p:nvGraphicFramePr>
        <p:xfrm>
          <a:off x="2362200" y="4003142"/>
          <a:ext cx="4495800" cy="2007522"/>
        </p:xfrm>
        <a:graphic>
          <a:graphicData uri="http://schemas.openxmlformats.org/presentationml/2006/ole">
            <p:oleObj spid="_x0000_s5122" name="Visio" r:id="rId3" imgW="6250680" imgH="2791440" progId="">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b="1" dirty="0" smtClean="0"/>
              <a:t>How Long Should an Iteration Be? What is Iteration </a:t>
            </a:r>
            <a:r>
              <a:rPr lang="en-US" b="1" dirty="0" err="1" smtClean="0"/>
              <a:t>Timeboxing</a:t>
            </a:r>
            <a:r>
              <a:rPr lang="en-US" b="1" dirty="0" smtClean="0"/>
              <a:t>?</a:t>
            </a:r>
            <a:endParaRPr lang="en-US" dirty="0"/>
          </a:p>
        </p:txBody>
      </p:sp>
      <p:sp>
        <p:nvSpPr>
          <p:cNvPr id="5" name="Date Placeholder 4"/>
          <p:cNvSpPr>
            <a:spLocks noGrp="1"/>
          </p:cNvSpPr>
          <p:nvPr>
            <p:ph type="dt" sz="half" idx="10"/>
          </p:nvPr>
        </p:nvSpPr>
        <p:spPr/>
        <p:txBody>
          <a:bodyPr/>
          <a:lstStyle/>
          <a:p>
            <a:fld id="{2D6C81D4-0341-4B2D-81F7-D33602D0A4DE}" type="datetime1">
              <a:rPr lang="en-US" smtClean="0"/>
              <a:pPr/>
              <a:t>3/2/2009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4</a:t>
            </a:fld>
            <a:endParaRPr lang="en-US"/>
          </a:p>
        </p:txBody>
      </p:sp>
      <p:sp>
        <p:nvSpPr>
          <p:cNvPr id="11" name="Content Placeholder 10"/>
          <p:cNvSpPr>
            <a:spLocks noGrp="1"/>
          </p:cNvSpPr>
          <p:nvPr>
            <p:ph sz="quarter" idx="1"/>
          </p:nvPr>
        </p:nvSpPr>
        <p:spPr/>
        <p:txBody>
          <a:bodyPr>
            <a:normAutofit fontScale="85000" lnSpcReduction="20000"/>
          </a:bodyPr>
          <a:lstStyle/>
          <a:p>
            <a:r>
              <a:rPr lang="en-US" dirty="0" smtClean="0"/>
              <a:t>Most iterative methods recommend an iteration length between two and six weeks. Small steps, rapid feedback, and adaptation are central ideas in iterative development; long iterations subvert the core motivation for iterative development and increase project risk. In only one week it is often difficult to complete sufficient work to get meaningful throughput and feedback; more than six weeks, and the complexity becomes rather overwhelming, and feedback is delayed. A very long </a:t>
            </a:r>
            <a:r>
              <a:rPr lang="en-US" dirty="0" err="1" smtClean="0"/>
              <a:t>timeboxed</a:t>
            </a:r>
            <a:r>
              <a:rPr lang="en-US" dirty="0" smtClean="0"/>
              <a:t> iteration misses the point of iterative development. Short is good.</a:t>
            </a:r>
          </a:p>
          <a:p>
            <a:r>
              <a:rPr lang="en-US" dirty="0" smtClean="0"/>
              <a:t>A key idea is that iterations are </a:t>
            </a:r>
            <a:r>
              <a:rPr lang="en-US" dirty="0" err="1" smtClean="0"/>
              <a:t>timeboxed</a:t>
            </a:r>
            <a:r>
              <a:rPr lang="en-US" dirty="0" smtClean="0"/>
              <a:t>, or fixed in length. For example, if the next iteration is chosen to be three weeks long, then the partial system must be integrated, tested, and stabilized by the scheduled </a:t>
            </a:r>
            <a:r>
              <a:rPr lang="en-US" dirty="0" smtClean="0"/>
              <a:t>date </a:t>
            </a:r>
            <a:r>
              <a:rPr lang="en-US" dirty="0" smtClean="0"/>
              <a:t>slippage is illegal. If it seems that it will be difficult to meet the deadline, the recommended response is to </a:t>
            </a:r>
            <a:r>
              <a:rPr lang="en-US" dirty="0" smtClean="0"/>
              <a:t>de-scope or remove </a:t>
            </a:r>
            <a:r>
              <a:rPr lang="en-US" dirty="0" smtClean="0"/>
              <a:t>tasks or requirements from the iteration, and include them in a future iteration, rather than slip the completion date.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do Iterative and Evolutionary Analysis and Design? (Example)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5</a:t>
            </a:fld>
            <a:endParaRPr lang="en-US"/>
          </a:p>
        </p:txBody>
      </p:sp>
      <p:sp>
        <p:nvSpPr>
          <p:cNvPr id="6" name="Content Placeholder 5"/>
          <p:cNvSpPr>
            <a:spLocks noGrp="1"/>
          </p:cNvSpPr>
          <p:nvPr>
            <p:ph sz="quarter" idx="1"/>
          </p:nvPr>
        </p:nvSpPr>
        <p:spPr/>
        <p:txBody>
          <a:bodyPr>
            <a:normAutofit fontScale="55000" lnSpcReduction="20000"/>
          </a:bodyPr>
          <a:lstStyle/>
          <a:p>
            <a:pPr marL="514350" indent="-514350">
              <a:buSzPct val="100000"/>
              <a:buFont typeface="+mj-lt"/>
              <a:buAutoNum type="arabicPeriod"/>
            </a:pPr>
            <a:r>
              <a:rPr lang="en-US" sz="3200" dirty="0" smtClean="0"/>
              <a:t>Before iteration-1, hold the first </a:t>
            </a:r>
            <a:r>
              <a:rPr lang="en-US" sz="3200" dirty="0" err="1" smtClean="0"/>
              <a:t>timeboxed</a:t>
            </a:r>
            <a:r>
              <a:rPr lang="en-US" sz="3200" dirty="0" smtClean="0"/>
              <a:t> requirements workshop, such as exactly two days. Business and development people (including the chief architect) are present.</a:t>
            </a:r>
          </a:p>
          <a:p>
            <a:pPr lvl="2"/>
            <a:r>
              <a:rPr lang="en-US" sz="2600" dirty="0" smtClean="0"/>
              <a:t>On the morning of day one, do high-level requirements analysis, such as identifying just the names of the use cases and features, and key non-functional requirements. The analysis will not be perfect.</a:t>
            </a:r>
          </a:p>
          <a:p>
            <a:pPr lvl="2"/>
            <a:r>
              <a:rPr lang="en-US" sz="2600" dirty="0" smtClean="0"/>
              <a:t>Ask the chief architect and business people to pick 10% from this high-level list (such as 10% of the 30 use case names) that have a blending of these three qualities: 1) architecturally significant (if implemented, we are forced to design, build, and test the core architecture), 2) high business value (features business really cares about), and 3) high risk (such as "be able to handle 500 concurrent transactions"). Perhaps three use cases are thus identified: UC2, UC11, UC14.</a:t>
            </a:r>
          </a:p>
          <a:p>
            <a:pPr lvl="2"/>
            <a:r>
              <a:rPr lang="en-US" sz="2600" dirty="0" smtClean="0"/>
              <a:t>For the remaining 1.5 days, do intensive detailed analysis of the functional and non-functional requirements for these three use cases. When finished, 10% are deeply analyzed, and 90% are only high-level.</a:t>
            </a:r>
          </a:p>
          <a:p>
            <a:pPr marL="514350" indent="-514350">
              <a:buFont typeface="+mj-lt"/>
              <a:buAutoNum type="arabicPeriod"/>
            </a:pPr>
            <a:r>
              <a:rPr lang="en-US" sz="3200" dirty="0" smtClean="0"/>
              <a:t>Before iteration-1, hold an iteration planning meeting in which a subset from UC2, UC11, and UC14 are chosen to design, build, and test within a specified time (for example, four-week </a:t>
            </a:r>
            <a:r>
              <a:rPr lang="en-US" sz="3200" dirty="0" err="1" smtClean="0"/>
              <a:t>timeboxed</a:t>
            </a:r>
            <a:r>
              <a:rPr lang="en-US" sz="3200" dirty="0" smtClean="0"/>
              <a:t> iteration). Note that not all of these three use cases can be built in iteration-1, as they will contain too much work. After choosing the specific subset goals, break them down into a set of more detailed iteration tasks, with help from the development team.</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do Iterative and Evolutionary Analysis and Design? (Example)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6</a:t>
            </a:fld>
            <a:endParaRPr lang="en-US"/>
          </a:p>
        </p:txBody>
      </p:sp>
      <p:sp>
        <p:nvSpPr>
          <p:cNvPr id="6" name="Content Placeholder 5"/>
          <p:cNvSpPr>
            <a:spLocks noGrp="1"/>
          </p:cNvSpPr>
          <p:nvPr>
            <p:ph sz="quarter" idx="1"/>
          </p:nvPr>
        </p:nvSpPr>
        <p:spPr/>
        <p:txBody>
          <a:bodyPr>
            <a:normAutofit fontScale="70000" lnSpcReduction="20000"/>
          </a:bodyPr>
          <a:lstStyle/>
          <a:p>
            <a:pPr marL="514350" indent="-514350">
              <a:buSzPct val="100000"/>
              <a:buFont typeface="+mj-lt"/>
              <a:buAutoNum type="arabicPeriod" startAt="3"/>
            </a:pPr>
            <a:r>
              <a:rPr lang="en-US" sz="3300" dirty="0" smtClean="0"/>
              <a:t>Do iteration-1 over three or four weeks (pick the </a:t>
            </a:r>
            <a:r>
              <a:rPr lang="en-US" sz="3300" dirty="0" err="1" smtClean="0"/>
              <a:t>timebox</a:t>
            </a:r>
            <a:r>
              <a:rPr lang="en-US" sz="3300" dirty="0" smtClean="0"/>
              <a:t>, and stick to it).</a:t>
            </a:r>
            <a:endParaRPr lang="en-US" sz="3200" dirty="0" smtClean="0"/>
          </a:p>
          <a:p>
            <a:pPr lvl="1"/>
            <a:r>
              <a:rPr lang="en-US" dirty="0" smtClean="0"/>
              <a:t>On the first two days, developers and others do modeling and design work in pairs, sketching UML-</a:t>
            </a:r>
            <a:r>
              <a:rPr lang="en-US" dirty="0" err="1" smtClean="0"/>
              <a:t>ish</a:t>
            </a:r>
            <a:r>
              <a:rPr lang="en-US" dirty="0" smtClean="0"/>
              <a:t> diagrams at many whiteboards (along with sketching other kinds of models) in a common war room, coached and guided by the chief architect.</a:t>
            </a:r>
          </a:p>
          <a:p>
            <a:pPr lvl="1"/>
            <a:r>
              <a:rPr lang="en-US" dirty="0" smtClean="0"/>
              <a:t>Then the developers take off their "modeling hats" and put on their "programming hats." They start programming, testing, and integrating their work continuously over the remaining weeks, using the modeling sketches as a starting point of inspiration, knowing that the models are partial and often vague.</a:t>
            </a:r>
          </a:p>
          <a:p>
            <a:pPr lvl="1"/>
            <a:r>
              <a:rPr lang="en-US" dirty="0" smtClean="0"/>
              <a:t>Much testing occurs: unit, acceptance, load, usability, and so forth.</a:t>
            </a:r>
          </a:p>
          <a:p>
            <a:pPr lvl="1"/>
            <a:r>
              <a:rPr lang="en-US" dirty="0" smtClean="0"/>
              <a:t>One week before the end, ask the team if the original iteration goals can be met; if not, de-scope the iteration, putting secondary goals back on the "to do" list.</a:t>
            </a:r>
          </a:p>
          <a:p>
            <a:pPr lvl="1"/>
            <a:r>
              <a:rPr lang="en-US" dirty="0" smtClean="0"/>
              <a:t>On Tuesday of the last week there's a code freeze; all code must be checked in, integrated, and tested to create the iteration baseline.</a:t>
            </a:r>
          </a:p>
          <a:p>
            <a:pPr lvl="1"/>
            <a:r>
              <a:rPr lang="en-US" dirty="0" smtClean="0"/>
              <a:t>On Wednesday morning, demo the partial system to external stakeholders, to show early visible progress. Feedback is requested.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do Iterative and Evolutionary Analysis and Design? (Example)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7</a:t>
            </a:fld>
            <a:endParaRPr lang="en-US"/>
          </a:p>
        </p:txBody>
      </p:sp>
      <p:sp>
        <p:nvSpPr>
          <p:cNvPr id="6" name="Content Placeholder 5"/>
          <p:cNvSpPr>
            <a:spLocks noGrp="1"/>
          </p:cNvSpPr>
          <p:nvPr>
            <p:ph sz="quarter" idx="1"/>
          </p:nvPr>
        </p:nvSpPr>
        <p:spPr/>
        <p:txBody>
          <a:bodyPr>
            <a:normAutofit fontScale="85000" lnSpcReduction="10000"/>
          </a:bodyPr>
          <a:lstStyle/>
          <a:p>
            <a:pPr marL="457200" indent="-457200">
              <a:buFont typeface="+mj-lt"/>
              <a:buAutoNum type="arabicPeriod" startAt="4"/>
            </a:pPr>
            <a:r>
              <a:rPr lang="en-US" sz="2400" dirty="0" smtClean="0"/>
              <a:t>Do the second requirements workshop near the end of iteration-1, such as on the last Wednesday and Thursday. Review and refine all the material from the last workshop. Then pick another 10% or 15% of the use cases that are architecturally significant and of high business value, and analyze them in detail for one or two days. When finished, perhaps 25% of the use cases and non-functional requirements will be written in detail. They won't be perfect.</a:t>
            </a:r>
          </a:p>
          <a:p>
            <a:pPr marL="457200" indent="-457200">
              <a:buFont typeface="+mj-lt"/>
              <a:buAutoNum type="arabicPeriod" startAt="4"/>
            </a:pPr>
            <a:r>
              <a:rPr lang="en-US" sz="2400" dirty="0" smtClean="0"/>
              <a:t>On Friday morning, hold another iteration planning meeting for the next iteration.</a:t>
            </a:r>
          </a:p>
          <a:p>
            <a:pPr marL="457200" indent="-457200">
              <a:buFont typeface="+mj-lt"/>
              <a:buAutoNum type="arabicPeriod" startAt="4"/>
            </a:pPr>
            <a:r>
              <a:rPr lang="en-US" sz="2400" dirty="0" smtClean="0"/>
              <a:t>Do iteration-2; similar steps.</a:t>
            </a:r>
          </a:p>
          <a:p>
            <a:pPr marL="457200" indent="-457200">
              <a:buFont typeface="+mj-lt"/>
              <a:buAutoNum type="arabicPeriod" startAt="4"/>
            </a:pPr>
            <a:r>
              <a:rPr lang="en-US" sz="2400" dirty="0" smtClean="0"/>
              <a:t>Repeat, for four iterations and five requirements workshops, so that at the end of iteration-4, perhaps 80% or 90% of the requirements have been written in detail, but only 10% of the system has been implemented.</a:t>
            </a:r>
          </a:p>
          <a:p>
            <a:pPr marL="731520" lvl="1" indent="-457200"/>
            <a:r>
              <a:rPr lang="en-US" sz="2200" dirty="0" smtClean="0"/>
              <a:t>Note that this large, detailed set of requirements is based on feedback and evolution, and is thus of much higher quality than purely speculative waterfall specifications.</a:t>
            </a:r>
            <a:endParaRPr lang="en-US" sz="22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do Iterative and Evolutionary Analysis and Design? (Example)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8</a:t>
            </a:fld>
            <a:endParaRPr lang="en-US"/>
          </a:p>
        </p:txBody>
      </p:sp>
      <p:sp>
        <p:nvSpPr>
          <p:cNvPr id="6" name="Content Placeholder 5"/>
          <p:cNvSpPr>
            <a:spLocks noGrp="1"/>
          </p:cNvSpPr>
          <p:nvPr>
            <p:ph sz="quarter" idx="1"/>
          </p:nvPr>
        </p:nvSpPr>
        <p:spPr/>
        <p:txBody>
          <a:bodyPr>
            <a:normAutofit lnSpcReduction="10000"/>
          </a:bodyPr>
          <a:lstStyle/>
          <a:p>
            <a:pPr marL="457200" indent="-457200">
              <a:buFont typeface="+mj-lt"/>
              <a:buAutoNum type="arabicPeriod" startAt="8"/>
            </a:pPr>
            <a:r>
              <a:rPr lang="en-US" sz="2000" dirty="0" smtClean="0"/>
              <a:t>We are perhaps only 20% into the duration of the overall project. In UP terms, this is the end of the elaboration phase. At this point, estimate in detail the effort and time for the refined, high-quality requirements. Because of the significant realistic investigation, feedback, and early programming and testing, the estimates of what can be done and how long it will take are much more reliable.</a:t>
            </a:r>
          </a:p>
          <a:p>
            <a:pPr marL="457200" indent="-457200">
              <a:buFont typeface="+mj-lt"/>
              <a:buAutoNum type="arabicPeriod" startAt="8"/>
            </a:pPr>
            <a:r>
              <a:rPr lang="en-US" sz="2000" dirty="0" smtClean="0"/>
              <a:t>After this point, requirements workshops are unlikely; the requirements are stabilized though never completely frozen. Continue in a series of three-week iterations, choosing the next step of work adaptively in each iteration planning meeting on the final Friday, re-asking the question each iteration, "Given what we know today, what are the most critical technical and business features we should do in the next three weeks?“</a:t>
            </a:r>
          </a:p>
          <a:p>
            <a:pPr algn="ctr">
              <a:buNone/>
            </a:pPr>
            <a:r>
              <a:rPr lang="en-US" sz="2000" b="1" dirty="0" smtClean="0"/>
              <a:t>In this way, after a few iterations of early exploratory development, there comes a point when the team can more reliably answer "what, how much, when."</a:t>
            </a:r>
          </a:p>
          <a:p>
            <a:pPr>
              <a:buNone/>
            </a:pP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Risk-Driven and Client-Driven Iterative Planning</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9</a:t>
            </a:fld>
            <a:endParaRPr lang="en-US"/>
          </a:p>
        </p:txBody>
      </p:sp>
      <p:sp>
        <p:nvSpPr>
          <p:cNvPr id="6" name="Content Placeholder 5"/>
          <p:cNvSpPr>
            <a:spLocks noGrp="1"/>
          </p:cNvSpPr>
          <p:nvPr>
            <p:ph sz="quarter" idx="1"/>
          </p:nvPr>
        </p:nvSpPr>
        <p:spPr/>
        <p:txBody>
          <a:bodyPr/>
          <a:lstStyle/>
          <a:p>
            <a:r>
              <a:rPr lang="en-US" dirty="0" smtClean="0"/>
              <a:t>The UP (and most new methods) encourage a combination of risk-driven and client-driven iterative planning. This means that the goals of the early iterations are chosen to:</a:t>
            </a:r>
          </a:p>
          <a:p>
            <a:pPr lvl="2">
              <a:buNone/>
            </a:pPr>
            <a:r>
              <a:rPr lang="en-US" dirty="0" smtClean="0"/>
              <a:t> 1) identify and drive down the highest risks</a:t>
            </a:r>
          </a:p>
          <a:p>
            <a:pPr lvl="2">
              <a:buNone/>
            </a:pPr>
            <a:r>
              <a:rPr lang="en-US" dirty="0" smtClean="0"/>
              <a:t>2) build visible features that the client cares most about.</a:t>
            </a:r>
          </a:p>
          <a:p>
            <a:r>
              <a:rPr lang="en-US" dirty="0" smtClean="0"/>
              <a:t>Risk-driven iterative development includes more specifically the practice of architecture-centric  iterative development, meaning that early iterations focus on building, testing, and stabilizing the core architecture. Why? Because not having a solid architecture is a common high risk.</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407</TotalTime>
  <Words>3472</Words>
  <Application>Microsoft Office PowerPoint</Application>
  <PresentationFormat>On-screen Show (4:3)</PresentationFormat>
  <Paragraphs>172</Paragraphs>
  <Slides>21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Equity</vt:lpstr>
      <vt:lpstr>Visio</vt:lpstr>
      <vt:lpstr>Lecture 2: Iterative, Evolutionary, and Agile</vt:lpstr>
      <vt:lpstr>Objectives:</vt:lpstr>
      <vt:lpstr>What is Iterative and Evolutionary Development?</vt:lpstr>
      <vt:lpstr>How Long Should an Iteration Be? What is Iteration Timeboxing?</vt:lpstr>
      <vt:lpstr>How to do Iterative and Evolutionary Analysis and Design? (Example)</vt:lpstr>
      <vt:lpstr>How to do Iterative and Evolutionary Analysis and Design? (Example)</vt:lpstr>
      <vt:lpstr>How to do Iterative and Evolutionary Analysis and Design? (Example)</vt:lpstr>
      <vt:lpstr>How to do Iterative and Evolutionary Analysis and Design? (Example)</vt:lpstr>
      <vt:lpstr>Risk-Driven and Client-Driven Iterative Planning</vt:lpstr>
      <vt:lpstr>Benefits to Iterative Development</vt:lpstr>
      <vt:lpstr>What About the Waterfall Lifecycle?</vt:lpstr>
      <vt:lpstr>Agile Methods and Attitudes</vt:lpstr>
      <vt:lpstr>Agile Modeling</vt:lpstr>
      <vt:lpstr>Practices of Agile Modeling</vt:lpstr>
      <vt:lpstr>Agile Unified Process</vt:lpstr>
      <vt:lpstr>Other Critical UP Practices</vt:lpstr>
      <vt:lpstr>UP Phases</vt:lpstr>
      <vt:lpstr>Schedule-oriented terms in the UP</vt:lpstr>
      <vt:lpstr>UP Disciplines</vt:lpstr>
      <vt:lpstr>UP disciplines</vt:lpstr>
      <vt:lpstr>Recommended 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Object Oriented Analysis and Design (OOAD)</dc:title>
  <dc:creator>Anna</dc:creator>
  <cp:lastModifiedBy>Anna</cp:lastModifiedBy>
  <cp:revision>43</cp:revision>
  <dcterms:created xsi:type="dcterms:W3CDTF">2009-02-17T10:36:19Z</dcterms:created>
  <dcterms:modified xsi:type="dcterms:W3CDTF">2009-03-02T13:43:02Z</dcterms:modified>
</cp:coreProperties>
</file>