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08"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80645-269F-4C1C-9A18-C71803EB228E}" type="datetimeFigureOut">
              <a:rPr lang="en-US" smtClean="0"/>
              <a:pPr/>
              <a:t>3/2/2009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81D5A-A7C6-4F41-9D11-6F259D94F0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81D5A-A7C6-4F41-9D11-6F259D94F03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D42AD6-FC67-4FB6-BA91-5DC9CC240C5B}" type="datetime1">
              <a:rPr lang="en-US" smtClean="0"/>
              <a:pPr/>
              <a:t>3/2/2009</a:t>
            </a:fld>
            <a:endParaRPr lang="en-US"/>
          </a:p>
        </p:txBody>
      </p:sp>
      <p:sp>
        <p:nvSpPr>
          <p:cNvPr id="17" name="Footer Placeholder 16"/>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44C1EC3-F718-4B2A-B133-9EBECDEA48E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627A9-8786-43FD-80CB-CFF2EB873BD3}"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3E8565-7C30-4F02-AAFE-EB8FDE7C92D6}"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FFEB6B-FF86-4C1A-B987-3E4C20439867}"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9EE814-F13A-41F5-AEC1-7BC1041F7F81}" type="datetime1">
              <a:rPr lang="en-US" smtClean="0"/>
              <a:pPr/>
              <a:t>3/2/2009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Introduction to Object –Oriented Analysis and Design and Unified Process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D70A6A-2D38-4E3B-A5C4-85724FA80A3A}" type="datetime1">
              <a:rPr lang="en-US" smtClean="0"/>
              <a:pPr/>
              <a:t>3/2/2009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6C81D4-0341-4B2D-81F7-D33602D0A4DE}" type="datetime1">
              <a:rPr lang="en-US" smtClean="0"/>
              <a:pPr/>
              <a:t>3/2/2009</a:t>
            </a:fld>
            <a:endParaRPr lang="en-US"/>
          </a:p>
        </p:txBody>
      </p:sp>
      <p:sp>
        <p:nvSpPr>
          <p:cNvPr id="8" name="Footer Placeholder 7"/>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9" name="Slide Number Placeholder 8"/>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853CD-FCB3-492F-94EE-EBD4770D33CF}"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56B37-ADA7-4DCF-BB13-8A2DE535F450}" type="datetime1">
              <a:rPr lang="en-US" smtClean="0"/>
              <a:pPr/>
              <a:t>3/2/2009</a:t>
            </a:fld>
            <a:endParaRPr lang="en-US"/>
          </a:p>
        </p:txBody>
      </p:sp>
      <p:sp>
        <p:nvSpPr>
          <p:cNvPr id="3" name="Footer Placeholder 2"/>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4" name="Slide Number Placeholder 3"/>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7DF195-300C-4AF1-AD03-8A60218C932D}" type="datetime1">
              <a:rPr lang="en-US" smtClean="0"/>
              <a:pPr/>
              <a:t>3/2/2009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3046-88C2-40F9-9274-DC00D6E7E0C0}" type="datetime1">
              <a:rPr lang="en-US" smtClean="0"/>
              <a:pPr/>
              <a:t>3/2/2009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F71221A-0AE5-4B0A-AFD8-641255D42B47}" type="datetime1">
              <a:rPr lang="en-US" smtClean="0"/>
              <a:pPr/>
              <a:t>3/2/2009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Introduction to Object –Oriented Analysis and Design and Unified Process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44C1EC3-F718-4B2A-B133-9EBECDEA48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Anna </a:t>
            </a:r>
            <a:r>
              <a:rPr lang="en-US" dirty="0" err="1" smtClean="0"/>
              <a:t>Sikharulidze</a:t>
            </a:r>
            <a:endParaRPr lang="en-US" dirty="0" smtClean="0"/>
          </a:p>
          <a:p>
            <a:r>
              <a:rPr lang="en-US" dirty="0" err="1" smtClean="0"/>
              <a:t>Iv.Javakhishvili</a:t>
            </a:r>
            <a:r>
              <a:rPr lang="en-US" dirty="0" smtClean="0"/>
              <a:t> Tbilisi State University</a:t>
            </a:r>
            <a:endParaRPr lang="en-US" dirty="0"/>
          </a:p>
        </p:txBody>
      </p:sp>
      <p:sp>
        <p:nvSpPr>
          <p:cNvPr id="4" name="Date Placeholder 3"/>
          <p:cNvSpPr>
            <a:spLocks noGrp="1"/>
          </p:cNvSpPr>
          <p:nvPr>
            <p:ph type="dt" sz="half" idx="10"/>
          </p:nvPr>
        </p:nvSpPr>
        <p:spPr/>
        <p:txBody>
          <a:bodyPr/>
          <a:lstStyle/>
          <a:p>
            <a:fld id="{5F6825B4-F898-4C5A-8A80-C4A34869E10B}" type="datetime1">
              <a:rPr lang="en-US" smtClean="0"/>
              <a:pPr/>
              <a:t>3/2/2009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a:t>
            </a:fld>
            <a:endParaRPr lang="en-US"/>
          </a:p>
        </p:txBody>
      </p:sp>
      <p:sp>
        <p:nvSpPr>
          <p:cNvPr id="2" name="Title 1"/>
          <p:cNvSpPr>
            <a:spLocks noGrp="1"/>
          </p:cNvSpPr>
          <p:nvPr>
            <p:ph type="ctrTitle"/>
          </p:nvPr>
        </p:nvSpPr>
        <p:spPr/>
        <p:txBody>
          <a:bodyPr>
            <a:normAutofit/>
          </a:bodyPr>
          <a:lstStyle/>
          <a:p>
            <a:r>
              <a:rPr lang="en-US" dirty="0" smtClean="0"/>
              <a:t>Lecture 3: </a:t>
            </a:r>
            <a:r>
              <a:rPr b="1" smtClean="0"/>
              <a:t>Evolutionary Requirements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4" name="Date Placeholder 3"/>
          <p:cNvSpPr>
            <a:spLocks noGrp="1"/>
          </p:cNvSpPr>
          <p:nvPr>
            <p:ph type="dt" sz="half" idx="10"/>
          </p:nvPr>
        </p:nvSpPr>
        <p:spPr/>
        <p:txBody>
          <a:bodyPr/>
          <a:lstStyle/>
          <a:p>
            <a:fld id="{6AFFEB6B-FF86-4C1A-B987-3E4C20439867}"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2</a:t>
            </a:fld>
            <a:endParaRPr lang="en-US"/>
          </a:p>
        </p:txBody>
      </p:sp>
      <p:sp>
        <p:nvSpPr>
          <p:cNvPr id="3" name="Content Placeholder 2"/>
          <p:cNvSpPr>
            <a:spLocks noGrp="1"/>
          </p:cNvSpPr>
          <p:nvPr>
            <p:ph sz="quarter" idx="1"/>
          </p:nvPr>
        </p:nvSpPr>
        <p:spPr/>
        <p:txBody>
          <a:bodyPr>
            <a:normAutofit/>
          </a:bodyPr>
          <a:lstStyle/>
          <a:p>
            <a:r>
              <a:rPr lang="en-US" dirty="0" smtClean="0"/>
              <a:t>Define what are evolutionary requirements.</a:t>
            </a:r>
          </a:p>
          <a:p>
            <a:r>
              <a:rPr lang="en-US" dirty="0" smtClean="0"/>
              <a:t>Define the FURPS+ model.</a:t>
            </a:r>
          </a:p>
          <a:p>
            <a:r>
              <a:rPr lang="en-US" dirty="0" smtClean="0"/>
              <a:t>Define the UP requirements artifacts.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Requirements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a:t>
            </a:fld>
            <a:endParaRPr lang="en-US"/>
          </a:p>
        </p:txBody>
      </p:sp>
      <p:sp>
        <p:nvSpPr>
          <p:cNvPr id="6" name="Content Placeholder 5"/>
          <p:cNvSpPr>
            <a:spLocks noGrp="1"/>
          </p:cNvSpPr>
          <p:nvPr>
            <p:ph sz="quarter" idx="1"/>
          </p:nvPr>
        </p:nvSpPr>
        <p:spPr/>
        <p:txBody>
          <a:bodyPr>
            <a:normAutofit fontScale="92500" lnSpcReduction="10000"/>
          </a:bodyPr>
          <a:lstStyle/>
          <a:p>
            <a:pPr algn="ctr">
              <a:buNone/>
            </a:pPr>
            <a:r>
              <a:rPr lang="en-US" b="1" dirty="0" smtClean="0">
                <a:solidFill>
                  <a:srgbClr val="FFC000"/>
                </a:solidFill>
              </a:rPr>
              <a:t>Requirements are capabilities and conditions to which the system and more broadly, the project must conform.</a:t>
            </a:r>
          </a:p>
          <a:p>
            <a:pPr algn="just"/>
            <a:r>
              <a:rPr lang="en-US" dirty="0" smtClean="0"/>
              <a:t>The UP promotes a set of best practices, one of which is manage requirements. This does not mean the waterfall attitude of attempting to fully define and stabilize the requirements in the first phase of a project before programming, but rather in the context of inevitably changing and unclear stakeholder's wishes, this means "a systematic approach to finding, documenting, organizing, and tracking the changing requirements of a system" .</a:t>
            </a:r>
          </a:p>
          <a:p>
            <a:pPr algn="just"/>
            <a:r>
              <a:rPr lang="en-US" dirty="0" smtClean="0"/>
              <a:t>A prime challenge of requirements analysis is to find, communicate, and remember (that usually means write down) what is really needed, in a form that clearly speaks to the client and development team members.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are Skillful Means to Find Requirements?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a:t>
            </a:fld>
            <a:endParaRPr lang="en-US"/>
          </a:p>
        </p:txBody>
      </p:sp>
      <p:sp>
        <p:nvSpPr>
          <p:cNvPr id="6" name="Content Placeholder 5"/>
          <p:cNvSpPr>
            <a:spLocks noGrp="1"/>
          </p:cNvSpPr>
          <p:nvPr>
            <p:ph sz="quarter" idx="1"/>
          </p:nvPr>
        </p:nvSpPr>
        <p:spPr/>
        <p:txBody>
          <a:bodyPr>
            <a:normAutofit fontScale="70000" lnSpcReduction="20000"/>
          </a:bodyPr>
          <a:lstStyle/>
          <a:p>
            <a:pPr>
              <a:buNone/>
            </a:pPr>
            <a:r>
              <a:rPr lang="en-US" dirty="0" smtClean="0"/>
              <a:t>To review the UP best practice manage requirements:</a:t>
            </a:r>
          </a:p>
          <a:p>
            <a:pPr algn="ctr">
              <a:buNone/>
            </a:pPr>
            <a:r>
              <a:rPr lang="en-US" sz="2900" b="1" dirty="0" smtClean="0">
                <a:solidFill>
                  <a:srgbClr val="FFC000"/>
                </a:solidFill>
              </a:rPr>
              <a:t>…a systematic approach to finding, documenting, organizing, and tracking the changing requirements of a system. </a:t>
            </a:r>
          </a:p>
          <a:p>
            <a:pPr algn="just"/>
            <a:r>
              <a:rPr lang="en-US" dirty="0" smtClean="0"/>
              <a:t>Notice the word changing in the definition of what it means to manage requirements. The UP embraces change in requirements as a fundamental driver on projects. That's incredibly important and at the heart of waterfall versus iterative and evolutionary thinking. In the UP and other evolutionary methods (Scrum, XP, FDD, and so on), we start production-quality programming and testing long before most of the requirements have been analyzed </a:t>
            </a:r>
            <a:r>
              <a:rPr lang="en-US" smtClean="0"/>
              <a:t>or specified; </a:t>
            </a:r>
            <a:r>
              <a:rPr lang="en-US" dirty="0" smtClean="0"/>
              <a:t>perhaps when only 10% or 20% of the most architecturally significant, risky, and high-business-value requirements have been specified.</a:t>
            </a:r>
          </a:p>
          <a:p>
            <a:pPr algn="just"/>
            <a:r>
              <a:rPr lang="en-US" dirty="0" smtClean="0"/>
              <a:t>Besides changing, the word finding is important; that is, the UP encourages skillful elicitation via techniques such as writing use cases with customers, requirements workshops that include both developers and customers, focus groups with proxy customers, and a demo of the results of each iteration to the customers, to solicit feedback.</a:t>
            </a:r>
          </a:p>
          <a:p>
            <a:pPr algn="just">
              <a:buNone/>
            </a:pPr>
            <a:r>
              <a:rPr lang="en-US" dirty="0" smtClean="0"/>
              <a:t>The UP welcomes any requirements elicitation method that can add value and that increases user participation.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and Categories of Requirements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5</a:t>
            </a:fld>
            <a:endParaRPr lang="en-US"/>
          </a:p>
        </p:txBody>
      </p:sp>
      <p:sp>
        <p:nvSpPr>
          <p:cNvPr id="6" name="Content Placeholder 5"/>
          <p:cNvSpPr>
            <a:spLocks noGrp="1"/>
          </p:cNvSpPr>
          <p:nvPr>
            <p:ph sz="quarter" idx="1"/>
          </p:nvPr>
        </p:nvSpPr>
        <p:spPr/>
        <p:txBody>
          <a:bodyPr>
            <a:normAutofit fontScale="70000" lnSpcReduction="20000"/>
          </a:bodyPr>
          <a:lstStyle/>
          <a:p>
            <a:pPr>
              <a:buNone/>
            </a:pPr>
            <a:r>
              <a:rPr lang="en-US" dirty="0" smtClean="0"/>
              <a:t>In the UP, requirements are categorized according to the FURPS+ model, a useful mnemonic with the following meaning:</a:t>
            </a:r>
          </a:p>
          <a:p>
            <a:r>
              <a:rPr lang="en-US" b="1" dirty="0" smtClean="0"/>
              <a:t>Functional:  </a:t>
            </a:r>
            <a:r>
              <a:rPr lang="en-US" dirty="0" smtClean="0"/>
              <a:t>features, capabilities, security.</a:t>
            </a:r>
          </a:p>
          <a:p>
            <a:r>
              <a:rPr lang="en-US" b="1" dirty="0" smtClean="0"/>
              <a:t>Usability: </a:t>
            </a:r>
            <a:r>
              <a:rPr lang="en-US" dirty="0" smtClean="0"/>
              <a:t>human factors, help, documentation.</a:t>
            </a:r>
          </a:p>
          <a:p>
            <a:r>
              <a:rPr lang="en-US" b="1" dirty="0" smtClean="0"/>
              <a:t>Reliability: </a:t>
            </a:r>
            <a:r>
              <a:rPr lang="en-US" dirty="0" smtClean="0"/>
              <a:t>frequency of failure, recoverability, predictability.</a:t>
            </a:r>
          </a:p>
          <a:p>
            <a:r>
              <a:rPr lang="en-US" b="1" dirty="0" smtClean="0"/>
              <a:t>Performance: </a:t>
            </a:r>
            <a:r>
              <a:rPr lang="en-US" dirty="0" smtClean="0"/>
              <a:t>response times, throughput, accuracy, availability, resource usage.</a:t>
            </a:r>
          </a:p>
          <a:p>
            <a:r>
              <a:rPr lang="en-US" b="1" dirty="0" smtClean="0"/>
              <a:t>Supportability: </a:t>
            </a:r>
            <a:r>
              <a:rPr lang="en-US" dirty="0" smtClean="0"/>
              <a:t>adaptability, maintainability, internationalization, configurability.</a:t>
            </a:r>
          </a:p>
          <a:p>
            <a:pPr>
              <a:buNone/>
            </a:pPr>
            <a:r>
              <a:rPr lang="en-US" dirty="0" smtClean="0"/>
              <a:t>The "+" in FURPS+ indicates ancillary and sub-factors, such as:</a:t>
            </a:r>
          </a:p>
          <a:p>
            <a:r>
              <a:rPr lang="en-US" b="1" dirty="0" smtClean="0"/>
              <a:t>Implementation: </a:t>
            </a:r>
            <a:r>
              <a:rPr lang="en-US" dirty="0" smtClean="0"/>
              <a:t>resource limitations, languages and tools, hardware, ...</a:t>
            </a:r>
          </a:p>
          <a:p>
            <a:r>
              <a:rPr lang="en-US" b="1" dirty="0" smtClean="0"/>
              <a:t>Interface: </a:t>
            </a:r>
            <a:r>
              <a:rPr lang="en-US" dirty="0" smtClean="0"/>
              <a:t>constraints imposed by interfacing with external systems.</a:t>
            </a:r>
          </a:p>
          <a:p>
            <a:r>
              <a:rPr lang="en-US" b="1" dirty="0" smtClean="0"/>
              <a:t>Operations: </a:t>
            </a:r>
            <a:r>
              <a:rPr lang="en-US" dirty="0" smtClean="0"/>
              <a:t>system management in its operational setting.</a:t>
            </a:r>
          </a:p>
          <a:p>
            <a:r>
              <a:rPr lang="en-US" b="1" dirty="0" smtClean="0"/>
              <a:t>Packaging </a:t>
            </a:r>
            <a:r>
              <a:rPr lang="en-US" dirty="0" smtClean="0"/>
              <a:t>for example, a physical box.</a:t>
            </a:r>
          </a:p>
          <a:p>
            <a:r>
              <a:rPr lang="en-US" b="1" dirty="0" smtClean="0"/>
              <a:t>Legal licensing </a:t>
            </a:r>
            <a:r>
              <a:rPr lang="en-US" dirty="0" smtClean="0"/>
              <a:t>and so forth.</a:t>
            </a:r>
          </a:p>
          <a:p>
            <a:pPr algn="ctr">
              <a:buNone/>
            </a:pPr>
            <a:r>
              <a:rPr lang="en-US" dirty="0" smtClean="0"/>
              <a:t>In common usage, requirements are categorized as functional (behavioral) or non-functional (everything else);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linds(horizont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linds(horizontal)">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linds(horizontal)">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blinds(horizontal)">
                                      <p:cBhvr>
                                        <p:cTn id="52" dur="500"/>
                                        <p:tgtEl>
                                          <p:spTgt spid="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Effect transition="in" filter="blinds(horizontal)">
                                      <p:cBhvr>
                                        <p:cTn id="57" dur="500"/>
                                        <p:tgtEl>
                                          <p:spTgt spid="6">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Effect transition="in" filter="blinds(horizontal)">
                                      <p:cBhvr>
                                        <p:cTn id="62"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are Requirements Organized in UP Artifacts?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6</a:t>
            </a:fld>
            <a:endParaRPr lang="en-US"/>
          </a:p>
        </p:txBody>
      </p:sp>
      <p:sp>
        <p:nvSpPr>
          <p:cNvPr id="6" name="Content Placeholder 5"/>
          <p:cNvSpPr>
            <a:spLocks noGrp="1"/>
          </p:cNvSpPr>
          <p:nvPr>
            <p:ph sz="quarter" idx="1"/>
          </p:nvPr>
        </p:nvSpPr>
        <p:spPr/>
        <p:txBody>
          <a:bodyPr>
            <a:normAutofit fontScale="62500" lnSpcReduction="20000"/>
          </a:bodyPr>
          <a:lstStyle/>
          <a:p>
            <a:pPr algn="just">
              <a:buNone/>
            </a:pPr>
            <a:r>
              <a:rPr lang="en-US" dirty="0" smtClean="0"/>
              <a:t>The UP offers several requirements artifacts. As with all UP artifacts, they are optional. Key ones include:</a:t>
            </a:r>
          </a:p>
          <a:p>
            <a:pPr algn="just"/>
            <a:r>
              <a:rPr lang="en-US" b="1" dirty="0" smtClean="0"/>
              <a:t>Use-Case Model: </a:t>
            </a:r>
            <a:r>
              <a:rPr lang="en-US" dirty="0" smtClean="0"/>
              <a:t>A set of typical scenarios of using a system. There are primarily for functional (behavioral) requirements.</a:t>
            </a:r>
          </a:p>
          <a:p>
            <a:pPr algn="just"/>
            <a:r>
              <a:rPr lang="en-US" b="1" dirty="0" smtClean="0"/>
              <a:t>Supplementary Specification: </a:t>
            </a:r>
            <a:r>
              <a:rPr lang="en-US" dirty="0" smtClean="0"/>
              <a:t>Basically, everything not in the use cases. This artifact is primarily for all non-functional requirements, such as performance or licensing. It is also the place to record functional features not expressed (or expressible) as use cases; for example, a report generation.</a:t>
            </a:r>
          </a:p>
          <a:p>
            <a:pPr algn="just"/>
            <a:r>
              <a:rPr lang="en-US" b="1" dirty="0" smtClean="0"/>
              <a:t>Glossary:</a:t>
            </a:r>
            <a:r>
              <a:rPr lang="en-US" dirty="0" smtClean="0"/>
              <a:t> In its simplest form, the Glossary defines noteworthy terms. It also encompasses the concept of the data dictionary, which records requirements related to data, such as validation rules, acceptable values, and so forth. The Glossary can detail any element: an attribute of an object, a parameter of an operation call, a report layout, and so forth.</a:t>
            </a:r>
          </a:p>
          <a:p>
            <a:pPr algn="just"/>
            <a:r>
              <a:rPr lang="en-US" b="1" dirty="0" smtClean="0"/>
              <a:t>Vision</a:t>
            </a:r>
            <a:r>
              <a:rPr lang="en-US" dirty="0" smtClean="0"/>
              <a:t> Summarizes high-level requirements that are elaborated in the Use-Case Model and Supplementary Specification, and summarizes the business case for the project. A short executive overview document for quickly learning the project's big ideas.</a:t>
            </a:r>
          </a:p>
          <a:p>
            <a:pPr algn="just"/>
            <a:r>
              <a:rPr lang="en-US" b="1" dirty="0" smtClean="0"/>
              <a:t>Business Rules: </a:t>
            </a:r>
            <a:r>
              <a:rPr lang="en-US" dirty="0" smtClean="0"/>
              <a:t>Business rules (also called Domain Rules) typically describe requirements or policies that transcend one software project. they are required in the domain or business, and many applications may need to conform to them. An excellent example is government tax laws. Domain rule details may be recorded in the Supplementary Specification, but because they are usually more enduring and applicable than for one software project, placing them in a central Business Rules artifact (shared by all analysts of the company) makes for better reuse of the analysis effort.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the Correct Format for these Artifacts?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7</a:t>
            </a:fld>
            <a:endParaRPr lang="en-US"/>
          </a:p>
        </p:txBody>
      </p:sp>
      <p:sp>
        <p:nvSpPr>
          <p:cNvPr id="6" name="Content Placeholder 5"/>
          <p:cNvSpPr>
            <a:spLocks noGrp="1"/>
          </p:cNvSpPr>
          <p:nvPr>
            <p:ph sz="quarter" idx="1"/>
          </p:nvPr>
        </p:nvSpPr>
        <p:spPr/>
        <p:txBody>
          <a:bodyPr/>
          <a:lstStyle/>
          <a:p>
            <a:pPr>
              <a:buNone/>
            </a:pPr>
            <a:endParaRPr lang="en-US" smtClean="0"/>
          </a:p>
          <a:p>
            <a:pPr>
              <a:buNone/>
            </a:pPr>
            <a:r>
              <a:rPr lang="en-US" smtClean="0"/>
              <a:t>In </a:t>
            </a:r>
            <a:r>
              <a:rPr lang="en-US" dirty="0" smtClean="0"/>
              <a:t>the UP, all artifacts are information abstractions; they could be stored on Web pages (such as in a Wiki Web), wall posters, or any variation imaginable. The online RUP documentation product contains templates for the artifacts, but these are an optional aid, and can be ignored.</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artifact will we consider?</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8</a:t>
            </a:fld>
            <a:endParaRPr lang="en-US"/>
          </a:p>
        </p:txBody>
      </p:sp>
      <p:sp>
        <p:nvSpPr>
          <p:cNvPr id="6" name="Content Placeholder 5"/>
          <p:cNvSpPr>
            <a:spLocks noGrp="1"/>
          </p:cNvSpPr>
          <p:nvPr>
            <p:ph sz="quarter" idx="1"/>
          </p:nvPr>
        </p:nvSpPr>
        <p:spPr/>
        <p:txBody>
          <a:bodyPr/>
          <a:lstStyle/>
          <a:p>
            <a:endParaRPr lang="en-US" dirty="0" smtClean="0"/>
          </a:p>
          <a:p>
            <a:endParaRPr lang="en-US" dirty="0" smtClean="0"/>
          </a:p>
          <a:p>
            <a:pPr algn="just"/>
            <a:r>
              <a:rPr lang="en-US" dirty="0" smtClean="0"/>
              <a:t>Use-Case Model - Use cases are common in the UP and an input to OOAD, and thus described in detail in next lecture.</a:t>
            </a:r>
          </a:p>
          <a:p>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a:t>
            </a:r>
            <a:r>
              <a:rPr lang="en-US" b="1" dirty="0" smtClean="0"/>
              <a:t>The </a:t>
            </a:r>
            <a:r>
              <a:rPr lang="en-US" b="1" dirty="0" err="1" smtClean="0"/>
              <a:t>NextGen</a:t>
            </a:r>
            <a:r>
              <a:rPr lang="en-US" b="1" dirty="0" smtClean="0"/>
              <a:t> POS System</a:t>
            </a:r>
            <a:endParaRPr lang="en-US" dirty="0"/>
          </a:p>
        </p:txBody>
      </p:sp>
      <p:sp>
        <p:nvSpPr>
          <p:cNvPr id="8" name="Text Placeholder 7"/>
          <p:cNvSpPr>
            <a:spLocks noGrp="1"/>
          </p:cNvSpPr>
          <p:nvPr>
            <p:ph type="body" idx="2"/>
          </p:nvPr>
        </p:nvSpPr>
        <p:spPr>
          <a:xfrm>
            <a:off x="914400" y="1600200"/>
            <a:ext cx="7543800" cy="2057400"/>
          </a:xfrm>
        </p:spPr>
        <p:txBody>
          <a:bodyPr>
            <a:noAutofit/>
          </a:bodyPr>
          <a:lstStyle/>
          <a:p>
            <a:pPr algn="just"/>
            <a:r>
              <a:rPr lang="en-US" sz="1600" dirty="0" smtClean="0"/>
              <a:t>The case study is the </a:t>
            </a:r>
            <a:r>
              <a:rPr lang="en-US" sz="1600" dirty="0" err="1" smtClean="0"/>
              <a:t>NextGen</a:t>
            </a:r>
            <a:r>
              <a:rPr lang="en-US" sz="1600" dirty="0" smtClean="0"/>
              <a:t> point-of-sale (POS) system. In this apparently straightforward problem domain. In addition, it's a real problem.</a:t>
            </a:r>
          </a:p>
          <a:p>
            <a:pPr algn="just"/>
            <a:r>
              <a:rPr lang="en-US" sz="1600" dirty="0" smtClean="0"/>
              <a:t>A POS system is a computerized application used (in part) to record sales and handle payments; it is typically used in a retail store. It includes hardware components such as a computer and bar code scanner, and software to run the system. It interfaces to various service applications, such as a third-party tax calculator and inventory control. These systems must be relatively fault-tolerant.</a:t>
            </a:r>
          </a:p>
          <a:p>
            <a:pPr algn="just"/>
            <a:r>
              <a:rPr lang="en-US" sz="1600" dirty="0" smtClean="0"/>
              <a:t>A POS system increasingly must support multiple and varied client-side terminals and interfaces.</a:t>
            </a:r>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9</a:t>
            </a:fld>
            <a:endParaRPr lang="en-US"/>
          </a:p>
        </p:txBody>
      </p:sp>
      <p:sp>
        <p:nvSpPr>
          <p:cNvPr id="9" name="Content Placeholder 6"/>
          <p:cNvSpPr txBox="1">
            <a:spLocks/>
          </p:cNvSpPr>
          <p:nvPr/>
        </p:nvSpPr>
        <p:spPr>
          <a:xfrm>
            <a:off x="5867400" y="1752600"/>
            <a:ext cx="2971800" cy="44958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Rectangle 9"/>
          <p:cNvSpPr/>
          <p:nvPr/>
        </p:nvSpPr>
        <p:spPr>
          <a:xfrm>
            <a:off x="914400" y="3581399"/>
            <a:ext cx="4953000" cy="2062103"/>
          </a:xfrm>
          <a:prstGeom prst="rect">
            <a:avLst/>
          </a:prstGeom>
        </p:spPr>
        <p:txBody>
          <a:bodyPr wrap="square">
            <a:spAutoFit/>
          </a:bodyPr>
          <a:lstStyle/>
          <a:p>
            <a:pPr algn="just"/>
            <a:r>
              <a:rPr lang="en-US" sz="1600" dirty="0" smtClean="0"/>
              <a:t>These include a thin-client Web browser terminal, a regular personal computer with something like a Java Swing graphical user interface, touch screen input, </a:t>
            </a:r>
            <a:r>
              <a:rPr lang="en-US" sz="1600" dirty="0" smtClean="0"/>
              <a:t>and </a:t>
            </a:r>
            <a:r>
              <a:rPr lang="en-US" sz="1600" dirty="0" smtClean="0"/>
              <a:t>so forth.</a:t>
            </a:r>
          </a:p>
          <a:p>
            <a:pPr algn="just"/>
            <a:r>
              <a:rPr lang="en-US" sz="1600" dirty="0" smtClean="0"/>
              <a:t>Furthermore, we are creating a commercial POS system that we will sell to different clients with disparate needs in terms of business rule processing. </a:t>
            </a:r>
          </a:p>
          <a:p>
            <a:r>
              <a:rPr lang="en-US" sz="1600" dirty="0" smtClean="0"/>
              <a:t>Using an iterative development strategy, we are going to proceed through requirements, object-oriented analysis and design.</a:t>
            </a:r>
          </a:p>
        </p:txBody>
      </p:sp>
      <p:sp>
        <p:nvSpPr>
          <p:cNvPr id="11" name="Content Placeholder 6"/>
          <p:cNvSpPr txBox="1">
            <a:spLocks noGrp="1"/>
          </p:cNvSpPr>
          <p:nvPr>
            <p:ph sz="quarter" idx="1"/>
          </p:nvPr>
        </p:nvSpPr>
        <p:spPr>
          <a:xfrm>
            <a:off x="6096000" y="3505200"/>
            <a:ext cx="2286000" cy="23622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Content Placeholder 6"/>
          <p:cNvSpPr txBox="1">
            <a:spLocks/>
          </p:cNvSpPr>
          <p:nvPr/>
        </p:nvSpPr>
        <p:spPr>
          <a:xfrm>
            <a:off x="6019800" y="1905000"/>
            <a:ext cx="2971800" cy="44958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24578" name="Picture 2"/>
          <p:cNvPicPr>
            <a:picLocks noChangeAspect="1" noChangeArrowheads="1"/>
          </p:cNvPicPr>
          <p:nvPr/>
        </p:nvPicPr>
        <p:blipFill>
          <a:blip r:embed="rId2"/>
          <a:srcRect/>
          <a:stretch>
            <a:fillRect/>
          </a:stretch>
        </p:blipFill>
        <p:spPr bwMode="auto">
          <a:xfrm>
            <a:off x="6172200" y="3886200"/>
            <a:ext cx="2085975" cy="209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509</TotalTime>
  <Words>1261</Words>
  <Application>Microsoft Office PowerPoint</Application>
  <PresentationFormat>On-screen Show (4:3)</PresentationFormat>
  <Paragraphs>80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Lecture 3: Evolutionary Requirements</vt:lpstr>
      <vt:lpstr>Objectives:</vt:lpstr>
      <vt:lpstr>Definition: Requirements</vt:lpstr>
      <vt:lpstr>What are Skillful Means to Find Requirements?</vt:lpstr>
      <vt:lpstr>Types and Categories of Requirements</vt:lpstr>
      <vt:lpstr>How are Requirements Organized in UP Artifacts?</vt:lpstr>
      <vt:lpstr>What is the Correct Format for these Artifacts?</vt:lpstr>
      <vt:lpstr>Which artifact will we consider?</vt:lpstr>
      <vt:lpstr>Case Study: The NextGen POS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Object Oriented Analysis and Design (OOAD)</dc:title>
  <dc:creator>Anna</dc:creator>
  <cp:lastModifiedBy>Anna</cp:lastModifiedBy>
  <cp:revision>52</cp:revision>
  <dcterms:created xsi:type="dcterms:W3CDTF">2009-02-17T10:36:19Z</dcterms:created>
  <dcterms:modified xsi:type="dcterms:W3CDTF">2009-03-02T13:45:07Z</dcterms:modified>
</cp:coreProperties>
</file>