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4"/>
  </p:notesMasterIdLst>
  <p:sldIdLst>
    <p:sldId id="256" r:id="rId2"/>
    <p:sldId id="257" r:id="rId3"/>
    <p:sldId id="258" r:id="rId4"/>
    <p:sldId id="259" r:id="rId5"/>
    <p:sldId id="260" r:id="rId6"/>
    <p:sldId id="266" r:id="rId7"/>
    <p:sldId id="267" r:id="rId8"/>
    <p:sldId id="261" r:id="rId9"/>
    <p:sldId id="262" r:id="rId10"/>
    <p:sldId id="263" r:id="rId11"/>
    <p:sldId id="268" r:id="rId12"/>
    <p:sldId id="282" r:id="rId13"/>
    <p:sldId id="283" r:id="rId14"/>
    <p:sldId id="284" r:id="rId15"/>
    <p:sldId id="285" r:id="rId16"/>
    <p:sldId id="265" r:id="rId17"/>
    <p:sldId id="269" r:id="rId18"/>
    <p:sldId id="270" r:id="rId19"/>
    <p:sldId id="271" r:id="rId20"/>
    <p:sldId id="272" r:id="rId21"/>
    <p:sldId id="273" r:id="rId22"/>
    <p:sldId id="274" r:id="rId23"/>
    <p:sldId id="286" r:id="rId24"/>
    <p:sldId id="275" r:id="rId25"/>
    <p:sldId id="276" r:id="rId26"/>
    <p:sldId id="277" r:id="rId27"/>
    <p:sldId id="278" r:id="rId28"/>
    <p:sldId id="279" r:id="rId29"/>
    <p:sldId id="280" r:id="rId30"/>
    <p:sldId id="281" r:id="rId31"/>
    <p:sldId id="287" r:id="rId32"/>
    <p:sldId id="288"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288" autoAdjust="0"/>
    <p:restoredTop sz="94660"/>
  </p:normalViewPr>
  <p:slideViewPr>
    <p:cSldViewPr>
      <p:cViewPr varScale="1">
        <p:scale>
          <a:sx n="69" d="100"/>
          <a:sy n="69" d="100"/>
        </p:scale>
        <p:origin x="-558"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A80645-269F-4C1C-9A18-C71803EB228E}" type="datetimeFigureOut">
              <a:rPr lang="en-US" smtClean="0"/>
              <a:pPr/>
              <a:t>3/6/2009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981D5A-A7C6-4F41-9D11-6F259D94F03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B981D5A-A7C6-4F41-9D11-6F259D94F032}"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B981D5A-A7C6-4F41-9D11-6F259D94F032}" type="slidenum">
              <a:rPr lang="en-US" smtClean="0"/>
              <a:pPr/>
              <a:t>23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7CD42AD6-FC67-4FB6-BA91-5DC9CC240C5B}" type="datetime1">
              <a:rPr lang="en-US" smtClean="0"/>
              <a:pPr/>
              <a:t>3/6/2009</a:t>
            </a:fld>
            <a:endParaRPr lang="en-US"/>
          </a:p>
        </p:txBody>
      </p:sp>
      <p:sp>
        <p:nvSpPr>
          <p:cNvPr id="17" name="Footer Placeholder 16"/>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C44C1EC3-F718-4B2A-B133-9EBECDEA48EA}"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1627A9-8786-43FD-80CB-CFF2EB873BD3}" type="datetime1">
              <a:rPr lang="en-US" smtClean="0"/>
              <a:pPr/>
              <a:t>3/6/2009</a:t>
            </a:fld>
            <a:endParaRPr lang="en-US"/>
          </a:p>
        </p:txBody>
      </p:sp>
      <p:sp>
        <p:nvSpPr>
          <p:cNvPr id="5" name="Footer Placeholder 4"/>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6" name="Slide Number Placeholder 5"/>
          <p:cNvSpPr>
            <a:spLocks noGrp="1"/>
          </p:cNvSpPr>
          <p:nvPr>
            <p:ph type="sldNum" sz="quarter" idx="12"/>
          </p:nvPr>
        </p:nvSpPr>
        <p:spPr/>
        <p:txBody>
          <a:bodyPr/>
          <a:lstStyle/>
          <a:p>
            <a:fld id="{C44C1EC3-F718-4B2A-B133-9EBECDEA48E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A3E8565-7C30-4F02-AAFE-EB8FDE7C92D6}" type="datetime1">
              <a:rPr lang="en-US" smtClean="0"/>
              <a:pPr/>
              <a:t>3/6/2009</a:t>
            </a:fld>
            <a:endParaRPr lang="en-US"/>
          </a:p>
        </p:txBody>
      </p:sp>
      <p:sp>
        <p:nvSpPr>
          <p:cNvPr id="5" name="Footer Placeholder 4"/>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6" name="Slide Number Placeholder 5"/>
          <p:cNvSpPr>
            <a:spLocks noGrp="1"/>
          </p:cNvSpPr>
          <p:nvPr>
            <p:ph type="sldNum" sz="quarter" idx="12"/>
          </p:nvPr>
        </p:nvSpPr>
        <p:spPr/>
        <p:txBody>
          <a:bodyPr/>
          <a:lstStyle/>
          <a:p>
            <a:fld id="{C44C1EC3-F718-4B2A-B133-9EBECDEA48E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AFFEB6B-FF86-4C1A-B987-3E4C20439867}" type="datetime1">
              <a:rPr lang="en-US" smtClean="0"/>
              <a:pPr/>
              <a:t>3/6/2009</a:t>
            </a:fld>
            <a:endParaRPr lang="en-US"/>
          </a:p>
        </p:txBody>
      </p:sp>
      <p:sp>
        <p:nvSpPr>
          <p:cNvPr id="5" name="Footer Placeholder 4"/>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6" name="Slide Number Placeholder 5"/>
          <p:cNvSpPr>
            <a:spLocks noGrp="1"/>
          </p:cNvSpPr>
          <p:nvPr>
            <p:ph type="sldNum" sz="quarter" idx="12"/>
          </p:nvPr>
        </p:nvSpPr>
        <p:spPr/>
        <p:txBody>
          <a:bodyPr/>
          <a:lstStyle/>
          <a:p>
            <a:fld id="{C44C1EC3-F718-4B2A-B133-9EBECDEA48EA}"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39EE814-F13A-41F5-AEC1-7BC1041F7F81}" type="datetime1">
              <a:rPr lang="en-US" smtClean="0"/>
              <a:pPr/>
              <a:t>3/6/2009</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smtClean="0"/>
              <a:t>Introduction to Object –Oriented Analysis and Design and Unified Process</a:t>
            </a: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C44C1EC3-F718-4B2A-B133-9EBECDEA48E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CD70A6A-2D38-4E3B-A5C4-85724FA80A3A}" type="datetime1">
              <a:rPr lang="en-US" smtClean="0"/>
              <a:pPr/>
              <a:t>3/6/2009</a:t>
            </a:fld>
            <a:endParaRPr lang="en-US"/>
          </a:p>
        </p:txBody>
      </p:sp>
      <p:sp>
        <p:nvSpPr>
          <p:cNvPr id="6" name="Footer Placeholder 5"/>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7" name="Slide Number Placeholder 6"/>
          <p:cNvSpPr>
            <a:spLocks noGrp="1"/>
          </p:cNvSpPr>
          <p:nvPr>
            <p:ph type="sldNum" sz="quarter" idx="12"/>
          </p:nvPr>
        </p:nvSpPr>
        <p:spPr/>
        <p:txBody>
          <a:bodyPr/>
          <a:lstStyle/>
          <a:p>
            <a:fld id="{C44C1EC3-F718-4B2A-B133-9EBECDEA48EA}"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2D6C81D4-0341-4B2D-81F7-D33602D0A4DE}" type="datetime1">
              <a:rPr lang="en-US" smtClean="0"/>
              <a:pPr/>
              <a:t>3/6/2009</a:t>
            </a:fld>
            <a:endParaRPr lang="en-US"/>
          </a:p>
        </p:txBody>
      </p:sp>
      <p:sp>
        <p:nvSpPr>
          <p:cNvPr id="8" name="Footer Placeholder 7"/>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9" name="Slide Number Placeholder 8"/>
          <p:cNvSpPr>
            <a:spLocks noGrp="1"/>
          </p:cNvSpPr>
          <p:nvPr>
            <p:ph type="sldNum" sz="quarter" idx="12"/>
          </p:nvPr>
        </p:nvSpPr>
        <p:spPr/>
        <p:txBody>
          <a:bodyPr/>
          <a:lstStyle/>
          <a:p>
            <a:fld id="{C44C1EC3-F718-4B2A-B133-9EBECDEA48EA}"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EB853CD-FCB3-492F-94EE-EBD4770D33CF}" type="datetime1">
              <a:rPr lang="en-US" smtClean="0"/>
              <a:pPr/>
              <a:t>3/6/2009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F56B37-ADA7-4DCF-BB13-8A2DE535F450}" type="datetime1">
              <a:rPr lang="en-US" smtClean="0"/>
              <a:pPr/>
              <a:t>3/6/2009</a:t>
            </a:fld>
            <a:endParaRPr lang="en-US"/>
          </a:p>
        </p:txBody>
      </p:sp>
      <p:sp>
        <p:nvSpPr>
          <p:cNvPr id="3" name="Footer Placeholder 2"/>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4" name="Slide Number Placeholder 3"/>
          <p:cNvSpPr>
            <a:spLocks noGrp="1"/>
          </p:cNvSpPr>
          <p:nvPr>
            <p:ph type="sldNum" sz="quarter" idx="12"/>
          </p:nvPr>
        </p:nvSpPr>
        <p:spPr/>
        <p:txBody>
          <a:bodyPr/>
          <a:lstStyle/>
          <a:p>
            <a:fld id="{C44C1EC3-F718-4B2A-B133-9EBECDEA48E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17DF195-300C-4AF1-AD03-8A60218C932D}" type="datetime1">
              <a:rPr lang="en-US" smtClean="0"/>
              <a:pPr/>
              <a:t>3/6/2009</a:t>
            </a:fld>
            <a:endParaRPr lang="en-US"/>
          </a:p>
        </p:txBody>
      </p:sp>
      <p:sp>
        <p:nvSpPr>
          <p:cNvPr id="6" name="Footer Placeholder 5"/>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7" name="Slide Number Placeholder 6"/>
          <p:cNvSpPr>
            <a:spLocks noGrp="1"/>
          </p:cNvSpPr>
          <p:nvPr>
            <p:ph type="sldNum" sz="quarter" idx="12"/>
          </p:nvPr>
        </p:nvSpPr>
        <p:spPr/>
        <p:txBody>
          <a:bodyPr/>
          <a:lstStyle/>
          <a:p>
            <a:fld id="{C44C1EC3-F718-4B2A-B133-9EBECDEA48EA}"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4663046-88C2-40F9-9274-DC00D6E7E0C0}" type="datetime1">
              <a:rPr lang="en-US" smtClean="0"/>
              <a:pPr/>
              <a:t>3/6/2009</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smtClean="0"/>
              <a:t>Introduction to Object –Oriented Analysis and Design and Unified Process</a:t>
            </a:r>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C44C1EC3-F718-4B2A-B133-9EBECDEA48EA}"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BF71221A-0AE5-4B0A-AFD8-641255D42B47}" type="datetime1">
              <a:rPr lang="en-US" smtClean="0"/>
              <a:pPr/>
              <a:t>3/6/2009</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smtClean="0"/>
              <a:t>Introduction to Object –Oriented Analysis and Design and Unified Process</a:t>
            </a: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44C1EC3-F718-4B2A-B133-9EBECDEA48E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mk:@MSITStore:D:\Anna\Portugal\Applying%20UML%20and%20Patterns%20-%20An%20Introduction%20to%20Object-Oriented%20Analysis%20and%20Design%20and%20Iterative%20Development,%203rd%20edition%20(Addison%20Wesley%20Professional%202004).chm::/0131489062/gloss01.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Anna </a:t>
            </a:r>
            <a:r>
              <a:rPr lang="en-US" dirty="0" err="1" smtClean="0"/>
              <a:t>Sikharulidze</a:t>
            </a:r>
            <a:endParaRPr lang="en-US" dirty="0" smtClean="0"/>
          </a:p>
          <a:p>
            <a:r>
              <a:rPr lang="en-US" dirty="0" err="1" smtClean="0"/>
              <a:t>Iv.Javakhishvili</a:t>
            </a:r>
            <a:r>
              <a:rPr lang="en-US" dirty="0" smtClean="0"/>
              <a:t> Tbilisi State University</a:t>
            </a:r>
            <a:endParaRPr lang="en-US" dirty="0"/>
          </a:p>
        </p:txBody>
      </p:sp>
      <p:sp>
        <p:nvSpPr>
          <p:cNvPr id="4" name="Date Placeholder 3"/>
          <p:cNvSpPr>
            <a:spLocks noGrp="1"/>
          </p:cNvSpPr>
          <p:nvPr>
            <p:ph type="dt" sz="half" idx="10"/>
          </p:nvPr>
        </p:nvSpPr>
        <p:spPr/>
        <p:txBody>
          <a:bodyPr/>
          <a:lstStyle/>
          <a:p>
            <a:fld id="{5F6825B4-F898-4C5A-8A80-C4A34869E10B}" type="datetime1">
              <a:rPr lang="en-US" smtClean="0"/>
              <a:pPr/>
              <a:t>3/6/2009</a:t>
            </a:fld>
            <a:endParaRPr lang="en-US"/>
          </a:p>
        </p:txBody>
      </p:sp>
      <p:sp>
        <p:nvSpPr>
          <p:cNvPr id="6" name="Footer Placeholder 5"/>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1</a:t>
            </a:fld>
            <a:endParaRPr lang="en-US"/>
          </a:p>
        </p:txBody>
      </p:sp>
      <p:sp>
        <p:nvSpPr>
          <p:cNvPr id="2" name="Title 1"/>
          <p:cNvSpPr>
            <a:spLocks noGrp="1"/>
          </p:cNvSpPr>
          <p:nvPr>
            <p:ph type="ctrTitle"/>
          </p:nvPr>
        </p:nvSpPr>
        <p:spPr/>
        <p:txBody>
          <a:bodyPr>
            <a:normAutofit/>
          </a:bodyPr>
          <a:lstStyle/>
          <a:p>
            <a:r>
              <a:rPr lang="en-US" dirty="0" smtClean="0"/>
              <a:t>Lecture 4: </a:t>
            </a:r>
            <a:r>
              <a:rPr b="1" smtClean="0"/>
              <a:t>Use Cases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Fully Dressed Style</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3/6/2009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10</a:t>
            </a:fld>
            <a:endParaRPr lang="en-US"/>
          </a:p>
        </p:txBody>
      </p:sp>
      <p:sp>
        <p:nvSpPr>
          <p:cNvPr id="6" name="Content Placeholder 5"/>
          <p:cNvSpPr>
            <a:spLocks noGrp="1"/>
          </p:cNvSpPr>
          <p:nvPr>
            <p:ph sz="quarter" idx="1"/>
          </p:nvPr>
        </p:nvSpPr>
        <p:spPr/>
        <p:txBody>
          <a:bodyPr>
            <a:normAutofit/>
          </a:bodyPr>
          <a:lstStyle/>
          <a:p>
            <a:pPr algn="just"/>
            <a:r>
              <a:rPr lang="en-US" b="1" dirty="0" smtClean="0"/>
              <a:t>Fully dressed  </a:t>
            </a:r>
            <a:r>
              <a:rPr lang="en-US" dirty="0" smtClean="0"/>
              <a:t>- use cases show more detail and are structured; they dig deeper.</a:t>
            </a:r>
          </a:p>
          <a:p>
            <a:pPr lvl="1" algn="just">
              <a:buNone/>
            </a:pPr>
            <a:r>
              <a:rPr lang="en-US" sz="2000" dirty="0" smtClean="0"/>
              <a:t>When? In iterative and evolutionary UP requirements analysis, 10% of the critical use cases would be written this way during the first requirements workshop. Then design and programming starts on the most architecturally significant use cases or scenarios from that 10% set.</a:t>
            </a:r>
          </a:p>
          <a:p>
            <a:pPr algn="just">
              <a:buNone/>
            </a:pPr>
            <a:r>
              <a:rPr lang="en-US" dirty="0" smtClean="0"/>
              <a:t>Various format templates are available for detailed use cases. Probably the most widely used and shared format, since the early 1990s, is the template available on the Web at alistair.cockburn.us, created by Alistair Cockburn, the author of the most popular book and approach to use-case modeling. </a:t>
            </a:r>
          </a:p>
          <a:p>
            <a:pPr algn="just"/>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Fully Dressed Style</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3/6/2009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11</a:t>
            </a:fld>
            <a:endParaRPr lang="en-US"/>
          </a:p>
        </p:txBody>
      </p:sp>
      <p:sp>
        <p:nvSpPr>
          <p:cNvPr id="6" name="Content Placeholder 5"/>
          <p:cNvSpPr>
            <a:spLocks noGrp="1"/>
          </p:cNvSpPr>
          <p:nvPr>
            <p:ph sz="quarter" idx="1"/>
          </p:nvPr>
        </p:nvSpPr>
        <p:spPr/>
        <p:txBody>
          <a:bodyPr>
            <a:normAutofit fontScale="55000" lnSpcReduction="20000"/>
          </a:bodyPr>
          <a:lstStyle/>
          <a:p>
            <a:pPr fontAlgn="t">
              <a:buNone/>
            </a:pPr>
            <a:r>
              <a:rPr lang="en-US" sz="2800" b="1" dirty="0" smtClean="0"/>
              <a:t>Use Case Name</a:t>
            </a:r>
            <a:endParaRPr lang="en-US" sz="2800" dirty="0" smtClean="0"/>
          </a:p>
          <a:p>
            <a:pPr fontAlgn="t"/>
            <a:r>
              <a:rPr lang="en-US" sz="2800" b="1" dirty="0" smtClean="0"/>
              <a:t>Start with a verb.</a:t>
            </a:r>
            <a:endParaRPr lang="en-US" sz="2800" dirty="0" smtClean="0"/>
          </a:p>
          <a:p>
            <a:pPr fontAlgn="t">
              <a:buNone/>
            </a:pPr>
            <a:r>
              <a:rPr lang="en-US" sz="2900" b="1" dirty="0" smtClean="0"/>
              <a:t>Scope</a:t>
            </a:r>
          </a:p>
          <a:p>
            <a:pPr fontAlgn="t"/>
            <a:r>
              <a:rPr lang="en-US" sz="2900" dirty="0" smtClean="0"/>
              <a:t>The scope bounds the system (or systems) under design. Typically, a use case describes use of one software (or hardware plus software) system; in this case it is known as a system use case. At a broader scope, use cases can also describe how a business is used by its customers and partners. Such an enterprise-level process description is called a business use case and is a good example of the wide applicability of use cases, but they aren't covered in </a:t>
            </a:r>
            <a:r>
              <a:rPr lang="en-US" sz="2900" dirty="0" smtClean="0"/>
              <a:t>these lectures.</a:t>
            </a:r>
            <a:endParaRPr lang="en-US" sz="2900" dirty="0" smtClean="0"/>
          </a:p>
          <a:p>
            <a:pPr fontAlgn="t">
              <a:buNone/>
            </a:pPr>
            <a:r>
              <a:rPr lang="en-US" sz="2900" b="1" dirty="0" smtClean="0"/>
              <a:t>Level</a:t>
            </a:r>
          </a:p>
          <a:p>
            <a:pPr fontAlgn="t"/>
            <a:r>
              <a:rPr lang="en-US" sz="2900" dirty="0" smtClean="0"/>
              <a:t>use cases are classified as at the user-goal level or the </a:t>
            </a:r>
            <a:r>
              <a:rPr lang="en-US" sz="2900" dirty="0" err="1" smtClean="0"/>
              <a:t>subfunction</a:t>
            </a:r>
            <a:r>
              <a:rPr lang="en-US" sz="2900" dirty="0" smtClean="0"/>
              <a:t> level, among others. A user-goal level use case is the common kind that describe the scenarios to fulfill the goals of a primary actor to get work done; it roughly corresponds to an elementary business process (EBP) in business process engineering. A </a:t>
            </a:r>
            <a:r>
              <a:rPr lang="en-US" sz="2900" dirty="0" err="1" smtClean="0"/>
              <a:t>subfunction</a:t>
            </a:r>
            <a:r>
              <a:rPr lang="en-US" sz="2900" dirty="0" smtClean="0"/>
              <a:t>-level use case describes </a:t>
            </a:r>
            <a:r>
              <a:rPr lang="en-US" sz="2900" dirty="0" err="1" smtClean="0"/>
              <a:t>substeps</a:t>
            </a:r>
            <a:r>
              <a:rPr lang="en-US" sz="2900" dirty="0" smtClean="0"/>
              <a:t> required to support a user goal, and is usually created to factor out duplicate </a:t>
            </a:r>
            <a:r>
              <a:rPr lang="en-US" sz="2900" dirty="0" err="1" smtClean="0"/>
              <a:t>substeps</a:t>
            </a:r>
            <a:r>
              <a:rPr lang="en-US" sz="2900" dirty="0" smtClean="0"/>
              <a:t> shared by several regular use cases (to avoid duplicating common text); an example is the </a:t>
            </a:r>
            <a:r>
              <a:rPr lang="en-US" sz="2900" dirty="0" err="1" smtClean="0"/>
              <a:t>subfunction</a:t>
            </a:r>
            <a:r>
              <a:rPr lang="en-US" sz="2900" dirty="0" smtClean="0"/>
              <a:t> use case Pay by Credit, which could be shared by many regular use cases.</a:t>
            </a:r>
          </a:p>
          <a:p>
            <a:pPr fontAlgn="t">
              <a:buNone/>
            </a:pPr>
            <a:r>
              <a:rPr lang="en-US" sz="2800" b="1" dirty="0" smtClean="0"/>
              <a:t>Primary Actor</a:t>
            </a:r>
          </a:p>
          <a:p>
            <a:r>
              <a:rPr lang="en-US" sz="2900" dirty="0" smtClean="0"/>
              <a:t>The principal actor that calls upon system services to fulfill a goal.</a:t>
            </a:r>
            <a:endParaRPr lang="en-US" sz="2900" dirty="0"/>
          </a:p>
          <a:p>
            <a:endParaRPr lang="en-US" sz="18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blinds(horizontal)">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blinds(horizontal)">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blinds(horizontal)">
                                      <p:cBhvr>
                                        <p:cTn id="42"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Fully Dressed Style</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3/6/2009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12</a:t>
            </a:fld>
            <a:endParaRPr lang="en-US"/>
          </a:p>
        </p:txBody>
      </p:sp>
      <p:sp>
        <p:nvSpPr>
          <p:cNvPr id="6" name="Content Placeholder 5"/>
          <p:cNvSpPr>
            <a:spLocks noGrp="1"/>
          </p:cNvSpPr>
          <p:nvPr>
            <p:ph sz="quarter" idx="1"/>
          </p:nvPr>
        </p:nvSpPr>
        <p:spPr/>
        <p:txBody>
          <a:bodyPr>
            <a:normAutofit fontScale="47500" lnSpcReduction="20000"/>
          </a:bodyPr>
          <a:lstStyle/>
          <a:p>
            <a:pPr fontAlgn="t">
              <a:buNone/>
            </a:pPr>
            <a:r>
              <a:rPr lang="en-US" sz="3200" b="1" dirty="0" smtClean="0"/>
              <a:t>Stakeholders and Interests List</a:t>
            </a:r>
          </a:p>
          <a:p>
            <a:pPr fontAlgn="t"/>
            <a:r>
              <a:rPr lang="en-US" sz="3200" dirty="0" smtClean="0"/>
              <a:t>This list is more important and practical than may appear at first glance. It suggests and bounds what the system must do. This answers the question: What should be in the use case? The answer is: That which satisfies all the stakeholders' interests. In addition, by starting with the stakeholders and their interests before writing the remainder of the use case, we have a method to remind us what the more detailed responsibilities of the system should be. For example, would I have identified a responsibility for salesperson commission handling if I had not first listed the salesperson stakeholder and their interests? </a:t>
            </a:r>
          </a:p>
          <a:p>
            <a:pPr fontAlgn="t">
              <a:buNone/>
            </a:pPr>
            <a:r>
              <a:rPr lang="en-US" sz="3300" b="1" dirty="0" smtClean="0"/>
              <a:t>Preconditions and Success Guarantees (</a:t>
            </a:r>
            <a:r>
              <a:rPr lang="en-US" sz="3300" b="1" dirty="0" err="1" smtClean="0"/>
              <a:t>Postconditions</a:t>
            </a:r>
            <a:r>
              <a:rPr lang="en-US" sz="3300" b="1" dirty="0" smtClean="0"/>
              <a:t>)</a:t>
            </a:r>
          </a:p>
          <a:p>
            <a:pPr>
              <a:buNone/>
            </a:pPr>
            <a:r>
              <a:rPr lang="en-US" sz="3300" dirty="0" smtClean="0"/>
              <a:t>First, don't bother with a precondition or success guarantee unless you are stating something non-obvious and noteworthy, to help the reader gain insight. Don't add useless noise to requirements documents.</a:t>
            </a:r>
          </a:p>
          <a:p>
            <a:r>
              <a:rPr lang="en-US" sz="3300" dirty="0" smtClean="0">
                <a:hlinkClick r:id="rId2" action="ppaction://hlinkfile"/>
              </a:rPr>
              <a:t>Preconditions</a:t>
            </a:r>
            <a:r>
              <a:rPr lang="en-US" sz="3300" dirty="0" smtClean="0"/>
              <a:t> state what must always be true before a scenario is begun in the use case. Preconditions are not tested within the use case; rather, they are conditions that are assumed to be true. Typically, a precondition implies a scenario of another use case, such as logging in, that has successfully completed. </a:t>
            </a:r>
          </a:p>
          <a:p>
            <a:r>
              <a:rPr lang="en-US" sz="3300" dirty="0" smtClean="0"/>
              <a:t>Success guarantees (or </a:t>
            </a:r>
            <a:r>
              <a:rPr lang="en-US" sz="3300" dirty="0" err="1" smtClean="0">
                <a:hlinkClick r:id="rId2" action="ppaction://hlinkfile"/>
              </a:rPr>
              <a:t>postconditions</a:t>
            </a:r>
            <a:r>
              <a:rPr lang="en-US" sz="3300" dirty="0" smtClean="0"/>
              <a:t>) state what must be true on successful completion of the use case either by the main success scenario or some alternate path. The guarantee should meet the needs of all stakeholders.</a:t>
            </a:r>
          </a:p>
          <a:p>
            <a:pPr fontAlgn="t"/>
            <a:endParaRPr lang="en-US" sz="3200" b="1" dirty="0" smtClean="0"/>
          </a:p>
          <a:p>
            <a:pPr fontAlgn="t">
              <a:buNone/>
            </a:pPr>
            <a:endParaRPr lang="en-US" sz="2900" dirty="0"/>
          </a:p>
          <a:p>
            <a:endParaRPr lang="en-US" sz="18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blinds(horizontal)">
                                      <p:cBhvr>
                                        <p:cTn id="3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Fully Dressed Style</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3/6/2009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13</a:t>
            </a:fld>
            <a:endParaRPr lang="en-US"/>
          </a:p>
        </p:txBody>
      </p:sp>
      <p:sp>
        <p:nvSpPr>
          <p:cNvPr id="6" name="Content Placeholder 5"/>
          <p:cNvSpPr>
            <a:spLocks noGrp="1"/>
          </p:cNvSpPr>
          <p:nvPr>
            <p:ph sz="quarter" idx="1"/>
          </p:nvPr>
        </p:nvSpPr>
        <p:spPr/>
        <p:txBody>
          <a:bodyPr>
            <a:normAutofit fontScale="77500" lnSpcReduction="20000"/>
          </a:bodyPr>
          <a:lstStyle/>
          <a:p>
            <a:pPr>
              <a:buNone/>
            </a:pPr>
            <a:r>
              <a:rPr lang="en-US" b="1" dirty="0" smtClean="0"/>
              <a:t>Main Success Scenario and Steps (or Basic Flow)</a:t>
            </a:r>
          </a:p>
          <a:p>
            <a:pPr>
              <a:buNone/>
            </a:pPr>
            <a:r>
              <a:rPr lang="en-US" dirty="0" smtClean="0"/>
              <a:t>This has also been called the "happy path" scenario, or the more prosaic "Basic Flow" or "Typical Flow." It describes a typical success path that satisfies the interests of the stakeholders. Note that it often does not include any conditions or branching. Although not wrong or illegal, it is arguably more comprehensible and extendible to be very consistent and defer all conditional handling to the Extensions section.</a:t>
            </a:r>
          </a:p>
          <a:p>
            <a:pPr>
              <a:buNone/>
            </a:pPr>
            <a:r>
              <a:rPr lang="en-US" dirty="0" smtClean="0"/>
              <a:t>The scenario records the steps, of which there are three kinds:</a:t>
            </a:r>
          </a:p>
          <a:p>
            <a:pPr lvl="1"/>
            <a:r>
              <a:rPr lang="en-US" dirty="0" smtClean="0"/>
              <a:t>An interaction between actors.</a:t>
            </a:r>
          </a:p>
          <a:p>
            <a:pPr lvl="1"/>
            <a:r>
              <a:rPr lang="en-US" dirty="0" smtClean="0"/>
              <a:t>A validation (usually by the system).</a:t>
            </a:r>
          </a:p>
          <a:p>
            <a:pPr lvl="1"/>
            <a:r>
              <a:rPr lang="en-US" dirty="0" smtClean="0"/>
              <a:t>A state change by the system (for example, recording or modifying something).</a:t>
            </a:r>
          </a:p>
          <a:p>
            <a:pPr>
              <a:buNone/>
            </a:pPr>
            <a:r>
              <a:rPr lang="en-US" dirty="0" smtClean="0"/>
              <a:t>Step one of a use case does not always fall into this classification, but indicates the trigger event that starts the scenario.</a:t>
            </a:r>
          </a:p>
          <a:p>
            <a:pPr>
              <a:buNone/>
            </a:pPr>
            <a:r>
              <a:rPr lang="en-US" dirty="0" smtClean="0"/>
              <a:t>It is a common idiom to always capitalize the actors' names for ease of identification. Observe also the idiom that is used to indicate repetition.</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blinds(horizontal)">
                                      <p:cBhvr>
                                        <p:cTn id="20" dur="500"/>
                                        <p:tgtEl>
                                          <p:spTgt spid="6">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blinds(horizontal)">
                                      <p:cBhvr>
                                        <p:cTn id="23" dur="500"/>
                                        <p:tgtEl>
                                          <p:spTgt spid="6">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animEffect transition="in" filter="blinds(horizontal)">
                                      <p:cBhvr>
                                        <p:cTn id="26" dur="500"/>
                                        <p:tgtEl>
                                          <p:spTgt spid="6">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Effect transition="in" filter="blinds(horizontal)">
                                      <p:cBhvr>
                                        <p:cTn id="31" dur="500"/>
                                        <p:tgtEl>
                                          <p:spTgt spid="6">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6">
                                            <p:txEl>
                                              <p:pRg st="7" end="7"/>
                                            </p:txEl>
                                          </p:spTgt>
                                        </p:tgtEl>
                                        <p:attrNameLst>
                                          <p:attrName>style.visibility</p:attrName>
                                        </p:attrNameLst>
                                      </p:cBhvr>
                                      <p:to>
                                        <p:strVal val="visible"/>
                                      </p:to>
                                    </p:set>
                                    <p:animEffect transition="in" filter="blinds(horizontal)">
                                      <p:cBhvr>
                                        <p:cTn id="36"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Fully Dressed Style</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3/6/2009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14</a:t>
            </a:fld>
            <a:endParaRPr lang="en-US"/>
          </a:p>
        </p:txBody>
      </p:sp>
      <p:sp>
        <p:nvSpPr>
          <p:cNvPr id="6" name="Content Placeholder 5"/>
          <p:cNvSpPr>
            <a:spLocks noGrp="1"/>
          </p:cNvSpPr>
          <p:nvPr>
            <p:ph sz="quarter" idx="1"/>
          </p:nvPr>
        </p:nvSpPr>
        <p:spPr/>
        <p:txBody>
          <a:bodyPr>
            <a:normAutofit fontScale="47500" lnSpcReduction="20000"/>
          </a:bodyPr>
          <a:lstStyle/>
          <a:p>
            <a:pPr>
              <a:buNone/>
            </a:pPr>
            <a:r>
              <a:rPr lang="en-US" sz="3800" b="1" dirty="0" smtClean="0"/>
              <a:t>Extensions (or Alternate Flows)</a:t>
            </a:r>
          </a:p>
          <a:p>
            <a:r>
              <a:rPr lang="en-US" sz="3800" dirty="0" smtClean="0"/>
              <a:t>Extensions are important and normally comprise the majority of the text. They indicate all the other scenarios or branches, both success and failure. An extension has two parts: the condition and the handling.</a:t>
            </a:r>
          </a:p>
          <a:p>
            <a:r>
              <a:rPr lang="en-US" sz="3800" dirty="0" smtClean="0"/>
              <a:t>In thorough use case writing, the combination of the happy path and extension scenarios should satisfy "nearly" all the interests of the stakeholders. This point is qualified, because some interests may best be captured as non-functional requirements expressed in the Supplementary Specification rather than the use cases. For example, the customer's interest for a visible display of descriptions and prices is a usability requirement.</a:t>
            </a:r>
          </a:p>
          <a:p>
            <a:r>
              <a:rPr lang="en-US" sz="3800" dirty="0" smtClean="0"/>
              <a:t>Extension scenarios are branches from the main success scenario, and so can be notated with respect to its steps 1…N. For example, an extension of Step 3 of the main success scenario is labeled "3a"; it first identifies the condition and then the response. Alternate extensions at Step 3 are labeled "3b" and so forth.</a:t>
            </a:r>
          </a:p>
          <a:p>
            <a:r>
              <a:rPr lang="en-US" sz="3800" dirty="0" smtClean="0"/>
              <a:t>At the end of extension handling, by default the scenario merges back with the main success scenario, unless the extension indicates otherwise (such as by halting the system).</a:t>
            </a:r>
          </a:p>
          <a:p>
            <a:r>
              <a:rPr lang="en-US" sz="3800" dirty="0" smtClean="0"/>
              <a:t>Sometimes, a particular extension point is quite complex, as in the "paying by credit" extension. This can be a motivation to express the extension as a separate use case.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blinds(horizontal)">
                                      <p:cBhvr>
                                        <p:cTn id="3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Fully Dressed Style</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3/6/2009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15</a:t>
            </a:fld>
            <a:endParaRPr lang="en-US"/>
          </a:p>
        </p:txBody>
      </p:sp>
      <p:sp>
        <p:nvSpPr>
          <p:cNvPr id="6" name="Content Placeholder 5"/>
          <p:cNvSpPr>
            <a:spLocks noGrp="1"/>
          </p:cNvSpPr>
          <p:nvPr>
            <p:ph sz="quarter" idx="1"/>
          </p:nvPr>
        </p:nvSpPr>
        <p:spPr/>
        <p:txBody>
          <a:bodyPr>
            <a:normAutofit fontScale="62500" lnSpcReduction="20000"/>
          </a:bodyPr>
          <a:lstStyle/>
          <a:p>
            <a:pPr>
              <a:buNone/>
            </a:pPr>
            <a:r>
              <a:rPr lang="en-US" sz="2900" b="1" dirty="0" smtClean="0"/>
              <a:t>Special Requirements</a:t>
            </a:r>
          </a:p>
          <a:p>
            <a:r>
              <a:rPr lang="en-US" dirty="0" smtClean="0"/>
              <a:t>If a non-functional requirement, quality attribute, or constraint relates specifically to a use case, record it with the use case. These include qualities such as performance, reliability, and usability, and design constraints (often in I/O devices) that have been mandated or considered likely.</a:t>
            </a:r>
          </a:p>
          <a:p>
            <a:r>
              <a:rPr lang="en-US" dirty="0" smtClean="0"/>
              <a:t>Recording these with the use case is classic UP advice, and a reasonable location when first writing the use case. However, many practitioners find it useful to ultimately move and consolidate all non-functional requirements in the Supplementary Specification, for content management, comprehension, and readability, because these requirements usually have to be considered as a whole during architectural analysis.</a:t>
            </a:r>
          </a:p>
          <a:p>
            <a:pPr>
              <a:buNone/>
            </a:pPr>
            <a:r>
              <a:rPr lang="en-US" sz="2900" b="1" dirty="0" smtClean="0"/>
              <a:t>Technology and Data Variations List</a:t>
            </a:r>
          </a:p>
          <a:p>
            <a:r>
              <a:rPr lang="en-US" dirty="0" smtClean="0"/>
              <a:t>Often there are technical variations in how something must be done, but not what, and it is noteworthy to record this in the use case. A common example is a technical constraint imposed by a stakeholder regarding input or output technologies. For example, a stakeholder might say, "The POS system must support credit account input using a card reader and the keyboard." Note that these are examples of early design decisions or constraints; in general, it is skillful to avoid premature design decisions, but sometimes they are obvious or unavoidable, especially concerning input/output technologies. Another example is the necessity to understand variations in data schemes, such as using UPCs or EANs for item identifiers, encoded in bar code </a:t>
            </a:r>
            <a:r>
              <a:rPr lang="en-US" dirty="0" err="1" smtClean="0"/>
              <a:t>symbology</a:t>
            </a:r>
            <a:r>
              <a:rPr lang="en-US" dirty="0" smtClean="0"/>
              <a:t>.</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Guidline:Write</a:t>
            </a:r>
            <a:r>
              <a:rPr lang="en-US" b="1" dirty="0" smtClean="0"/>
              <a:t> in an Essential UI-Free Style</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3/6/2009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16</a:t>
            </a:fld>
            <a:endParaRPr lang="en-US"/>
          </a:p>
        </p:txBody>
      </p:sp>
      <p:sp>
        <p:nvSpPr>
          <p:cNvPr id="6" name="Content Placeholder 5"/>
          <p:cNvSpPr>
            <a:spLocks noGrp="1"/>
          </p:cNvSpPr>
          <p:nvPr>
            <p:ph sz="quarter" idx="1"/>
          </p:nvPr>
        </p:nvSpPr>
        <p:spPr/>
        <p:txBody>
          <a:bodyPr>
            <a:normAutofit fontScale="55000" lnSpcReduction="20000"/>
          </a:bodyPr>
          <a:lstStyle/>
          <a:p>
            <a:r>
              <a:rPr lang="en-US" sz="3400" b="1" dirty="0" smtClean="0"/>
              <a:t>Write use cases in an essential style;  keep the user interface out and focus on actor intent.</a:t>
            </a:r>
          </a:p>
          <a:p>
            <a:pPr>
              <a:buNone/>
            </a:pPr>
            <a:r>
              <a:rPr lang="en-US" sz="2900" dirty="0" smtClean="0"/>
              <a:t>In an essential writing style, the narrative is expressed at the level of the user's intentions and system's responsibilities rather than their concrete actions. They remain free of technology and mechanism details, especially those related to the UI.</a:t>
            </a:r>
          </a:p>
          <a:p>
            <a:pPr algn="just">
              <a:buNone/>
            </a:pPr>
            <a:r>
              <a:rPr lang="en-US" sz="2900" b="1" dirty="0" smtClean="0"/>
              <a:t>Example: </a:t>
            </a:r>
            <a:r>
              <a:rPr lang="en-US" sz="2900" dirty="0" smtClean="0"/>
              <a:t>During a requirements workshop, the cashier may say one of his goals is to "log in." The cashier was probably thinking of a GUI, dialog box, user ID, and password. This is a mechanism to achieve a goal, rather than the goal itself. By investigating up the goal hierarchy ("What is the goal of that goal?"), the system analyst arrives at a mechanism-independent goal: "identify myself and get authenticated," or an even higher goal: "prevent theft …". This root-goal discovery process can open up the vision to new and improved solutions. </a:t>
            </a:r>
          </a:p>
          <a:p>
            <a:r>
              <a:rPr lang="en-US" sz="2900" b="1" dirty="0" smtClean="0"/>
              <a:t>Essential Style</a:t>
            </a:r>
            <a:endParaRPr lang="en-US" sz="2900" dirty="0" smtClean="0"/>
          </a:p>
          <a:p>
            <a:pPr marL="788670" lvl="1" indent="-514350">
              <a:buFont typeface="+mj-lt"/>
              <a:buAutoNum type="arabicPeriod"/>
            </a:pPr>
            <a:r>
              <a:rPr lang="en-US" sz="2900" dirty="0" smtClean="0"/>
              <a:t>Administrator identifies self.</a:t>
            </a:r>
          </a:p>
          <a:p>
            <a:pPr marL="788670" lvl="1" indent="-514350">
              <a:buFont typeface="+mj-lt"/>
              <a:buAutoNum type="arabicPeriod"/>
            </a:pPr>
            <a:r>
              <a:rPr lang="en-US" sz="2900" dirty="0" smtClean="0"/>
              <a:t>System authenticates identity.</a:t>
            </a:r>
          </a:p>
          <a:p>
            <a:r>
              <a:rPr lang="en-US" sz="2900" b="1" dirty="0" smtClean="0"/>
              <a:t>Concrete Style  (Avoid During Early Requirements Work)</a:t>
            </a:r>
          </a:p>
          <a:p>
            <a:pPr marL="788670" lvl="1" indent="-514350">
              <a:buFont typeface="+mj-lt"/>
              <a:buAutoNum type="arabicPeriod"/>
            </a:pPr>
            <a:r>
              <a:rPr lang="en-US" sz="2900" dirty="0" err="1" smtClean="0"/>
              <a:t>Adminstrator</a:t>
            </a:r>
            <a:r>
              <a:rPr lang="en-US" sz="2900" dirty="0" smtClean="0"/>
              <a:t> enters ID and password in dialog box (see Picture 3).</a:t>
            </a:r>
          </a:p>
          <a:p>
            <a:pPr marL="788670" lvl="1" indent="-514350">
              <a:buFont typeface="+mj-lt"/>
              <a:buAutoNum type="arabicPeriod"/>
            </a:pPr>
            <a:r>
              <a:rPr lang="en-US" sz="2900" dirty="0" smtClean="0"/>
              <a:t>System authenticates Administrator.</a:t>
            </a:r>
          </a:p>
          <a:p>
            <a:pPr marL="788670" lvl="1" indent="-514350">
              <a:buFont typeface="+mj-lt"/>
              <a:buAutoNum type="arabicPeriod"/>
            </a:pPr>
            <a:r>
              <a:rPr lang="en-US" sz="2900" dirty="0" smtClean="0"/>
              <a:t>System displays the "edit users" window (see Picture 4).</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blinds(horizontal)">
                                      <p:cBhvr>
                                        <p:cTn id="25" dur="500"/>
                                        <p:tgtEl>
                                          <p:spTgt spid="6">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6">
                                            <p:txEl>
                                              <p:pRg st="5" end="5"/>
                                            </p:txEl>
                                          </p:spTgt>
                                        </p:tgtEl>
                                        <p:attrNameLst>
                                          <p:attrName>style.visibility</p:attrName>
                                        </p:attrNameLst>
                                      </p:cBhvr>
                                      <p:to>
                                        <p:strVal val="visible"/>
                                      </p:to>
                                    </p:set>
                                    <p:animEffect transition="in" filter="blinds(horizontal)">
                                      <p:cBhvr>
                                        <p:cTn id="28" dur="500"/>
                                        <p:tgtEl>
                                          <p:spTgt spid="6">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6">
                                            <p:txEl>
                                              <p:pRg st="6" end="6"/>
                                            </p:txEl>
                                          </p:spTgt>
                                        </p:tgtEl>
                                        <p:attrNameLst>
                                          <p:attrName>style.visibility</p:attrName>
                                        </p:attrNameLst>
                                      </p:cBhvr>
                                      <p:to>
                                        <p:strVal val="visible"/>
                                      </p:to>
                                    </p:set>
                                    <p:animEffect transition="in" filter="blinds(horizontal)">
                                      <p:cBhvr>
                                        <p:cTn id="33" dur="500"/>
                                        <p:tgtEl>
                                          <p:spTgt spid="6">
                                            <p:txEl>
                                              <p:pRg st="6" end="6"/>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6">
                                            <p:txEl>
                                              <p:pRg st="7" end="7"/>
                                            </p:txEl>
                                          </p:spTgt>
                                        </p:tgtEl>
                                        <p:attrNameLst>
                                          <p:attrName>style.visibility</p:attrName>
                                        </p:attrNameLst>
                                      </p:cBhvr>
                                      <p:to>
                                        <p:strVal val="visible"/>
                                      </p:to>
                                    </p:set>
                                    <p:animEffect transition="in" filter="blinds(horizontal)">
                                      <p:cBhvr>
                                        <p:cTn id="36" dur="500"/>
                                        <p:tgtEl>
                                          <p:spTgt spid="6">
                                            <p:txEl>
                                              <p:pRg st="7" end="7"/>
                                            </p:txEl>
                                          </p:spTgt>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animEffect transition="in" filter="blinds(horizontal)">
                                      <p:cBhvr>
                                        <p:cTn id="39" dur="500"/>
                                        <p:tgtEl>
                                          <p:spTgt spid="6">
                                            <p:txEl>
                                              <p:pRg st="8" end="8"/>
                                            </p:txEl>
                                          </p:spTgt>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6">
                                            <p:txEl>
                                              <p:pRg st="9" end="9"/>
                                            </p:txEl>
                                          </p:spTgt>
                                        </p:tgtEl>
                                        <p:attrNameLst>
                                          <p:attrName>style.visibility</p:attrName>
                                        </p:attrNameLst>
                                      </p:cBhvr>
                                      <p:to>
                                        <p:strVal val="visible"/>
                                      </p:to>
                                    </p:set>
                                    <p:animEffect transition="in" filter="blinds(horizontal)">
                                      <p:cBhvr>
                                        <p:cTn id="42"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Guideline: Write Terse Use Cases</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3/6/2009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17</a:t>
            </a:fld>
            <a:endParaRPr lang="en-US"/>
          </a:p>
        </p:txBody>
      </p:sp>
      <p:sp>
        <p:nvSpPr>
          <p:cNvPr id="6" name="Content Placeholder 5"/>
          <p:cNvSpPr>
            <a:spLocks noGrp="1"/>
          </p:cNvSpPr>
          <p:nvPr>
            <p:ph sz="quarter" idx="1"/>
          </p:nvPr>
        </p:nvSpPr>
        <p:spPr/>
        <p:txBody>
          <a:bodyPr/>
          <a:lstStyle/>
          <a:p>
            <a:r>
              <a:rPr lang="en-US" dirty="0" smtClean="0"/>
              <a:t>Nobody likes to read lots of requirements. So, write terse use cases. Delete "noise" words. Even small changes add up, such as "System authenticates…" rather than "The System authenticates…"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Guideline: Write Black-Box Use Cases</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3/6/2009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18</a:t>
            </a:fld>
            <a:endParaRPr lang="en-US"/>
          </a:p>
        </p:txBody>
      </p:sp>
      <p:sp>
        <p:nvSpPr>
          <p:cNvPr id="6" name="Content Placeholder 5"/>
          <p:cNvSpPr>
            <a:spLocks noGrp="1"/>
          </p:cNvSpPr>
          <p:nvPr>
            <p:ph sz="quarter" idx="1"/>
          </p:nvPr>
        </p:nvSpPr>
        <p:spPr/>
        <p:txBody>
          <a:bodyPr>
            <a:normAutofit fontScale="77500" lnSpcReduction="20000"/>
          </a:bodyPr>
          <a:lstStyle/>
          <a:p>
            <a:pPr algn="just">
              <a:buNone/>
            </a:pPr>
            <a:r>
              <a:rPr lang="en-US" dirty="0" smtClean="0"/>
              <a:t>Black-box use cases are the most common and recommended kind; they do not describe the internal workings of the system, its components, or design. Rather, the system is described as having responsibilities. By defining system responsibilities with black-box use cases, one can specify what the system must do (the behavior or functional requirements) without deciding how it will do it (the design). Indeed, the definition of "analysis" versus "design" is sometimes summarized as "what" versus "how." This is an important theme in good software development: During requirements analysis avoid making "how" decisions, and specify the external behavior for the system, as a black box. Later, during design, create a solution that meets the specification.</a:t>
            </a:r>
          </a:p>
          <a:p>
            <a:pPr>
              <a:buNone/>
            </a:pPr>
            <a:r>
              <a:rPr lang="en-US" b="1" dirty="0" smtClean="0"/>
              <a:t>Black-box style</a:t>
            </a:r>
          </a:p>
          <a:p>
            <a:r>
              <a:rPr lang="en-US" dirty="0" smtClean="0"/>
              <a:t>The system records the sale.</a:t>
            </a:r>
          </a:p>
          <a:p>
            <a:pPr>
              <a:buNone/>
            </a:pPr>
            <a:r>
              <a:rPr lang="en-US" b="1" dirty="0" smtClean="0"/>
              <a:t>Not:</a:t>
            </a:r>
          </a:p>
          <a:p>
            <a:r>
              <a:rPr lang="en-US" dirty="0" smtClean="0"/>
              <a:t>The system writes the sale to a database. …or (even worse):</a:t>
            </a:r>
          </a:p>
          <a:p>
            <a:r>
              <a:rPr lang="en-US" dirty="0" smtClean="0"/>
              <a:t>The system generates a SQL INSERT statement for the sale…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blinds(horizontal)">
                                      <p:cBhvr>
                                        <p:cTn id="3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Guideline: Take an Actor and Actor-Goal Perspective</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3/6/2009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19</a:t>
            </a:fld>
            <a:endParaRPr lang="en-US"/>
          </a:p>
        </p:txBody>
      </p:sp>
      <p:sp>
        <p:nvSpPr>
          <p:cNvPr id="6" name="Content Placeholder 5"/>
          <p:cNvSpPr>
            <a:spLocks noGrp="1"/>
          </p:cNvSpPr>
          <p:nvPr>
            <p:ph sz="quarter" idx="1"/>
          </p:nvPr>
        </p:nvSpPr>
        <p:spPr/>
        <p:txBody>
          <a:bodyPr>
            <a:normAutofit fontScale="77500" lnSpcReduction="20000"/>
          </a:bodyPr>
          <a:lstStyle/>
          <a:p>
            <a:pPr algn="just">
              <a:buNone/>
            </a:pPr>
            <a:r>
              <a:rPr lang="en-US" dirty="0" smtClean="0"/>
              <a:t>Here's the RUP use case definition, from the use case founder </a:t>
            </a:r>
            <a:r>
              <a:rPr lang="en-US" dirty="0" err="1" smtClean="0"/>
              <a:t>Ivar</a:t>
            </a:r>
            <a:r>
              <a:rPr lang="en-US" dirty="0" smtClean="0"/>
              <a:t> Jacobson:</a:t>
            </a:r>
          </a:p>
          <a:p>
            <a:pPr algn="just"/>
            <a:r>
              <a:rPr lang="en-US" dirty="0" smtClean="0"/>
              <a:t>A set of use-case instances, where each instance is a sequence of actions a system performs that yields an observable result of value to a particular actor.</a:t>
            </a:r>
          </a:p>
          <a:p>
            <a:pPr algn="just">
              <a:buNone/>
            </a:pPr>
            <a:r>
              <a:rPr lang="en-US" dirty="0" smtClean="0"/>
              <a:t>The phrase "an observable result of value to a particular actor" is a subtle but important concept that Jacobson considers critical, because it stresses two attitudes during requirements analysis:</a:t>
            </a:r>
          </a:p>
          <a:p>
            <a:pPr marL="788670" lvl="1" indent="-514350" algn="just">
              <a:buFont typeface="+mj-lt"/>
              <a:buAutoNum type="arabicPeriod"/>
            </a:pPr>
            <a:r>
              <a:rPr lang="en-US" dirty="0" smtClean="0"/>
              <a:t>Write requirements focusing on the users or actors of a system, asking about their goals and typical situations.</a:t>
            </a:r>
          </a:p>
          <a:p>
            <a:pPr marL="788670" lvl="1" indent="-514350" algn="just">
              <a:buFont typeface="+mj-lt"/>
              <a:buAutoNum type="arabicPeriod"/>
            </a:pPr>
            <a:r>
              <a:rPr lang="en-US" dirty="0" smtClean="0"/>
              <a:t>Focus on understanding what the actor considers a valuable result.</a:t>
            </a:r>
          </a:p>
          <a:p>
            <a:pPr algn="just">
              <a:buNone/>
            </a:pPr>
            <a:r>
              <a:rPr lang="en-US" dirty="0" smtClean="0"/>
              <a:t>Perhaps it seems obvious to stress providing observable user value and focusing on users' typical goals, but the software industry is littered with failed projects that did not deliver what people really needed. The old feature and function list approach to capturing requirements can contribute to that negative outcome because it did not encourage asking who is using the product, and what provides value.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blinds(horizontal)">
                                      <p:cBhvr>
                                        <p:cTn id="20" dur="500"/>
                                        <p:tgtEl>
                                          <p:spTgt spid="6">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blinds(horizontal)">
                                      <p:cBhvr>
                                        <p:cTn id="23" dur="500"/>
                                        <p:tgtEl>
                                          <p:spTgt spid="6">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6">
                                            <p:txEl>
                                              <p:pRg st="5" end="5"/>
                                            </p:txEl>
                                          </p:spTgt>
                                        </p:tgtEl>
                                        <p:attrNameLst>
                                          <p:attrName>style.visibility</p:attrName>
                                        </p:attrNameLst>
                                      </p:cBhvr>
                                      <p:to>
                                        <p:strVal val="visible"/>
                                      </p:to>
                                    </p:set>
                                    <p:animEffect transition="in" filter="blinds(horizontal)">
                                      <p:cBhvr>
                                        <p:cTn id="28"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Objectives:</a:t>
            </a:r>
            <a:endParaRPr lang="en-US" b="1" dirty="0"/>
          </a:p>
        </p:txBody>
      </p:sp>
      <p:sp>
        <p:nvSpPr>
          <p:cNvPr id="4" name="Date Placeholder 3"/>
          <p:cNvSpPr>
            <a:spLocks noGrp="1"/>
          </p:cNvSpPr>
          <p:nvPr>
            <p:ph type="dt" sz="half" idx="10"/>
          </p:nvPr>
        </p:nvSpPr>
        <p:spPr/>
        <p:txBody>
          <a:bodyPr/>
          <a:lstStyle/>
          <a:p>
            <a:fld id="{6AFFEB6B-FF86-4C1A-B987-3E4C20439867}" type="datetime1">
              <a:rPr lang="en-US" smtClean="0"/>
              <a:pPr/>
              <a:t>3/6/2009</a:t>
            </a:fld>
            <a:endParaRPr lang="en-US"/>
          </a:p>
        </p:txBody>
      </p:sp>
      <p:sp>
        <p:nvSpPr>
          <p:cNvPr id="5" name="Footer Placeholder 4"/>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6" name="Slide Number Placeholder 5"/>
          <p:cNvSpPr>
            <a:spLocks noGrp="1"/>
          </p:cNvSpPr>
          <p:nvPr>
            <p:ph type="sldNum" sz="quarter" idx="12"/>
          </p:nvPr>
        </p:nvSpPr>
        <p:spPr/>
        <p:txBody>
          <a:bodyPr/>
          <a:lstStyle/>
          <a:p>
            <a:fld id="{C44C1EC3-F718-4B2A-B133-9EBECDEA48EA}" type="slidenum">
              <a:rPr lang="en-US" smtClean="0"/>
              <a:pPr/>
              <a:t>2</a:t>
            </a:fld>
            <a:endParaRPr lang="en-US"/>
          </a:p>
        </p:txBody>
      </p:sp>
      <p:sp>
        <p:nvSpPr>
          <p:cNvPr id="3" name="Content Placeholder 2"/>
          <p:cNvSpPr>
            <a:spLocks noGrp="1"/>
          </p:cNvSpPr>
          <p:nvPr>
            <p:ph sz="quarter" idx="1"/>
          </p:nvPr>
        </p:nvSpPr>
        <p:spPr/>
        <p:txBody>
          <a:bodyPr>
            <a:normAutofit/>
          </a:bodyPr>
          <a:lstStyle/>
          <a:p>
            <a:pPr algn="just"/>
            <a:r>
              <a:rPr lang="en-US" dirty="0" smtClean="0"/>
              <a:t>Show how to write use cases and draw a UML use case diagram.</a:t>
            </a:r>
          </a:p>
          <a:p>
            <a:pPr algn="just"/>
            <a:r>
              <a:rPr lang="en-US" dirty="0" smtClean="0"/>
              <a:t>Use the brief, casual, and fully dressed formats, in an essential style.</a:t>
            </a:r>
          </a:p>
          <a:p>
            <a:pPr algn="just"/>
            <a:r>
              <a:rPr lang="en-US" dirty="0" smtClean="0"/>
              <a:t>Introduce guidelines to identify and write good use cases.</a:t>
            </a:r>
          </a:p>
          <a:p>
            <a:pPr algn="just"/>
            <a:r>
              <a:rPr lang="en-US" dirty="0" smtClean="0"/>
              <a:t>Apply tests to identify suitable use cases.</a:t>
            </a:r>
          </a:p>
          <a:p>
            <a:pPr algn="just"/>
            <a:r>
              <a:rPr lang="en-US" dirty="0" smtClean="0"/>
              <a:t>Relate use case analysis to iterative development.</a:t>
            </a:r>
          </a:p>
          <a:p>
            <a:pPr>
              <a:buNone/>
            </a:pPr>
            <a:endParaRPr lang="en-US" dirty="0" smtClean="0"/>
          </a:p>
        </p:txBody>
      </p:sp>
      <p:sp>
        <p:nvSpPr>
          <p:cNvPr id="7" name="Rectangle 6"/>
          <p:cNvSpPr/>
          <p:nvPr/>
        </p:nvSpPr>
        <p:spPr>
          <a:xfrm>
            <a:off x="992505" y="6646347"/>
            <a:ext cx="2101216" cy="369332"/>
          </a:xfrm>
          <a:prstGeom prst="rect">
            <a:avLst/>
          </a:prstGeom>
        </p:spPr>
        <p:txBody>
          <a:bodyPr wrap="none">
            <a:spAutoFit/>
          </a:bodyPr>
          <a:lstStyle/>
          <a:p>
            <a:r>
              <a:rPr lang="en-US" dirty="0" smtClean="0"/>
              <a:t>how to write use cases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Guideline: How to Find Use Cases</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3/6/2009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20</a:t>
            </a:fld>
            <a:endParaRPr lang="en-US"/>
          </a:p>
        </p:txBody>
      </p:sp>
      <p:sp>
        <p:nvSpPr>
          <p:cNvPr id="6" name="Content Placeholder 5"/>
          <p:cNvSpPr>
            <a:spLocks noGrp="1"/>
          </p:cNvSpPr>
          <p:nvPr>
            <p:ph sz="quarter" idx="1"/>
          </p:nvPr>
        </p:nvSpPr>
        <p:spPr/>
        <p:txBody>
          <a:bodyPr>
            <a:normAutofit fontScale="85000" lnSpcReduction="20000"/>
          </a:bodyPr>
          <a:lstStyle/>
          <a:p>
            <a:pPr>
              <a:buNone/>
            </a:pPr>
            <a:r>
              <a:rPr lang="en-US" dirty="0" smtClean="0"/>
              <a:t>Use cases are defined to satisfy the goals of the primary actors. Hence, the basic procedure is:</a:t>
            </a:r>
          </a:p>
          <a:p>
            <a:pPr>
              <a:buNone/>
            </a:pPr>
            <a:r>
              <a:rPr lang="en-US" b="1" dirty="0" smtClean="0"/>
              <a:t>1. </a:t>
            </a:r>
            <a:r>
              <a:rPr lang="en-US" dirty="0" smtClean="0"/>
              <a:t>Choose the system boundary. Is it just a software application, the hardware and application as a unit, that plus a person using it, or an entire organization?</a:t>
            </a:r>
          </a:p>
          <a:p>
            <a:pPr>
              <a:buNone/>
            </a:pPr>
            <a:r>
              <a:rPr lang="en-US" b="1" dirty="0" smtClean="0"/>
              <a:t>2.  </a:t>
            </a:r>
            <a:r>
              <a:rPr lang="en-US" dirty="0" smtClean="0"/>
              <a:t>Identify the primary actors - those that have goals fulfilled through using services of the system.</a:t>
            </a:r>
          </a:p>
          <a:p>
            <a:pPr>
              <a:buNone/>
            </a:pPr>
            <a:r>
              <a:rPr lang="en-US" b="1" dirty="0" smtClean="0"/>
              <a:t>3.   </a:t>
            </a:r>
            <a:r>
              <a:rPr lang="en-US" dirty="0" smtClean="0"/>
              <a:t>Identify the goals for each primary actor.</a:t>
            </a:r>
          </a:p>
          <a:p>
            <a:pPr>
              <a:buNone/>
            </a:pPr>
            <a:r>
              <a:rPr lang="en-US" b="1" dirty="0" smtClean="0"/>
              <a:t>4.  </a:t>
            </a:r>
            <a:r>
              <a:rPr lang="en-US" dirty="0" smtClean="0"/>
              <a:t>Define use cases that satisfy user goals; name them according to their goal. Usually, user-goal level use cases will be one-to-one with user goals.</a:t>
            </a:r>
            <a:br>
              <a:rPr lang="en-US" dirty="0" smtClean="0"/>
            </a:br>
            <a:r>
              <a:rPr lang="en-US" dirty="0" smtClean="0"/>
              <a:t>Of course, in iterative and evolutionary development, not all goals or use cases will be fully or correctly identified near the start. It's an evolving discovery.</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Are There Questions to Help Find Actors and Goals?</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3/6/2009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21</a:t>
            </a:fld>
            <a:endParaRPr lang="en-US"/>
          </a:p>
        </p:txBody>
      </p:sp>
      <p:sp>
        <p:nvSpPr>
          <p:cNvPr id="6" name="Content Placeholder 5"/>
          <p:cNvSpPr>
            <a:spLocks noGrp="1"/>
          </p:cNvSpPr>
          <p:nvPr>
            <p:ph sz="quarter" idx="1"/>
          </p:nvPr>
        </p:nvSpPr>
        <p:spPr/>
        <p:txBody>
          <a:bodyPr>
            <a:normAutofit fontScale="77500" lnSpcReduction="20000"/>
          </a:bodyPr>
          <a:lstStyle/>
          <a:p>
            <a:pPr>
              <a:buNone/>
            </a:pPr>
            <a:r>
              <a:rPr lang="en-US" dirty="0" smtClean="0"/>
              <a:t>In addition to obvious primary actors and goals, the following questions help identify others that may be missed:</a:t>
            </a:r>
          </a:p>
          <a:p>
            <a:r>
              <a:rPr lang="en-US" dirty="0" smtClean="0"/>
              <a:t>Who starts and stops the system?</a:t>
            </a:r>
          </a:p>
          <a:p>
            <a:r>
              <a:rPr lang="en-US" dirty="0" smtClean="0"/>
              <a:t>Who does system administration?</a:t>
            </a:r>
          </a:p>
          <a:p>
            <a:r>
              <a:rPr lang="en-US" dirty="0" smtClean="0"/>
              <a:t>Who does user and security management?</a:t>
            </a:r>
          </a:p>
          <a:p>
            <a:r>
              <a:rPr lang="en-US" dirty="0" smtClean="0"/>
              <a:t>Is "time" an actor because the system does something in response to a time event?</a:t>
            </a:r>
          </a:p>
          <a:p>
            <a:r>
              <a:rPr lang="en-US" dirty="0" smtClean="0"/>
              <a:t>Is there a monitoring process that restarts the system if it fails?</a:t>
            </a:r>
          </a:p>
          <a:p>
            <a:r>
              <a:rPr lang="en-US" dirty="0" smtClean="0"/>
              <a:t>Who evaluates system activity or performance?</a:t>
            </a:r>
          </a:p>
          <a:p>
            <a:r>
              <a:rPr lang="en-US" dirty="0" smtClean="0"/>
              <a:t>How are software updates handled? Push or pull update?</a:t>
            </a:r>
          </a:p>
          <a:p>
            <a:r>
              <a:rPr lang="en-US" dirty="0" smtClean="0"/>
              <a:t>Who evaluates logs? Are they remotely retrieved?</a:t>
            </a:r>
          </a:p>
          <a:p>
            <a:r>
              <a:rPr lang="en-US" dirty="0" smtClean="0"/>
              <a:t>In addition to human primary actors, are there any external software or robotic systems that call upon services of the system?</a:t>
            </a:r>
          </a:p>
          <a:p>
            <a:r>
              <a:rPr lang="en-US" dirty="0" smtClean="0"/>
              <a:t>Who gets notified when there are errors or failures?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blinds(horizontal)">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blinds(horizontal)">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blinds(horizontal)">
                                      <p:cBhvr>
                                        <p:cTn id="42" dur="500"/>
                                        <p:tgtEl>
                                          <p:spTgt spid="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Effect transition="in" filter="blinds(horizontal)">
                                      <p:cBhvr>
                                        <p:cTn id="47" dur="500"/>
                                        <p:tgtEl>
                                          <p:spTgt spid="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6">
                                            <p:txEl>
                                              <p:pRg st="9" end="9"/>
                                            </p:txEl>
                                          </p:spTgt>
                                        </p:tgtEl>
                                        <p:attrNameLst>
                                          <p:attrName>style.visibility</p:attrName>
                                        </p:attrNameLst>
                                      </p:cBhvr>
                                      <p:to>
                                        <p:strVal val="visible"/>
                                      </p:to>
                                    </p:set>
                                    <p:animEffect transition="in" filter="blinds(horizontal)">
                                      <p:cBhvr>
                                        <p:cTn id="52" dur="500"/>
                                        <p:tgtEl>
                                          <p:spTgt spid="6">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6">
                                            <p:txEl>
                                              <p:pRg st="10" end="10"/>
                                            </p:txEl>
                                          </p:spTgt>
                                        </p:tgtEl>
                                        <p:attrNameLst>
                                          <p:attrName>style.visibility</p:attrName>
                                        </p:attrNameLst>
                                      </p:cBhvr>
                                      <p:to>
                                        <p:strVal val="visible"/>
                                      </p:to>
                                    </p:set>
                                    <p:animEffect transition="in" filter="blinds(horizontal)">
                                      <p:cBhvr>
                                        <p:cTn id="57"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How to Organize the Actors and Goals?</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3/6/2009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22</a:t>
            </a:fld>
            <a:endParaRPr lang="en-US"/>
          </a:p>
        </p:txBody>
      </p:sp>
      <p:sp>
        <p:nvSpPr>
          <p:cNvPr id="6" name="Content Placeholder 5"/>
          <p:cNvSpPr>
            <a:spLocks noGrp="1"/>
          </p:cNvSpPr>
          <p:nvPr>
            <p:ph sz="quarter" idx="1"/>
          </p:nvPr>
        </p:nvSpPr>
        <p:spPr/>
        <p:txBody>
          <a:bodyPr/>
          <a:lstStyle/>
          <a:p>
            <a:pPr>
              <a:buNone/>
            </a:pPr>
            <a:r>
              <a:rPr lang="en-US" dirty="0" smtClean="0"/>
              <a:t>There are at least two approaches:</a:t>
            </a:r>
          </a:p>
          <a:p>
            <a:r>
              <a:rPr lang="en-US" dirty="0" smtClean="0"/>
              <a:t>As you discover the results, draw them in a use case diagram, naming the goals as use cases.</a:t>
            </a:r>
          </a:p>
          <a:p>
            <a:r>
              <a:rPr lang="en-US" dirty="0" smtClean="0"/>
              <a:t>Write an actor-goal list first, review and refine it, and then draw the use case diagram.</a:t>
            </a:r>
          </a:p>
          <a:p>
            <a:endParaRPr lang="en-US"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of actor-goal list:</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3/6/2009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23</a:t>
            </a:fld>
            <a:endParaRPr lang="en-US"/>
          </a:p>
        </p:txBody>
      </p:sp>
      <p:graphicFrame>
        <p:nvGraphicFramePr>
          <p:cNvPr id="7" name="Content Placeholder 6"/>
          <p:cNvGraphicFramePr>
            <a:graphicFrameLocks noGrp="1"/>
          </p:cNvGraphicFramePr>
          <p:nvPr>
            <p:ph sz="quarter" idx="1"/>
          </p:nvPr>
        </p:nvGraphicFramePr>
        <p:xfrm>
          <a:off x="914400" y="1447800"/>
          <a:ext cx="7772400" cy="4211320"/>
        </p:xfrm>
        <a:graphic>
          <a:graphicData uri="http://schemas.openxmlformats.org/drawingml/2006/table">
            <a:tbl>
              <a:tblPr firstRow="1">
                <a:tableStyleId>{5940675A-B579-460E-94D1-54222C63F5DA}</a:tableStyleId>
              </a:tblPr>
              <a:tblGrid>
                <a:gridCol w="1554480"/>
                <a:gridCol w="2026920"/>
                <a:gridCol w="533400"/>
                <a:gridCol w="1524000"/>
                <a:gridCol w="2133600"/>
              </a:tblGrid>
              <a:tr h="370840">
                <a:tc>
                  <a:txBody>
                    <a:bodyPr/>
                    <a:lstStyle/>
                    <a:p>
                      <a:r>
                        <a:rPr lang="en-US" dirty="0" smtClean="0"/>
                        <a:t>Actor</a:t>
                      </a:r>
                      <a:endParaRPr lang="en-US" dirty="0"/>
                    </a:p>
                  </a:txBody>
                  <a:tcPr/>
                </a:tc>
                <a:tc>
                  <a:txBody>
                    <a:bodyPr/>
                    <a:lstStyle/>
                    <a:p>
                      <a:r>
                        <a:rPr lang="en-US" dirty="0" smtClean="0"/>
                        <a:t>Goal</a:t>
                      </a:r>
                      <a:endParaRPr lang="en-US" dirty="0"/>
                    </a:p>
                  </a:txBody>
                  <a:tcPr/>
                </a:tc>
                <a:tc>
                  <a:txBody>
                    <a:bodyPr/>
                    <a:lstStyle/>
                    <a:p>
                      <a:endParaRPr lang="en-US"/>
                    </a:p>
                  </a:txBody>
                  <a:tcPr/>
                </a:tc>
                <a:tc>
                  <a:txBody>
                    <a:bodyPr/>
                    <a:lstStyle/>
                    <a:p>
                      <a:r>
                        <a:rPr lang="en-US" dirty="0" smtClean="0"/>
                        <a:t>Actor</a:t>
                      </a:r>
                      <a:endParaRPr lang="en-US" dirty="0"/>
                    </a:p>
                  </a:txBody>
                  <a:tcPr/>
                </a:tc>
                <a:tc>
                  <a:txBody>
                    <a:bodyPr/>
                    <a:lstStyle/>
                    <a:p>
                      <a:r>
                        <a:rPr lang="en-US" dirty="0" smtClean="0"/>
                        <a:t>Goal</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Cashier</a:t>
                      </a:r>
                    </a:p>
                    <a:p>
                      <a:endParaRPr lang="en-US" dirty="0"/>
                    </a:p>
                  </a:txBody>
                  <a:tcPr/>
                </a:tc>
                <a:tc>
                  <a:txBody>
                    <a:bodyPr/>
                    <a:lstStyle/>
                    <a:p>
                      <a:r>
                        <a:rPr lang="en-US" dirty="0" smtClean="0"/>
                        <a:t>process sales</a:t>
                      </a:r>
                    </a:p>
                    <a:p>
                      <a:r>
                        <a:rPr lang="en-US" dirty="0" smtClean="0"/>
                        <a:t>process rentals</a:t>
                      </a:r>
                    </a:p>
                    <a:p>
                      <a:r>
                        <a:rPr lang="en-US" dirty="0" smtClean="0"/>
                        <a:t>handle returns</a:t>
                      </a:r>
                    </a:p>
                    <a:p>
                      <a:r>
                        <a:rPr lang="en-US" dirty="0" smtClean="0"/>
                        <a:t>cash in</a:t>
                      </a:r>
                    </a:p>
                    <a:p>
                      <a:r>
                        <a:rPr lang="en-US" dirty="0" smtClean="0"/>
                        <a:t>cash out</a:t>
                      </a:r>
                    </a:p>
                    <a:p>
                      <a:r>
                        <a:rPr lang="en-US" dirty="0" smtClean="0"/>
                        <a:t>…</a:t>
                      </a:r>
                    </a:p>
                    <a:p>
                      <a:endParaRPr lang="en-US" dirty="0"/>
                    </a:p>
                  </a:txBody>
                  <a:tcPr/>
                </a:tc>
                <a:tc>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System Administrator</a:t>
                      </a:r>
                    </a:p>
                    <a:p>
                      <a:endParaRPr lang="en-US" dirty="0"/>
                    </a:p>
                  </a:txBody>
                  <a:tcPr/>
                </a:tc>
                <a:tc>
                  <a:txBody>
                    <a:bodyPr/>
                    <a:lstStyle/>
                    <a:p>
                      <a:r>
                        <a:rPr lang="en-US" dirty="0" smtClean="0"/>
                        <a:t>add users</a:t>
                      </a:r>
                    </a:p>
                    <a:p>
                      <a:r>
                        <a:rPr lang="en-US" dirty="0" smtClean="0"/>
                        <a:t>modify users</a:t>
                      </a:r>
                    </a:p>
                    <a:p>
                      <a:r>
                        <a:rPr lang="en-US" dirty="0" smtClean="0"/>
                        <a:t>delete users</a:t>
                      </a:r>
                    </a:p>
                    <a:p>
                      <a:r>
                        <a:rPr lang="en-US" dirty="0" smtClean="0"/>
                        <a:t>manage security</a:t>
                      </a:r>
                    </a:p>
                    <a:p>
                      <a:r>
                        <a:rPr lang="en-US" dirty="0" smtClean="0"/>
                        <a:t>manage system tables</a:t>
                      </a:r>
                    </a:p>
                    <a:p>
                      <a:r>
                        <a:rPr lang="en-US" dirty="0" smtClean="0"/>
                        <a:t>…</a:t>
                      </a:r>
                    </a:p>
                    <a:p>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Manager</a:t>
                      </a:r>
                    </a:p>
                    <a:p>
                      <a:endParaRPr lang="en-US" dirty="0"/>
                    </a:p>
                  </a:txBody>
                  <a:tcPr/>
                </a:tc>
                <a:tc>
                  <a:txBody>
                    <a:bodyPr/>
                    <a:lstStyle/>
                    <a:p>
                      <a:r>
                        <a:rPr lang="en-US" dirty="0" smtClean="0"/>
                        <a:t>start up</a:t>
                      </a:r>
                    </a:p>
                    <a:p>
                      <a:r>
                        <a:rPr lang="en-US" dirty="0" smtClean="0"/>
                        <a:t>shut down</a:t>
                      </a:r>
                    </a:p>
                    <a:p>
                      <a:r>
                        <a:rPr lang="en-US" dirty="0" smtClean="0"/>
                        <a:t>…</a:t>
                      </a:r>
                    </a:p>
                    <a:p>
                      <a:endParaRPr lang="en-US" dirty="0"/>
                    </a:p>
                  </a:txBody>
                  <a:tcPr/>
                </a:tc>
                <a:tc>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Sales Activity System</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analyze sales and performance data</a:t>
                      </a:r>
                    </a:p>
                    <a:p>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p>
                      <a:endParaRPr lang="en-US" dirty="0"/>
                    </a:p>
                  </a:txBody>
                  <a:tcPr/>
                </a:tc>
                <a:tc>
                  <a:txBody>
                    <a:bodyPr/>
                    <a:lstStyle/>
                    <a:p>
                      <a:endParaRPr lang="en-US"/>
                    </a:p>
                  </a:txBody>
                  <a:tcPr/>
                </a:tc>
                <a:tc>
                  <a:txBody>
                    <a:bodyPr/>
                    <a:lstStyle/>
                    <a:p>
                      <a:r>
                        <a:rPr lang="en-US" dirty="0" smtClean="0"/>
                        <a: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a:t>
                      </a:r>
                    </a:p>
                    <a:p>
                      <a:endParaRPr lang="en-US" dirty="0"/>
                    </a:p>
                  </a:txBody>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Is the Cashier or Customer the Primary Actor?</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3/6/2009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24</a:t>
            </a:fld>
            <a:endParaRPr lang="en-US"/>
          </a:p>
        </p:txBody>
      </p:sp>
      <p:sp>
        <p:nvSpPr>
          <p:cNvPr id="6" name="Content Placeholder 5"/>
          <p:cNvSpPr>
            <a:spLocks noGrp="1"/>
          </p:cNvSpPr>
          <p:nvPr>
            <p:ph sz="quarter" idx="1"/>
          </p:nvPr>
        </p:nvSpPr>
        <p:spPr/>
        <p:txBody>
          <a:bodyPr>
            <a:normAutofit fontScale="92500" lnSpcReduction="10000"/>
          </a:bodyPr>
          <a:lstStyle/>
          <a:p>
            <a:pPr>
              <a:buNone/>
            </a:pPr>
            <a:r>
              <a:rPr lang="en-US" dirty="0" smtClean="0"/>
              <a:t>Why is the cashier, and not the customer, a primary actor in the use case Process Sale?</a:t>
            </a:r>
          </a:p>
          <a:p>
            <a:r>
              <a:rPr lang="en-US" dirty="0" smtClean="0"/>
              <a:t>The answer depends on the system boundary of the system under design, and who we are primarily designing the system for. If the enterprise or checkout service is viewed as an aggregate system, the customer is a primary actor, with the goal of getting goods or services and leaving. However, from the viewpoint of just the POS system (which is the choice of system boundary for this case study), the system services the goal of a trained cashier (and the store) to process the customer's sale. This assumes a traditional checkout environment with a cashier, although there are an increasing number of self-checkout POS systems in operation for direct use by customers.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Guideline: What Tests Can Help Find Useful Use Cases?</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3/6/2009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25</a:t>
            </a:fld>
            <a:endParaRPr lang="en-US"/>
          </a:p>
        </p:txBody>
      </p:sp>
      <p:sp>
        <p:nvSpPr>
          <p:cNvPr id="6" name="Content Placeholder 5"/>
          <p:cNvSpPr>
            <a:spLocks noGrp="1"/>
          </p:cNvSpPr>
          <p:nvPr>
            <p:ph sz="quarter" idx="1"/>
          </p:nvPr>
        </p:nvSpPr>
        <p:spPr/>
        <p:txBody>
          <a:bodyPr>
            <a:normAutofit fontScale="85000" lnSpcReduction="20000"/>
          </a:bodyPr>
          <a:lstStyle/>
          <a:p>
            <a:pPr>
              <a:buNone/>
            </a:pPr>
            <a:r>
              <a:rPr lang="en-US" dirty="0" smtClean="0"/>
              <a:t>Which of these is a valid use case?</a:t>
            </a:r>
          </a:p>
          <a:p>
            <a:pPr lvl="1"/>
            <a:r>
              <a:rPr lang="en-US" dirty="0" smtClean="0"/>
              <a:t>Negotiate a Supplier Contract</a:t>
            </a:r>
          </a:p>
          <a:p>
            <a:pPr lvl="1"/>
            <a:r>
              <a:rPr lang="en-US" dirty="0" smtClean="0"/>
              <a:t>Handle Returns</a:t>
            </a:r>
          </a:p>
          <a:p>
            <a:pPr lvl="1"/>
            <a:r>
              <a:rPr lang="en-US" dirty="0" smtClean="0"/>
              <a:t>Log In</a:t>
            </a:r>
          </a:p>
          <a:p>
            <a:pPr lvl="1"/>
            <a:r>
              <a:rPr lang="en-US" dirty="0" smtClean="0"/>
              <a:t>Move Piece on Game Board</a:t>
            </a:r>
          </a:p>
          <a:p>
            <a:pPr>
              <a:buNone/>
            </a:pPr>
            <a:r>
              <a:rPr lang="en-US" dirty="0" smtClean="0"/>
              <a:t>An argument can be made that all of these are use cases at different levels, depending on the system boundary, actors, and goals.</a:t>
            </a:r>
          </a:p>
          <a:p>
            <a:pPr>
              <a:buNone/>
            </a:pPr>
            <a:r>
              <a:rPr lang="en-US" dirty="0" smtClean="0"/>
              <a:t>But rather than asking in general, "What is a valid use case?", a more practical question is: "What is a useful level to express use cases for application requirements analysis?" There are several rules of thumb, including:</a:t>
            </a:r>
          </a:p>
          <a:p>
            <a:pPr lvl="1"/>
            <a:r>
              <a:rPr lang="en-US" dirty="0" smtClean="0"/>
              <a:t>The Boss Test</a:t>
            </a:r>
          </a:p>
          <a:p>
            <a:pPr lvl="1"/>
            <a:r>
              <a:rPr lang="en-US" dirty="0" smtClean="0"/>
              <a:t>The EBP Test</a:t>
            </a:r>
          </a:p>
          <a:p>
            <a:pPr lvl="1"/>
            <a:r>
              <a:rPr lang="en-US" dirty="0" smtClean="0"/>
              <a:t>The Size Test</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blinds(horizontal)">
                                      <p:cBhvr>
                                        <p:cTn id="10" dur="500"/>
                                        <p:tgtEl>
                                          <p:spTgt spid="6">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blinds(horizontal)">
                                      <p:cBhvr>
                                        <p:cTn id="13" dur="500"/>
                                        <p:tgtEl>
                                          <p:spTgt spid="6">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blinds(horizontal)">
                                      <p:cBhvr>
                                        <p:cTn id="16" dur="500"/>
                                        <p:tgtEl>
                                          <p:spTgt spid="6">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blinds(horizontal)">
                                      <p:cBhvr>
                                        <p:cTn id="19" dur="500"/>
                                        <p:tgtEl>
                                          <p:spTgt spid="6">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6">
                                            <p:txEl>
                                              <p:pRg st="5" end="5"/>
                                            </p:txEl>
                                          </p:spTgt>
                                        </p:tgtEl>
                                        <p:attrNameLst>
                                          <p:attrName>style.visibility</p:attrName>
                                        </p:attrNameLst>
                                      </p:cBhvr>
                                      <p:to>
                                        <p:strVal val="visible"/>
                                      </p:to>
                                    </p:set>
                                    <p:animEffect transition="in" filter="blinds(horizontal)">
                                      <p:cBhvr>
                                        <p:cTn id="24" dur="500"/>
                                        <p:tgtEl>
                                          <p:spTgt spid="6">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animEffect transition="in" filter="blinds(horizontal)">
                                      <p:cBhvr>
                                        <p:cTn id="29" dur="500"/>
                                        <p:tgtEl>
                                          <p:spTgt spid="6">
                                            <p:txEl>
                                              <p:pRg st="6" end="6"/>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6">
                                            <p:txEl>
                                              <p:pRg st="7" end="7"/>
                                            </p:txEl>
                                          </p:spTgt>
                                        </p:tgtEl>
                                        <p:attrNameLst>
                                          <p:attrName>style.visibility</p:attrName>
                                        </p:attrNameLst>
                                      </p:cBhvr>
                                      <p:to>
                                        <p:strVal val="visible"/>
                                      </p:to>
                                    </p:set>
                                    <p:animEffect transition="in" filter="blinds(horizontal)">
                                      <p:cBhvr>
                                        <p:cTn id="32" dur="500"/>
                                        <p:tgtEl>
                                          <p:spTgt spid="6">
                                            <p:txEl>
                                              <p:pRg st="7" end="7"/>
                                            </p:txEl>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animEffect transition="in" filter="blinds(horizontal)">
                                      <p:cBhvr>
                                        <p:cTn id="35" dur="500"/>
                                        <p:tgtEl>
                                          <p:spTgt spid="6">
                                            <p:txEl>
                                              <p:pRg st="8" end="8"/>
                                            </p:txEl>
                                          </p:spTgt>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6">
                                            <p:txEl>
                                              <p:pRg st="9" end="9"/>
                                            </p:txEl>
                                          </p:spTgt>
                                        </p:tgtEl>
                                        <p:attrNameLst>
                                          <p:attrName>style.visibility</p:attrName>
                                        </p:attrNameLst>
                                      </p:cBhvr>
                                      <p:to>
                                        <p:strVal val="visible"/>
                                      </p:to>
                                    </p:set>
                                    <p:animEffect transition="in" filter="blinds(horizontal)">
                                      <p:cBhvr>
                                        <p:cTn id="38"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Boss Test</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3/6/2009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26</a:t>
            </a:fld>
            <a:endParaRPr lang="en-US"/>
          </a:p>
        </p:txBody>
      </p:sp>
      <p:sp>
        <p:nvSpPr>
          <p:cNvPr id="6" name="Content Placeholder 5"/>
          <p:cNvSpPr>
            <a:spLocks noGrp="1"/>
          </p:cNvSpPr>
          <p:nvPr>
            <p:ph sz="quarter" idx="1"/>
          </p:nvPr>
        </p:nvSpPr>
        <p:spPr/>
        <p:txBody>
          <a:bodyPr/>
          <a:lstStyle/>
          <a:p>
            <a:pPr>
              <a:buNone/>
            </a:pPr>
            <a:r>
              <a:rPr lang="en-US" dirty="0" smtClean="0"/>
              <a:t>Your boss asks, "What have you been doing all day?" You reply: "Logging in!" Is your boss happy?</a:t>
            </a:r>
          </a:p>
          <a:p>
            <a:r>
              <a:rPr lang="en-US" dirty="0" smtClean="0"/>
              <a:t>If not, the use case fails the Boss Test, which implies it is not strongly related to achieving results of measurable value. It may be a use case at some low goal level, but not the desirable level of focus for requirements analysis.</a:t>
            </a:r>
          </a:p>
          <a:p>
            <a:r>
              <a:rPr lang="en-US" dirty="0" smtClean="0"/>
              <a:t>That doesn't mean to always ignore boss-test-failing use cases. User authentication may fail the boss test, but may be important and difficult.</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The EBP Test</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3/6/2009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27</a:t>
            </a:fld>
            <a:endParaRPr lang="en-US"/>
          </a:p>
        </p:txBody>
      </p:sp>
      <p:sp>
        <p:nvSpPr>
          <p:cNvPr id="6" name="Content Placeholder 5"/>
          <p:cNvSpPr>
            <a:spLocks noGrp="1"/>
          </p:cNvSpPr>
          <p:nvPr>
            <p:ph sz="quarter" idx="1"/>
          </p:nvPr>
        </p:nvSpPr>
        <p:spPr/>
        <p:txBody>
          <a:bodyPr>
            <a:normAutofit fontScale="85000" lnSpcReduction="20000"/>
          </a:bodyPr>
          <a:lstStyle/>
          <a:p>
            <a:pPr algn="just">
              <a:buNone/>
            </a:pPr>
            <a:r>
              <a:rPr lang="en-US" dirty="0" smtClean="0"/>
              <a:t>An Elementary Business Process (EBP) is a term from the business process engineering field,</a:t>
            </a:r>
            <a:r>
              <a:rPr lang="en-US" baseline="30000" dirty="0" smtClean="0"/>
              <a:t> </a:t>
            </a:r>
            <a:r>
              <a:rPr lang="en-US" dirty="0" smtClean="0"/>
              <a:t>defined as: A task performed by one person in one place at one time, in response to a business event, which adds measurable business value and leaves the data in a consistent state. e.g., Approve Credit or Price Order </a:t>
            </a:r>
          </a:p>
          <a:p>
            <a:r>
              <a:rPr lang="en-US" dirty="0" smtClean="0"/>
              <a:t>Focus on use cases that reflect EBPs.</a:t>
            </a:r>
          </a:p>
          <a:p>
            <a:r>
              <a:rPr lang="en-US" dirty="0" smtClean="0"/>
              <a:t>The definition can be taken too literally: Does a use case fail as an EBP if two people are required, or if a person has to walk around? Probably not, but the feel of the definition is about right. It's not a single small step like "delete a line item" or "print the document." Rather, the main success scenario is probably five or ten steps. It doesn't take days and multiple sessions, like "negotiate a supplier contract"; it is a task done during a single session. It is probably between a few minutes and an hour in length. As with the UP's definition, it emphasizes adding observable or measurable business value, and it comes to a resolution in which the system and data are in a stable and consistent state.</a:t>
            </a:r>
          </a:p>
          <a:p>
            <a:endParaRPr lang="en-US"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The Size Test</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3/6/2009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28</a:t>
            </a:fld>
            <a:endParaRPr lang="en-US"/>
          </a:p>
        </p:txBody>
      </p:sp>
      <p:sp>
        <p:nvSpPr>
          <p:cNvPr id="6" name="Content Placeholder 5"/>
          <p:cNvSpPr>
            <a:spLocks noGrp="1"/>
          </p:cNvSpPr>
          <p:nvPr>
            <p:ph sz="quarter" idx="1"/>
          </p:nvPr>
        </p:nvSpPr>
        <p:spPr/>
        <p:txBody>
          <a:bodyPr/>
          <a:lstStyle/>
          <a:p>
            <a:pPr algn="just">
              <a:buNone/>
            </a:pPr>
            <a:r>
              <a:rPr lang="en-US" dirty="0" smtClean="0"/>
              <a:t>A use case is very seldom a single action or step; rather, a use case typically contains many steps, and in the fully dressed format will often require many pages of text. A common mistake in use case modeling is to define just a single step within a series of related steps as a use case by itself, such as defining a use case called Enter an Item ID. You can see a hint of the error by its small size. The use case name will wrongly suggest just one step within a larger series of steps, and if you imagine the length of its fully dressed text, it would be extremely short.</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Reasonable Violations of the Tests</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3/6/2009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29</a:t>
            </a:fld>
            <a:endParaRPr lang="en-US"/>
          </a:p>
        </p:txBody>
      </p:sp>
      <p:sp>
        <p:nvSpPr>
          <p:cNvPr id="6" name="Content Placeholder 5"/>
          <p:cNvSpPr>
            <a:spLocks noGrp="1"/>
          </p:cNvSpPr>
          <p:nvPr>
            <p:ph sz="quarter" idx="1"/>
          </p:nvPr>
        </p:nvSpPr>
        <p:spPr/>
        <p:txBody>
          <a:bodyPr>
            <a:normAutofit fontScale="92500"/>
          </a:bodyPr>
          <a:lstStyle/>
          <a:p>
            <a:r>
              <a:rPr lang="en-US" dirty="0" smtClean="0"/>
              <a:t>Although the majority of use cases identified and analyzed for an application should satisfy the tests, exceptions are common.</a:t>
            </a:r>
          </a:p>
          <a:p>
            <a:r>
              <a:rPr lang="en-US" dirty="0" smtClean="0"/>
              <a:t>It is sometimes useful to write separate </a:t>
            </a:r>
            <a:r>
              <a:rPr lang="en-US" dirty="0" err="1" smtClean="0"/>
              <a:t>subfunction</a:t>
            </a:r>
            <a:r>
              <a:rPr lang="en-US" dirty="0" smtClean="0"/>
              <a:t>-level use cases representing subtasks or steps within a regular EBP-level use case. For example, a subtask or extension such as "paying by credit" may be repeated in several base use cases. If so, it is desirable to separate this into its own use case, even though it does not really satisfy the EBP and size tests, and link it to several base use cases, to avoid duplication of the text.</a:t>
            </a:r>
          </a:p>
          <a:p>
            <a:r>
              <a:rPr lang="en-US" dirty="0" smtClean="0"/>
              <a:t>Authenticate User may not pass the Boss test, but be complex enough to warrant </a:t>
            </a:r>
            <a:r>
              <a:rPr lang="en-US" smtClean="0"/>
              <a:t>careful analysis.</a:t>
            </a:r>
            <a:endParaRPr lang="en-US"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Use Cases</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3/6/2009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3</a:t>
            </a:fld>
            <a:endParaRPr lang="en-US"/>
          </a:p>
        </p:txBody>
      </p:sp>
      <p:sp>
        <p:nvSpPr>
          <p:cNvPr id="6" name="Content Placeholder 5"/>
          <p:cNvSpPr>
            <a:spLocks noGrp="1"/>
          </p:cNvSpPr>
          <p:nvPr>
            <p:ph sz="quarter" idx="1"/>
          </p:nvPr>
        </p:nvSpPr>
        <p:spPr/>
        <p:txBody>
          <a:bodyPr>
            <a:normAutofit/>
          </a:bodyPr>
          <a:lstStyle/>
          <a:p>
            <a:pPr algn="just"/>
            <a:r>
              <a:rPr lang="en-US" dirty="0" smtClean="0"/>
              <a:t>Use cases are text stories, widely used to discover and record requirements. They influence many aspects of a project including OOAD and are input to many subsequent artifacts.</a:t>
            </a:r>
          </a:p>
          <a:p>
            <a:pPr algn="just"/>
            <a:r>
              <a:rPr lang="en-US" dirty="0" smtClean="0"/>
              <a:t>Use cases are not diagrams, they are text. Focusing on secondary-value UML use case diagrams rather than the important use case text is a common mistake for use case novices.</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Applying UML: Use Case Diagrams</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3/6/2009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30</a:t>
            </a:fld>
            <a:endParaRPr lang="en-US"/>
          </a:p>
        </p:txBody>
      </p:sp>
      <p:graphicFrame>
        <p:nvGraphicFramePr>
          <p:cNvPr id="1027" name="Object 3"/>
          <p:cNvGraphicFramePr>
            <a:graphicFrameLocks noGrp="1" noChangeAspect="1"/>
          </p:cNvGraphicFramePr>
          <p:nvPr>
            <p:ph sz="quarter" idx="1"/>
          </p:nvPr>
        </p:nvGraphicFramePr>
        <p:xfrm>
          <a:off x="2020210" y="1447800"/>
          <a:ext cx="5560780" cy="4572000"/>
        </p:xfrm>
        <a:graphic>
          <a:graphicData uri="http://schemas.openxmlformats.org/presentationml/2006/ole">
            <p:oleObj spid="_x0000_s1027" name="Visio" r:id="rId3" imgW="5981760" imgH="4917600" progId="">
              <p:embed/>
            </p:oleObj>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Guideline: Diagramming</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3/6/2009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31</a:t>
            </a:fld>
            <a:endParaRPr lang="en-US"/>
          </a:p>
        </p:txBody>
      </p:sp>
      <p:graphicFrame>
        <p:nvGraphicFramePr>
          <p:cNvPr id="2050" name="Object 2"/>
          <p:cNvGraphicFramePr>
            <a:graphicFrameLocks noGrp="1" noChangeAspect="1"/>
          </p:cNvGraphicFramePr>
          <p:nvPr>
            <p:ph sz="quarter" idx="1"/>
          </p:nvPr>
        </p:nvGraphicFramePr>
        <p:xfrm>
          <a:off x="1828800" y="1676400"/>
          <a:ext cx="5490990" cy="3733800"/>
        </p:xfrm>
        <a:graphic>
          <a:graphicData uri="http://schemas.openxmlformats.org/presentationml/2006/ole">
            <p:oleObj spid="_x0000_s2050" name="Visio" r:id="rId3" imgW="4727880" imgH="3214440" progId="">
              <p:embed/>
            </p:oleObj>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Guideline:</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3/6/2009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32</a:t>
            </a:fld>
            <a:endParaRPr lang="en-US"/>
          </a:p>
        </p:txBody>
      </p:sp>
      <p:sp>
        <p:nvSpPr>
          <p:cNvPr id="6" name="Content Placeholder 5"/>
          <p:cNvSpPr>
            <a:spLocks noGrp="1"/>
          </p:cNvSpPr>
          <p:nvPr>
            <p:ph sz="quarter" idx="1"/>
          </p:nvPr>
        </p:nvSpPr>
        <p:spPr/>
        <p:txBody>
          <a:bodyPr>
            <a:normAutofit fontScale="70000" lnSpcReduction="20000"/>
          </a:bodyPr>
          <a:lstStyle/>
          <a:p>
            <a:pPr algn="just"/>
            <a:r>
              <a:rPr lang="en-US" dirty="0" smtClean="0"/>
              <a:t>Use cases can be related to each other. For example, a sub-function use case such as Handle Credit Payment may be part of several regular use cases, such as Process Sale and Process Rental. Organizing use cases into relationships has no impact on the behavior or requirements of the system. Rather, it is simply an organization mechanism to (ideally) improve communication and comprehension of the use cases, reduce duplication of text, and improve management of the use case documents.</a:t>
            </a:r>
          </a:p>
          <a:p>
            <a:pPr algn="just"/>
            <a:r>
              <a:rPr lang="en-US" dirty="0" smtClean="0"/>
              <a:t>Relating use cases and diagramming has some value, but the important work is writing use case text. Specifying the requirements is done by writing text, not by organizing use cases. It is an optional step to possibly improve their comprehension or reduce duplication. If a team starts off use-case modeling by spending hours (or worse, days) discussing a use case diagram and use case relationships ("Should that be an include or an extend relationship? Should we specialize this use case?"), rather than quickly focusing on writing the key use case text, relative effort was misplaced.</a:t>
            </a:r>
          </a:p>
          <a:p>
            <a:pPr algn="just"/>
            <a:r>
              <a:rPr lang="en-US" dirty="0" smtClean="0"/>
              <a:t>Plus, in the UP and other iterative methods, the organization of use cases into relationships can iteratively evolve in small steps over the elaboration phase; it is not helpful to attempt a waterfall-like effort of fully defining and refining a complete use case diagram and set of relationships in one step near the start of a project.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What are Actors, Scenarios, and Use Cases?</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3/6/2009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4</a:t>
            </a:fld>
            <a:endParaRPr lang="en-US"/>
          </a:p>
        </p:txBody>
      </p:sp>
      <p:sp>
        <p:nvSpPr>
          <p:cNvPr id="6" name="Content Placeholder 5"/>
          <p:cNvSpPr>
            <a:spLocks noGrp="1"/>
          </p:cNvSpPr>
          <p:nvPr>
            <p:ph sz="quarter" idx="1"/>
          </p:nvPr>
        </p:nvSpPr>
        <p:spPr/>
        <p:txBody>
          <a:bodyPr>
            <a:normAutofit fontScale="85000" lnSpcReduction="20000"/>
          </a:bodyPr>
          <a:lstStyle/>
          <a:p>
            <a:pPr algn="just">
              <a:buNone/>
            </a:pPr>
            <a:r>
              <a:rPr lang="en-US" dirty="0" smtClean="0"/>
              <a:t>First let us introduce some informal definitions: </a:t>
            </a:r>
          </a:p>
          <a:p>
            <a:pPr algn="just">
              <a:buNone/>
            </a:pPr>
            <a:r>
              <a:rPr lang="en-US" dirty="0" smtClean="0"/>
              <a:t>An actor is something with behavior, such as a person (identified by role), computer system, or organization; for example, a cashier.</a:t>
            </a:r>
          </a:p>
          <a:p>
            <a:pPr algn="just">
              <a:buNone/>
            </a:pPr>
            <a:r>
              <a:rPr lang="en-US" dirty="0" smtClean="0"/>
              <a:t>A scenario is a specific sequence of actions and interactions between actors and the system; it is also called a use case instance. It is one particular story of using a system, or one path through the use case; for example, the scenario of successfully purchasing items with cash, or the scenario of failing to purchase items because of a credit payment denial.</a:t>
            </a:r>
          </a:p>
          <a:p>
            <a:pPr algn="just">
              <a:buNone/>
            </a:pPr>
            <a:r>
              <a:rPr lang="en-US" dirty="0" smtClean="0"/>
              <a:t>Informally then, a use case is a collection of related success and failure scenarios that describe an actor using a system to support a goal. </a:t>
            </a:r>
          </a:p>
          <a:p>
            <a:pPr algn="just">
              <a:buNone/>
            </a:pPr>
            <a:r>
              <a:rPr lang="en-US" dirty="0" smtClean="0"/>
              <a:t>Definition of a use case provided by the RUP:</a:t>
            </a:r>
          </a:p>
          <a:p>
            <a:pPr algn="just">
              <a:buNone/>
            </a:pPr>
            <a:r>
              <a:rPr lang="en-US" dirty="0" smtClean="0"/>
              <a:t>A set of use-case instances, where each instance is a sequence of actions a system performs that yields an observable result of value to a particular actor.</a:t>
            </a:r>
          </a:p>
          <a:p>
            <a:endParaRPr lang="en-US"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blinds(horizontal)">
                                      <p:cBhvr>
                                        <p:cTn id="3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Definition: What are Three Kinds of Actors?</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3/6/2009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5</a:t>
            </a:fld>
            <a:endParaRPr lang="en-US"/>
          </a:p>
        </p:txBody>
      </p:sp>
      <p:sp>
        <p:nvSpPr>
          <p:cNvPr id="6" name="Content Placeholder 5"/>
          <p:cNvSpPr>
            <a:spLocks noGrp="1"/>
          </p:cNvSpPr>
          <p:nvPr>
            <p:ph sz="quarter" idx="1"/>
          </p:nvPr>
        </p:nvSpPr>
        <p:spPr/>
        <p:txBody>
          <a:bodyPr>
            <a:normAutofit fontScale="85000" lnSpcReduction="20000"/>
          </a:bodyPr>
          <a:lstStyle/>
          <a:p>
            <a:pPr algn="just">
              <a:buNone/>
            </a:pPr>
            <a:r>
              <a:rPr lang="en-US" dirty="0" smtClean="0"/>
              <a:t>An actor is anything with behavior, including the system under discussion (</a:t>
            </a:r>
            <a:r>
              <a:rPr lang="en-US" dirty="0" err="1" smtClean="0"/>
              <a:t>SuD</a:t>
            </a:r>
            <a:r>
              <a:rPr lang="en-US" dirty="0" smtClean="0"/>
              <a:t>) itself when it calls upon the services of other systems. Primary and supporting actors will appear in the action steps of the use case text. Actors are roles played not only by people, but by organizations, software, and machines. There are three kinds of external actors in relation to the </a:t>
            </a:r>
            <a:r>
              <a:rPr lang="en-US" dirty="0" err="1" smtClean="0"/>
              <a:t>SuD</a:t>
            </a:r>
            <a:r>
              <a:rPr lang="en-US" dirty="0" smtClean="0"/>
              <a:t>:</a:t>
            </a:r>
          </a:p>
          <a:p>
            <a:pPr lvl="1" algn="just"/>
            <a:r>
              <a:rPr lang="en-US" b="1" dirty="0" smtClean="0"/>
              <a:t>Primary actor </a:t>
            </a:r>
            <a:r>
              <a:rPr lang="en-US" dirty="0" smtClean="0"/>
              <a:t>has user goals fulfilled through using services of the </a:t>
            </a:r>
            <a:r>
              <a:rPr lang="en-US" dirty="0" err="1" smtClean="0"/>
              <a:t>SuD</a:t>
            </a:r>
            <a:r>
              <a:rPr lang="en-US" dirty="0" smtClean="0"/>
              <a:t>. For example, the cashier.</a:t>
            </a:r>
          </a:p>
          <a:p>
            <a:pPr lvl="1" algn="just"/>
            <a:r>
              <a:rPr lang="en-US" b="1" dirty="0" smtClean="0"/>
              <a:t>Supporting actor </a:t>
            </a:r>
            <a:r>
              <a:rPr lang="en-US" dirty="0" smtClean="0"/>
              <a:t>provides a service (for example, information) to the </a:t>
            </a:r>
            <a:r>
              <a:rPr lang="en-US" dirty="0" err="1" smtClean="0"/>
              <a:t>SuD</a:t>
            </a:r>
            <a:r>
              <a:rPr lang="en-US" dirty="0" smtClean="0"/>
              <a:t>. The automated payment authorization service is an example. Often a computer system, but could be an organization or person.</a:t>
            </a:r>
          </a:p>
          <a:p>
            <a:pPr lvl="1" algn="just"/>
            <a:r>
              <a:rPr lang="en-US" b="1" dirty="0" smtClean="0"/>
              <a:t>Offstage actor </a:t>
            </a:r>
            <a:r>
              <a:rPr lang="en-US" dirty="0" smtClean="0"/>
              <a:t>has an interest in the behavior of the use case, but is not primary or supporting; for example, a government tax agency. It is very important to identify offstage actors to ensure that all necessary interests are identified and satisfied. Offstage actor interests are sometimes subtle or easy to miss unless these actors are explicitly named.</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Use Cases and the Use-Case Model</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3/6/2009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6</a:t>
            </a:fld>
            <a:endParaRPr lang="en-US"/>
          </a:p>
        </p:txBody>
      </p:sp>
      <p:sp>
        <p:nvSpPr>
          <p:cNvPr id="6" name="Content Placeholder 5"/>
          <p:cNvSpPr>
            <a:spLocks noGrp="1"/>
          </p:cNvSpPr>
          <p:nvPr>
            <p:ph sz="quarter" idx="1"/>
          </p:nvPr>
        </p:nvSpPr>
        <p:spPr/>
        <p:txBody>
          <a:bodyPr>
            <a:normAutofit fontScale="85000" lnSpcReduction="10000"/>
          </a:bodyPr>
          <a:lstStyle/>
          <a:p>
            <a:pPr algn="just">
              <a:buNone/>
            </a:pPr>
            <a:r>
              <a:rPr lang="en-US" dirty="0" smtClean="0"/>
              <a:t>The UP defines the Use-Case Model within the Requirements discipline. Primarily, this is the set of all written use cases; it is a model of the system's functionality and environment.</a:t>
            </a:r>
          </a:p>
          <a:p>
            <a:pPr algn="just"/>
            <a:r>
              <a:rPr lang="en-US" dirty="0" smtClean="0"/>
              <a:t>Use cases are text documents, not diagrams, and use-case modeling is primarily an act of writing text, not drawing diagrams.</a:t>
            </a:r>
          </a:p>
          <a:p>
            <a:pPr algn="just"/>
            <a:r>
              <a:rPr lang="en-US" dirty="0" smtClean="0"/>
              <a:t>The Use-Case Model may optionally include a UML use case diagram to show the names of use cases and actors, and their relationships. This gives a nice context diagram of a system and its environment. It also provides a quick way to list the use cases by name.</a:t>
            </a:r>
          </a:p>
          <a:p>
            <a:pPr algn="just"/>
            <a:r>
              <a:rPr lang="en-US" dirty="0" smtClean="0"/>
              <a:t>There is nothing object-oriented about use cases; we're not doing OO analysis when writing them. Use cases are broadly applicable, which increases their usefulness. That said, use cases are a key requirements input to classic OOAD.</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Motivation: Why Use Cases?</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3/6/2009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7</a:t>
            </a:fld>
            <a:endParaRPr lang="en-US"/>
          </a:p>
        </p:txBody>
      </p:sp>
      <p:sp>
        <p:nvSpPr>
          <p:cNvPr id="6" name="Content Placeholder 5"/>
          <p:cNvSpPr>
            <a:spLocks noGrp="1"/>
          </p:cNvSpPr>
          <p:nvPr>
            <p:ph sz="quarter" idx="1"/>
          </p:nvPr>
        </p:nvSpPr>
        <p:spPr/>
        <p:txBody>
          <a:bodyPr>
            <a:normAutofit fontScale="77500" lnSpcReduction="20000"/>
          </a:bodyPr>
          <a:lstStyle/>
          <a:p>
            <a:pPr algn="just">
              <a:buNone/>
            </a:pPr>
            <a:r>
              <a:rPr lang="en-US" dirty="0" smtClean="0"/>
              <a:t>We have goals and want computers to help meet them, ranging from recording sales to playing games to estimating the flow of oil from future wells. Clever analysts have invented many ways to capture goals, but the best are simple and familiar. Why? This makes it easier especially for customers to contribute to their definition and review. That lowers the risk of missing the mark. This may seem like an off-hand comment, but it's important. Researchers have concocted complex analysis methods that they understand, but that send your average business person into a coma! Lack of user involvement in software projects is near the top of the list of reasons for project failure  so anything that can help keep them involved is truly desirable.</a:t>
            </a:r>
          </a:p>
          <a:p>
            <a:pPr algn="just"/>
            <a:r>
              <a:rPr lang="en-US" dirty="0" smtClean="0"/>
              <a:t>Use cases are a good way to help keep it simple, and make it possible for domain experts or requirement donors to themselves write (or participate in writing) use cases.</a:t>
            </a:r>
          </a:p>
          <a:p>
            <a:pPr algn="just"/>
            <a:r>
              <a:rPr lang="en-US" dirty="0" smtClean="0"/>
              <a:t>Another value of use cases is that they emphasize the user goals and perspective; we ask the question "Who is using the system, what are their typical scenarios of use, and what are their goals?" This is a more user-centric emphasis compared to simply asking for a list of system features.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Notation: What are Three Common Use Case Formats?</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3/6/2009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8</a:t>
            </a:fld>
            <a:endParaRPr lang="en-US"/>
          </a:p>
        </p:txBody>
      </p:sp>
      <p:sp>
        <p:nvSpPr>
          <p:cNvPr id="6" name="Content Placeholder 5"/>
          <p:cNvSpPr>
            <a:spLocks noGrp="1"/>
          </p:cNvSpPr>
          <p:nvPr>
            <p:ph sz="quarter" idx="1"/>
          </p:nvPr>
        </p:nvSpPr>
        <p:spPr/>
        <p:txBody>
          <a:bodyPr>
            <a:normAutofit fontScale="92500"/>
          </a:bodyPr>
          <a:lstStyle/>
          <a:p>
            <a:pPr algn="just">
              <a:buNone/>
            </a:pPr>
            <a:r>
              <a:rPr lang="en-US" dirty="0" smtClean="0"/>
              <a:t>Use cases can be written in different formats and levels of formality:</a:t>
            </a:r>
          </a:p>
          <a:p>
            <a:pPr algn="just"/>
            <a:r>
              <a:rPr lang="en-US" b="1" dirty="0" smtClean="0"/>
              <a:t>brief</a:t>
            </a:r>
            <a:r>
              <a:rPr lang="en-US" dirty="0" smtClean="0"/>
              <a:t>  - Terse one-paragraph summary, usually of the main success scenario. </a:t>
            </a:r>
          </a:p>
          <a:p>
            <a:pPr lvl="1" algn="just">
              <a:buNone/>
            </a:pPr>
            <a:r>
              <a:rPr lang="en-US" dirty="0" smtClean="0"/>
              <a:t>When? During early requirements analysis, to get a quick sense of subject and scope. May take only a few minutes to create.</a:t>
            </a:r>
          </a:p>
          <a:p>
            <a:pPr algn="just">
              <a:buNone/>
            </a:pPr>
            <a:r>
              <a:rPr lang="en-US" b="1" dirty="0" smtClean="0"/>
              <a:t>Example:</a:t>
            </a:r>
          </a:p>
          <a:p>
            <a:pPr lvl="1" algn="just">
              <a:buNone/>
            </a:pPr>
            <a:r>
              <a:rPr lang="en-US" dirty="0" smtClean="0"/>
              <a:t>Process Sale: A customer arrives at a checkout with items to purchase. The cashier uses the POS system to record each purchased item. The system presents a running total and line-item details. The customer enters payment information, which the system validates and records. The system updates inventory. The customer receives a receipt from the system and then leaves with the items.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blinds(horizontal)">
                                      <p:cBhvr>
                                        <p:cTn id="25"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Notation: What are Three Common Use Case Formats?</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3/6/2009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9</a:t>
            </a:fld>
            <a:endParaRPr lang="en-US"/>
          </a:p>
        </p:txBody>
      </p:sp>
      <p:sp>
        <p:nvSpPr>
          <p:cNvPr id="6" name="Content Placeholder 5"/>
          <p:cNvSpPr>
            <a:spLocks noGrp="1"/>
          </p:cNvSpPr>
          <p:nvPr>
            <p:ph sz="quarter" idx="1"/>
          </p:nvPr>
        </p:nvSpPr>
        <p:spPr/>
        <p:txBody>
          <a:bodyPr>
            <a:normAutofit fontScale="85000" lnSpcReduction="10000"/>
          </a:bodyPr>
          <a:lstStyle/>
          <a:p>
            <a:r>
              <a:rPr lang="en-US" b="1" dirty="0" smtClean="0"/>
              <a:t>Casual</a:t>
            </a:r>
            <a:r>
              <a:rPr lang="en-US" dirty="0" smtClean="0"/>
              <a:t> - Informal paragraph format. Multiple paragraphs that cover various scenarios. </a:t>
            </a:r>
          </a:p>
          <a:p>
            <a:pPr lvl="1">
              <a:buNone/>
            </a:pPr>
            <a:r>
              <a:rPr lang="en-US" dirty="0" smtClean="0"/>
              <a:t>When? During early requirements analysis, to get a quick sense of subject and scope. May take only a few minutes to create.</a:t>
            </a:r>
          </a:p>
          <a:p>
            <a:pPr>
              <a:buNone/>
            </a:pPr>
            <a:r>
              <a:rPr lang="en-US" b="1" dirty="0" smtClean="0"/>
              <a:t>Example:</a:t>
            </a:r>
          </a:p>
          <a:p>
            <a:pPr lvl="1">
              <a:buNone/>
            </a:pPr>
            <a:r>
              <a:rPr lang="en-US" dirty="0" smtClean="0"/>
              <a:t>Handle Returns:</a:t>
            </a:r>
          </a:p>
          <a:p>
            <a:pPr lvl="2">
              <a:buNone/>
            </a:pPr>
            <a:r>
              <a:rPr lang="en-US" b="1" i="1" dirty="0" smtClean="0"/>
              <a:t>Main Success Scenario: </a:t>
            </a:r>
          </a:p>
          <a:p>
            <a:pPr lvl="2">
              <a:buNone/>
            </a:pPr>
            <a:r>
              <a:rPr lang="en-US" dirty="0" smtClean="0"/>
              <a:t>A customer arrives at a checkout with items to return. The cashier uses the POS system to record each returned item …</a:t>
            </a:r>
          </a:p>
          <a:p>
            <a:pPr lvl="2">
              <a:buNone/>
            </a:pPr>
            <a:r>
              <a:rPr lang="en-US" b="1" i="1" dirty="0" smtClean="0"/>
              <a:t>Alternate Scenarios:</a:t>
            </a:r>
          </a:p>
          <a:p>
            <a:pPr lvl="2">
              <a:buNone/>
            </a:pPr>
            <a:r>
              <a:rPr lang="en-US" dirty="0" smtClean="0"/>
              <a:t>If the customer paid by credit, and the reimbursement transaction to their credit account is rejected, inform the customer and pay them with cash.</a:t>
            </a:r>
          </a:p>
          <a:p>
            <a:pPr lvl="2">
              <a:buNone/>
            </a:pPr>
            <a:r>
              <a:rPr lang="en-US" dirty="0" smtClean="0"/>
              <a:t>If the item identifier is not found in the system, notify the Cashier and suggest manual entry of the identifier code (perhaps it is corrupted).</a:t>
            </a:r>
          </a:p>
          <a:p>
            <a:pPr lvl="2">
              <a:buNone/>
            </a:pPr>
            <a:r>
              <a:rPr lang="en-US" dirty="0" smtClean="0"/>
              <a:t>If the system detects failure to communicate with the external accounting system, …</a:t>
            </a:r>
          </a:p>
          <a:p>
            <a:endParaRPr lang="en-US"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blinds(horizontal)">
                                      <p:cBhvr>
                                        <p:cTn id="20" dur="500"/>
                                        <p:tgtEl>
                                          <p:spTgt spid="6">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blinds(horizontal)">
                                      <p:cBhvr>
                                        <p:cTn id="23" dur="500"/>
                                        <p:tgtEl>
                                          <p:spTgt spid="6">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animEffect transition="in" filter="blinds(horizontal)">
                                      <p:cBhvr>
                                        <p:cTn id="26" dur="500"/>
                                        <p:tgtEl>
                                          <p:spTgt spid="6">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animEffect transition="in" filter="blinds(horizontal)">
                                      <p:cBhvr>
                                        <p:cTn id="29" dur="500"/>
                                        <p:tgtEl>
                                          <p:spTgt spid="6">
                                            <p:txEl>
                                              <p:pRg st="6" end="6"/>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6">
                                            <p:txEl>
                                              <p:pRg st="7" end="7"/>
                                            </p:txEl>
                                          </p:spTgt>
                                        </p:tgtEl>
                                        <p:attrNameLst>
                                          <p:attrName>style.visibility</p:attrName>
                                        </p:attrNameLst>
                                      </p:cBhvr>
                                      <p:to>
                                        <p:strVal val="visible"/>
                                      </p:to>
                                    </p:set>
                                    <p:animEffect transition="in" filter="blinds(horizontal)">
                                      <p:cBhvr>
                                        <p:cTn id="32" dur="500"/>
                                        <p:tgtEl>
                                          <p:spTgt spid="6">
                                            <p:txEl>
                                              <p:pRg st="7" end="7"/>
                                            </p:txEl>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animEffect transition="in" filter="blinds(horizontal)">
                                      <p:cBhvr>
                                        <p:cTn id="35" dur="500"/>
                                        <p:tgtEl>
                                          <p:spTgt spid="6">
                                            <p:txEl>
                                              <p:pRg st="8" end="8"/>
                                            </p:txEl>
                                          </p:spTgt>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6">
                                            <p:txEl>
                                              <p:pRg st="9" end="9"/>
                                            </p:txEl>
                                          </p:spTgt>
                                        </p:tgtEl>
                                        <p:attrNameLst>
                                          <p:attrName>style.visibility</p:attrName>
                                        </p:attrNameLst>
                                      </p:cBhvr>
                                      <p:to>
                                        <p:strVal val="visible"/>
                                      </p:to>
                                    </p:set>
                                    <p:animEffect transition="in" filter="blinds(horizontal)">
                                      <p:cBhvr>
                                        <p:cTn id="38"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1244</TotalTime>
  <Words>5064</Words>
  <Application>Microsoft Office PowerPoint</Application>
  <PresentationFormat>On-screen Show (4:3)</PresentationFormat>
  <Paragraphs>304</Paragraphs>
  <Slides>32</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34" baseType="lpstr">
      <vt:lpstr>Equity</vt:lpstr>
      <vt:lpstr>Visio</vt:lpstr>
      <vt:lpstr>Lecture 4: Use Cases</vt:lpstr>
      <vt:lpstr>Objectives:</vt:lpstr>
      <vt:lpstr>Use Cases</vt:lpstr>
      <vt:lpstr>What are Actors, Scenarios, and Use Cases?</vt:lpstr>
      <vt:lpstr>Definition: What are Three Kinds of Actors?</vt:lpstr>
      <vt:lpstr>Use Cases and the Use-Case Model</vt:lpstr>
      <vt:lpstr>Motivation: Why Use Cases?</vt:lpstr>
      <vt:lpstr>Notation: What are Three Common Use Case Formats?</vt:lpstr>
      <vt:lpstr>Notation: What are Three Common Use Case Formats?</vt:lpstr>
      <vt:lpstr>Fully Dressed Style</vt:lpstr>
      <vt:lpstr>Fully Dressed Style</vt:lpstr>
      <vt:lpstr>Fully Dressed Style</vt:lpstr>
      <vt:lpstr>Fully Dressed Style</vt:lpstr>
      <vt:lpstr>Fully Dressed Style</vt:lpstr>
      <vt:lpstr>Fully Dressed Style</vt:lpstr>
      <vt:lpstr>Guidline:Write in an Essential UI-Free Style</vt:lpstr>
      <vt:lpstr>Guideline: Write Terse Use Cases</vt:lpstr>
      <vt:lpstr>Guideline: Write Black-Box Use Cases</vt:lpstr>
      <vt:lpstr>Guideline: Take an Actor and Actor-Goal Perspective</vt:lpstr>
      <vt:lpstr>Guideline: How to Find Use Cases</vt:lpstr>
      <vt:lpstr>Are There Questions to Help Find Actors and Goals?</vt:lpstr>
      <vt:lpstr>How to Organize the Actors and Goals?</vt:lpstr>
      <vt:lpstr>Example of actor-goal list:</vt:lpstr>
      <vt:lpstr>Is the Cashier or Customer the Primary Actor?</vt:lpstr>
      <vt:lpstr>Guideline: What Tests Can Help Find Useful Use Cases?</vt:lpstr>
      <vt:lpstr>The Boss Test</vt:lpstr>
      <vt:lpstr>The EBP Test</vt:lpstr>
      <vt:lpstr>The Size Test</vt:lpstr>
      <vt:lpstr>Reasonable Violations of the Tests</vt:lpstr>
      <vt:lpstr>Applying UML: Use Case Diagrams</vt:lpstr>
      <vt:lpstr>Guideline: Diagramming</vt:lpstr>
      <vt:lpstr>General Guideline: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Object Oriented Analysis and Design (OOAD)</dc:title>
  <dc:creator>Anna</dc:creator>
  <cp:lastModifiedBy>Anna</cp:lastModifiedBy>
  <cp:revision>126</cp:revision>
  <dcterms:created xsi:type="dcterms:W3CDTF">2009-02-17T10:36:19Z</dcterms:created>
  <dcterms:modified xsi:type="dcterms:W3CDTF">2009-03-06T15:54:03Z</dcterms:modified>
</cp:coreProperties>
</file>