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3"/>
  </p:notesMasterIdLst>
  <p:sldIdLst>
    <p:sldId id="256" r:id="rId2"/>
    <p:sldId id="257" r:id="rId3"/>
    <p:sldId id="282" r:id="rId4"/>
    <p:sldId id="283" r:id="rId5"/>
    <p:sldId id="284" r:id="rId6"/>
    <p:sldId id="285" r:id="rId7"/>
    <p:sldId id="286" r:id="rId8"/>
    <p:sldId id="312" r:id="rId9"/>
    <p:sldId id="315" r:id="rId10"/>
    <p:sldId id="313" r:id="rId11"/>
    <p:sldId id="314" r:id="rId12"/>
    <p:sldId id="258" r:id="rId13"/>
    <p:sldId id="259" r:id="rId14"/>
    <p:sldId id="260" r:id="rId15"/>
    <p:sldId id="261" r:id="rId16"/>
    <p:sldId id="262" r:id="rId17"/>
    <p:sldId id="263" r:id="rId18"/>
    <p:sldId id="266" r:id="rId19"/>
    <p:sldId id="267" r:id="rId20"/>
    <p:sldId id="269" r:id="rId21"/>
    <p:sldId id="268" r:id="rId22"/>
    <p:sldId id="270" r:id="rId23"/>
    <p:sldId id="271" r:id="rId24"/>
    <p:sldId id="272" r:id="rId25"/>
    <p:sldId id="273" r:id="rId26"/>
    <p:sldId id="274" r:id="rId27"/>
    <p:sldId id="276" r:id="rId28"/>
    <p:sldId id="287" r:id="rId29"/>
    <p:sldId id="288" r:id="rId30"/>
    <p:sldId id="289" r:id="rId31"/>
    <p:sldId id="291" r:id="rId32"/>
    <p:sldId id="292" r:id="rId33"/>
    <p:sldId id="293" r:id="rId34"/>
    <p:sldId id="294" r:id="rId35"/>
    <p:sldId id="296" r:id="rId36"/>
    <p:sldId id="295"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88" autoAdjust="0"/>
    <p:restoredTop sz="94660"/>
  </p:normalViewPr>
  <p:slideViewPr>
    <p:cSldViewPr>
      <p:cViewPr>
        <p:scale>
          <a:sx n="68" d="100"/>
          <a:sy n="68" d="100"/>
        </p:scale>
        <p:origin x="-30"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A80645-269F-4C1C-9A18-C71803EB228E}" type="datetimeFigureOut">
              <a:rPr lang="en-US" smtClean="0"/>
              <a:pPr/>
              <a:t>3/9/2009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981D5A-A7C6-4F41-9D11-6F259D94F03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981D5A-A7C6-4F41-9D11-6F259D94F032}"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CD42AD6-FC67-4FB6-BA91-5DC9CC240C5B}" type="datetime1">
              <a:rPr lang="en-US" smtClean="0"/>
              <a:pPr/>
              <a:t>3/9/2009</a:t>
            </a:fld>
            <a:endParaRPr lang="en-US"/>
          </a:p>
        </p:txBody>
      </p:sp>
      <p:sp>
        <p:nvSpPr>
          <p:cNvPr id="17" name="Footer Placeholder 16"/>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44C1EC3-F718-4B2A-B133-9EBECDEA48EA}"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1627A9-8786-43FD-80CB-CFF2EB873BD3}" type="datetime1">
              <a:rPr lang="en-US" smtClean="0"/>
              <a:pPr/>
              <a:t>3/9/2009</a:t>
            </a:fld>
            <a:endParaRPr lang="en-US"/>
          </a:p>
        </p:txBody>
      </p:sp>
      <p:sp>
        <p:nvSpPr>
          <p:cNvPr id="5" name="Footer Placeholder 4"/>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6" name="Slide Number Placeholder 5"/>
          <p:cNvSpPr>
            <a:spLocks noGrp="1"/>
          </p:cNvSpPr>
          <p:nvPr>
            <p:ph type="sldNum" sz="quarter" idx="12"/>
          </p:nvPr>
        </p:nvSpPr>
        <p:spPr/>
        <p:txBody>
          <a:bodyPr/>
          <a:lstStyle/>
          <a:p>
            <a:fld id="{C44C1EC3-F718-4B2A-B133-9EBECDEA48E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3E8565-7C30-4F02-AAFE-EB8FDE7C92D6}" type="datetime1">
              <a:rPr lang="en-US" smtClean="0"/>
              <a:pPr/>
              <a:t>3/9/2009</a:t>
            </a:fld>
            <a:endParaRPr lang="en-US"/>
          </a:p>
        </p:txBody>
      </p:sp>
      <p:sp>
        <p:nvSpPr>
          <p:cNvPr id="5" name="Footer Placeholder 4"/>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6" name="Slide Number Placeholder 5"/>
          <p:cNvSpPr>
            <a:spLocks noGrp="1"/>
          </p:cNvSpPr>
          <p:nvPr>
            <p:ph type="sldNum" sz="quarter" idx="12"/>
          </p:nvPr>
        </p:nvSpPr>
        <p:spPr/>
        <p:txBody>
          <a:bodyPr/>
          <a:lstStyle/>
          <a:p>
            <a:fld id="{C44C1EC3-F718-4B2A-B133-9EBECDEA48E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AFFEB6B-FF86-4C1A-B987-3E4C20439867}" type="datetime1">
              <a:rPr lang="en-US" smtClean="0"/>
              <a:pPr/>
              <a:t>3/9/2009</a:t>
            </a:fld>
            <a:endParaRPr lang="en-US"/>
          </a:p>
        </p:txBody>
      </p:sp>
      <p:sp>
        <p:nvSpPr>
          <p:cNvPr id="5" name="Footer Placeholder 4"/>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6" name="Slide Number Placeholder 5"/>
          <p:cNvSpPr>
            <a:spLocks noGrp="1"/>
          </p:cNvSpPr>
          <p:nvPr>
            <p:ph type="sldNum" sz="quarter" idx="12"/>
          </p:nvPr>
        </p:nvSpPr>
        <p:spPr/>
        <p:txBody>
          <a:bodyPr/>
          <a:lstStyle/>
          <a:p>
            <a:fld id="{C44C1EC3-F718-4B2A-B133-9EBECDEA48EA}"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39EE814-F13A-41F5-AEC1-7BC1041F7F81}" type="datetime1">
              <a:rPr lang="en-US" smtClean="0"/>
              <a:pPr/>
              <a:t>3/9/2009</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Introduction to Object –Oriented Analysis and Design and Unified Process</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44C1EC3-F718-4B2A-B133-9EBECDEA48E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CD70A6A-2D38-4E3B-A5C4-85724FA80A3A}" type="datetime1">
              <a:rPr lang="en-US" smtClean="0"/>
              <a:pPr/>
              <a:t>3/9/2009</a:t>
            </a:fld>
            <a:endParaRPr lang="en-US"/>
          </a:p>
        </p:txBody>
      </p:sp>
      <p:sp>
        <p:nvSpPr>
          <p:cNvPr id="6" name="Footer Placeholder 5"/>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7" name="Slide Number Placeholder 6"/>
          <p:cNvSpPr>
            <a:spLocks noGrp="1"/>
          </p:cNvSpPr>
          <p:nvPr>
            <p:ph type="sldNum" sz="quarter" idx="12"/>
          </p:nvPr>
        </p:nvSpPr>
        <p:spPr/>
        <p:txBody>
          <a:bodyPr/>
          <a:lstStyle/>
          <a:p>
            <a:fld id="{C44C1EC3-F718-4B2A-B133-9EBECDEA48EA}"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D6C81D4-0341-4B2D-81F7-D33602D0A4DE}" type="datetime1">
              <a:rPr lang="en-US" smtClean="0"/>
              <a:pPr/>
              <a:t>3/9/2009</a:t>
            </a:fld>
            <a:endParaRPr lang="en-US"/>
          </a:p>
        </p:txBody>
      </p:sp>
      <p:sp>
        <p:nvSpPr>
          <p:cNvPr id="8" name="Footer Placeholder 7"/>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9" name="Slide Number Placeholder 8"/>
          <p:cNvSpPr>
            <a:spLocks noGrp="1"/>
          </p:cNvSpPr>
          <p:nvPr>
            <p:ph type="sldNum" sz="quarter" idx="12"/>
          </p:nvPr>
        </p:nvSpPr>
        <p:spPr/>
        <p:txBody>
          <a:bodyPr/>
          <a:lstStyle/>
          <a:p>
            <a:fld id="{C44C1EC3-F718-4B2A-B133-9EBECDEA48EA}"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EB853CD-FCB3-492F-94EE-EBD4770D33CF}"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F56B37-ADA7-4DCF-BB13-8A2DE535F450}" type="datetime1">
              <a:rPr lang="en-US" smtClean="0"/>
              <a:pPr/>
              <a:t>3/9/2009</a:t>
            </a:fld>
            <a:endParaRPr lang="en-US"/>
          </a:p>
        </p:txBody>
      </p:sp>
      <p:sp>
        <p:nvSpPr>
          <p:cNvPr id="3" name="Footer Placeholder 2"/>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4" name="Slide Number Placeholder 3"/>
          <p:cNvSpPr>
            <a:spLocks noGrp="1"/>
          </p:cNvSpPr>
          <p:nvPr>
            <p:ph type="sldNum" sz="quarter" idx="12"/>
          </p:nvPr>
        </p:nvSpPr>
        <p:spPr/>
        <p:txBody>
          <a:bodyPr/>
          <a:lstStyle/>
          <a:p>
            <a:fld id="{C44C1EC3-F718-4B2A-B133-9EBECDEA48E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17DF195-300C-4AF1-AD03-8A60218C932D}" type="datetime1">
              <a:rPr lang="en-US" smtClean="0"/>
              <a:pPr/>
              <a:t>3/9/2009</a:t>
            </a:fld>
            <a:endParaRPr lang="en-US"/>
          </a:p>
        </p:txBody>
      </p:sp>
      <p:sp>
        <p:nvSpPr>
          <p:cNvPr id="6" name="Footer Placeholder 5"/>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7" name="Slide Number Placeholder 6"/>
          <p:cNvSpPr>
            <a:spLocks noGrp="1"/>
          </p:cNvSpPr>
          <p:nvPr>
            <p:ph type="sldNum" sz="quarter" idx="12"/>
          </p:nvPr>
        </p:nvSpPr>
        <p:spPr/>
        <p:txBody>
          <a:bodyPr/>
          <a:lstStyle/>
          <a:p>
            <a:fld id="{C44C1EC3-F718-4B2A-B133-9EBECDEA48EA}"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4663046-88C2-40F9-9274-DC00D6E7E0C0}" type="datetime1">
              <a:rPr lang="en-US" smtClean="0"/>
              <a:pPr/>
              <a:t>3/9/2009</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Introduction to Object –Oriented Analysis and Design and Unified Process</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C44C1EC3-F718-4B2A-B133-9EBECDEA48EA}"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BF71221A-0AE5-4B0A-AFD8-641255D42B47}" type="datetime1">
              <a:rPr lang="en-US" smtClean="0"/>
              <a:pPr/>
              <a:t>3/9/2009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Introduction to Object –Oriented Analysis and Design and Unified Process</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44C1EC3-F718-4B2A-B133-9EBECDEA48E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mk:@MSITStore:D:\Anna\Portugal\Applying%20UML%20and%20Patterns%20-%20An%20Introduction%20to%20Object-Oriented%20Analysis%20and%20Design%20and%20Iterative%20Development,%203rd%20edition%20(Addison%20Wesley%20Professional%202004).chm::/0131489062/ch09lev1sec17.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hyperlink" Target="mk:@MSITStore:D:\Anna\Portugal\Applying%20UML%20and%20Patterns%20-%20An%20Introduction%20to%20Object-Oriented%20Analysis%20and%20Design%20and%20Iterative%20Development,%203rd%20edition%20(Addison%20Wesley%20Professional%202004).chm::/0131489062/gloss01.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3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hyperlink" Target="mk:@MSITStore:D:\Anna\Portugal\Applying%20UML%20and%20Patterns%20-%20An%20Introduction%20to%20Object-Oriented%20Analysis%20and%20Design%20and%20Iterative%20Development,%203rd%20edition%20(Addison%20Wesley%20Professional%202004).chm::/0131489062/gloss01.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mk:@MSITStore:D:\Anna\Portugal\Applying%20UML%20and%20Patterns%20-%20An%20Introduction%20to%20Object-Oriented%20Analysis%20and%20Design%20and%20Iterative%20Development,%203rd%20edition%20(Addison%20Wesley%20Professional%202004).chm::/0131489062/gloss01.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Anna </a:t>
            </a:r>
            <a:r>
              <a:rPr lang="en-US" dirty="0" err="1" smtClean="0"/>
              <a:t>Sikharulidze</a:t>
            </a:r>
            <a:endParaRPr lang="en-US" dirty="0" smtClean="0"/>
          </a:p>
          <a:p>
            <a:r>
              <a:rPr lang="en-US" dirty="0" err="1" smtClean="0"/>
              <a:t>Iv.Javakhishvili</a:t>
            </a:r>
            <a:r>
              <a:rPr lang="en-US" dirty="0" smtClean="0"/>
              <a:t> Tbilisi State University</a:t>
            </a:r>
            <a:endParaRPr lang="en-US" dirty="0"/>
          </a:p>
        </p:txBody>
      </p:sp>
      <p:sp>
        <p:nvSpPr>
          <p:cNvPr id="4" name="Date Placeholder 3"/>
          <p:cNvSpPr>
            <a:spLocks noGrp="1"/>
          </p:cNvSpPr>
          <p:nvPr>
            <p:ph type="dt" sz="half" idx="10"/>
          </p:nvPr>
        </p:nvSpPr>
        <p:spPr/>
        <p:txBody>
          <a:bodyPr/>
          <a:lstStyle/>
          <a:p>
            <a:fld id="{5F6825B4-F898-4C5A-8A80-C4A34869E10B}" type="datetime1">
              <a:rPr lang="en-US" smtClean="0"/>
              <a:pPr/>
              <a:t>3/9/2009</a:t>
            </a:fld>
            <a:endParaRPr lang="en-US"/>
          </a:p>
        </p:txBody>
      </p:sp>
      <p:sp>
        <p:nvSpPr>
          <p:cNvPr id="6" name="Footer Placeholder 5"/>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a:t>
            </a:fld>
            <a:endParaRPr lang="en-US"/>
          </a:p>
        </p:txBody>
      </p:sp>
      <p:sp>
        <p:nvSpPr>
          <p:cNvPr id="2" name="Title 1"/>
          <p:cNvSpPr>
            <a:spLocks noGrp="1"/>
          </p:cNvSpPr>
          <p:nvPr>
            <p:ph type="ctrTitle"/>
          </p:nvPr>
        </p:nvSpPr>
        <p:spPr/>
        <p:txBody>
          <a:bodyPr>
            <a:normAutofit/>
          </a:bodyPr>
          <a:lstStyle/>
          <a:p>
            <a:r>
              <a:rPr lang="en-US" dirty="0" smtClean="0"/>
              <a:t>Lecture 5: </a:t>
            </a:r>
            <a:r>
              <a:rPr b="1" smtClean="0"/>
              <a:t>Domain Model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iteration 1</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10</a:t>
            </a:fld>
            <a:endParaRPr lang="en-US"/>
          </a:p>
        </p:txBody>
      </p:sp>
      <p:sp>
        <p:nvSpPr>
          <p:cNvPr id="6" name="Content Placeholder 5"/>
          <p:cNvSpPr>
            <a:spLocks noGrp="1"/>
          </p:cNvSpPr>
          <p:nvPr>
            <p:ph sz="quarter" idx="1"/>
          </p:nvPr>
        </p:nvSpPr>
        <p:spPr/>
        <p:txBody>
          <a:bodyPr>
            <a:normAutofit fontScale="55000" lnSpcReduction="20000"/>
          </a:bodyPr>
          <a:lstStyle/>
          <a:p>
            <a:pPr>
              <a:lnSpc>
                <a:spcPct val="120000"/>
              </a:lnSpc>
              <a:spcBef>
                <a:spcPts val="0"/>
              </a:spcBef>
              <a:buNone/>
            </a:pPr>
            <a:r>
              <a:rPr lang="en-US" dirty="0" smtClean="0"/>
              <a:t>Main Success Scenario (or Basic Flow):</a:t>
            </a:r>
          </a:p>
          <a:p>
            <a:pPr marL="788670" lvl="1" indent="-514350">
              <a:lnSpc>
                <a:spcPct val="120000"/>
              </a:lnSpc>
              <a:spcBef>
                <a:spcPts val="0"/>
              </a:spcBef>
              <a:buFont typeface="+mj-lt"/>
              <a:buAutoNum type="arabicPeriod"/>
            </a:pPr>
            <a:r>
              <a:rPr lang="en-US" dirty="0" smtClean="0"/>
              <a:t>Customer arrives at a POS checkout with goods and/or services to purchase.</a:t>
            </a:r>
          </a:p>
          <a:p>
            <a:pPr marL="788670" lvl="1" indent="-514350">
              <a:lnSpc>
                <a:spcPct val="120000"/>
              </a:lnSpc>
              <a:spcBef>
                <a:spcPts val="0"/>
              </a:spcBef>
              <a:buFont typeface="+mj-lt"/>
              <a:buAutoNum type="arabicPeriod"/>
            </a:pPr>
            <a:r>
              <a:rPr lang="en-US" dirty="0" smtClean="0"/>
              <a:t>Cashier starts a new sale.</a:t>
            </a:r>
          </a:p>
          <a:p>
            <a:pPr marL="788670" lvl="1" indent="-514350">
              <a:lnSpc>
                <a:spcPct val="120000"/>
              </a:lnSpc>
              <a:spcBef>
                <a:spcPts val="0"/>
              </a:spcBef>
              <a:buFont typeface="+mj-lt"/>
              <a:buAutoNum type="arabicPeriod"/>
            </a:pPr>
            <a:r>
              <a:rPr lang="en-US" dirty="0" smtClean="0"/>
              <a:t>Cashier enters item identifier.</a:t>
            </a:r>
          </a:p>
          <a:p>
            <a:pPr marL="788670" lvl="1" indent="-514350">
              <a:lnSpc>
                <a:spcPct val="120000"/>
              </a:lnSpc>
              <a:spcBef>
                <a:spcPts val="0"/>
              </a:spcBef>
              <a:buFont typeface="+mj-lt"/>
              <a:buAutoNum type="arabicPeriod"/>
            </a:pPr>
            <a:r>
              <a:rPr lang="en-US" dirty="0" smtClean="0"/>
              <a:t>System records sale line item and presents item description, price, and running total. Price calculated from a set of price rules.</a:t>
            </a:r>
          </a:p>
          <a:p>
            <a:pPr marL="788670" lvl="1" indent="-514350">
              <a:lnSpc>
                <a:spcPct val="120000"/>
              </a:lnSpc>
              <a:spcBef>
                <a:spcPts val="0"/>
              </a:spcBef>
              <a:buNone/>
            </a:pPr>
            <a:r>
              <a:rPr lang="en-US" i="1" dirty="0" smtClean="0"/>
              <a:t>Cashier repeats steps </a:t>
            </a:r>
            <a:r>
              <a:rPr lang="en-US" i="1" dirty="0" smtClean="0"/>
              <a:t>3-4 </a:t>
            </a:r>
            <a:r>
              <a:rPr lang="en-US" i="1" dirty="0" smtClean="0"/>
              <a:t>until indicates done.</a:t>
            </a:r>
          </a:p>
          <a:p>
            <a:pPr marL="788670" lvl="1" indent="-514350">
              <a:lnSpc>
                <a:spcPct val="120000"/>
              </a:lnSpc>
              <a:spcBef>
                <a:spcPts val="0"/>
              </a:spcBef>
              <a:buFont typeface="+mj-lt"/>
              <a:buAutoNum type="arabicPeriod" startAt="5"/>
            </a:pPr>
            <a:r>
              <a:rPr lang="en-US" dirty="0" smtClean="0"/>
              <a:t>System presents total with taxes calculated.</a:t>
            </a:r>
          </a:p>
          <a:p>
            <a:pPr marL="788670" lvl="1" indent="-514350">
              <a:lnSpc>
                <a:spcPct val="120000"/>
              </a:lnSpc>
              <a:spcBef>
                <a:spcPts val="0"/>
              </a:spcBef>
              <a:buFont typeface="+mj-lt"/>
              <a:buAutoNum type="arabicPeriod" startAt="5"/>
            </a:pPr>
            <a:r>
              <a:rPr lang="en-US" dirty="0" smtClean="0"/>
              <a:t>Cashier tells Customer the total, and asks for payment.</a:t>
            </a:r>
          </a:p>
          <a:p>
            <a:pPr marL="788670" lvl="1" indent="-514350">
              <a:lnSpc>
                <a:spcPct val="120000"/>
              </a:lnSpc>
              <a:spcBef>
                <a:spcPts val="0"/>
              </a:spcBef>
              <a:buFont typeface="+mj-lt"/>
              <a:buAutoNum type="arabicPeriod" startAt="5"/>
            </a:pPr>
            <a:r>
              <a:rPr lang="en-US" dirty="0" smtClean="0"/>
              <a:t>Customer pays and System handles payment.</a:t>
            </a:r>
          </a:p>
          <a:p>
            <a:pPr marL="788670" lvl="1" indent="-514350">
              <a:lnSpc>
                <a:spcPct val="120000"/>
              </a:lnSpc>
              <a:spcBef>
                <a:spcPts val="0"/>
              </a:spcBef>
              <a:buFont typeface="+mj-lt"/>
              <a:buAutoNum type="arabicPeriod" startAt="5"/>
            </a:pPr>
            <a:r>
              <a:rPr lang="en-US" dirty="0" smtClean="0"/>
              <a:t>System logs the completed sale and sends sale and payment information to the external Accounting (for accounting and commissions) and Inventory systems (to update inventory).</a:t>
            </a:r>
          </a:p>
          <a:p>
            <a:pPr marL="788670" lvl="1" indent="-514350">
              <a:lnSpc>
                <a:spcPct val="120000"/>
              </a:lnSpc>
              <a:spcBef>
                <a:spcPts val="0"/>
              </a:spcBef>
              <a:buFont typeface="+mj-lt"/>
              <a:buAutoNum type="arabicPeriod" startAt="5"/>
            </a:pPr>
            <a:r>
              <a:rPr lang="en-US" dirty="0" smtClean="0"/>
              <a:t>System presents receipt.</a:t>
            </a:r>
          </a:p>
          <a:p>
            <a:pPr marL="788670" lvl="1" indent="-514350">
              <a:lnSpc>
                <a:spcPct val="120000"/>
              </a:lnSpc>
              <a:spcBef>
                <a:spcPts val="0"/>
              </a:spcBef>
              <a:buFont typeface="+mj-lt"/>
              <a:buAutoNum type="arabicPeriod" startAt="5"/>
            </a:pPr>
            <a:r>
              <a:rPr lang="en-US" dirty="0" smtClean="0"/>
              <a:t>Customer leaves with receipt and goods (if any).</a:t>
            </a:r>
          </a:p>
          <a:p>
            <a:pPr>
              <a:lnSpc>
                <a:spcPct val="120000"/>
              </a:lnSpc>
              <a:spcBef>
                <a:spcPts val="0"/>
              </a:spcBef>
              <a:buNone/>
            </a:pPr>
            <a:r>
              <a:rPr lang="en-US" dirty="0" smtClean="0"/>
              <a:t>Extensions (or Alternative Flows):</a:t>
            </a:r>
          </a:p>
          <a:p>
            <a:pPr>
              <a:lnSpc>
                <a:spcPct val="120000"/>
              </a:lnSpc>
              <a:spcBef>
                <a:spcPts val="0"/>
              </a:spcBef>
              <a:buNone/>
            </a:pPr>
            <a:r>
              <a:rPr lang="en-US" dirty="0" smtClean="0"/>
              <a:t>. . .</a:t>
            </a:r>
          </a:p>
          <a:p>
            <a:pPr>
              <a:lnSpc>
                <a:spcPct val="120000"/>
              </a:lnSpc>
              <a:spcBef>
                <a:spcPts val="0"/>
              </a:spcBef>
              <a:buNone/>
            </a:pPr>
            <a:r>
              <a:rPr lang="en-US" dirty="0" smtClean="0"/>
              <a:t>7a. Paying by cash:</a:t>
            </a:r>
          </a:p>
          <a:p>
            <a:pPr marL="788670" lvl="1" indent="-514350">
              <a:lnSpc>
                <a:spcPct val="120000"/>
              </a:lnSpc>
              <a:spcBef>
                <a:spcPts val="0"/>
              </a:spcBef>
              <a:buFont typeface="+mj-lt"/>
              <a:buAutoNum type="arabicPeriod"/>
            </a:pPr>
            <a:r>
              <a:rPr lang="en-US" dirty="0" smtClean="0"/>
              <a:t>Cashier enters the cash amount tendered.</a:t>
            </a:r>
          </a:p>
          <a:p>
            <a:pPr marL="788670" lvl="1" indent="-514350">
              <a:lnSpc>
                <a:spcPct val="120000"/>
              </a:lnSpc>
              <a:spcBef>
                <a:spcPts val="0"/>
              </a:spcBef>
              <a:buFont typeface="+mj-lt"/>
              <a:buAutoNum type="arabicPeriod"/>
            </a:pPr>
            <a:r>
              <a:rPr lang="en-US" dirty="0" smtClean="0"/>
              <a:t>System presents the balance due, and releases the cash drawer.</a:t>
            </a:r>
          </a:p>
          <a:p>
            <a:pPr marL="788670" lvl="1" indent="-514350">
              <a:lnSpc>
                <a:spcPct val="120000"/>
              </a:lnSpc>
              <a:spcBef>
                <a:spcPts val="0"/>
              </a:spcBef>
              <a:buFont typeface="+mj-lt"/>
              <a:buAutoNum type="arabicPeriod"/>
            </a:pPr>
            <a:r>
              <a:rPr lang="en-US" dirty="0" smtClean="0"/>
              <a:t>Cashier deposits cash tendered and returns balance in cash to Customer.</a:t>
            </a:r>
          </a:p>
          <a:p>
            <a:pPr marL="788670" lvl="1" indent="-514350">
              <a:lnSpc>
                <a:spcPct val="120000"/>
              </a:lnSpc>
              <a:spcBef>
                <a:spcPts val="0"/>
              </a:spcBef>
              <a:buFont typeface="+mj-lt"/>
              <a:buAutoNum type="arabicPeriod"/>
            </a:pPr>
            <a:r>
              <a:rPr lang="en-US" dirty="0" smtClean="0"/>
              <a:t>System records the cash payment.</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Incremental Development for the Same Use Case Across Iterations</a:t>
            </a:r>
            <a:endParaRPr lang="en-US" dirty="0"/>
          </a:p>
        </p:txBody>
      </p:sp>
      <p:sp>
        <p:nvSpPr>
          <p:cNvPr id="8" name="Text Placeholder 7"/>
          <p:cNvSpPr>
            <a:spLocks noGrp="1"/>
          </p:cNvSpPr>
          <p:nvPr>
            <p:ph type="body" idx="2"/>
          </p:nvPr>
        </p:nvSpPr>
        <p:spPr>
          <a:xfrm>
            <a:off x="914400" y="1600200"/>
            <a:ext cx="7772400" cy="2286000"/>
          </a:xfrm>
        </p:spPr>
        <p:txBody>
          <a:bodyPr>
            <a:normAutofit fontScale="77500" lnSpcReduction="20000"/>
          </a:bodyPr>
          <a:lstStyle/>
          <a:p>
            <a:pPr algn="just"/>
            <a:r>
              <a:rPr lang="en-US" dirty="0" smtClean="0"/>
              <a:t>Note that these requirements for iteration-1 are subsets of the complete requirements or use cases. For example, the </a:t>
            </a:r>
            <a:r>
              <a:rPr lang="en-US" dirty="0" err="1" smtClean="0"/>
              <a:t>NextGen</a:t>
            </a:r>
            <a:r>
              <a:rPr lang="en-US" dirty="0" smtClean="0"/>
              <a:t> POS iteration-1 requirements are a simplified version of the complete Process Sale use case; they describe one simple cash-only scenario.  Note also that we haven't done all the requirements analysis for the </a:t>
            </a:r>
            <a:r>
              <a:rPr lang="en-US" dirty="0" err="1" smtClean="0"/>
              <a:t>NextGen</a:t>
            </a:r>
            <a:r>
              <a:rPr lang="en-US" dirty="0" smtClean="0"/>
              <a:t> POS system, we've only analyzed the Process Sale use case in detail; many others are not yet analyzed.</a:t>
            </a:r>
          </a:p>
          <a:p>
            <a:pPr algn="just"/>
            <a:r>
              <a:rPr lang="en-US" dirty="0" smtClean="0"/>
              <a:t>This is a key understanding in iterative lifecycle methods (such as the UP, XP, Scrum, and so forth): We start production-quality programming and testing for a subset of the requirements, and we start that development before all the requirements analysis is complete in contrast to a waterfall process.</a:t>
            </a:r>
          </a:p>
          <a:p>
            <a:pPr algn="just"/>
            <a:r>
              <a:rPr lang="en-US" dirty="0" smtClean="0"/>
              <a:t>Notice that not all requirements in the Process Sale use case are being implemented in iteration-1. It is common to work on varying scenarios of the same use case over several iterations and gradually extend the system to ultimately handle all the functionality required. On the other hand, short, simple use cases may be completed within one iteration.</a:t>
            </a:r>
          </a:p>
          <a:p>
            <a:endParaRPr lang="en-US" dirty="0" smtClean="0"/>
          </a:p>
          <a:p>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11</a:t>
            </a:fld>
            <a:endParaRPr lang="en-US"/>
          </a:p>
        </p:txBody>
      </p:sp>
      <p:graphicFrame>
        <p:nvGraphicFramePr>
          <p:cNvPr id="77826" name="Object 2"/>
          <p:cNvGraphicFramePr>
            <a:graphicFrameLocks noGrp="1" noChangeAspect="1"/>
          </p:cNvGraphicFramePr>
          <p:nvPr>
            <p:ph sz="quarter" idx="1"/>
          </p:nvPr>
        </p:nvGraphicFramePr>
        <p:xfrm>
          <a:off x="3061742" y="3733800"/>
          <a:ext cx="3401516" cy="2362200"/>
        </p:xfrm>
        <a:graphic>
          <a:graphicData uri="http://schemas.openxmlformats.org/presentationml/2006/ole">
            <p:oleObj spid="_x0000_s128002" name="Visio" r:id="rId3" imgW="4151160" imgH="2882880" progId="">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Model</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12</a:t>
            </a:fld>
            <a:endParaRPr lang="en-US"/>
          </a:p>
        </p:txBody>
      </p:sp>
      <p:sp>
        <p:nvSpPr>
          <p:cNvPr id="6" name="Content Placeholder 5"/>
          <p:cNvSpPr>
            <a:spLocks noGrp="1"/>
          </p:cNvSpPr>
          <p:nvPr>
            <p:ph sz="quarter" idx="1"/>
          </p:nvPr>
        </p:nvSpPr>
        <p:spPr/>
        <p:txBody>
          <a:bodyPr>
            <a:normAutofit fontScale="70000" lnSpcReduction="20000"/>
          </a:bodyPr>
          <a:lstStyle/>
          <a:p>
            <a:pPr algn="just">
              <a:buNone/>
            </a:pPr>
            <a:r>
              <a:rPr lang="en-US" dirty="0" smtClean="0"/>
              <a:t>A domain model is the most important and classic model in OO analysis.</a:t>
            </a:r>
            <a:r>
              <a:rPr lang="en-US" baseline="30000" dirty="0" smtClean="0"/>
              <a:t> </a:t>
            </a:r>
            <a:r>
              <a:rPr lang="en-US" dirty="0" smtClean="0"/>
              <a:t>It illustrates noteworthy concepts in a domain. It can act as a source of inspiration for designing some software objects and will be an input to several artifacts later on.</a:t>
            </a:r>
          </a:p>
          <a:p>
            <a:pPr algn="just">
              <a:buNone/>
            </a:pPr>
            <a:r>
              <a:rPr lang="en-US" dirty="0" smtClean="0"/>
              <a:t>As with all things in an agile modeling and UP spirit, a domain model is optional. Bounded by the use case scenarios under development for the current iteration, the domain model can be evolved to show related noteworthy concepts. The related use case concepts and insight of experts will be input to its creation. The model can in turn influence operation contracts, a glossary, and the Design Model, especially the software objects in the domain layer of the Design Model.</a:t>
            </a:r>
          </a:p>
          <a:p>
            <a:pPr algn="just">
              <a:buNone/>
            </a:pPr>
            <a:r>
              <a:rPr lang="en-US" dirty="0" smtClean="0"/>
              <a:t>Identifying a rich set of conceptual classes is at the heart of OO analysis. If it is done with skill and short time investment (say, no more than a few hours in each early iteration), it usually pays off during design, when it supports better understanding and communication.</a:t>
            </a:r>
          </a:p>
          <a:p>
            <a:pPr algn="just">
              <a:buNone/>
            </a:pPr>
            <a:r>
              <a:rPr lang="en-US" b="1" dirty="0" smtClean="0"/>
              <a:t>Guideline</a:t>
            </a:r>
          </a:p>
          <a:p>
            <a:pPr algn="just">
              <a:buNone/>
            </a:pPr>
            <a:r>
              <a:rPr lang="en-US" dirty="0" smtClean="0"/>
              <a:t>Avoid a waterfall-mindset big-modeling effort to make a thorough or "correct" domain model - it won't ever be either, and such over-modeling efforts lead to analysis paralysis, with little or no return on the investment.</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 Domain Model?</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13</a:t>
            </a:fld>
            <a:endParaRPr lang="en-US"/>
          </a:p>
        </p:txBody>
      </p:sp>
      <p:sp>
        <p:nvSpPr>
          <p:cNvPr id="6" name="Content Placeholder 5"/>
          <p:cNvSpPr>
            <a:spLocks noGrp="1"/>
          </p:cNvSpPr>
          <p:nvPr>
            <p:ph sz="quarter" idx="1"/>
          </p:nvPr>
        </p:nvSpPr>
        <p:spPr/>
        <p:txBody>
          <a:bodyPr>
            <a:normAutofit fontScale="77500" lnSpcReduction="20000"/>
          </a:bodyPr>
          <a:lstStyle/>
          <a:p>
            <a:pPr algn="just">
              <a:buNone/>
            </a:pPr>
            <a:r>
              <a:rPr lang="en-US" b="1" dirty="0" smtClean="0"/>
              <a:t>Definition:  </a:t>
            </a:r>
            <a:r>
              <a:rPr lang="en-US" dirty="0" smtClean="0"/>
              <a:t>In the UP, the term "Domain Model" means a representation of real-situation conceptual classes, not of software objects. The term does not mean a set of diagrams describing software classes, the domain layer of a software architecture, or software objects with responsibilities. Domain models have also been called conceptual models, domain object models, and analysis object models.</a:t>
            </a:r>
          </a:p>
          <a:p>
            <a:pPr algn="just">
              <a:buNone/>
            </a:pPr>
            <a:r>
              <a:rPr lang="en-US" dirty="0" smtClean="0"/>
              <a:t>The UP defines the Domain Model as one of the artifacts that may be created in the Business Modeling discipline. More precisely, the UP Domain Model is a specialization of the UP Business Object Model (BOM) "focusing on explaining 'things' and products important to a business domain“. That is, a Domain Model focuses on one domain, such as POS related things. </a:t>
            </a:r>
          </a:p>
          <a:p>
            <a:pPr algn="just">
              <a:buNone/>
            </a:pPr>
            <a:r>
              <a:rPr lang="en-US" dirty="0" smtClean="0"/>
              <a:t>Applying UML notation, a domain model is illustrated with a set of class diagrams in which no operations (method signatures) are defined. It provides a conceptual perspective. It may show:</a:t>
            </a:r>
          </a:p>
          <a:p>
            <a:pPr algn="just">
              <a:lnSpc>
                <a:spcPct val="120000"/>
              </a:lnSpc>
              <a:spcBef>
                <a:spcPts val="0"/>
              </a:spcBef>
            </a:pPr>
            <a:r>
              <a:rPr lang="en-US" dirty="0" smtClean="0"/>
              <a:t>domain objects or conceptual classes</a:t>
            </a:r>
          </a:p>
          <a:p>
            <a:pPr algn="just">
              <a:lnSpc>
                <a:spcPct val="120000"/>
              </a:lnSpc>
              <a:spcBef>
                <a:spcPts val="0"/>
              </a:spcBef>
            </a:pPr>
            <a:r>
              <a:rPr lang="en-US" dirty="0" smtClean="0"/>
              <a:t>associations between conceptual classes</a:t>
            </a:r>
          </a:p>
          <a:p>
            <a:pPr algn="just">
              <a:lnSpc>
                <a:spcPct val="120000"/>
              </a:lnSpc>
              <a:spcBef>
                <a:spcPts val="0"/>
              </a:spcBef>
            </a:pPr>
            <a:r>
              <a:rPr lang="en-US" dirty="0" smtClean="0"/>
              <a:t>attributes of conceptual classes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Definition: What are Two Traditional Meanings of "Domain Model"?</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14</a:t>
            </a:fld>
            <a:endParaRPr lang="en-US"/>
          </a:p>
        </p:txBody>
      </p:sp>
      <p:sp>
        <p:nvSpPr>
          <p:cNvPr id="6" name="Content Placeholder 5"/>
          <p:cNvSpPr>
            <a:spLocks noGrp="1"/>
          </p:cNvSpPr>
          <p:nvPr>
            <p:ph sz="quarter" idx="1"/>
          </p:nvPr>
        </p:nvSpPr>
        <p:spPr/>
        <p:txBody>
          <a:bodyPr>
            <a:normAutofit fontScale="92500" lnSpcReduction="10000"/>
          </a:bodyPr>
          <a:lstStyle/>
          <a:p>
            <a:pPr algn="just">
              <a:buNone/>
            </a:pPr>
            <a:r>
              <a:rPr lang="en-US" dirty="0" smtClean="0"/>
              <a:t>In the UP "Domain Model" is a conceptual perspective of objects in a real situation of the world, not a software perspective. But the term is overloaded; it also has been used to mean "the domain layer of software objects." That is, the layer of software objects below the presentation or UI layer that is composed of domain objects - software objects that represent things in the problem domain space with related "business logic" or "domain logic" methods. </a:t>
            </a:r>
          </a:p>
          <a:p>
            <a:pPr algn="just">
              <a:buNone/>
            </a:pPr>
            <a:r>
              <a:rPr lang="en-US" dirty="0" smtClean="0"/>
              <a:t>Which definition is correct? Well, all of them! The term has long established uses in different communities to mean different things.</a:t>
            </a:r>
          </a:p>
          <a:p>
            <a:pPr>
              <a:buNone/>
            </a:pPr>
            <a:r>
              <a:rPr lang="en-US" dirty="0" smtClean="0"/>
              <a:t>We will use “domain layer” to indicate the second software-oriented meaning of domain model, as that's quite common.</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Motivation: Lower Representational Gap with OO Modeling</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15</a:t>
            </a:fld>
            <a:endParaRPr lang="en-US"/>
          </a:p>
        </p:txBody>
      </p:sp>
      <p:graphicFrame>
        <p:nvGraphicFramePr>
          <p:cNvPr id="48130" name="Object 2"/>
          <p:cNvGraphicFramePr>
            <a:graphicFrameLocks noGrp="1" noChangeAspect="1"/>
          </p:cNvGraphicFramePr>
          <p:nvPr>
            <p:ph sz="quarter" idx="1"/>
          </p:nvPr>
        </p:nvGraphicFramePr>
        <p:xfrm>
          <a:off x="1631156" y="1643062"/>
          <a:ext cx="6338888" cy="4181475"/>
        </p:xfrm>
        <a:graphic>
          <a:graphicData uri="http://schemas.openxmlformats.org/presentationml/2006/ole">
            <p:oleObj spid="_x0000_s48130" name="Visio" r:id="rId3" imgW="6338880" imgH="4182120" progId="">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Guideline: How to Create a Domain Model?</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16</a:t>
            </a:fld>
            <a:endParaRPr lang="en-US"/>
          </a:p>
        </p:txBody>
      </p:sp>
      <p:sp>
        <p:nvSpPr>
          <p:cNvPr id="6" name="Content Placeholder 5"/>
          <p:cNvSpPr>
            <a:spLocks noGrp="1"/>
          </p:cNvSpPr>
          <p:nvPr>
            <p:ph sz="quarter" idx="1"/>
          </p:nvPr>
        </p:nvSpPr>
        <p:spPr/>
        <p:txBody>
          <a:bodyPr/>
          <a:lstStyle/>
          <a:p>
            <a:pPr>
              <a:buNone/>
            </a:pPr>
            <a:r>
              <a:rPr lang="en-US" dirty="0" smtClean="0"/>
              <a:t>Bounded by the current iteration requirements under design:</a:t>
            </a:r>
          </a:p>
          <a:p>
            <a:r>
              <a:rPr lang="en-US" dirty="0" smtClean="0"/>
              <a:t>Find the conceptual </a:t>
            </a:r>
            <a:r>
              <a:rPr lang="en-US" dirty="0" smtClean="0"/>
              <a:t>classes.</a:t>
            </a:r>
            <a:endParaRPr lang="en-US" dirty="0" smtClean="0"/>
          </a:p>
          <a:p>
            <a:r>
              <a:rPr lang="en-US" dirty="0" smtClean="0"/>
              <a:t>Draw them as classes in a UML class diagram.</a:t>
            </a:r>
          </a:p>
          <a:p>
            <a:r>
              <a:rPr lang="en-US" dirty="0" smtClean="0"/>
              <a:t>Add associations and attributes.</a:t>
            </a:r>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Guideline: How to Find Conceptual Classes?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17</a:t>
            </a:fld>
            <a:endParaRPr lang="en-US"/>
          </a:p>
        </p:txBody>
      </p:sp>
      <p:sp>
        <p:nvSpPr>
          <p:cNvPr id="6" name="Content Placeholder 5"/>
          <p:cNvSpPr>
            <a:spLocks noGrp="1"/>
          </p:cNvSpPr>
          <p:nvPr>
            <p:ph sz="quarter" idx="1"/>
          </p:nvPr>
        </p:nvSpPr>
        <p:spPr/>
        <p:txBody>
          <a:bodyPr>
            <a:normAutofit/>
          </a:bodyPr>
          <a:lstStyle/>
          <a:p>
            <a:pPr>
              <a:buNone/>
            </a:pPr>
            <a:r>
              <a:rPr lang="en-US" b="1" dirty="0" smtClean="0"/>
              <a:t>What are Three Strategies to Find Conceptual Classes?</a:t>
            </a:r>
          </a:p>
          <a:p>
            <a:pPr algn="just"/>
            <a:r>
              <a:rPr lang="en-US" dirty="0" smtClean="0"/>
              <a:t>Reuse or modify existing models. This is the first, best, and usually easiest approach. There are published, well-crafted domain models and data models (which can be modified into domain models) for many common domains, such as inventory, finance, health, and so forth. </a:t>
            </a:r>
          </a:p>
          <a:p>
            <a:pPr algn="just"/>
            <a:r>
              <a:rPr lang="en-US" dirty="0" smtClean="0"/>
              <a:t>Use a category list.</a:t>
            </a:r>
          </a:p>
          <a:p>
            <a:pPr algn="just"/>
            <a:r>
              <a:rPr lang="en-US" dirty="0" smtClean="0"/>
              <a:t>Identify noun phrases.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Method 2: Use a Category List</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18</a:t>
            </a:fld>
            <a:endParaRPr lang="en-US"/>
          </a:p>
        </p:txBody>
      </p:sp>
      <p:graphicFrame>
        <p:nvGraphicFramePr>
          <p:cNvPr id="7" name="Content Placeholder 6"/>
          <p:cNvGraphicFramePr>
            <a:graphicFrameLocks noGrp="1"/>
          </p:cNvGraphicFramePr>
          <p:nvPr>
            <p:ph sz="quarter" idx="1"/>
          </p:nvPr>
        </p:nvGraphicFramePr>
        <p:xfrm>
          <a:off x="838201" y="1447800"/>
          <a:ext cx="7848600" cy="3967480"/>
        </p:xfrm>
        <a:graphic>
          <a:graphicData uri="http://schemas.openxmlformats.org/drawingml/2006/table">
            <a:tbl>
              <a:tblPr firstRow="1" bandRow="1">
                <a:tableStyleId>{5940675A-B579-460E-94D1-54222C63F5DA}</a:tableStyleId>
              </a:tblPr>
              <a:tblGrid>
                <a:gridCol w="5181600"/>
                <a:gridCol w="26670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Conceptual Class Category</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Examples</a:t>
                      </a:r>
                    </a:p>
                  </a:txBody>
                  <a:tcPr/>
                </a:tc>
              </a:tr>
              <a:tr h="370840">
                <a:tc>
                  <a:txBody>
                    <a:bodyPr/>
                    <a:lstStyle/>
                    <a:p>
                      <a:pPr algn="l"/>
                      <a:r>
                        <a:rPr lang="en-US" sz="1800" b="1" dirty="0"/>
                        <a:t>business transactions</a:t>
                      </a:r>
                    </a:p>
                    <a:p>
                      <a:pPr lvl="1" algn="l"/>
                      <a:r>
                        <a:rPr lang="en-US" sz="1800" dirty="0"/>
                        <a:t>Guideline: These are critical (they involve money), so start with transactions.</a:t>
                      </a:r>
                    </a:p>
                  </a:txBody>
                  <a:tcPr marL="38100" marR="38100" marT="38100" marB="38100"/>
                </a:tc>
                <a:tc>
                  <a:txBody>
                    <a:bodyPr/>
                    <a:lstStyle/>
                    <a:p>
                      <a:pPr algn="l"/>
                      <a:r>
                        <a:rPr lang="en-US" dirty="0"/>
                        <a:t>Sale, </a:t>
                      </a:r>
                      <a:r>
                        <a:rPr lang="en-US" dirty="0" smtClean="0"/>
                        <a:t>Payment</a:t>
                      </a:r>
                      <a:endParaRPr lang="en-US" dirty="0"/>
                    </a:p>
                  </a:txBody>
                  <a:tcPr marL="38100" marR="38100" marT="38100" marB="38100"/>
                </a:tc>
              </a:tr>
              <a:tr h="370840">
                <a:tc>
                  <a:txBody>
                    <a:bodyPr/>
                    <a:lstStyle/>
                    <a:p>
                      <a:pPr algn="l"/>
                      <a:r>
                        <a:rPr lang="en-US" sz="1800" b="1" dirty="0"/>
                        <a:t>transaction line items</a:t>
                      </a:r>
                    </a:p>
                    <a:p>
                      <a:pPr lvl="1" algn="l"/>
                      <a:r>
                        <a:rPr lang="en-US" sz="1800" dirty="0"/>
                        <a:t>Guideline: Transactions often come with related line items, so consider these next.</a:t>
                      </a:r>
                    </a:p>
                  </a:txBody>
                  <a:tcPr marL="38100" marR="38100" marT="38100" marB="38100"/>
                </a:tc>
                <a:tc>
                  <a:txBody>
                    <a:bodyPr/>
                    <a:lstStyle/>
                    <a:p>
                      <a:pPr algn="l"/>
                      <a:r>
                        <a:rPr lang="en-US" dirty="0" err="1"/>
                        <a:t>SalesLineItem</a:t>
                      </a:r>
                      <a:endParaRPr lang="en-US" dirty="0"/>
                    </a:p>
                  </a:txBody>
                  <a:tcPr marL="38100" marR="38100" marT="38100" marB="38100"/>
                </a:tc>
              </a:tr>
              <a:tr h="370840">
                <a:tc>
                  <a:txBody>
                    <a:bodyPr/>
                    <a:lstStyle/>
                    <a:p>
                      <a:pPr algn="l"/>
                      <a:r>
                        <a:rPr lang="en-US" sz="1800" b="1" dirty="0"/>
                        <a:t>product or service related to a transaction or transaction line item</a:t>
                      </a:r>
                    </a:p>
                    <a:p>
                      <a:pPr lvl="1" algn="l"/>
                      <a:r>
                        <a:rPr lang="en-US" sz="1800" dirty="0"/>
                        <a:t>Guideline: Transactions are for something (a product or service). Consider these next.</a:t>
                      </a:r>
                    </a:p>
                  </a:txBody>
                  <a:tcPr marL="38100" marR="38100" marT="38100" marB="38100"/>
                </a:tc>
                <a:tc>
                  <a:txBody>
                    <a:bodyPr/>
                    <a:lstStyle/>
                    <a:p>
                      <a:pPr algn="l"/>
                      <a:r>
                        <a:rPr lang="en-US" dirty="0" smtClean="0"/>
                        <a:t>Item</a:t>
                      </a:r>
                      <a:endParaRPr lang="en-US" dirty="0"/>
                    </a:p>
                  </a:txBody>
                  <a:tcPr marL="38100" marR="38100" marT="38100" marB="38100"/>
                </a:tc>
              </a:tr>
              <a:tr h="370840">
                <a:tc>
                  <a:txBody>
                    <a:bodyPr/>
                    <a:lstStyle/>
                    <a:p>
                      <a:pPr algn="l"/>
                      <a:r>
                        <a:rPr lang="en-US" sz="1800" b="1" dirty="0"/>
                        <a:t>where is the transaction recorded?</a:t>
                      </a:r>
                    </a:p>
                    <a:p>
                      <a:pPr lvl="1" algn="l"/>
                      <a:r>
                        <a:rPr lang="en-US" sz="1800" dirty="0"/>
                        <a:t>Guideline: Important.</a:t>
                      </a:r>
                    </a:p>
                  </a:txBody>
                  <a:tcPr marL="38100" marR="38100" marT="38100" marB="38100"/>
                </a:tc>
                <a:tc>
                  <a:txBody>
                    <a:bodyPr/>
                    <a:lstStyle/>
                    <a:p>
                      <a:pPr algn="l"/>
                      <a:r>
                        <a:rPr lang="en-US" dirty="0"/>
                        <a:t>Register, </a:t>
                      </a:r>
                      <a:r>
                        <a:rPr lang="en-US" dirty="0" smtClean="0"/>
                        <a:t>Ledger</a:t>
                      </a:r>
                      <a:endParaRPr lang="en-US" dirty="0"/>
                    </a:p>
                  </a:txBody>
                  <a:tcPr marL="38100" marR="38100" marT="38100" marB="38100"/>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Method 2: Use a Category List</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19</a:t>
            </a:fld>
            <a:endParaRPr lang="en-US"/>
          </a:p>
        </p:txBody>
      </p:sp>
      <p:graphicFrame>
        <p:nvGraphicFramePr>
          <p:cNvPr id="7" name="Content Placeholder 6"/>
          <p:cNvGraphicFramePr>
            <a:graphicFrameLocks noGrp="1"/>
          </p:cNvGraphicFramePr>
          <p:nvPr>
            <p:ph sz="quarter" idx="1"/>
          </p:nvPr>
        </p:nvGraphicFramePr>
        <p:xfrm>
          <a:off x="762000" y="1447800"/>
          <a:ext cx="7924801" cy="4434840"/>
        </p:xfrm>
        <a:graphic>
          <a:graphicData uri="http://schemas.openxmlformats.org/drawingml/2006/table">
            <a:tbl>
              <a:tblPr firstRow="1" bandRow="1">
                <a:tableStyleId>{5940675A-B579-460E-94D1-54222C63F5DA}</a:tableStyleId>
              </a:tblPr>
              <a:tblGrid>
                <a:gridCol w="5257801"/>
                <a:gridCol w="26670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Conceptual Class Category</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Examples</a:t>
                      </a:r>
                    </a:p>
                  </a:txBody>
                  <a:tcPr/>
                </a:tc>
              </a:tr>
              <a:tr h="370840">
                <a:tc>
                  <a:txBody>
                    <a:bodyPr/>
                    <a:lstStyle/>
                    <a:p>
                      <a:pPr algn="l"/>
                      <a:r>
                        <a:rPr lang="en-US" sz="1800" b="1" dirty="0"/>
                        <a:t>roles of people or organizations related to the transaction; actors in the use case</a:t>
                      </a:r>
                    </a:p>
                    <a:p>
                      <a:pPr lvl="1" algn="l"/>
                      <a:r>
                        <a:rPr lang="en-US" sz="1800" dirty="0"/>
                        <a:t>Guideline: We usually need to know about the parties involved in a transaction.</a:t>
                      </a:r>
                    </a:p>
                  </a:txBody>
                  <a:tcPr marL="38100" marR="38100" marT="38100" marB="38100"/>
                </a:tc>
                <a:tc>
                  <a:txBody>
                    <a:bodyPr/>
                    <a:lstStyle/>
                    <a:p>
                      <a:pPr algn="l"/>
                      <a:r>
                        <a:rPr lang="en-US" dirty="0"/>
                        <a:t>Cashier, Customer, </a:t>
                      </a:r>
                      <a:r>
                        <a:rPr lang="en-US" dirty="0" smtClean="0"/>
                        <a:t>Store</a:t>
                      </a:r>
                      <a:endParaRPr lang="en-US" dirty="0"/>
                    </a:p>
                  </a:txBody>
                  <a:tcPr marL="38100" marR="38100" marT="38100" marB="38100"/>
                </a:tc>
              </a:tr>
              <a:tr h="370840">
                <a:tc>
                  <a:txBody>
                    <a:bodyPr/>
                    <a:lstStyle/>
                    <a:p>
                      <a:pPr algn="l"/>
                      <a:r>
                        <a:rPr lang="en-US" b="1" dirty="0"/>
                        <a:t>place of transaction; place of service</a:t>
                      </a:r>
                    </a:p>
                  </a:txBody>
                  <a:tcPr marL="38100" marR="38100" marT="38100" marB="38100"/>
                </a:tc>
                <a:tc>
                  <a:txBody>
                    <a:bodyPr/>
                    <a:lstStyle/>
                    <a:p>
                      <a:pPr algn="l"/>
                      <a:r>
                        <a:rPr lang="en-US" dirty="0" smtClean="0"/>
                        <a:t>Store</a:t>
                      </a:r>
                      <a:endParaRPr lang="en-US" dirty="0"/>
                    </a:p>
                  </a:txBody>
                  <a:tcPr marL="38100" marR="38100" marT="38100" marB="38100"/>
                </a:tc>
              </a:tr>
              <a:tr h="370840">
                <a:tc>
                  <a:txBody>
                    <a:bodyPr/>
                    <a:lstStyle/>
                    <a:p>
                      <a:pPr algn="l"/>
                      <a:r>
                        <a:rPr lang="en-US" b="1" dirty="0"/>
                        <a:t>noteworthy events, often with a time or place we need to remember</a:t>
                      </a:r>
                    </a:p>
                  </a:txBody>
                  <a:tcPr marL="38100" marR="38100" marT="38100" marB="38100"/>
                </a:tc>
                <a:tc>
                  <a:txBody>
                    <a:bodyPr/>
                    <a:lstStyle/>
                    <a:p>
                      <a:pPr algn="l"/>
                      <a:r>
                        <a:rPr lang="en-US" dirty="0"/>
                        <a:t>Sale, </a:t>
                      </a:r>
                      <a:r>
                        <a:rPr lang="en-US" dirty="0" smtClean="0"/>
                        <a:t>Payment</a:t>
                      </a:r>
                      <a:endParaRPr lang="en-US" dirty="0"/>
                    </a:p>
                  </a:txBody>
                  <a:tcPr marL="38100" marR="38100" marT="38100" marB="38100"/>
                </a:tc>
              </a:tr>
              <a:tr h="370840">
                <a:tc>
                  <a:txBody>
                    <a:bodyPr/>
                    <a:lstStyle/>
                    <a:p>
                      <a:pPr algn="l"/>
                      <a:r>
                        <a:rPr lang="en-US" b="1" dirty="0"/>
                        <a:t>physical objects</a:t>
                      </a:r>
                    </a:p>
                    <a:p>
                      <a:pPr lvl="1" algn="l"/>
                      <a:r>
                        <a:rPr lang="en-US" dirty="0"/>
                        <a:t>Guideline: This is especially relevant when creating device-control software, or simulations.</a:t>
                      </a:r>
                    </a:p>
                  </a:txBody>
                  <a:tcPr marL="38100" marR="38100" marT="38100" marB="38100"/>
                </a:tc>
                <a:tc>
                  <a:txBody>
                    <a:bodyPr/>
                    <a:lstStyle/>
                    <a:p>
                      <a:pPr algn="l"/>
                      <a:r>
                        <a:rPr lang="en-US" dirty="0" smtClean="0"/>
                        <a:t>Item</a:t>
                      </a:r>
                      <a:endParaRPr lang="en-US" dirty="0"/>
                    </a:p>
                  </a:txBody>
                  <a:tcPr marL="38100" marR="38100" marT="38100" marB="38100"/>
                </a:tc>
              </a:tr>
              <a:tr h="370840">
                <a:tc>
                  <a:txBody>
                    <a:bodyPr/>
                    <a:lstStyle/>
                    <a:p>
                      <a:pPr algn="l"/>
                      <a:r>
                        <a:rPr lang="en-US" b="1" dirty="0"/>
                        <a:t>descriptions of </a:t>
                      </a:r>
                      <a:r>
                        <a:rPr lang="en-US" b="1" dirty="0" smtClean="0"/>
                        <a:t>things</a:t>
                      </a:r>
                      <a:endParaRPr lang="en-US" b="1" dirty="0"/>
                    </a:p>
                  </a:txBody>
                  <a:tcPr marL="38100" marR="38100" marT="38100" marB="38100"/>
                </a:tc>
                <a:tc>
                  <a:txBody>
                    <a:bodyPr/>
                    <a:lstStyle/>
                    <a:p>
                      <a:pPr algn="l"/>
                      <a:r>
                        <a:rPr lang="en-US" dirty="0" err="1" smtClean="0"/>
                        <a:t>ProductDescription</a:t>
                      </a:r>
                      <a:endParaRPr lang="en-US" dirty="0"/>
                    </a:p>
                  </a:txBody>
                  <a:tcPr marL="38100" marR="38100" marT="38100" marB="38100"/>
                </a:tc>
              </a:tr>
              <a:tr h="370840">
                <a:tc>
                  <a:txBody>
                    <a:bodyPr/>
                    <a:lstStyle/>
                    <a:p>
                      <a:pPr algn="l"/>
                      <a:r>
                        <a:rPr lang="en-US" b="1" dirty="0"/>
                        <a:t>catalogs</a:t>
                      </a:r>
                    </a:p>
                    <a:p>
                      <a:pPr lvl="1" algn="l"/>
                      <a:r>
                        <a:rPr lang="en-US" dirty="0"/>
                        <a:t>Guideline: Descriptions are often in a catalog.</a:t>
                      </a:r>
                    </a:p>
                  </a:txBody>
                  <a:tcPr marL="38100" marR="38100" marT="38100" marB="38100"/>
                </a:tc>
                <a:tc>
                  <a:txBody>
                    <a:bodyPr/>
                    <a:lstStyle/>
                    <a:p>
                      <a:pPr algn="l"/>
                      <a:r>
                        <a:rPr lang="en-US" dirty="0" err="1" smtClean="0"/>
                        <a:t>ProductCatalog</a:t>
                      </a:r>
                      <a:endParaRPr lang="en-US" dirty="0"/>
                    </a:p>
                  </a:txBody>
                  <a:tcPr marL="38100" marR="38100" marT="38100" marB="38100"/>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b="1" dirty="0"/>
          </a:p>
        </p:txBody>
      </p:sp>
      <p:sp>
        <p:nvSpPr>
          <p:cNvPr id="4" name="Date Placeholder 3"/>
          <p:cNvSpPr>
            <a:spLocks noGrp="1"/>
          </p:cNvSpPr>
          <p:nvPr>
            <p:ph type="dt" sz="half" idx="10"/>
          </p:nvPr>
        </p:nvSpPr>
        <p:spPr/>
        <p:txBody>
          <a:bodyPr/>
          <a:lstStyle/>
          <a:p>
            <a:fld id="{6AFFEB6B-FF86-4C1A-B987-3E4C20439867}" type="datetime1">
              <a:rPr lang="en-US" smtClean="0"/>
              <a:pPr/>
              <a:t>3/9/2009</a:t>
            </a:fld>
            <a:endParaRPr lang="en-US"/>
          </a:p>
        </p:txBody>
      </p:sp>
      <p:sp>
        <p:nvSpPr>
          <p:cNvPr id="5" name="Footer Placeholder 4"/>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6" name="Slide Number Placeholder 5"/>
          <p:cNvSpPr>
            <a:spLocks noGrp="1"/>
          </p:cNvSpPr>
          <p:nvPr>
            <p:ph type="sldNum" sz="quarter" idx="12"/>
          </p:nvPr>
        </p:nvSpPr>
        <p:spPr/>
        <p:txBody>
          <a:bodyPr/>
          <a:lstStyle/>
          <a:p>
            <a:fld id="{C44C1EC3-F718-4B2A-B133-9EBECDEA48EA}" type="slidenum">
              <a:rPr lang="en-US" smtClean="0"/>
              <a:pPr/>
              <a:t>2</a:t>
            </a:fld>
            <a:endParaRPr lang="en-US"/>
          </a:p>
        </p:txBody>
      </p:sp>
      <p:sp>
        <p:nvSpPr>
          <p:cNvPr id="3" name="Content Placeholder 2"/>
          <p:cNvSpPr>
            <a:spLocks noGrp="1"/>
          </p:cNvSpPr>
          <p:nvPr>
            <p:ph sz="quarter" idx="1"/>
          </p:nvPr>
        </p:nvSpPr>
        <p:spPr/>
        <p:txBody>
          <a:bodyPr>
            <a:normAutofit/>
          </a:bodyPr>
          <a:lstStyle/>
          <a:p>
            <a:r>
              <a:rPr lang="en-US" dirty="0" smtClean="0"/>
              <a:t>Define current iteration plan.</a:t>
            </a:r>
          </a:p>
          <a:p>
            <a:r>
              <a:rPr lang="en-US" dirty="0" smtClean="0"/>
              <a:t>Identify </a:t>
            </a:r>
            <a:r>
              <a:rPr lang="en-US" dirty="0" smtClean="0"/>
              <a:t>conceptual classes related to the current iteration.</a:t>
            </a:r>
          </a:p>
          <a:p>
            <a:r>
              <a:rPr lang="en-US" dirty="0" smtClean="0"/>
              <a:t>Create an initial domain model.</a:t>
            </a:r>
          </a:p>
          <a:p>
            <a:r>
              <a:rPr lang="en-US" dirty="0" smtClean="0"/>
              <a:t>Model appropriate attributes and associations.</a:t>
            </a:r>
          </a:p>
          <a:p>
            <a:pPr algn="just">
              <a:buNone/>
            </a:pPr>
            <a:endParaRPr lang="en-US" dirty="0" smtClean="0"/>
          </a:p>
          <a:p>
            <a:pPr>
              <a:buNone/>
            </a:pPr>
            <a:endParaRPr lang="en-US" dirty="0" smtClean="0"/>
          </a:p>
        </p:txBody>
      </p:sp>
      <p:sp>
        <p:nvSpPr>
          <p:cNvPr id="7" name="Rectangle 6"/>
          <p:cNvSpPr/>
          <p:nvPr/>
        </p:nvSpPr>
        <p:spPr>
          <a:xfrm>
            <a:off x="992505" y="6646347"/>
            <a:ext cx="2101216" cy="369332"/>
          </a:xfrm>
          <a:prstGeom prst="rect">
            <a:avLst/>
          </a:prstGeom>
        </p:spPr>
        <p:txBody>
          <a:bodyPr wrap="none">
            <a:spAutoFit/>
          </a:bodyPr>
          <a:lstStyle/>
          <a:p>
            <a:r>
              <a:rPr lang="en-US" dirty="0" smtClean="0"/>
              <a:t>how to write use cases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Method 2: Use a Category List</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20</a:t>
            </a:fld>
            <a:endParaRPr lang="en-US"/>
          </a:p>
        </p:txBody>
      </p:sp>
      <p:graphicFrame>
        <p:nvGraphicFramePr>
          <p:cNvPr id="7" name="Content Placeholder 6"/>
          <p:cNvGraphicFramePr>
            <a:graphicFrameLocks noGrp="1"/>
          </p:cNvGraphicFramePr>
          <p:nvPr>
            <p:ph sz="quarter" idx="1"/>
          </p:nvPr>
        </p:nvGraphicFramePr>
        <p:xfrm>
          <a:off x="762000" y="1447800"/>
          <a:ext cx="7924801" cy="2849880"/>
        </p:xfrm>
        <a:graphic>
          <a:graphicData uri="http://schemas.openxmlformats.org/drawingml/2006/table">
            <a:tbl>
              <a:tblPr firstRow="1" bandRow="1">
                <a:tableStyleId>{5940675A-B579-460E-94D1-54222C63F5DA}</a:tableStyleId>
              </a:tblPr>
              <a:tblGrid>
                <a:gridCol w="5257801"/>
                <a:gridCol w="26670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Conceptual Class Category</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Examples</a:t>
                      </a:r>
                    </a:p>
                  </a:txBody>
                  <a:tcPr/>
                </a:tc>
              </a:tr>
              <a:tr h="370840">
                <a:tc>
                  <a:txBody>
                    <a:bodyPr/>
                    <a:lstStyle/>
                    <a:p>
                      <a:pPr algn="l"/>
                      <a:r>
                        <a:rPr lang="en-US" b="1" dirty="0"/>
                        <a:t>containers of things (physical or information)</a:t>
                      </a:r>
                    </a:p>
                  </a:txBody>
                  <a:tcPr marL="38100" marR="38100" marT="38100" marB="38100"/>
                </a:tc>
                <a:tc>
                  <a:txBody>
                    <a:bodyPr/>
                    <a:lstStyle/>
                    <a:p>
                      <a:pPr algn="l"/>
                      <a:r>
                        <a:rPr lang="en-US" dirty="0" smtClean="0"/>
                        <a:t>Store</a:t>
                      </a:r>
                      <a:endParaRPr lang="en-US" dirty="0"/>
                    </a:p>
                  </a:txBody>
                  <a:tcPr marL="38100" marR="38100" marT="38100" marB="38100"/>
                </a:tc>
              </a:tr>
              <a:tr h="370840">
                <a:tc>
                  <a:txBody>
                    <a:bodyPr/>
                    <a:lstStyle/>
                    <a:p>
                      <a:pPr algn="l"/>
                      <a:r>
                        <a:rPr lang="en-US" b="1"/>
                        <a:t>things in a container</a:t>
                      </a:r>
                    </a:p>
                  </a:txBody>
                  <a:tcPr marL="38100" marR="38100" marT="38100" marB="38100"/>
                </a:tc>
                <a:tc>
                  <a:txBody>
                    <a:bodyPr/>
                    <a:lstStyle/>
                    <a:p>
                      <a:pPr algn="l"/>
                      <a:r>
                        <a:rPr lang="en-US" dirty="0" smtClean="0"/>
                        <a:t>Item</a:t>
                      </a:r>
                      <a:endParaRPr lang="en-US" dirty="0"/>
                    </a:p>
                  </a:txBody>
                  <a:tcPr marL="38100" marR="38100" marT="38100" marB="38100"/>
                </a:tc>
              </a:tr>
              <a:tr h="370840">
                <a:tc>
                  <a:txBody>
                    <a:bodyPr/>
                    <a:lstStyle/>
                    <a:p>
                      <a:pPr algn="l"/>
                      <a:r>
                        <a:rPr lang="en-US" b="1"/>
                        <a:t>other collaborating systems</a:t>
                      </a:r>
                    </a:p>
                  </a:txBody>
                  <a:tcPr marL="38100" marR="38100" marT="38100" marB="38100"/>
                </a:tc>
                <a:tc>
                  <a:txBody>
                    <a:bodyPr/>
                    <a:lstStyle/>
                    <a:p>
                      <a:pPr algn="l"/>
                      <a:r>
                        <a:rPr lang="en-US" dirty="0" err="1" smtClean="0"/>
                        <a:t>CreditAuthorizationSystem</a:t>
                      </a:r>
                      <a:endParaRPr lang="en-US" dirty="0"/>
                    </a:p>
                  </a:txBody>
                  <a:tcPr marL="38100" marR="38100" marT="38100" marB="38100"/>
                </a:tc>
              </a:tr>
              <a:tr h="370840">
                <a:tc>
                  <a:txBody>
                    <a:bodyPr/>
                    <a:lstStyle/>
                    <a:p>
                      <a:pPr algn="l"/>
                      <a:r>
                        <a:rPr lang="en-US" b="1"/>
                        <a:t>records of finance, work, contracts, legal matters</a:t>
                      </a:r>
                    </a:p>
                  </a:txBody>
                  <a:tcPr marL="38100" marR="38100" marT="38100" marB="38100"/>
                </a:tc>
                <a:tc>
                  <a:txBody>
                    <a:bodyPr/>
                    <a:lstStyle/>
                    <a:p>
                      <a:pPr algn="l"/>
                      <a:r>
                        <a:rPr lang="en-US" dirty="0"/>
                        <a:t>Receipt, </a:t>
                      </a:r>
                      <a:r>
                        <a:rPr lang="en-US" dirty="0" smtClean="0"/>
                        <a:t>Ledger</a:t>
                      </a:r>
                      <a:endParaRPr lang="en-US" dirty="0"/>
                    </a:p>
                  </a:txBody>
                  <a:tcPr marL="38100" marR="38100" marT="38100" marB="38100"/>
                </a:tc>
              </a:tr>
              <a:tr h="370840">
                <a:tc>
                  <a:txBody>
                    <a:bodyPr/>
                    <a:lstStyle/>
                    <a:p>
                      <a:pPr algn="l"/>
                      <a:r>
                        <a:rPr lang="en-US" b="1"/>
                        <a:t>financial instruments</a:t>
                      </a:r>
                    </a:p>
                  </a:txBody>
                  <a:tcPr marL="38100" marR="38100" marT="38100" marB="38100"/>
                </a:tc>
                <a:tc>
                  <a:txBody>
                    <a:bodyPr/>
                    <a:lstStyle/>
                    <a:p>
                      <a:pPr algn="l"/>
                      <a:r>
                        <a:rPr lang="en-US" dirty="0"/>
                        <a:t>Cash, </a:t>
                      </a:r>
                      <a:r>
                        <a:rPr lang="en-US" dirty="0" smtClean="0"/>
                        <a:t>Check</a:t>
                      </a:r>
                      <a:endParaRPr lang="en-US" dirty="0"/>
                    </a:p>
                  </a:txBody>
                  <a:tcPr marL="38100" marR="38100" marT="38100" marB="38100"/>
                </a:tc>
              </a:tr>
              <a:tr h="370840">
                <a:tc>
                  <a:txBody>
                    <a:bodyPr/>
                    <a:lstStyle/>
                    <a:p>
                      <a:pPr algn="l"/>
                      <a:r>
                        <a:rPr lang="en-US" b="1" dirty="0"/>
                        <a:t>schedules, manuals, documents that are regularly referred to in order to perform work</a:t>
                      </a:r>
                    </a:p>
                  </a:txBody>
                  <a:tcPr marL="38100" marR="38100" marT="38100" marB="38100"/>
                </a:tc>
                <a:tc>
                  <a:txBody>
                    <a:bodyPr/>
                    <a:lstStyle/>
                    <a:p>
                      <a:pPr algn="l"/>
                      <a:r>
                        <a:rPr lang="en-US" dirty="0" err="1" smtClean="0"/>
                        <a:t>DailyPriceChangeList</a:t>
                      </a:r>
                      <a:endParaRPr lang="en-US" dirty="0"/>
                    </a:p>
                  </a:txBody>
                  <a:tcPr marL="38100" marR="38100" marT="38100" marB="38100"/>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Method 3: Finding Conceptual Classes with Noun Phrase Identification</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21</a:t>
            </a:fld>
            <a:endParaRPr lang="en-US"/>
          </a:p>
        </p:txBody>
      </p:sp>
      <p:sp>
        <p:nvSpPr>
          <p:cNvPr id="6" name="Content Placeholder 5"/>
          <p:cNvSpPr>
            <a:spLocks noGrp="1"/>
          </p:cNvSpPr>
          <p:nvPr>
            <p:ph sz="quarter" idx="1"/>
          </p:nvPr>
        </p:nvSpPr>
        <p:spPr/>
        <p:txBody>
          <a:bodyPr>
            <a:normAutofit fontScale="70000" lnSpcReduction="20000"/>
          </a:bodyPr>
          <a:lstStyle/>
          <a:p>
            <a:pPr algn="just">
              <a:lnSpc>
                <a:spcPct val="120000"/>
              </a:lnSpc>
              <a:spcBef>
                <a:spcPts val="0"/>
              </a:spcBef>
              <a:buNone/>
            </a:pPr>
            <a:r>
              <a:rPr lang="en-US" dirty="0" smtClean="0"/>
              <a:t>Another useful technique (because of its simplicity) is linguistic analysis: Identify the nouns and noun phrases in textual descriptions of a domain, and consider them as candidate conceptual classes or attributes.</a:t>
            </a:r>
          </a:p>
          <a:p>
            <a:pPr algn="just">
              <a:lnSpc>
                <a:spcPct val="120000"/>
              </a:lnSpc>
              <a:spcBef>
                <a:spcPts val="0"/>
              </a:spcBef>
              <a:buNone/>
            </a:pPr>
            <a:r>
              <a:rPr lang="en-US" b="1" dirty="0" smtClean="0"/>
              <a:t>Guideline: </a:t>
            </a:r>
            <a:r>
              <a:rPr lang="en-US" dirty="0" smtClean="0"/>
              <a:t>Care must be applied with this method; a mechanical noun-to-class mapping isn't possible, and words in natural languages are ambiguous.</a:t>
            </a:r>
          </a:p>
          <a:p>
            <a:pPr algn="just">
              <a:lnSpc>
                <a:spcPct val="120000"/>
              </a:lnSpc>
              <a:spcBef>
                <a:spcPts val="0"/>
              </a:spcBef>
              <a:buNone/>
            </a:pPr>
            <a:r>
              <a:rPr lang="en-US" dirty="0" smtClean="0"/>
              <a:t>The domain model is a visualization of noteworthy domain concepts and vocabulary. Where are those terms found? Some are in the fully dressed use cases. Others are in other documents, or the minds of experts. In any event, use cases are one rich source to mine for noun phrase identification.</a:t>
            </a:r>
          </a:p>
          <a:p>
            <a:pPr algn="just">
              <a:lnSpc>
                <a:spcPct val="120000"/>
              </a:lnSpc>
              <a:spcBef>
                <a:spcPts val="0"/>
              </a:spcBef>
              <a:buNone/>
            </a:pPr>
            <a:r>
              <a:rPr lang="en-US" dirty="0" smtClean="0"/>
              <a:t>Some of these noun phrases are candidate conceptual classes, some may refer to conceptual classes that are ignored in this iteration (for example, "Accounting" and "commissions"), and some may be simply </a:t>
            </a:r>
            <a:r>
              <a:rPr lang="en-US" dirty="0" smtClean="0">
                <a:hlinkClick r:id="rId2" action="ppaction://hlinkfile"/>
              </a:rPr>
              <a:t>attributes</a:t>
            </a:r>
            <a:r>
              <a:rPr lang="en-US" dirty="0" smtClean="0"/>
              <a:t> of conceptual classes. </a:t>
            </a:r>
          </a:p>
          <a:p>
            <a:pPr algn="just">
              <a:lnSpc>
                <a:spcPct val="120000"/>
              </a:lnSpc>
              <a:spcBef>
                <a:spcPts val="0"/>
              </a:spcBef>
              <a:buNone/>
            </a:pPr>
            <a:r>
              <a:rPr lang="en-US" dirty="0" smtClean="0"/>
              <a:t>A weakness of this approach is the imprecision of natural language; different noun phrases may represent the same conceptual class or attribute, among other ambiguities. Nevertheless, it is recommended in combination with the Conceptual Class Category List technique.</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Initial POS domain model.</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22</a:t>
            </a:fld>
            <a:endParaRPr lang="en-US"/>
          </a:p>
        </p:txBody>
      </p:sp>
      <p:graphicFrame>
        <p:nvGraphicFramePr>
          <p:cNvPr id="49154" name="Object 2"/>
          <p:cNvGraphicFramePr>
            <a:graphicFrameLocks noGrp="1" noChangeAspect="1"/>
          </p:cNvGraphicFramePr>
          <p:nvPr>
            <p:ph sz="quarter" idx="1"/>
          </p:nvPr>
        </p:nvGraphicFramePr>
        <p:xfrm>
          <a:off x="1074689" y="2286001"/>
          <a:ext cx="5699173" cy="2214562"/>
        </p:xfrm>
        <a:graphic>
          <a:graphicData uri="http://schemas.openxmlformats.org/presentationml/2006/ole">
            <p:oleObj spid="_x0000_s49154" name="Visio" r:id="rId3" imgW="3945960" imgH="1532880" progId="">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Guideline: Report Objects - Include 'Receipt' in the Model?</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23</a:t>
            </a:fld>
            <a:endParaRPr lang="en-US"/>
          </a:p>
        </p:txBody>
      </p:sp>
      <p:sp>
        <p:nvSpPr>
          <p:cNvPr id="6" name="Content Placeholder 5"/>
          <p:cNvSpPr>
            <a:spLocks noGrp="1"/>
          </p:cNvSpPr>
          <p:nvPr>
            <p:ph sz="quarter" idx="1"/>
          </p:nvPr>
        </p:nvSpPr>
        <p:spPr/>
        <p:txBody>
          <a:bodyPr>
            <a:normAutofit fontScale="92500" lnSpcReduction="20000"/>
          </a:bodyPr>
          <a:lstStyle/>
          <a:p>
            <a:pPr algn="just">
              <a:buNone/>
            </a:pPr>
            <a:r>
              <a:rPr lang="en-US" dirty="0" smtClean="0"/>
              <a:t>Receipt is a noteworthy term in the POS domain. But perhaps it's only a report of a sale and payment, and thus duplicate information. Should it be in the domain model?</a:t>
            </a:r>
          </a:p>
          <a:p>
            <a:pPr algn="just">
              <a:buNone/>
            </a:pPr>
            <a:r>
              <a:rPr lang="en-US" dirty="0" smtClean="0"/>
              <a:t>Here are some factors to consider:</a:t>
            </a:r>
          </a:p>
          <a:p>
            <a:pPr algn="just"/>
            <a:r>
              <a:rPr lang="en-US" dirty="0" smtClean="0"/>
              <a:t>In general, showing a report of other information in a domain model is not useful since all its information is derived or duplicated from other sources. This is a reason to exclude it.</a:t>
            </a:r>
          </a:p>
          <a:p>
            <a:pPr algn="just"/>
            <a:r>
              <a:rPr lang="en-US" dirty="0" smtClean="0"/>
              <a:t>On the other hand, it has a special role in terms of the business rules: It usually confers the right to the bearer of the (paper) receipt to return bought items. This is a reason to show it in the model.</a:t>
            </a:r>
          </a:p>
          <a:p>
            <a:pPr algn="just"/>
            <a:r>
              <a:rPr lang="en-US" dirty="0" smtClean="0"/>
              <a:t>Since item returns are not being considered in this iteration, Receipt will be excluded. During the iteration that tackles the Handle Returns use case, we would be justified to include it.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Guideline: A Common Mistake with Attributes vs. Classes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24</a:t>
            </a:fld>
            <a:endParaRPr lang="en-US"/>
          </a:p>
        </p:txBody>
      </p:sp>
      <p:sp>
        <p:nvSpPr>
          <p:cNvPr id="6" name="Content Placeholder 5"/>
          <p:cNvSpPr>
            <a:spLocks noGrp="1"/>
          </p:cNvSpPr>
          <p:nvPr>
            <p:ph sz="quarter" idx="1"/>
          </p:nvPr>
        </p:nvSpPr>
        <p:spPr/>
        <p:txBody>
          <a:bodyPr>
            <a:normAutofit fontScale="92500"/>
          </a:bodyPr>
          <a:lstStyle/>
          <a:p>
            <a:pPr>
              <a:buNone/>
            </a:pPr>
            <a:r>
              <a:rPr lang="en-US" dirty="0" smtClean="0"/>
              <a:t>Perhaps the most common mistake when creating a domain model is to represent something as an attribute when it should have been a conceptual class. A rule of thumb to help prevent this mistake is:</a:t>
            </a:r>
          </a:p>
          <a:p>
            <a:pPr>
              <a:buNone/>
            </a:pPr>
            <a:r>
              <a:rPr lang="en-US" b="1" dirty="0" smtClean="0"/>
              <a:t>Guideline:  </a:t>
            </a:r>
            <a:r>
              <a:rPr lang="en-US" dirty="0" smtClean="0"/>
              <a:t>If we do not think of some conceptual class X as a number or text in the real world, X is probably a conceptual class, not an attribute.</a:t>
            </a:r>
          </a:p>
          <a:p>
            <a:pPr>
              <a:buNone/>
            </a:pPr>
            <a:r>
              <a:rPr lang="en-US" dirty="0" smtClean="0"/>
              <a:t>As an example, should store be an attribute of Sale, or a separate conceptual class Store?</a:t>
            </a:r>
          </a:p>
          <a:p>
            <a:r>
              <a:rPr lang="en-US" dirty="0" smtClean="0"/>
              <a:t>In the real world, a store is not considered a number or text the term suggests a legal entity, an organization, and something that occupies space. Therefore, Store should be a conceptual class.</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Guideline: When to Model with 'Description' Classes?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25</a:t>
            </a:fld>
            <a:endParaRPr lang="en-US"/>
          </a:p>
        </p:txBody>
      </p:sp>
      <p:sp>
        <p:nvSpPr>
          <p:cNvPr id="6" name="Content Placeholder 5"/>
          <p:cNvSpPr>
            <a:spLocks noGrp="1"/>
          </p:cNvSpPr>
          <p:nvPr>
            <p:ph sz="quarter" idx="1"/>
          </p:nvPr>
        </p:nvSpPr>
        <p:spPr/>
        <p:txBody>
          <a:bodyPr>
            <a:normAutofit fontScale="92500" lnSpcReduction="20000"/>
          </a:bodyPr>
          <a:lstStyle/>
          <a:p>
            <a:pPr algn="just">
              <a:buNone/>
            </a:pPr>
            <a:r>
              <a:rPr lang="en-US" dirty="0" smtClean="0"/>
              <a:t>A description class contains information that describes something else. For example, a </a:t>
            </a:r>
            <a:r>
              <a:rPr lang="en-US" dirty="0" err="1" smtClean="0"/>
              <a:t>ProductDescription</a:t>
            </a:r>
            <a:r>
              <a:rPr lang="en-US" dirty="0" smtClean="0"/>
              <a:t> that records the price, picture, and text description of an Item. This was first named the Item-Descriptor pattern.</a:t>
            </a:r>
          </a:p>
          <a:p>
            <a:pPr algn="just">
              <a:buNone/>
            </a:pPr>
            <a:r>
              <a:rPr lang="en-US" b="1" dirty="0" smtClean="0"/>
              <a:t>Guideline</a:t>
            </a:r>
            <a:r>
              <a:rPr lang="en-US" b="1" dirty="0" smtClean="0"/>
              <a:t>: </a:t>
            </a:r>
            <a:r>
              <a:rPr lang="en-US" dirty="0" smtClean="0"/>
              <a:t>Add a description class (for example, </a:t>
            </a:r>
            <a:r>
              <a:rPr lang="en-US" dirty="0" err="1" smtClean="0"/>
              <a:t>ProductDescription</a:t>
            </a:r>
            <a:r>
              <a:rPr lang="en-US" dirty="0" smtClean="0"/>
              <a:t>) when:</a:t>
            </a:r>
          </a:p>
          <a:p>
            <a:r>
              <a:rPr lang="en-US" dirty="0" smtClean="0"/>
              <a:t>There needs to be a description about an item or service, independent of the current existence of any examples of those items or services.</a:t>
            </a:r>
          </a:p>
          <a:p>
            <a:pPr algn="just"/>
            <a:r>
              <a:rPr lang="en-US" dirty="0" smtClean="0"/>
              <a:t>Deleting instances of things they describe (for example, Item) results in a loss of information that needs to be maintained, but was incorrectly associated with the deleted thing.</a:t>
            </a:r>
          </a:p>
          <a:p>
            <a:r>
              <a:rPr lang="en-US" dirty="0" smtClean="0"/>
              <a:t>It reduces redundant or duplicated information.</a:t>
            </a:r>
          </a:p>
          <a:p>
            <a:pPr algn="just"/>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linds(horizontal)">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blinds(horizontal)">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linds(horizontal)">
                                      <p:cBhvr>
                                        <p:cTn id="1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classes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26</a:t>
            </a:fld>
            <a:endParaRPr lang="en-US"/>
          </a:p>
        </p:txBody>
      </p:sp>
      <p:pic>
        <p:nvPicPr>
          <p:cNvPr id="7" name="Picture 4" descr="Item vs ItemSpec"/>
          <p:cNvPicPr>
            <a:picLocks noGrp="1" noChangeAspect="1" noChangeArrowheads="1"/>
          </p:cNvPicPr>
          <p:nvPr>
            <p:ph sz="quarter" idx="1"/>
          </p:nvPr>
        </p:nvPicPr>
        <p:blipFill>
          <a:blip r:embed="rId2"/>
          <a:srcRect/>
          <a:stretch>
            <a:fillRect/>
          </a:stretch>
        </p:blipFill>
        <p:spPr bwMode="auto">
          <a:xfrm>
            <a:off x="1853256" y="2057400"/>
            <a:ext cx="6162630" cy="35052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Associations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27</a:t>
            </a:fld>
            <a:endParaRPr lang="en-US"/>
          </a:p>
        </p:txBody>
      </p:sp>
      <p:sp>
        <p:nvSpPr>
          <p:cNvPr id="6" name="Content Placeholder 5"/>
          <p:cNvSpPr>
            <a:spLocks noGrp="1"/>
          </p:cNvSpPr>
          <p:nvPr>
            <p:ph sz="quarter" idx="1"/>
          </p:nvPr>
        </p:nvSpPr>
        <p:spPr/>
        <p:txBody>
          <a:bodyPr>
            <a:normAutofit/>
          </a:bodyPr>
          <a:lstStyle/>
          <a:p>
            <a:pPr algn="just"/>
            <a:r>
              <a:rPr lang="en-US" sz="2000" dirty="0" smtClean="0"/>
              <a:t>It's useful to find and show associations that are needed to satisfy the information requirements of the current scenarios under development, and which aid in understanding the domain.</a:t>
            </a:r>
          </a:p>
          <a:p>
            <a:pPr algn="just"/>
            <a:r>
              <a:rPr lang="en-US" sz="2000" dirty="0" smtClean="0"/>
              <a:t>An </a:t>
            </a:r>
            <a:r>
              <a:rPr lang="en-US" sz="2000" b="1" dirty="0" smtClean="0">
                <a:hlinkClick r:id="rId2" action="ppaction://hlinkfile"/>
              </a:rPr>
              <a:t>association</a:t>
            </a:r>
            <a:r>
              <a:rPr lang="en-US" sz="2000" dirty="0" smtClean="0"/>
              <a:t> is a relationship between classes (more precisely, instances of those classes) that indicates some meaningful and interesting connection </a:t>
            </a:r>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In the UML, associations are defined as "the semantic relationship between two or more classifiers that involve connections among their instances."</a:t>
            </a:r>
          </a:p>
          <a:p>
            <a:endParaRPr lang="en-US" dirty="0"/>
          </a:p>
        </p:txBody>
      </p:sp>
      <p:pic>
        <p:nvPicPr>
          <p:cNvPr id="7" name="Picture 4" descr="Assoc Ex-Sale-Reg"/>
          <p:cNvPicPr>
            <a:picLocks noChangeAspect="1" noChangeArrowheads="1"/>
          </p:cNvPicPr>
          <p:nvPr/>
        </p:nvPicPr>
        <p:blipFill>
          <a:blip r:embed="rId3"/>
          <a:srcRect/>
          <a:stretch>
            <a:fillRect/>
          </a:stretch>
        </p:blipFill>
        <p:spPr bwMode="auto">
          <a:xfrm>
            <a:off x="2362200" y="3048000"/>
            <a:ext cx="4896918" cy="1903412"/>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Guideline: When to Show an Association?</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28</a:t>
            </a:fld>
            <a:endParaRPr lang="en-US"/>
          </a:p>
        </p:txBody>
      </p:sp>
      <p:sp>
        <p:nvSpPr>
          <p:cNvPr id="6" name="Content Placeholder 5"/>
          <p:cNvSpPr>
            <a:spLocks noGrp="1"/>
          </p:cNvSpPr>
          <p:nvPr>
            <p:ph sz="quarter" idx="1"/>
          </p:nvPr>
        </p:nvSpPr>
        <p:spPr/>
        <p:txBody>
          <a:bodyPr>
            <a:normAutofit fontScale="70000" lnSpcReduction="20000"/>
          </a:bodyPr>
          <a:lstStyle/>
          <a:p>
            <a:pPr algn="just">
              <a:buNone/>
            </a:pPr>
            <a:r>
              <a:rPr lang="en-US" dirty="0" smtClean="0"/>
              <a:t>Associations worth noting usually imply knowledge of a relationship that needs to be preserved for some duration. It could be milliseconds or years, depending on context. In other words, between what objects do we need some memory of a relationship?</a:t>
            </a:r>
          </a:p>
          <a:p>
            <a:pPr algn="just"/>
            <a:r>
              <a:rPr lang="en-US" dirty="0" smtClean="0"/>
              <a:t>For example, do we need to remember what </a:t>
            </a:r>
            <a:r>
              <a:rPr lang="en-US" dirty="0" err="1" smtClean="0"/>
              <a:t>SalesLineItem</a:t>
            </a:r>
            <a:r>
              <a:rPr lang="en-US" dirty="0" smtClean="0"/>
              <a:t> instances are associated with a Sale instance? Definitely, otherwise it would not be possible to reconstruct a sale, print a receipt, or calculate a sale total. And we need to remember completed Sales in a Ledger, for accounting and legal purposes.</a:t>
            </a:r>
          </a:p>
          <a:p>
            <a:pPr algn="just">
              <a:buNone/>
            </a:pPr>
            <a:r>
              <a:rPr lang="en-US" dirty="0" smtClean="0"/>
              <a:t>Because the domain model is a conceptual perspective, these statements about the need to remember refer to a need in a real situation of the world, not a software need, although during implementation many of the same needs will arise.</a:t>
            </a:r>
          </a:p>
          <a:p>
            <a:pPr algn="just"/>
            <a:r>
              <a:rPr lang="en-US" dirty="0" smtClean="0"/>
              <a:t>On the other hand, a Cashier may look up </a:t>
            </a:r>
            <a:r>
              <a:rPr lang="en-US" dirty="0" err="1" smtClean="0"/>
              <a:t>ProductDescriptions</a:t>
            </a:r>
            <a:r>
              <a:rPr lang="en-US" dirty="0" smtClean="0"/>
              <a:t>, but there is no need to remember the fact of a particular Cashier looking up particular </a:t>
            </a:r>
            <a:r>
              <a:rPr lang="en-US" dirty="0" err="1" smtClean="0"/>
              <a:t>ProductDescriptions</a:t>
            </a:r>
            <a:r>
              <a:rPr lang="en-US" dirty="0" smtClean="0"/>
              <a:t>.</a:t>
            </a:r>
          </a:p>
          <a:p>
            <a:pPr algn="just">
              <a:buNone/>
            </a:pPr>
            <a:r>
              <a:rPr lang="en-US" b="1" dirty="0" smtClean="0"/>
              <a:t>Guideline: </a:t>
            </a:r>
            <a:r>
              <a:rPr lang="en-US" dirty="0" smtClean="0"/>
              <a:t>Consider including the following associations in a domain model:</a:t>
            </a:r>
          </a:p>
          <a:p>
            <a:pPr algn="just"/>
            <a:r>
              <a:rPr lang="en-US" dirty="0" smtClean="0"/>
              <a:t>Associations for which knowledge of the relationship needs to be preserved for some duration ("need-to-remember" associations).</a:t>
            </a:r>
          </a:p>
          <a:p>
            <a:pPr algn="just"/>
            <a:r>
              <a:rPr lang="en-US" dirty="0" smtClean="0"/>
              <a:t>Associations derived from the Common Associations List.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blinds(horizontal)">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29</a:t>
            </a:fld>
            <a:endParaRPr lang="en-US"/>
          </a:p>
        </p:txBody>
      </p:sp>
      <p:sp>
        <p:nvSpPr>
          <p:cNvPr id="6" name="Content Placeholder 5"/>
          <p:cNvSpPr>
            <a:spLocks noGrp="1"/>
          </p:cNvSpPr>
          <p:nvPr>
            <p:ph sz="quarter" idx="1"/>
          </p:nvPr>
        </p:nvSpPr>
        <p:spPr/>
        <p:txBody>
          <a:bodyPr>
            <a:normAutofit fontScale="77500" lnSpcReduction="20000"/>
          </a:bodyPr>
          <a:lstStyle/>
          <a:p>
            <a:pPr>
              <a:buNone/>
            </a:pPr>
            <a:r>
              <a:rPr lang="en-US" b="1" dirty="0" smtClean="0"/>
              <a:t>Guideline: Why Should We Avoid Adding Many Associations?</a:t>
            </a:r>
          </a:p>
          <a:p>
            <a:r>
              <a:rPr lang="en-US" dirty="0" smtClean="0"/>
              <a:t>We need to avoid adding too many associations to a domain model. In a graph with n nodes, there can be (n·(n-1))/2 associations to other nodes - a potentially very large number. A domain model with 20 classes could have 190 associations lines! Many lines on the diagram will obscure it with "visual noise." Therefore, be parsimonious about adding association lines and focus on "need-to-remember" associations.</a:t>
            </a:r>
          </a:p>
          <a:p>
            <a:pPr>
              <a:buNone/>
            </a:pPr>
            <a:r>
              <a:rPr lang="en-US" b="1" dirty="0" smtClean="0"/>
              <a:t>Perspectives: Will the Associations Be Implemented In Software?</a:t>
            </a:r>
          </a:p>
          <a:p>
            <a:r>
              <a:rPr lang="en-US" dirty="0" smtClean="0"/>
              <a:t>During domain modeling, an association is not a statement about data flows, database foreign key relationships, instance variables, or object connections in a software solution; it is a statement that a relationship is meaningful in a purely conceptual perspective in the real domain.</a:t>
            </a:r>
          </a:p>
          <a:p>
            <a:r>
              <a:rPr lang="en-US" dirty="0" smtClean="0"/>
              <a:t>That said, many of these relationships will be implemented in software as paths of navigation and visibility (both in the Design Model and Data Model). But the domain model is not a data model; associations are added to highlight our rough understanding of noteworthy relationships, not to document object or data structures.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smtClean="0"/>
              <a:t>What Happened in Inception?</a:t>
            </a:r>
            <a:endParaRPr lang="en-US" dirty="0"/>
          </a:p>
        </p:txBody>
      </p:sp>
      <p:sp>
        <p:nvSpPr>
          <p:cNvPr id="4" name="Date Placeholder 3"/>
          <p:cNvSpPr>
            <a:spLocks noGrp="1"/>
          </p:cNvSpPr>
          <p:nvPr>
            <p:ph type="dt" sz="half" idx="10"/>
          </p:nvPr>
        </p:nvSpPr>
        <p:spPr/>
        <p:txBody>
          <a:bodyPr/>
          <a:lstStyle/>
          <a:p>
            <a:fld id="{F17DF195-300C-4AF1-AD03-8A60218C932D}" type="datetime1">
              <a:rPr lang="en-US" smtClean="0"/>
              <a:pPr/>
              <a:t>3/9/2009</a:t>
            </a:fld>
            <a:endParaRPr lang="en-US"/>
          </a:p>
        </p:txBody>
      </p:sp>
      <p:sp>
        <p:nvSpPr>
          <p:cNvPr id="5" name="Footer Placeholder 4"/>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6" name="Slide Number Placeholder 5"/>
          <p:cNvSpPr>
            <a:spLocks noGrp="1"/>
          </p:cNvSpPr>
          <p:nvPr>
            <p:ph type="sldNum" sz="quarter" idx="12"/>
          </p:nvPr>
        </p:nvSpPr>
        <p:spPr/>
        <p:txBody>
          <a:bodyPr/>
          <a:lstStyle/>
          <a:p>
            <a:fld id="{C44C1EC3-F718-4B2A-B133-9EBECDEA48EA}" type="slidenum">
              <a:rPr lang="en-US" smtClean="0"/>
              <a:pPr/>
              <a:t>3</a:t>
            </a:fld>
            <a:endParaRPr lang="en-US"/>
          </a:p>
        </p:txBody>
      </p:sp>
      <p:sp>
        <p:nvSpPr>
          <p:cNvPr id="9" name="Content Placeholder 8"/>
          <p:cNvSpPr>
            <a:spLocks noGrp="1"/>
          </p:cNvSpPr>
          <p:nvPr>
            <p:ph sz="quarter" idx="1"/>
          </p:nvPr>
        </p:nvSpPr>
        <p:spPr/>
        <p:txBody>
          <a:bodyPr>
            <a:normAutofit fontScale="47500" lnSpcReduction="20000"/>
          </a:bodyPr>
          <a:lstStyle/>
          <a:p>
            <a:pPr>
              <a:buNone/>
            </a:pPr>
            <a:r>
              <a:rPr lang="en-US" dirty="0" smtClean="0"/>
              <a:t>Imagine we have finished the inception phase and are entering the elaboration phase.</a:t>
            </a:r>
          </a:p>
          <a:p>
            <a:pPr>
              <a:buNone/>
            </a:pPr>
            <a:r>
              <a:rPr lang="en-US" b="1" dirty="0" smtClean="0"/>
              <a:t>What Happened in Inception?</a:t>
            </a:r>
          </a:p>
          <a:p>
            <a:r>
              <a:rPr lang="en-US" dirty="0" smtClean="0"/>
              <a:t>The inception phase of the case studies may last only one week. Because this is not the requirements phase of the project, the artifacts created should be brief and incomplete, the phase quick, and the investigation light.</a:t>
            </a:r>
          </a:p>
          <a:p>
            <a:r>
              <a:rPr lang="en-US" dirty="0" smtClean="0"/>
              <a:t>Inception is a short step to elaboration. It determines basic feasibility, risk, and scope, to decide if the project is worth more serious investigation. Some likely activities and artifacts in inception include:</a:t>
            </a:r>
          </a:p>
          <a:p>
            <a:pPr lvl="1">
              <a:lnSpc>
                <a:spcPct val="120000"/>
              </a:lnSpc>
              <a:spcBef>
                <a:spcPts val="0"/>
              </a:spcBef>
            </a:pPr>
            <a:r>
              <a:rPr lang="en-US" dirty="0" smtClean="0"/>
              <a:t>a short requirements workshop</a:t>
            </a:r>
          </a:p>
          <a:p>
            <a:pPr lvl="1">
              <a:lnSpc>
                <a:spcPct val="120000"/>
              </a:lnSpc>
              <a:spcBef>
                <a:spcPts val="0"/>
              </a:spcBef>
            </a:pPr>
            <a:r>
              <a:rPr lang="en-US" dirty="0" smtClean="0"/>
              <a:t>most actors, goals, and use cases named</a:t>
            </a:r>
          </a:p>
          <a:p>
            <a:pPr lvl="1">
              <a:lnSpc>
                <a:spcPct val="120000"/>
              </a:lnSpc>
              <a:spcBef>
                <a:spcPts val="0"/>
              </a:spcBef>
            </a:pPr>
            <a:r>
              <a:rPr lang="en-US" dirty="0" smtClean="0"/>
              <a:t>most use cases written in brief format; 10-20% of the use cases are written in fully dressed detail</a:t>
            </a:r>
          </a:p>
          <a:p>
            <a:pPr lvl="1">
              <a:lnSpc>
                <a:spcPct val="120000"/>
              </a:lnSpc>
              <a:spcBef>
                <a:spcPts val="0"/>
              </a:spcBef>
            </a:pPr>
            <a:r>
              <a:rPr lang="en-US" dirty="0" smtClean="0"/>
              <a:t>most influential and risky quality requirements identified</a:t>
            </a:r>
          </a:p>
          <a:p>
            <a:pPr lvl="1">
              <a:lnSpc>
                <a:spcPct val="120000"/>
              </a:lnSpc>
              <a:spcBef>
                <a:spcPts val="0"/>
              </a:spcBef>
            </a:pPr>
            <a:r>
              <a:rPr lang="en-US" dirty="0" smtClean="0"/>
              <a:t>version one of the Vision and Supplementary Specification written</a:t>
            </a:r>
          </a:p>
          <a:p>
            <a:pPr lvl="1">
              <a:lnSpc>
                <a:spcPct val="120000"/>
              </a:lnSpc>
              <a:spcBef>
                <a:spcPts val="0"/>
              </a:spcBef>
            </a:pPr>
            <a:r>
              <a:rPr lang="en-US" dirty="0" smtClean="0"/>
              <a:t>risk list</a:t>
            </a:r>
          </a:p>
          <a:p>
            <a:pPr lvl="2">
              <a:lnSpc>
                <a:spcPct val="120000"/>
              </a:lnSpc>
              <a:spcBef>
                <a:spcPts val="0"/>
              </a:spcBef>
            </a:pPr>
            <a:r>
              <a:rPr lang="en-US" dirty="0" smtClean="0"/>
              <a:t>For example, leadership really wants a demo at the POS for World trade show in Hamburg, in 18 months. But the effort for a demo cannot yet be even roughly estimated until deeper investigation.</a:t>
            </a:r>
          </a:p>
          <a:p>
            <a:pPr lvl="1">
              <a:lnSpc>
                <a:spcPct val="120000"/>
              </a:lnSpc>
              <a:spcBef>
                <a:spcPts val="0"/>
              </a:spcBef>
            </a:pPr>
            <a:r>
              <a:rPr lang="en-US" dirty="0" smtClean="0"/>
              <a:t>technical proof-of-concept prototypes and other investigations to explore the technical feasibility of special requirements ("Does Java Swing work properly on touch-screen displays?")</a:t>
            </a:r>
          </a:p>
          <a:p>
            <a:pPr lvl="1">
              <a:lnSpc>
                <a:spcPct val="120000"/>
              </a:lnSpc>
              <a:spcBef>
                <a:spcPts val="0"/>
              </a:spcBef>
            </a:pPr>
            <a:r>
              <a:rPr lang="en-US" dirty="0" smtClean="0"/>
              <a:t>user interface-oriented prototypes to clarify the vision of functional requirements</a:t>
            </a:r>
          </a:p>
          <a:p>
            <a:pPr lvl="1">
              <a:lnSpc>
                <a:spcPct val="120000"/>
              </a:lnSpc>
              <a:spcBef>
                <a:spcPts val="0"/>
              </a:spcBef>
            </a:pPr>
            <a:r>
              <a:rPr lang="en-US" dirty="0" smtClean="0"/>
              <a:t>recommendations on what components to buy/build/reuse, to be refined in elaboration</a:t>
            </a:r>
          </a:p>
          <a:p>
            <a:pPr lvl="2">
              <a:lnSpc>
                <a:spcPct val="120000"/>
              </a:lnSpc>
              <a:spcBef>
                <a:spcPts val="0"/>
              </a:spcBef>
            </a:pPr>
            <a:r>
              <a:rPr lang="en-US" dirty="0" smtClean="0"/>
              <a:t>For example, a recommendation to buy a tax calculation package.</a:t>
            </a:r>
          </a:p>
          <a:p>
            <a:pPr lvl="1">
              <a:lnSpc>
                <a:spcPct val="120000"/>
              </a:lnSpc>
              <a:spcBef>
                <a:spcPts val="0"/>
              </a:spcBef>
            </a:pPr>
            <a:r>
              <a:rPr lang="en-US" dirty="0" smtClean="0"/>
              <a:t>high-level candidate architecture and components proposed</a:t>
            </a:r>
          </a:p>
          <a:p>
            <a:pPr lvl="2">
              <a:lnSpc>
                <a:spcPct val="120000"/>
              </a:lnSpc>
              <a:spcBef>
                <a:spcPts val="0"/>
              </a:spcBef>
            </a:pPr>
            <a:r>
              <a:rPr lang="en-US" dirty="0" smtClean="0"/>
              <a:t>This is not a detailed architectural description, and it is not meant to be final or correct. Rather, it is brief speculation to use as a starting point of investigation in elaboration. For example, "A Java client-side application, no application server, Oracle for the database, …" In elaboration, it may be proven worthy, or discovered to be a poor idea and rejected.</a:t>
            </a:r>
          </a:p>
          <a:p>
            <a:pPr lvl="1">
              <a:lnSpc>
                <a:spcPct val="120000"/>
              </a:lnSpc>
              <a:spcBef>
                <a:spcPts val="0"/>
              </a:spcBef>
            </a:pPr>
            <a:r>
              <a:rPr lang="en-US" dirty="0" smtClean="0"/>
              <a:t>plan for the first iteration</a:t>
            </a:r>
          </a:p>
          <a:p>
            <a:pPr lvl="1">
              <a:lnSpc>
                <a:spcPct val="120000"/>
              </a:lnSpc>
              <a:spcBef>
                <a:spcPts val="0"/>
              </a:spcBef>
            </a:pPr>
            <a:r>
              <a:rPr lang="en-US" dirty="0" smtClean="0"/>
              <a:t>candidate tools list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linds(horizontal)">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blinds(horizontal)">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blinds(horizontal)">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blinds(horizontal)">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blinds(horizontal)">
                                      <p:cBhvr>
                                        <p:cTn id="37" dur="500"/>
                                        <p:tgtEl>
                                          <p:spTgt spid="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Effect transition="in" filter="blinds(horizontal)">
                                      <p:cBhvr>
                                        <p:cTn id="42" dur="500"/>
                                        <p:tgtEl>
                                          <p:spTgt spid="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
                                            <p:txEl>
                                              <p:pRg st="8" end="8"/>
                                            </p:txEl>
                                          </p:spTgt>
                                        </p:tgtEl>
                                        <p:attrNameLst>
                                          <p:attrName>style.visibility</p:attrName>
                                        </p:attrNameLst>
                                      </p:cBhvr>
                                      <p:to>
                                        <p:strVal val="visible"/>
                                      </p:to>
                                    </p:set>
                                    <p:animEffect transition="in" filter="blinds(horizontal)">
                                      <p:cBhvr>
                                        <p:cTn id="47" dur="500"/>
                                        <p:tgtEl>
                                          <p:spTgt spid="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9">
                                            <p:txEl>
                                              <p:pRg st="9" end="9"/>
                                            </p:txEl>
                                          </p:spTgt>
                                        </p:tgtEl>
                                        <p:attrNameLst>
                                          <p:attrName>style.visibility</p:attrName>
                                        </p:attrNameLst>
                                      </p:cBhvr>
                                      <p:to>
                                        <p:strVal val="visible"/>
                                      </p:to>
                                    </p:set>
                                    <p:animEffect transition="in" filter="blinds(horizontal)">
                                      <p:cBhvr>
                                        <p:cTn id="52" dur="500"/>
                                        <p:tgtEl>
                                          <p:spTgt spid="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9">
                                            <p:txEl>
                                              <p:pRg st="10" end="10"/>
                                            </p:txEl>
                                          </p:spTgt>
                                        </p:tgtEl>
                                        <p:attrNameLst>
                                          <p:attrName>style.visibility</p:attrName>
                                        </p:attrNameLst>
                                      </p:cBhvr>
                                      <p:to>
                                        <p:strVal val="visible"/>
                                      </p:to>
                                    </p:set>
                                    <p:animEffect transition="in" filter="blinds(horizontal)">
                                      <p:cBhvr>
                                        <p:cTn id="57" dur="500"/>
                                        <p:tgtEl>
                                          <p:spTgt spid="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9">
                                            <p:txEl>
                                              <p:pRg st="11" end="11"/>
                                            </p:txEl>
                                          </p:spTgt>
                                        </p:tgtEl>
                                        <p:attrNameLst>
                                          <p:attrName>style.visibility</p:attrName>
                                        </p:attrNameLst>
                                      </p:cBhvr>
                                      <p:to>
                                        <p:strVal val="visible"/>
                                      </p:to>
                                    </p:set>
                                    <p:animEffect transition="in" filter="blinds(horizontal)">
                                      <p:cBhvr>
                                        <p:cTn id="62" dur="500"/>
                                        <p:tgtEl>
                                          <p:spTgt spid="9">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9">
                                            <p:txEl>
                                              <p:pRg st="12" end="12"/>
                                            </p:txEl>
                                          </p:spTgt>
                                        </p:tgtEl>
                                        <p:attrNameLst>
                                          <p:attrName>style.visibility</p:attrName>
                                        </p:attrNameLst>
                                      </p:cBhvr>
                                      <p:to>
                                        <p:strVal val="visible"/>
                                      </p:to>
                                    </p:set>
                                    <p:animEffect transition="in" filter="blinds(horizontal)">
                                      <p:cBhvr>
                                        <p:cTn id="67" dur="500"/>
                                        <p:tgtEl>
                                          <p:spTgt spid="9">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9">
                                            <p:txEl>
                                              <p:pRg st="13" end="13"/>
                                            </p:txEl>
                                          </p:spTgt>
                                        </p:tgtEl>
                                        <p:attrNameLst>
                                          <p:attrName>style.visibility</p:attrName>
                                        </p:attrNameLst>
                                      </p:cBhvr>
                                      <p:to>
                                        <p:strVal val="visible"/>
                                      </p:to>
                                    </p:set>
                                    <p:animEffect transition="in" filter="blinds(horizontal)">
                                      <p:cBhvr>
                                        <p:cTn id="72" dur="500"/>
                                        <p:tgtEl>
                                          <p:spTgt spid="9">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9">
                                            <p:txEl>
                                              <p:pRg st="14" end="14"/>
                                            </p:txEl>
                                          </p:spTgt>
                                        </p:tgtEl>
                                        <p:attrNameLst>
                                          <p:attrName>style.visibility</p:attrName>
                                        </p:attrNameLst>
                                      </p:cBhvr>
                                      <p:to>
                                        <p:strVal val="visible"/>
                                      </p:to>
                                    </p:set>
                                    <p:animEffect transition="in" filter="blinds(horizontal)">
                                      <p:cBhvr>
                                        <p:cTn id="77" dur="500"/>
                                        <p:tgtEl>
                                          <p:spTgt spid="9">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9">
                                            <p:txEl>
                                              <p:pRg st="15" end="15"/>
                                            </p:txEl>
                                          </p:spTgt>
                                        </p:tgtEl>
                                        <p:attrNameLst>
                                          <p:attrName>style.visibility</p:attrName>
                                        </p:attrNameLst>
                                      </p:cBhvr>
                                      <p:to>
                                        <p:strVal val="visible"/>
                                      </p:to>
                                    </p:set>
                                    <p:animEffect transition="in" filter="blinds(horizontal)">
                                      <p:cBhvr>
                                        <p:cTn id="82" dur="500"/>
                                        <p:tgtEl>
                                          <p:spTgt spid="9">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9">
                                            <p:txEl>
                                              <p:pRg st="16" end="16"/>
                                            </p:txEl>
                                          </p:spTgt>
                                        </p:tgtEl>
                                        <p:attrNameLst>
                                          <p:attrName>style.visibility</p:attrName>
                                        </p:attrNameLst>
                                      </p:cBhvr>
                                      <p:to>
                                        <p:strVal val="visible"/>
                                      </p:to>
                                    </p:set>
                                    <p:animEffect transition="in" filter="blinds(horizontal)">
                                      <p:cBhvr>
                                        <p:cTn id="87" dur="500"/>
                                        <p:tgtEl>
                                          <p:spTgt spid="9">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9">
                                            <p:txEl>
                                              <p:pRg st="17" end="17"/>
                                            </p:txEl>
                                          </p:spTgt>
                                        </p:tgtEl>
                                        <p:attrNameLst>
                                          <p:attrName>style.visibility</p:attrName>
                                        </p:attrNameLst>
                                      </p:cBhvr>
                                      <p:to>
                                        <p:strVal val="visible"/>
                                      </p:to>
                                    </p:set>
                                    <p:animEffect transition="in" filter="blinds(horizontal)">
                                      <p:cBhvr>
                                        <p:cTn id="92" dur="500"/>
                                        <p:tgtEl>
                                          <p:spTgt spid="9">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9">
                                            <p:txEl>
                                              <p:pRg st="18" end="18"/>
                                            </p:txEl>
                                          </p:spTgt>
                                        </p:tgtEl>
                                        <p:attrNameLst>
                                          <p:attrName>style.visibility</p:attrName>
                                        </p:attrNameLst>
                                      </p:cBhvr>
                                      <p:to>
                                        <p:strVal val="visible"/>
                                      </p:to>
                                    </p:set>
                                    <p:animEffect transition="in" filter="blinds(horizontal)">
                                      <p:cBhvr>
                                        <p:cTn id="97" dur="500"/>
                                        <p:tgtEl>
                                          <p:spTgt spid="9">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Applying UML: Association Notation</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30</a:t>
            </a:fld>
            <a:endParaRPr lang="en-US"/>
          </a:p>
        </p:txBody>
      </p:sp>
      <p:graphicFrame>
        <p:nvGraphicFramePr>
          <p:cNvPr id="78850" name="Object 2"/>
          <p:cNvGraphicFramePr>
            <a:graphicFrameLocks noGrp="1" noChangeAspect="1"/>
          </p:cNvGraphicFramePr>
          <p:nvPr>
            <p:ph sz="quarter" idx="1"/>
          </p:nvPr>
        </p:nvGraphicFramePr>
        <p:xfrm>
          <a:off x="1335439" y="1676400"/>
          <a:ext cx="6930321" cy="4114799"/>
        </p:xfrm>
        <a:graphic>
          <a:graphicData uri="http://schemas.openxmlformats.org/presentationml/2006/ole">
            <p:oleObj spid="_x0000_s78850" name="Visio" r:id="rId3" imgW="4360680" imgH="2588760" progId="">
              <p:embed/>
            </p:oleObj>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Applying UML: Multiplicity</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31</a:t>
            </a:fld>
            <a:endParaRPr lang="en-US"/>
          </a:p>
        </p:txBody>
      </p:sp>
      <p:sp>
        <p:nvSpPr>
          <p:cNvPr id="6" name="Content Placeholder 5"/>
          <p:cNvSpPr>
            <a:spLocks noGrp="1"/>
          </p:cNvSpPr>
          <p:nvPr>
            <p:ph sz="quarter" idx="1"/>
          </p:nvPr>
        </p:nvSpPr>
        <p:spPr/>
        <p:txBody>
          <a:bodyPr/>
          <a:lstStyle/>
          <a:p>
            <a:pPr>
              <a:buNone/>
            </a:pPr>
            <a:r>
              <a:rPr lang="en-US" sz="2000" b="1" dirty="0" smtClean="0">
                <a:hlinkClick r:id="rId2" action="ppaction://hlinkfile"/>
              </a:rPr>
              <a:t>Multiplicity</a:t>
            </a:r>
            <a:r>
              <a:rPr lang="en-US" sz="2000" dirty="0" smtClean="0"/>
              <a:t> defines how many instances of a class A can be associated with one instance of a class B</a:t>
            </a:r>
          </a:p>
          <a:p>
            <a:pPr>
              <a:buNone/>
            </a:pPr>
            <a:r>
              <a:rPr lang="en-US" sz="2000" dirty="0" smtClean="0"/>
              <a:t>Some examples:</a:t>
            </a:r>
          </a:p>
          <a:p>
            <a:pPr>
              <a:buNone/>
            </a:pPr>
            <a:endParaRPr lang="en-US" dirty="0"/>
          </a:p>
        </p:txBody>
      </p:sp>
      <p:pic>
        <p:nvPicPr>
          <p:cNvPr id="9" name="Picture 5" descr="Multiplicity Adornments"/>
          <p:cNvPicPr>
            <a:picLocks noChangeAspect="1" noChangeArrowheads="1"/>
          </p:cNvPicPr>
          <p:nvPr/>
        </p:nvPicPr>
        <p:blipFill>
          <a:blip r:embed="rId3"/>
          <a:srcRect/>
          <a:stretch>
            <a:fillRect/>
          </a:stretch>
        </p:blipFill>
        <p:spPr bwMode="auto">
          <a:xfrm>
            <a:off x="4038600" y="2286000"/>
            <a:ext cx="3550227" cy="381000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Multiplicity</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32</a:t>
            </a:fld>
            <a:endParaRPr lang="en-US"/>
          </a:p>
        </p:txBody>
      </p:sp>
      <p:sp>
        <p:nvSpPr>
          <p:cNvPr id="6" name="Content Placeholder 5"/>
          <p:cNvSpPr>
            <a:spLocks noGrp="1"/>
          </p:cNvSpPr>
          <p:nvPr>
            <p:ph sz="quarter" idx="1"/>
          </p:nvPr>
        </p:nvSpPr>
        <p:spPr/>
        <p:txBody>
          <a:bodyPr/>
          <a:lstStyle/>
          <a:p>
            <a:pPr algn="just">
              <a:buNone/>
            </a:pPr>
            <a:r>
              <a:rPr lang="en-US" dirty="0" smtClean="0"/>
              <a:t>The multiplicity value communicates how many instances can be validly associated with another, at a particular moment, rather than over a span of time. For example, it is possible that a used car could be repeatedly sold back to used car dealers over time. But at any particular moment, the car is only Stocked-by one dealer. The car is not Stocked-by many dealers at any particular moment. Similarly, in countries with monogamy laws, a person can be Married-to only one other person at any particular moment, even though over a span of time, that same person may be married to many persons.</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Multiplicity is context dependent</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33</a:t>
            </a:fld>
            <a:endParaRPr lang="en-US"/>
          </a:p>
        </p:txBody>
      </p:sp>
      <p:graphicFrame>
        <p:nvGraphicFramePr>
          <p:cNvPr id="79874" name="Object 2"/>
          <p:cNvGraphicFramePr>
            <a:graphicFrameLocks noGrp="1" noChangeAspect="1"/>
          </p:cNvGraphicFramePr>
          <p:nvPr>
            <p:ph sz="quarter" idx="1"/>
          </p:nvPr>
        </p:nvGraphicFramePr>
        <p:xfrm>
          <a:off x="930225" y="1676400"/>
          <a:ext cx="7740751" cy="4114800"/>
        </p:xfrm>
        <a:graphic>
          <a:graphicData uri="http://schemas.openxmlformats.org/presentationml/2006/ole">
            <p:oleObj spid="_x0000_s79874" name="Visio" r:id="rId3" imgW="6385680" imgH="3393720" progId="">
              <p:embed/>
            </p:oleObj>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Common Associations List</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34</a:t>
            </a:fld>
            <a:endParaRPr lang="en-US"/>
          </a:p>
        </p:txBody>
      </p:sp>
      <p:graphicFrame>
        <p:nvGraphicFramePr>
          <p:cNvPr id="7" name="Content Placeholder 6"/>
          <p:cNvGraphicFramePr>
            <a:graphicFrameLocks noGrp="1"/>
          </p:cNvGraphicFramePr>
          <p:nvPr>
            <p:ph sz="quarter" idx="1"/>
          </p:nvPr>
        </p:nvGraphicFramePr>
        <p:xfrm>
          <a:off x="914400" y="1447800"/>
          <a:ext cx="7772400" cy="4373880"/>
        </p:xfrm>
        <a:graphic>
          <a:graphicData uri="http://schemas.openxmlformats.org/drawingml/2006/table">
            <a:tbl>
              <a:tblPr firstRow="1" bandRow="1">
                <a:tableStyleId>{5940675A-B579-460E-94D1-54222C63F5DA}</a:tableStyleId>
              </a:tblPr>
              <a:tblGrid>
                <a:gridCol w="3886200"/>
                <a:gridCol w="3886200"/>
              </a:tblGrid>
              <a:tr h="370840">
                <a:tc>
                  <a:txBody>
                    <a:bodyPr/>
                    <a:lstStyle/>
                    <a:p>
                      <a:pPr algn="ctr"/>
                      <a:r>
                        <a:rPr lang="en-US" b="1" dirty="0"/>
                        <a:t>Category</a:t>
                      </a:r>
                    </a:p>
                  </a:txBody>
                  <a:tcPr marL="38100" marR="38100" marT="38100" marB="38100"/>
                </a:tc>
                <a:tc>
                  <a:txBody>
                    <a:bodyPr/>
                    <a:lstStyle/>
                    <a:p>
                      <a:pPr algn="ctr"/>
                      <a:r>
                        <a:rPr lang="en-US" b="1" dirty="0"/>
                        <a:t>Examples</a:t>
                      </a:r>
                    </a:p>
                  </a:txBody>
                  <a:tcPr marL="38100" marR="38100" marT="38100" marB="38100"/>
                </a:tc>
              </a:tr>
              <a:tr h="370840">
                <a:tc>
                  <a:txBody>
                    <a:bodyPr/>
                    <a:lstStyle/>
                    <a:p>
                      <a:pPr algn="l"/>
                      <a:r>
                        <a:rPr lang="en-US" dirty="0"/>
                        <a:t>A is a transaction related to another transaction B</a:t>
                      </a:r>
                    </a:p>
                  </a:txBody>
                  <a:tcPr marL="38100" marR="38100" marT="38100" marB="38100"/>
                </a:tc>
                <a:tc>
                  <a:txBody>
                    <a:bodyPr/>
                    <a:lstStyle/>
                    <a:p>
                      <a:pPr algn="l"/>
                      <a:r>
                        <a:rPr lang="en-US" dirty="0" err="1" smtClean="0"/>
                        <a:t>CashPayment</a:t>
                      </a:r>
                      <a:r>
                        <a:rPr lang="en-US" dirty="0" smtClean="0"/>
                        <a:t> - Sale</a:t>
                      </a:r>
                      <a:endParaRPr lang="en-US" dirty="0"/>
                    </a:p>
                  </a:txBody>
                  <a:tcPr marL="38100" marR="38100" marT="38100" marB="38100"/>
                </a:tc>
              </a:tr>
              <a:tr h="370840">
                <a:tc>
                  <a:txBody>
                    <a:bodyPr/>
                    <a:lstStyle/>
                    <a:p>
                      <a:pPr algn="l"/>
                      <a:r>
                        <a:rPr lang="en-US" dirty="0"/>
                        <a:t>A is a line item of a transaction B</a:t>
                      </a:r>
                    </a:p>
                  </a:txBody>
                  <a:tcPr marL="38100" marR="38100" marT="38100" marB="38100"/>
                </a:tc>
                <a:tc>
                  <a:txBody>
                    <a:bodyPr/>
                    <a:lstStyle/>
                    <a:p>
                      <a:pPr algn="l"/>
                      <a:r>
                        <a:rPr lang="en-US" dirty="0" err="1" smtClean="0"/>
                        <a:t>SalesLineItem</a:t>
                      </a:r>
                      <a:r>
                        <a:rPr lang="en-US" dirty="0" smtClean="0"/>
                        <a:t> - Sale</a:t>
                      </a:r>
                      <a:endParaRPr lang="en-US" dirty="0"/>
                    </a:p>
                  </a:txBody>
                  <a:tcPr marL="38100" marR="38100" marT="38100" marB="38100"/>
                </a:tc>
              </a:tr>
              <a:tr h="370840">
                <a:tc>
                  <a:txBody>
                    <a:bodyPr/>
                    <a:lstStyle/>
                    <a:p>
                      <a:pPr algn="l"/>
                      <a:r>
                        <a:rPr lang="en-US" dirty="0"/>
                        <a:t>A is a product or service for a transaction (or line item) B</a:t>
                      </a:r>
                    </a:p>
                  </a:txBody>
                  <a:tcPr marL="38100" marR="38100" marT="38100" marB="38100"/>
                </a:tc>
                <a:tc>
                  <a:txBody>
                    <a:bodyPr/>
                    <a:lstStyle/>
                    <a:p>
                      <a:pPr algn="l"/>
                      <a:r>
                        <a:rPr lang="en-US" dirty="0" smtClean="0"/>
                        <a:t>Item - </a:t>
                      </a:r>
                      <a:r>
                        <a:rPr lang="en-US" dirty="0" err="1" smtClean="0"/>
                        <a:t>SalesLineItem</a:t>
                      </a:r>
                      <a:r>
                        <a:rPr lang="en-US" dirty="0" smtClean="0"/>
                        <a:t> </a:t>
                      </a:r>
                      <a:r>
                        <a:rPr lang="en-US" dirty="0"/>
                        <a:t>(or Sale</a:t>
                      </a:r>
                      <a:r>
                        <a:rPr lang="en-US" dirty="0" smtClean="0"/>
                        <a:t>)</a:t>
                      </a:r>
                      <a:endParaRPr lang="en-US" dirty="0"/>
                    </a:p>
                  </a:txBody>
                  <a:tcPr marL="38100" marR="38100" marT="38100" marB="38100"/>
                </a:tc>
              </a:tr>
              <a:tr h="370840">
                <a:tc>
                  <a:txBody>
                    <a:bodyPr/>
                    <a:lstStyle/>
                    <a:p>
                      <a:pPr algn="l"/>
                      <a:r>
                        <a:rPr lang="en-US" dirty="0"/>
                        <a:t>A is a role related to a transaction B</a:t>
                      </a:r>
                    </a:p>
                  </a:txBody>
                  <a:tcPr marL="38100" marR="38100" marT="38100" marB="38100"/>
                </a:tc>
                <a:tc>
                  <a:txBody>
                    <a:bodyPr/>
                    <a:lstStyle/>
                    <a:p>
                      <a:pPr algn="l"/>
                      <a:r>
                        <a:rPr lang="en-US" dirty="0" smtClean="0"/>
                        <a:t>Customer - </a:t>
                      </a:r>
                      <a:r>
                        <a:rPr lang="en-US" dirty="0" smtClean="0"/>
                        <a:t>Payment</a:t>
                      </a:r>
                      <a:endParaRPr lang="en-US" dirty="0"/>
                    </a:p>
                  </a:txBody>
                  <a:tcPr marL="38100" marR="38100" marT="38100" marB="38100"/>
                </a:tc>
              </a:tr>
              <a:tr h="370840">
                <a:tc>
                  <a:txBody>
                    <a:bodyPr/>
                    <a:lstStyle/>
                    <a:p>
                      <a:pPr algn="l"/>
                      <a:r>
                        <a:rPr lang="en-US" dirty="0"/>
                        <a:t>A is a physical or logical part of B</a:t>
                      </a:r>
                    </a:p>
                  </a:txBody>
                  <a:tcPr marL="38100" marR="38100" marT="38100" marB="38100"/>
                </a:tc>
                <a:tc>
                  <a:txBody>
                    <a:bodyPr/>
                    <a:lstStyle/>
                    <a:p>
                      <a:pPr algn="l"/>
                      <a:r>
                        <a:rPr lang="en-US" dirty="0" smtClean="0"/>
                        <a:t>Drawer – Register</a:t>
                      </a:r>
                      <a:endParaRPr lang="en-US" dirty="0"/>
                    </a:p>
                  </a:txBody>
                  <a:tcPr marL="38100" marR="38100" marT="38100" marB="38100"/>
                </a:tc>
              </a:tr>
              <a:tr h="370840">
                <a:tc>
                  <a:txBody>
                    <a:bodyPr/>
                    <a:lstStyle/>
                    <a:p>
                      <a:pPr algn="l"/>
                      <a:r>
                        <a:rPr lang="en-US" dirty="0"/>
                        <a:t>A is physically or logically contained in/on B</a:t>
                      </a:r>
                    </a:p>
                  </a:txBody>
                  <a:tcPr marL="38100" marR="38100" marT="38100" marB="38100"/>
                </a:tc>
                <a:tc>
                  <a:txBody>
                    <a:bodyPr/>
                    <a:lstStyle/>
                    <a:p>
                      <a:pPr algn="l"/>
                      <a:r>
                        <a:rPr lang="en-US" dirty="0" smtClean="0"/>
                        <a:t>Register - Store,</a:t>
                      </a:r>
                      <a:endParaRPr lang="en-US" dirty="0"/>
                    </a:p>
                  </a:txBody>
                  <a:tcPr marL="38100" marR="38100" marT="38100" marB="38100"/>
                </a:tc>
              </a:tr>
              <a:tr h="370840">
                <a:tc>
                  <a:txBody>
                    <a:bodyPr/>
                    <a:lstStyle/>
                    <a:p>
                      <a:pPr algn="l"/>
                      <a:r>
                        <a:rPr lang="en-US"/>
                        <a:t>A is a description for B</a:t>
                      </a:r>
                    </a:p>
                  </a:txBody>
                  <a:tcPr marL="38100" marR="38100" marT="38100" marB="38100"/>
                </a:tc>
                <a:tc>
                  <a:txBody>
                    <a:bodyPr/>
                    <a:lstStyle/>
                    <a:p>
                      <a:pPr algn="l"/>
                      <a:r>
                        <a:rPr lang="en-US" dirty="0" err="1" smtClean="0"/>
                        <a:t>ProductDescription</a:t>
                      </a:r>
                      <a:r>
                        <a:rPr lang="en-US" dirty="0" smtClean="0"/>
                        <a:t> - Item</a:t>
                      </a:r>
                      <a:endParaRPr lang="en-US" dirty="0"/>
                    </a:p>
                  </a:txBody>
                  <a:tcPr marL="38100" marR="38100" marT="38100" marB="38100"/>
                </a:tc>
              </a:tr>
              <a:tr h="370840">
                <a:tc>
                  <a:txBody>
                    <a:bodyPr/>
                    <a:lstStyle/>
                    <a:p>
                      <a:pPr algn="l"/>
                      <a:r>
                        <a:rPr lang="en-US"/>
                        <a:t>A is known/logged/recorded/reported/captured in B</a:t>
                      </a:r>
                    </a:p>
                  </a:txBody>
                  <a:tcPr marL="38100" marR="38100" marT="38100" marB="38100"/>
                </a:tc>
                <a:tc>
                  <a:txBody>
                    <a:bodyPr/>
                    <a:lstStyle/>
                    <a:p>
                      <a:pPr algn="l"/>
                      <a:r>
                        <a:rPr lang="en-US" dirty="0" smtClean="0"/>
                        <a:t>Sale - Register</a:t>
                      </a:r>
                      <a:endParaRPr lang="en-US" dirty="0"/>
                    </a:p>
                  </a:txBody>
                  <a:tcPr marL="38100" marR="38100" marT="38100" marB="38100"/>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Common Associations List</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35</a:t>
            </a:fld>
            <a:endParaRPr lang="en-US"/>
          </a:p>
        </p:txBody>
      </p:sp>
      <p:graphicFrame>
        <p:nvGraphicFramePr>
          <p:cNvPr id="7" name="Content Placeholder 6"/>
          <p:cNvGraphicFramePr>
            <a:graphicFrameLocks noGrp="1"/>
          </p:cNvGraphicFramePr>
          <p:nvPr>
            <p:ph sz="quarter" idx="1"/>
          </p:nvPr>
        </p:nvGraphicFramePr>
        <p:xfrm>
          <a:off x="914400" y="1447800"/>
          <a:ext cx="7772400" cy="2849880"/>
        </p:xfrm>
        <a:graphic>
          <a:graphicData uri="http://schemas.openxmlformats.org/drawingml/2006/table">
            <a:tbl>
              <a:tblPr firstRow="1" bandRow="1">
                <a:tableStyleId>{5940675A-B579-460E-94D1-54222C63F5DA}</a:tableStyleId>
              </a:tblPr>
              <a:tblGrid>
                <a:gridCol w="3886200"/>
                <a:gridCol w="3886200"/>
              </a:tblGrid>
              <a:tr h="370840">
                <a:tc>
                  <a:txBody>
                    <a:bodyPr/>
                    <a:lstStyle/>
                    <a:p>
                      <a:pPr algn="ctr"/>
                      <a:r>
                        <a:rPr lang="en-US" b="1" dirty="0"/>
                        <a:t>Category</a:t>
                      </a:r>
                    </a:p>
                  </a:txBody>
                  <a:tcPr marL="38100" marR="38100" marT="38100" marB="38100"/>
                </a:tc>
                <a:tc>
                  <a:txBody>
                    <a:bodyPr/>
                    <a:lstStyle/>
                    <a:p>
                      <a:pPr algn="ctr"/>
                      <a:r>
                        <a:rPr lang="en-US" b="1" dirty="0"/>
                        <a:t>Examples</a:t>
                      </a:r>
                    </a:p>
                  </a:txBody>
                  <a:tcPr marL="38100" marR="38100" marT="38100" marB="38100"/>
                </a:tc>
              </a:tr>
              <a:tr h="370840">
                <a:tc>
                  <a:txBody>
                    <a:bodyPr/>
                    <a:lstStyle/>
                    <a:p>
                      <a:pPr algn="l"/>
                      <a:r>
                        <a:rPr lang="en-US" dirty="0"/>
                        <a:t>A is a member of B</a:t>
                      </a:r>
                    </a:p>
                  </a:txBody>
                  <a:tcPr marL="38100" marR="38100" marT="38100" marB="38100"/>
                </a:tc>
                <a:tc>
                  <a:txBody>
                    <a:bodyPr/>
                    <a:lstStyle/>
                    <a:p>
                      <a:pPr algn="l"/>
                      <a:r>
                        <a:rPr lang="en-US" dirty="0" smtClean="0"/>
                        <a:t>Cashier - Store</a:t>
                      </a:r>
                      <a:endParaRPr lang="en-US" dirty="0"/>
                    </a:p>
                  </a:txBody>
                  <a:tcPr marL="38100" marR="38100" marT="38100" marB="38100"/>
                </a:tc>
              </a:tr>
              <a:tr h="370840">
                <a:tc>
                  <a:txBody>
                    <a:bodyPr/>
                    <a:lstStyle/>
                    <a:p>
                      <a:pPr algn="l"/>
                      <a:r>
                        <a:rPr lang="en-US" dirty="0"/>
                        <a:t>A is an organizational subunit of B</a:t>
                      </a:r>
                    </a:p>
                  </a:txBody>
                  <a:tcPr marL="38100" marR="38100" marT="38100" marB="38100"/>
                </a:tc>
                <a:tc>
                  <a:txBody>
                    <a:bodyPr/>
                    <a:lstStyle/>
                    <a:p>
                      <a:pPr algn="l"/>
                      <a:r>
                        <a:rPr lang="en-US" dirty="0" smtClean="0"/>
                        <a:t>Department - Store</a:t>
                      </a:r>
                      <a:endParaRPr lang="en-US" dirty="0"/>
                    </a:p>
                  </a:txBody>
                  <a:tcPr marL="38100" marR="38100" marT="38100" marB="38100"/>
                </a:tc>
              </a:tr>
              <a:tr h="370840">
                <a:tc>
                  <a:txBody>
                    <a:bodyPr/>
                    <a:lstStyle/>
                    <a:p>
                      <a:pPr algn="l"/>
                      <a:r>
                        <a:rPr lang="en-US"/>
                        <a:t>A uses or manages or owns B</a:t>
                      </a:r>
                    </a:p>
                  </a:txBody>
                  <a:tcPr marL="38100" marR="38100" marT="38100" marB="38100"/>
                </a:tc>
                <a:tc>
                  <a:txBody>
                    <a:bodyPr/>
                    <a:lstStyle/>
                    <a:p>
                      <a:pPr algn="l"/>
                      <a:r>
                        <a:rPr lang="en-US" dirty="0" smtClean="0"/>
                        <a:t>Cashier- Register</a:t>
                      </a:r>
                      <a:endParaRPr lang="en-US" dirty="0"/>
                    </a:p>
                    <a:p>
                      <a:pPr algn="l"/>
                      <a:endParaRPr lang="en-US" dirty="0"/>
                    </a:p>
                  </a:txBody>
                  <a:tcPr marL="38100" marR="38100" marT="38100" marB="38100"/>
                </a:tc>
              </a:tr>
              <a:tr h="370840">
                <a:tc>
                  <a:txBody>
                    <a:bodyPr/>
                    <a:lstStyle/>
                    <a:p>
                      <a:pPr algn="l"/>
                      <a:r>
                        <a:rPr lang="en-US"/>
                        <a:t>A is next to B</a:t>
                      </a:r>
                    </a:p>
                  </a:txBody>
                  <a:tcPr marL="38100" marR="38100" marT="38100" marB="38100"/>
                </a:tc>
                <a:tc>
                  <a:txBody>
                    <a:bodyPr/>
                    <a:lstStyle/>
                    <a:p>
                      <a:pPr algn="l"/>
                      <a:r>
                        <a:rPr lang="en-US" dirty="0" err="1" smtClean="0"/>
                        <a:t>SalesLineItem</a:t>
                      </a:r>
                      <a:r>
                        <a:rPr lang="en-US" dirty="0" smtClean="0"/>
                        <a:t>- </a:t>
                      </a:r>
                      <a:r>
                        <a:rPr lang="en-US" dirty="0" err="1" smtClean="0"/>
                        <a:t>SalesLineItem</a:t>
                      </a:r>
                      <a:endParaRPr lang="en-US" dirty="0"/>
                    </a:p>
                  </a:txBody>
                  <a:tcPr marL="38100" marR="38100" marT="38100" marB="38100"/>
                </a:tc>
              </a:tr>
              <a:tr h="370840">
                <a:tc>
                  <a:txBody>
                    <a:bodyPr/>
                    <a:lstStyle/>
                    <a:p>
                      <a:pPr algn="l"/>
                      <a:r>
                        <a:rPr lang="en-US" dirty="0"/>
                        <a:t>A is a member of B</a:t>
                      </a:r>
                    </a:p>
                  </a:txBody>
                  <a:tcPr marL="38100" marR="38100" marT="38100" marB="38100"/>
                </a:tc>
                <a:tc>
                  <a:txBody>
                    <a:bodyPr/>
                    <a:lstStyle/>
                    <a:p>
                      <a:pPr algn="l"/>
                      <a:r>
                        <a:rPr lang="en-US" dirty="0" smtClean="0"/>
                        <a:t>Cashier- Store</a:t>
                      </a:r>
                      <a:endParaRPr lang="en-US" dirty="0"/>
                    </a:p>
                  </a:txBody>
                  <a:tcPr marL="38100" marR="38100" marT="38100" marB="38100"/>
                </a:tc>
              </a:tr>
              <a:tr h="370840">
                <a:tc>
                  <a:txBody>
                    <a:bodyPr/>
                    <a:lstStyle/>
                    <a:p>
                      <a:pPr algn="l"/>
                      <a:r>
                        <a:rPr lang="en-US"/>
                        <a:t>A is an organizational subunit of B</a:t>
                      </a:r>
                    </a:p>
                  </a:txBody>
                  <a:tcPr marL="38100" marR="38100" marT="38100" marB="38100"/>
                </a:tc>
                <a:tc>
                  <a:txBody>
                    <a:bodyPr/>
                    <a:lstStyle/>
                    <a:p>
                      <a:pPr algn="l"/>
                      <a:r>
                        <a:rPr lang="en-US" dirty="0" smtClean="0"/>
                        <a:t>Department - Store</a:t>
                      </a:r>
                      <a:endParaRPr lang="en-US" dirty="0"/>
                    </a:p>
                  </a:txBody>
                  <a:tcPr marL="38100" marR="38100" marT="38100" marB="38100"/>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Case Study: </a:t>
            </a:r>
            <a:r>
              <a:rPr lang="en-US" b="1" dirty="0" err="1" smtClean="0"/>
              <a:t>NextGen</a:t>
            </a:r>
            <a:r>
              <a:rPr lang="en-US" b="1" dirty="0" smtClean="0"/>
              <a:t> POS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36</a:t>
            </a:fld>
            <a:endParaRPr lang="en-US"/>
          </a:p>
        </p:txBody>
      </p:sp>
      <p:pic>
        <p:nvPicPr>
          <p:cNvPr id="9" name="Picture 5" descr="DM-pos-name+assoc"/>
          <p:cNvPicPr>
            <a:picLocks noChangeAspect="1" noChangeArrowheads="1"/>
          </p:cNvPicPr>
          <p:nvPr/>
        </p:nvPicPr>
        <p:blipFill>
          <a:blip r:embed="rId2"/>
          <a:srcRect/>
          <a:stretch>
            <a:fillRect/>
          </a:stretch>
        </p:blipFill>
        <p:spPr bwMode="auto">
          <a:xfrm>
            <a:off x="1676400" y="1143000"/>
            <a:ext cx="5599601" cy="4779962"/>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Attributes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37</a:t>
            </a:fld>
            <a:endParaRPr lang="en-US"/>
          </a:p>
        </p:txBody>
      </p:sp>
      <p:sp>
        <p:nvSpPr>
          <p:cNvPr id="6" name="Content Placeholder 5"/>
          <p:cNvSpPr>
            <a:spLocks noGrp="1"/>
          </p:cNvSpPr>
          <p:nvPr>
            <p:ph sz="quarter" idx="1"/>
          </p:nvPr>
        </p:nvSpPr>
        <p:spPr/>
        <p:txBody>
          <a:bodyPr>
            <a:normAutofit fontScale="85000" lnSpcReduction="10000"/>
          </a:bodyPr>
          <a:lstStyle/>
          <a:p>
            <a:pPr algn="just">
              <a:buNone/>
            </a:pPr>
            <a:r>
              <a:rPr lang="en-US" dirty="0" smtClean="0"/>
              <a:t>It is useful to identify those attributes of conceptual classes that are needed to satisfy the information requirements of the current scenarios under development. An </a:t>
            </a:r>
            <a:r>
              <a:rPr lang="en-US" b="1" dirty="0" smtClean="0">
                <a:hlinkClick r:id="rId2" action="ppaction://hlinkfile"/>
              </a:rPr>
              <a:t>attribute</a:t>
            </a:r>
            <a:r>
              <a:rPr lang="en-US" dirty="0" smtClean="0"/>
              <a:t> is a logical data value of an object.</a:t>
            </a:r>
          </a:p>
          <a:p>
            <a:pPr algn="just">
              <a:buNone/>
            </a:pPr>
            <a:r>
              <a:rPr lang="en-US" b="1" dirty="0" smtClean="0"/>
              <a:t>Guideline: When to Show Attributes?</a:t>
            </a:r>
          </a:p>
          <a:p>
            <a:pPr algn="just">
              <a:buNone/>
            </a:pPr>
            <a:r>
              <a:rPr lang="en-US" dirty="0" smtClean="0"/>
              <a:t>Include attributes that the requirements (for example, use cases) suggest or imply a need to remember information.</a:t>
            </a:r>
          </a:p>
          <a:p>
            <a:pPr algn="just"/>
            <a:r>
              <a:rPr lang="en-US" dirty="0" smtClean="0"/>
              <a:t>For example, a receipt (which reports the information of a sale) in the Process Sale use case normally includes a date and time, the store name and address, and the cashier ID, among many other things.</a:t>
            </a:r>
          </a:p>
          <a:p>
            <a:pPr algn="just">
              <a:buNone/>
            </a:pPr>
            <a:r>
              <a:rPr lang="en-US" dirty="0" smtClean="0"/>
              <a:t>Therefore:</a:t>
            </a:r>
          </a:p>
          <a:p>
            <a:pPr lvl="1" algn="just"/>
            <a:r>
              <a:rPr lang="en-US" dirty="0" smtClean="0"/>
              <a:t>Sale needs a </a:t>
            </a:r>
            <a:r>
              <a:rPr lang="en-US" dirty="0" err="1" smtClean="0"/>
              <a:t>dateTime</a:t>
            </a:r>
            <a:r>
              <a:rPr lang="en-US" dirty="0" smtClean="0"/>
              <a:t> attribute.</a:t>
            </a:r>
          </a:p>
          <a:p>
            <a:pPr lvl="1" algn="just"/>
            <a:r>
              <a:rPr lang="en-US" dirty="0" smtClean="0"/>
              <a:t>Store needs a name and address.</a:t>
            </a:r>
          </a:p>
          <a:p>
            <a:pPr lvl="1" algn="just"/>
            <a:r>
              <a:rPr lang="en-US" dirty="0" smtClean="0"/>
              <a:t>Cashier needs an ID.</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blinds(horizontal)">
                                      <p:cBhvr>
                                        <p:cTn id="30" dur="500"/>
                                        <p:tgtEl>
                                          <p:spTgt spid="6">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animEffect transition="in" filter="blinds(horizontal)">
                                      <p:cBhvr>
                                        <p:cTn id="33" dur="500"/>
                                        <p:tgtEl>
                                          <p:spTgt spid="6">
                                            <p:txEl>
                                              <p:pRg st="6" end="6"/>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6">
                                            <p:txEl>
                                              <p:pRg st="7" end="7"/>
                                            </p:txEl>
                                          </p:spTgt>
                                        </p:tgtEl>
                                        <p:attrNameLst>
                                          <p:attrName>style.visibility</p:attrName>
                                        </p:attrNameLst>
                                      </p:cBhvr>
                                      <p:to>
                                        <p:strVal val="visible"/>
                                      </p:to>
                                    </p:set>
                                    <p:animEffect transition="in" filter="blinds(horizontal)">
                                      <p:cBhvr>
                                        <p:cTn id="36"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Applying UML: Attribute Notation</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38</a:t>
            </a:fld>
            <a:endParaRPr lang="en-US"/>
          </a:p>
        </p:txBody>
      </p:sp>
      <p:sp>
        <p:nvSpPr>
          <p:cNvPr id="6" name="Content Placeholder 5"/>
          <p:cNvSpPr>
            <a:spLocks noGrp="1"/>
          </p:cNvSpPr>
          <p:nvPr>
            <p:ph sz="quarter" idx="1"/>
          </p:nvPr>
        </p:nvSpPr>
        <p:spPr/>
        <p:txBody>
          <a:bodyPr/>
          <a:lstStyle/>
          <a:p>
            <a:pPr>
              <a:buNone/>
            </a:pPr>
            <a:r>
              <a:rPr lang="en-US" dirty="0" smtClean="0"/>
              <a:t>Attributes are shown in the second compartment of the class box </a:t>
            </a:r>
            <a:r>
              <a:rPr lang="en-US" dirty="0" smtClean="0"/>
              <a:t>.Their </a:t>
            </a:r>
            <a:r>
              <a:rPr lang="en-US" dirty="0" smtClean="0"/>
              <a:t>type and other information may optionally be shown.</a:t>
            </a:r>
          </a:p>
          <a:p>
            <a:pPr>
              <a:buNone/>
            </a:pPr>
            <a:endParaRPr lang="en-US" dirty="0"/>
          </a:p>
        </p:txBody>
      </p:sp>
      <p:pic>
        <p:nvPicPr>
          <p:cNvPr id="7" name="Picture 4" descr="Sale with Attributes"/>
          <p:cNvPicPr>
            <a:picLocks noChangeAspect="1" noChangeArrowheads="1"/>
          </p:cNvPicPr>
          <p:nvPr/>
        </p:nvPicPr>
        <p:blipFill>
          <a:blip r:embed="rId2"/>
          <a:srcRect/>
          <a:stretch>
            <a:fillRect/>
          </a:stretch>
        </p:blipFill>
        <p:spPr bwMode="auto">
          <a:xfrm>
            <a:off x="1066800" y="2743200"/>
            <a:ext cx="7315200" cy="3035300"/>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Applying UML: Attribute Notation</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39</a:t>
            </a:fld>
            <a:endParaRPr lang="en-US"/>
          </a:p>
        </p:txBody>
      </p:sp>
      <p:sp>
        <p:nvSpPr>
          <p:cNvPr id="6" name="Content Placeholder 5"/>
          <p:cNvSpPr>
            <a:spLocks noGrp="1"/>
          </p:cNvSpPr>
          <p:nvPr>
            <p:ph sz="quarter" idx="1"/>
          </p:nvPr>
        </p:nvSpPr>
        <p:spPr/>
        <p:txBody>
          <a:bodyPr/>
          <a:lstStyle/>
          <a:p>
            <a:pPr>
              <a:buNone/>
            </a:pPr>
            <a:r>
              <a:rPr lang="en-US" dirty="0" smtClean="0"/>
              <a:t>The full syntax for an attribute in the UML is:</a:t>
            </a:r>
          </a:p>
          <a:p>
            <a:pPr algn="ctr">
              <a:buNone/>
            </a:pPr>
            <a:r>
              <a:rPr lang="en-US" sz="2000" b="1" dirty="0" smtClean="0"/>
              <a:t>visibility name : type multiplicity = default {property-string}</a:t>
            </a:r>
          </a:p>
          <a:p>
            <a:pPr>
              <a:buNone/>
            </a:pPr>
            <a:r>
              <a:rPr lang="en-US" dirty="0" smtClean="0"/>
              <a:t>Some examples:</a:t>
            </a:r>
          </a:p>
          <a:p>
            <a:pPr>
              <a:buNone/>
            </a:pPr>
            <a:endParaRPr lang="en-US" dirty="0"/>
          </a:p>
        </p:txBody>
      </p:sp>
      <p:pic>
        <p:nvPicPr>
          <p:cNvPr id="7" name="Picture 4" descr="attibute notation"/>
          <p:cNvPicPr>
            <a:picLocks noChangeAspect="1" noChangeArrowheads="1"/>
          </p:cNvPicPr>
          <p:nvPr/>
        </p:nvPicPr>
        <p:blipFill>
          <a:blip r:embed="rId2"/>
          <a:srcRect/>
          <a:stretch>
            <a:fillRect/>
          </a:stretch>
        </p:blipFill>
        <p:spPr bwMode="auto">
          <a:xfrm>
            <a:off x="609600" y="3352800"/>
            <a:ext cx="8229600" cy="2092325"/>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On to Elaboration</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4</a:t>
            </a:fld>
            <a:endParaRPr lang="en-US"/>
          </a:p>
        </p:txBody>
      </p:sp>
      <p:sp>
        <p:nvSpPr>
          <p:cNvPr id="6" name="Content Placeholder 5"/>
          <p:cNvSpPr>
            <a:spLocks noGrp="1"/>
          </p:cNvSpPr>
          <p:nvPr>
            <p:ph sz="quarter" idx="1"/>
          </p:nvPr>
        </p:nvSpPr>
        <p:spPr/>
        <p:txBody>
          <a:bodyPr>
            <a:normAutofit fontScale="62500" lnSpcReduction="20000"/>
          </a:bodyPr>
          <a:lstStyle/>
          <a:p>
            <a:pPr>
              <a:buNone/>
            </a:pPr>
            <a:r>
              <a:rPr lang="en-US" dirty="0" smtClean="0"/>
              <a:t>Elaboration is the initial series of iterations during which, on a normal project:</a:t>
            </a:r>
          </a:p>
          <a:p>
            <a:r>
              <a:rPr lang="en-US" dirty="0" smtClean="0"/>
              <a:t>the core, risky software architecture is programmed and tested</a:t>
            </a:r>
          </a:p>
          <a:p>
            <a:r>
              <a:rPr lang="en-US" dirty="0" smtClean="0"/>
              <a:t>the majority of requirements are discovered and stabilized</a:t>
            </a:r>
          </a:p>
          <a:p>
            <a:r>
              <a:rPr lang="en-US" dirty="0" smtClean="0"/>
              <a:t>the major risks are mitigated or retired</a:t>
            </a:r>
          </a:p>
          <a:p>
            <a:pPr algn="just"/>
            <a:r>
              <a:rPr lang="en-US" dirty="0" smtClean="0"/>
              <a:t>Elaboration is the initial series of iterations during which the team does serious investigation, implements (programs and tests) the core architecture, clarifies most requirements, and tackles the high-risk issues. In the UP, "risk" includes business value. Therefore, early work may include implementing scenarios that are deemed important, but are not especially technically risky.</a:t>
            </a:r>
          </a:p>
          <a:p>
            <a:pPr algn="just"/>
            <a:r>
              <a:rPr lang="en-US" dirty="0" smtClean="0"/>
              <a:t>Elaboration often consists of two or more iterations; each iteration is recommended to be between two and six weeks; prefer the shorter versions unless the team size is massive. Each iteration is </a:t>
            </a:r>
            <a:r>
              <a:rPr lang="en-US" dirty="0" err="1" smtClean="0"/>
              <a:t>timeboxed</a:t>
            </a:r>
            <a:r>
              <a:rPr lang="en-US" dirty="0" smtClean="0"/>
              <a:t>, meaning its end date is fixed.</a:t>
            </a:r>
          </a:p>
          <a:p>
            <a:pPr algn="just"/>
            <a:r>
              <a:rPr lang="en-US" dirty="0" smtClean="0"/>
              <a:t>Elaboration is not a design phase or a phase when the models are fully developed in preparation for implementation in the construction step that would be an example of superimposing waterfall ideas on iterative development and the UP.</a:t>
            </a:r>
          </a:p>
          <a:p>
            <a:pPr algn="just"/>
            <a:r>
              <a:rPr lang="en-US" dirty="0" smtClean="0"/>
              <a:t>During this phase, one is not creating throw-away prototypes; rather, the code and design are production-quality portions of the final system. In some UP descriptions, the potentially misunderstood term "architectural prototype" is used to describe the partial system. This is not meant to be a prototype in the sense of a </a:t>
            </a:r>
            <a:r>
              <a:rPr lang="en-US" dirty="0" err="1" smtClean="0"/>
              <a:t>discardable</a:t>
            </a:r>
            <a:r>
              <a:rPr lang="en-US" dirty="0" smtClean="0"/>
              <a:t> experiment; in the UP, it means a production subset of the final system. More commonly it is called the executable architecture or architectural baseline.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blinds(horizontal)">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blinds(horizontal)">
                                      <p:cBhvr>
                                        <p:cTn id="4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Derived Attributes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40</a:t>
            </a:fld>
            <a:endParaRPr lang="en-US"/>
          </a:p>
        </p:txBody>
      </p:sp>
      <p:sp>
        <p:nvSpPr>
          <p:cNvPr id="6" name="Content Placeholder 5"/>
          <p:cNvSpPr>
            <a:spLocks noGrp="1"/>
          </p:cNvSpPr>
          <p:nvPr>
            <p:ph sz="quarter" idx="1"/>
          </p:nvPr>
        </p:nvSpPr>
        <p:spPr/>
        <p:txBody>
          <a:bodyPr>
            <a:normAutofit/>
          </a:bodyPr>
          <a:lstStyle/>
          <a:p>
            <a:r>
              <a:rPr lang="en-US" sz="1200" dirty="0" smtClean="0"/>
              <a:t>The total attribute in the Sale can be calculated or derived from the information in the </a:t>
            </a:r>
            <a:r>
              <a:rPr lang="en-US" sz="1200" dirty="0" err="1" smtClean="0"/>
              <a:t>SalesLineItems</a:t>
            </a:r>
            <a:r>
              <a:rPr lang="en-US" sz="1200" dirty="0" smtClean="0"/>
              <a:t>. When we want to communicate that 1) this is a noteworthy attribute, but 2) it is derivable, we use the UML convention: a / symbol before the attribute name.</a:t>
            </a:r>
          </a:p>
          <a:p>
            <a:r>
              <a:rPr lang="en-US" sz="1200" dirty="0" smtClean="0"/>
              <a:t>As another example, a cashier can receive a group of like items (for example, six tofu packages), enter the </a:t>
            </a:r>
            <a:r>
              <a:rPr lang="en-US" sz="1200" dirty="0" err="1" smtClean="0"/>
              <a:t>itemID</a:t>
            </a:r>
            <a:r>
              <a:rPr lang="en-US" sz="1200" dirty="0" smtClean="0"/>
              <a:t> once, and then enter a quantity (for example, six). Consequently, an individual </a:t>
            </a:r>
            <a:r>
              <a:rPr lang="en-US" sz="1200" dirty="0" err="1" smtClean="0"/>
              <a:t>SalesLineItem</a:t>
            </a:r>
            <a:r>
              <a:rPr lang="en-US" sz="1200" dirty="0" smtClean="0"/>
              <a:t> can be associated with more than one instance of an item. The quantity that is entered by the cashier may be recorded as an attribute of the </a:t>
            </a:r>
            <a:r>
              <a:rPr lang="en-US" sz="1200" dirty="0" err="1" smtClean="0"/>
              <a:t>SalesLineItem</a:t>
            </a:r>
            <a:r>
              <a:rPr lang="en-US" sz="1200" dirty="0" smtClean="0"/>
              <a:t> (</a:t>
            </a:r>
            <a:r>
              <a:rPr lang="en-US" sz="1200" dirty="0" smtClean="0">
                <a:hlinkClick r:id="" action="ppaction://hlinkfile"/>
              </a:rPr>
              <a:t>Figure 9.21</a:t>
            </a:r>
            <a:r>
              <a:rPr lang="en-US" sz="1200" dirty="0" smtClean="0"/>
              <a:t>). However, the quantity can be calculated from the actual multiplicity value of the association, so it may be characterized as a derived attribute - one that may be derived from other information.</a:t>
            </a:r>
          </a:p>
          <a:p>
            <a:endParaRPr lang="en-US" dirty="0"/>
          </a:p>
        </p:txBody>
      </p:sp>
      <p:pic>
        <p:nvPicPr>
          <p:cNvPr id="9" name="Picture 4" descr="Quantity"/>
          <p:cNvPicPr>
            <a:picLocks noChangeAspect="1" noChangeArrowheads="1"/>
          </p:cNvPicPr>
          <p:nvPr/>
        </p:nvPicPr>
        <p:blipFill>
          <a:blip r:embed="rId2"/>
          <a:srcRect/>
          <a:stretch>
            <a:fillRect/>
          </a:stretch>
        </p:blipFill>
        <p:spPr bwMode="auto">
          <a:xfrm>
            <a:off x="1295400" y="3048000"/>
            <a:ext cx="6285244" cy="3089275"/>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are Suitable Attribute Types?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41</a:t>
            </a:fld>
            <a:endParaRPr lang="en-US"/>
          </a:p>
        </p:txBody>
      </p:sp>
      <p:sp>
        <p:nvSpPr>
          <p:cNvPr id="6" name="Content Placeholder 5"/>
          <p:cNvSpPr>
            <a:spLocks noGrp="1"/>
          </p:cNvSpPr>
          <p:nvPr>
            <p:ph sz="quarter" idx="1"/>
          </p:nvPr>
        </p:nvSpPr>
        <p:spPr/>
        <p:txBody>
          <a:bodyPr>
            <a:normAutofit/>
          </a:bodyPr>
          <a:lstStyle/>
          <a:p>
            <a:pPr>
              <a:buNone/>
            </a:pPr>
            <a:r>
              <a:rPr lang="en-US" sz="2000" b="1" dirty="0" err="1" smtClean="0"/>
              <a:t>Gudeline</a:t>
            </a:r>
            <a:r>
              <a:rPr lang="en-US" sz="2000" b="1" dirty="0" smtClean="0"/>
              <a:t>: Focus on Data Type Attributes in the Domain Model</a:t>
            </a:r>
          </a:p>
          <a:p>
            <a:pPr algn="just">
              <a:buNone/>
            </a:pPr>
            <a:r>
              <a:rPr lang="en-US" sz="2000" dirty="0" smtClean="0"/>
              <a:t>Informally, most attribute types should be what are often thought of as "primitive" data types, such as numbers and </a:t>
            </a:r>
            <a:r>
              <a:rPr lang="en-US" sz="2000" dirty="0" err="1" smtClean="0"/>
              <a:t>booleans</a:t>
            </a:r>
            <a:r>
              <a:rPr lang="en-US" sz="2000" dirty="0" smtClean="0"/>
              <a:t>. The type of an attribute should not normally be a complex domain concept, such as a Sale or Airport.</a:t>
            </a:r>
          </a:p>
        </p:txBody>
      </p:sp>
      <p:pic>
        <p:nvPicPr>
          <p:cNvPr id="7" name="Picture 4" descr="Bad Attributes"/>
          <p:cNvPicPr>
            <a:picLocks noChangeAspect="1" noChangeArrowheads="1"/>
          </p:cNvPicPr>
          <p:nvPr/>
        </p:nvPicPr>
        <p:blipFill>
          <a:blip r:embed="rId2"/>
          <a:srcRect/>
          <a:stretch>
            <a:fillRect/>
          </a:stretch>
        </p:blipFill>
        <p:spPr bwMode="auto">
          <a:xfrm>
            <a:off x="1219200" y="3200400"/>
            <a:ext cx="7391400" cy="2546497"/>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Guidelines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42</a:t>
            </a:fld>
            <a:endParaRPr lang="en-US"/>
          </a:p>
        </p:txBody>
      </p:sp>
      <p:sp>
        <p:nvSpPr>
          <p:cNvPr id="6" name="Content Placeholder 5"/>
          <p:cNvSpPr>
            <a:spLocks noGrp="1"/>
          </p:cNvSpPr>
          <p:nvPr>
            <p:ph sz="quarter" idx="1"/>
          </p:nvPr>
        </p:nvSpPr>
        <p:spPr/>
        <p:txBody>
          <a:bodyPr>
            <a:normAutofit/>
          </a:bodyPr>
          <a:lstStyle/>
          <a:p>
            <a:pPr>
              <a:buNone/>
            </a:pPr>
            <a:r>
              <a:rPr lang="en-US" b="1" dirty="0" smtClean="0"/>
              <a:t>Guideline :</a:t>
            </a:r>
            <a:r>
              <a:rPr lang="en-US" dirty="0" smtClean="0"/>
              <a:t>The attributes in a domain model should preferably be data types. </a:t>
            </a:r>
          </a:p>
          <a:p>
            <a:r>
              <a:rPr lang="en-US" dirty="0" smtClean="0"/>
              <a:t>Very common data types include: Boolean, Date (or </a:t>
            </a:r>
            <a:r>
              <a:rPr lang="en-US" dirty="0" err="1" smtClean="0"/>
              <a:t>DateTime</a:t>
            </a:r>
            <a:r>
              <a:rPr lang="en-US" dirty="0" smtClean="0"/>
              <a:t>), Number, Character, String (Text), Time.</a:t>
            </a:r>
          </a:p>
          <a:p>
            <a:r>
              <a:rPr lang="en-US" dirty="0" smtClean="0"/>
              <a:t>Other common types include: Address, Color, Geometrics (Point, Rectangle), Phone Number, Social Security Number, Universal Product Code (UPC), SKU, ZIP or postal codes, enumerated types</a:t>
            </a:r>
          </a:p>
          <a:p>
            <a:pPr>
              <a:buNone/>
            </a:pPr>
            <a:r>
              <a:rPr lang="en-US" b="1" dirty="0" err="1" smtClean="0"/>
              <a:t>Guideline:</a:t>
            </a:r>
            <a:r>
              <a:rPr lang="en-US" dirty="0" err="1" smtClean="0"/>
              <a:t>Relate</a:t>
            </a:r>
            <a:r>
              <a:rPr lang="en-US" dirty="0" smtClean="0"/>
              <a:t> conceptual classes with an association, not with an attribute.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Types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43</a:t>
            </a:fld>
            <a:endParaRPr lang="en-US"/>
          </a:p>
        </p:txBody>
      </p:sp>
      <p:sp>
        <p:nvSpPr>
          <p:cNvPr id="6" name="Content Placeholder 5"/>
          <p:cNvSpPr>
            <a:spLocks noGrp="1"/>
          </p:cNvSpPr>
          <p:nvPr>
            <p:ph sz="quarter" idx="1"/>
          </p:nvPr>
        </p:nvSpPr>
        <p:spPr/>
        <p:txBody>
          <a:bodyPr>
            <a:normAutofit fontScale="70000" lnSpcReduction="20000"/>
          </a:bodyPr>
          <a:lstStyle/>
          <a:p>
            <a:pPr>
              <a:buNone/>
            </a:pPr>
            <a:r>
              <a:rPr lang="en-US" dirty="0" smtClean="0"/>
              <a:t>As said, attributes in the domain model should generally be data types; informally these are "primitive" types such as number, </a:t>
            </a:r>
            <a:r>
              <a:rPr lang="en-US" dirty="0" err="1" smtClean="0"/>
              <a:t>boolean</a:t>
            </a:r>
            <a:r>
              <a:rPr lang="en-US" dirty="0" smtClean="0"/>
              <a:t>, character, string, and enumerations (such as Size = {small, large}). More precisely, this is a UML term that implies a set of values for which unique identity is not meaningful (in the context of our model or system). Said another way, equality tests are not based on identity, but instead on value.</a:t>
            </a:r>
            <a:r>
              <a:rPr lang="en-US" baseline="30000" dirty="0" smtClean="0"/>
              <a:t> </a:t>
            </a:r>
            <a:r>
              <a:rPr lang="en-US" dirty="0" smtClean="0"/>
              <a:t>For example, it is not (usually) meaningful to distinguish between:</a:t>
            </a:r>
          </a:p>
          <a:p>
            <a:pPr lvl="1"/>
            <a:r>
              <a:rPr lang="en-US" dirty="0" smtClean="0"/>
              <a:t>Separate instances of the Integer 5.</a:t>
            </a:r>
          </a:p>
          <a:p>
            <a:pPr lvl="1"/>
            <a:r>
              <a:rPr lang="en-US" dirty="0" smtClean="0"/>
              <a:t>Separate instances of the String 'cat'.</a:t>
            </a:r>
          </a:p>
          <a:p>
            <a:pPr lvl="1"/>
            <a:r>
              <a:rPr lang="en-US" dirty="0" smtClean="0"/>
              <a:t>Separate instance of the Date "Nov. 13, 1990".</a:t>
            </a:r>
          </a:p>
          <a:p>
            <a:pPr>
              <a:buNone/>
            </a:pPr>
            <a:r>
              <a:rPr lang="en-US" dirty="0" smtClean="0"/>
              <a:t>By contrast, it is meaningful to distinguish (by object identity) between two separate Person instances whose names are both "Jill Smith" because the two instances can represent separate individuals with the same name.</a:t>
            </a:r>
          </a:p>
          <a:p>
            <a:pPr algn="just">
              <a:buNone/>
            </a:pPr>
            <a:r>
              <a:rPr lang="en-US" dirty="0" smtClean="0"/>
              <a:t>From a software perspective, there are few situations where one would compare the memory addresses (identity) of instances of Integer or Date; only value-based comparisons are relevant. On the other hand, the memory addresses of Person instances could conceivably be compared and distinguished, even if they had the same attribute values, because their unique identity is important.</a:t>
            </a:r>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Guideline: When to Define New Data Type Classes?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44</a:t>
            </a:fld>
            <a:endParaRPr lang="en-US"/>
          </a:p>
        </p:txBody>
      </p:sp>
      <p:sp>
        <p:nvSpPr>
          <p:cNvPr id="6" name="Content Placeholder 5"/>
          <p:cNvSpPr>
            <a:spLocks noGrp="1"/>
          </p:cNvSpPr>
          <p:nvPr>
            <p:ph sz="quarter" idx="1"/>
          </p:nvPr>
        </p:nvSpPr>
        <p:spPr/>
        <p:txBody>
          <a:bodyPr/>
          <a:lstStyle/>
          <a:p>
            <a:r>
              <a:rPr lang="en-US" dirty="0" smtClean="0"/>
              <a:t>In the </a:t>
            </a:r>
            <a:r>
              <a:rPr lang="en-US" dirty="0" err="1" smtClean="0"/>
              <a:t>NextGen</a:t>
            </a:r>
            <a:r>
              <a:rPr lang="en-US" dirty="0" smtClean="0"/>
              <a:t> POS system an </a:t>
            </a:r>
            <a:r>
              <a:rPr lang="en-US" dirty="0" err="1" smtClean="0"/>
              <a:t>itemID</a:t>
            </a:r>
            <a:r>
              <a:rPr lang="en-US" dirty="0" smtClean="0"/>
              <a:t> attribute is needed; it is probably an attribute of an Item or </a:t>
            </a:r>
            <a:r>
              <a:rPr lang="en-US" dirty="0" err="1" smtClean="0"/>
              <a:t>ProductDescription</a:t>
            </a:r>
            <a:r>
              <a:rPr lang="en-US" dirty="0" smtClean="0"/>
              <a:t>. Casually, it seems like just a number or perhaps a string. For example, </a:t>
            </a:r>
            <a:r>
              <a:rPr lang="en-US" dirty="0" err="1" smtClean="0"/>
              <a:t>itemID</a:t>
            </a:r>
            <a:r>
              <a:rPr lang="en-US" dirty="0" smtClean="0"/>
              <a:t> : Integer or </a:t>
            </a:r>
            <a:r>
              <a:rPr lang="en-US" dirty="0" err="1" smtClean="0"/>
              <a:t>itemID</a:t>
            </a:r>
            <a:r>
              <a:rPr lang="en-US" dirty="0" smtClean="0"/>
              <a:t> : String.</a:t>
            </a:r>
          </a:p>
          <a:p>
            <a:r>
              <a:rPr lang="en-US" dirty="0" smtClean="0"/>
              <a:t>But it is more than that (item identifiers have subparts), and in fact it is useful to have a class named </a:t>
            </a:r>
            <a:r>
              <a:rPr lang="en-US" dirty="0" err="1" smtClean="0"/>
              <a:t>ItemID</a:t>
            </a:r>
            <a:r>
              <a:rPr lang="en-US" dirty="0" smtClean="0"/>
              <a:t> (or </a:t>
            </a:r>
            <a:r>
              <a:rPr lang="en-US" dirty="0" err="1" smtClean="0"/>
              <a:t>ItemIdentifier</a:t>
            </a:r>
            <a:r>
              <a:rPr lang="en-US" dirty="0" smtClean="0"/>
              <a:t>) in the domain model, and designate the type of the attribute as such. For example, </a:t>
            </a:r>
            <a:r>
              <a:rPr lang="en-US" dirty="0" err="1" smtClean="0"/>
              <a:t>itemID</a:t>
            </a:r>
            <a:r>
              <a:rPr lang="en-US" dirty="0" smtClean="0"/>
              <a:t> : </a:t>
            </a:r>
            <a:r>
              <a:rPr lang="en-US" dirty="0" err="1" smtClean="0"/>
              <a:t>ItemIdentifier</a:t>
            </a:r>
            <a:r>
              <a:rPr lang="en-US" dirty="0" smtClean="0"/>
              <a:t>.</a:t>
            </a: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Guidelines for modeling data types.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45</a:t>
            </a:fld>
            <a:endParaRPr lang="en-US"/>
          </a:p>
        </p:txBody>
      </p:sp>
      <p:sp>
        <p:nvSpPr>
          <p:cNvPr id="6" name="Content Placeholder 5"/>
          <p:cNvSpPr>
            <a:spLocks noGrp="1"/>
          </p:cNvSpPr>
          <p:nvPr>
            <p:ph sz="quarter" idx="1"/>
          </p:nvPr>
        </p:nvSpPr>
        <p:spPr/>
        <p:txBody>
          <a:bodyPr>
            <a:normAutofit fontScale="85000" lnSpcReduction="10000"/>
          </a:bodyPr>
          <a:lstStyle/>
          <a:p>
            <a:pPr>
              <a:buNone/>
            </a:pPr>
            <a:r>
              <a:rPr lang="en-US" dirty="0" smtClean="0"/>
              <a:t>Represent what may initially be considered a number or string as a new data type class in the domain model if:</a:t>
            </a:r>
          </a:p>
          <a:p>
            <a:r>
              <a:rPr lang="en-US" dirty="0" smtClean="0"/>
              <a:t>It is composed of separate sections.</a:t>
            </a:r>
          </a:p>
          <a:p>
            <a:pPr lvl="1"/>
            <a:r>
              <a:rPr lang="en-US" dirty="0" smtClean="0"/>
              <a:t>phone number, name of person</a:t>
            </a:r>
          </a:p>
          <a:p>
            <a:r>
              <a:rPr lang="en-US" dirty="0" smtClean="0"/>
              <a:t>There are operations associated with it, such as parsing or validation.</a:t>
            </a:r>
          </a:p>
          <a:p>
            <a:pPr lvl="1"/>
            <a:r>
              <a:rPr lang="en-US" dirty="0" smtClean="0"/>
              <a:t>social security number</a:t>
            </a:r>
          </a:p>
          <a:p>
            <a:r>
              <a:rPr lang="en-US" dirty="0" smtClean="0"/>
              <a:t>It has other attributes.</a:t>
            </a:r>
          </a:p>
          <a:p>
            <a:pPr lvl="1"/>
            <a:r>
              <a:rPr lang="en-US" dirty="0" smtClean="0"/>
              <a:t>promotional price could have a start (effective) date and end date</a:t>
            </a:r>
          </a:p>
          <a:p>
            <a:r>
              <a:rPr lang="en-US" dirty="0" smtClean="0"/>
              <a:t>It is a quantity with a unit.</a:t>
            </a:r>
          </a:p>
          <a:p>
            <a:pPr lvl="1"/>
            <a:r>
              <a:rPr lang="en-US" dirty="0" smtClean="0"/>
              <a:t>payment amount has a unit of currency</a:t>
            </a:r>
          </a:p>
          <a:p>
            <a:r>
              <a:rPr lang="en-US" dirty="0" smtClean="0"/>
              <a:t>It is an abstraction of one or more types with some of these qualities.</a:t>
            </a:r>
          </a:p>
          <a:p>
            <a:pPr lvl="1"/>
            <a:r>
              <a:rPr lang="en-US" dirty="0" smtClean="0"/>
              <a:t>item identifier in the sales domain is a generalization of types such as Universal Product Code (UPC) and European Article Number (EAN)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blinds(horizontal)">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blinds(horizontal)">
                                      <p:cBhvr>
                                        <p:cTn id="20" dur="500"/>
                                        <p:tgtEl>
                                          <p:spTgt spid="6">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blinds(horizontal)">
                                      <p:cBhvr>
                                        <p:cTn id="23" dur="500"/>
                                        <p:tgtEl>
                                          <p:spTgt spid="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blinds(horizontal)">
                                      <p:cBhvr>
                                        <p:cTn id="28" dur="500"/>
                                        <p:tgtEl>
                                          <p:spTgt spid="6">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blinds(horizontal)">
                                      <p:cBhvr>
                                        <p:cTn id="31" dur="500"/>
                                        <p:tgtEl>
                                          <p:spTgt spid="6">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6">
                                            <p:txEl>
                                              <p:pRg st="7" end="7"/>
                                            </p:txEl>
                                          </p:spTgt>
                                        </p:tgtEl>
                                        <p:attrNameLst>
                                          <p:attrName>style.visibility</p:attrName>
                                        </p:attrNameLst>
                                      </p:cBhvr>
                                      <p:to>
                                        <p:strVal val="visible"/>
                                      </p:to>
                                    </p:set>
                                    <p:animEffect transition="in" filter="blinds(horizontal)">
                                      <p:cBhvr>
                                        <p:cTn id="36" dur="500"/>
                                        <p:tgtEl>
                                          <p:spTgt spid="6">
                                            <p:txEl>
                                              <p:pRg st="7" end="7"/>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Effect transition="in" filter="blinds(horizontal)">
                                      <p:cBhvr>
                                        <p:cTn id="39" dur="500"/>
                                        <p:tgtEl>
                                          <p:spTgt spid="6">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6">
                                            <p:txEl>
                                              <p:pRg st="9" end="9"/>
                                            </p:txEl>
                                          </p:spTgt>
                                        </p:tgtEl>
                                        <p:attrNameLst>
                                          <p:attrName>style.visibility</p:attrName>
                                        </p:attrNameLst>
                                      </p:cBhvr>
                                      <p:to>
                                        <p:strVal val="visible"/>
                                      </p:to>
                                    </p:set>
                                    <p:animEffect transition="in" filter="blinds(horizontal)">
                                      <p:cBhvr>
                                        <p:cTn id="44" dur="500"/>
                                        <p:tgtEl>
                                          <p:spTgt spid="6">
                                            <p:txEl>
                                              <p:pRg st="9" end="9"/>
                                            </p:txEl>
                                          </p:spTgt>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animEffect transition="in" filter="blinds(horizontal)">
                                      <p:cBhvr>
                                        <p:cTn id="47"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data type </a:t>
            </a:r>
            <a:r>
              <a:rPr lang="en-US" dirty="0" err="1" smtClean="0"/>
              <a:t>gudelines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46</a:t>
            </a:fld>
            <a:endParaRPr lang="en-US"/>
          </a:p>
        </p:txBody>
      </p:sp>
      <p:sp>
        <p:nvSpPr>
          <p:cNvPr id="6" name="Content Placeholder 5"/>
          <p:cNvSpPr>
            <a:spLocks noGrp="1"/>
          </p:cNvSpPr>
          <p:nvPr>
            <p:ph sz="quarter" idx="1"/>
          </p:nvPr>
        </p:nvSpPr>
        <p:spPr/>
        <p:txBody>
          <a:bodyPr>
            <a:normAutofit fontScale="92500"/>
          </a:bodyPr>
          <a:lstStyle/>
          <a:p>
            <a:pPr>
              <a:buNone/>
            </a:pPr>
            <a:r>
              <a:rPr lang="en-US" dirty="0" smtClean="0"/>
              <a:t>Applying these guidelines to the POS domain model attributes yields the following analysis:</a:t>
            </a:r>
          </a:p>
          <a:p>
            <a:pPr lvl="1" algn="just"/>
            <a:r>
              <a:rPr lang="en-US" dirty="0" smtClean="0"/>
              <a:t>The item identifier is an abstraction of various common coding schemes, including UPC-A, UPC-E, and the family of EAN schemes. These numeric coding schemes have subparts identifying the manufacturer, product, country (for EAN), and a check-sum digit for validation. Therefore, there should be a data type </a:t>
            </a:r>
            <a:r>
              <a:rPr lang="en-US" dirty="0" err="1" smtClean="0"/>
              <a:t>ItemID</a:t>
            </a:r>
            <a:r>
              <a:rPr lang="en-US" dirty="0" smtClean="0"/>
              <a:t> class, because it satisfies many of the guidelines above.</a:t>
            </a:r>
          </a:p>
          <a:p>
            <a:pPr lvl="1" algn="just"/>
            <a:r>
              <a:rPr lang="en-US" dirty="0" smtClean="0"/>
              <a:t>The price and amount attributes should be a data type Money class because they are quantities in a unit of currency.</a:t>
            </a:r>
          </a:p>
          <a:p>
            <a:pPr lvl="1" algn="just"/>
            <a:r>
              <a:rPr lang="en-US" dirty="0" smtClean="0"/>
              <a:t>The address attribute should be a data type Address class because it has separate sections.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Where to Illustrate These Data Type Classes?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47</a:t>
            </a:fld>
            <a:endParaRPr lang="en-US"/>
          </a:p>
        </p:txBody>
      </p:sp>
      <p:pic>
        <p:nvPicPr>
          <p:cNvPr id="7" name="Picture 4" descr="ItemIdentifier"/>
          <p:cNvPicPr>
            <a:picLocks noGrp="1" noChangeAspect="1" noChangeArrowheads="1"/>
          </p:cNvPicPr>
          <p:nvPr>
            <p:ph sz="quarter" idx="1"/>
          </p:nvPr>
        </p:nvPicPr>
        <p:blipFill>
          <a:blip r:embed="rId2"/>
          <a:srcRect/>
          <a:stretch>
            <a:fillRect/>
          </a:stretch>
        </p:blipFill>
        <p:spPr bwMode="auto">
          <a:xfrm>
            <a:off x="990600" y="2057400"/>
            <a:ext cx="7540040" cy="2581275"/>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Case Study: </a:t>
            </a:r>
            <a:r>
              <a:rPr lang="en-US" b="1" dirty="0" err="1" smtClean="0"/>
              <a:t>NextGen</a:t>
            </a:r>
            <a:r>
              <a:rPr lang="en-US" b="1" dirty="0" smtClean="0"/>
              <a:t> POS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48</a:t>
            </a:fld>
            <a:endParaRPr lang="en-US"/>
          </a:p>
        </p:txBody>
      </p:sp>
      <p:sp>
        <p:nvSpPr>
          <p:cNvPr id="6" name="Content Placeholder 5"/>
          <p:cNvSpPr>
            <a:spLocks noGrp="1"/>
          </p:cNvSpPr>
          <p:nvPr>
            <p:ph sz="quarter" idx="1"/>
          </p:nvPr>
        </p:nvSpPr>
        <p:spPr/>
        <p:txBody>
          <a:bodyPr>
            <a:normAutofit fontScale="77500" lnSpcReduction="20000"/>
          </a:bodyPr>
          <a:lstStyle/>
          <a:p>
            <a:pPr algn="just"/>
            <a:r>
              <a:rPr lang="en-US" dirty="0" err="1" smtClean="0"/>
              <a:t>CashPayment</a:t>
            </a:r>
            <a:r>
              <a:rPr lang="en-US" dirty="0" smtClean="0"/>
              <a:t> </a:t>
            </a:r>
            <a:endParaRPr lang="en-US" dirty="0" smtClean="0"/>
          </a:p>
          <a:p>
            <a:pPr lvl="1" algn="just"/>
            <a:r>
              <a:rPr lang="en-US" dirty="0" err="1" smtClean="0"/>
              <a:t>amountTendered</a:t>
            </a:r>
            <a:r>
              <a:rPr lang="en-US" dirty="0" smtClean="0"/>
              <a:t> </a:t>
            </a:r>
            <a:r>
              <a:rPr lang="en-US" dirty="0" smtClean="0"/>
              <a:t>To determine if sufficient payment was provided, and to calculate change, an amount (also known as "amount tendered") must be captured.</a:t>
            </a:r>
          </a:p>
          <a:p>
            <a:pPr algn="just"/>
            <a:r>
              <a:rPr lang="en-US" dirty="0" err="1" smtClean="0"/>
              <a:t>ProductDescription</a:t>
            </a:r>
            <a:r>
              <a:rPr lang="en-US" dirty="0" smtClean="0"/>
              <a:t> </a:t>
            </a:r>
            <a:endParaRPr lang="en-US" dirty="0" smtClean="0"/>
          </a:p>
          <a:p>
            <a:pPr lvl="1" algn="just"/>
            <a:r>
              <a:rPr lang="en-US" dirty="0" smtClean="0"/>
              <a:t> </a:t>
            </a:r>
            <a:r>
              <a:rPr lang="en-US" dirty="0" smtClean="0"/>
              <a:t>description </a:t>
            </a:r>
            <a:r>
              <a:rPr lang="en-US" dirty="0" smtClean="0"/>
              <a:t>- to </a:t>
            </a:r>
            <a:r>
              <a:rPr lang="en-US" dirty="0" smtClean="0"/>
              <a:t>show the description on a display or receipt. </a:t>
            </a:r>
            <a:endParaRPr lang="en-US" dirty="0" smtClean="0"/>
          </a:p>
          <a:p>
            <a:pPr lvl="1" algn="just"/>
            <a:r>
              <a:rPr lang="en-US" dirty="0" smtClean="0"/>
              <a:t> </a:t>
            </a:r>
            <a:r>
              <a:rPr lang="en-US" dirty="0" err="1" smtClean="0"/>
              <a:t>itemId</a:t>
            </a:r>
            <a:r>
              <a:rPr lang="en-US" dirty="0" smtClean="0"/>
              <a:t> </a:t>
            </a:r>
            <a:r>
              <a:rPr lang="en-US" dirty="0" smtClean="0"/>
              <a:t> -  to </a:t>
            </a:r>
            <a:r>
              <a:rPr lang="en-US" dirty="0" smtClean="0"/>
              <a:t>look up a </a:t>
            </a:r>
            <a:r>
              <a:rPr lang="en-US" dirty="0" err="1" smtClean="0"/>
              <a:t>ProductDescription</a:t>
            </a:r>
            <a:r>
              <a:rPr lang="en-US" dirty="0" smtClean="0"/>
              <a:t>. </a:t>
            </a:r>
            <a:endParaRPr lang="en-US" dirty="0" smtClean="0"/>
          </a:p>
          <a:p>
            <a:pPr lvl="1" algn="just"/>
            <a:r>
              <a:rPr lang="en-US" dirty="0" smtClean="0"/>
              <a:t> </a:t>
            </a:r>
            <a:r>
              <a:rPr lang="en-US" dirty="0" smtClean="0"/>
              <a:t>price - to </a:t>
            </a:r>
            <a:r>
              <a:rPr lang="en-US" dirty="0" smtClean="0"/>
              <a:t>calculate the sales total, and show the line item price.</a:t>
            </a:r>
          </a:p>
          <a:p>
            <a:pPr algn="just"/>
            <a:r>
              <a:rPr lang="en-US" dirty="0" smtClean="0"/>
              <a:t>Sale </a:t>
            </a:r>
            <a:endParaRPr lang="en-US" dirty="0" smtClean="0"/>
          </a:p>
          <a:p>
            <a:pPr lvl="1" algn="just"/>
            <a:r>
              <a:rPr lang="en-US" dirty="0" err="1" smtClean="0"/>
              <a:t>dateTime</a:t>
            </a:r>
            <a:r>
              <a:rPr lang="en-US" dirty="0" smtClean="0"/>
              <a:t> - </a:t>
            </a:r>
            <a:r>
              <a:rPr lang="en-US" dirty="0" smtClean="0"/>
              <a:t>A receipt normally shows date and time of sale, and this is useful for sales analysis.</a:t>
            </a:r>
          </a:p>
          <a:p>
            <a:pPr algn="just"/>
            <a:r>
              <a:rPr lang="en-US" dirty="0" err="1" smtClean="0"/>
              <a:t>SalesLineItem</a:t>
            </a:r>
            <a:r>
              <a:rPr lang="en-US" dirty="0" smtClean="0"/>
              <a:t> </a:t>
            </a:r>
            <a:endParaRPr lang="en-US" dirty="0" smtClean="0"/>
          </a:p>
          <a:p>
            <a:pPr lvl="1" algn="just"/>
            <a:r>
              <a:rPr lang="en-US" dirty="0" smtClean="0"/>
              <a:t>quantity - to </a:t>
            </a:r>
            <a:r>
              <a:rPr lang="en-US" dirty="0" smtClean="0"/>
              <a:t>record the quantity entered, when there is more than one item in a line item sale (for example, five packages of tofu).</a:t>
            </a:r>
          </a:p>
          <a:p>
            <a:pPr algn="just"/>
            <a:r>
              <a:rPr lang="en-US" dirty="0" smtClean="0"/>
              <a:t>Store </a:t>
            </a:r>
            <a:endParaRPr lang="en-US" dirty="0" smtClean="0"/>
          </a:p>
          <a:p>
            <a:pPr lvl="1" algn="just"/>
            <a:r>
              <a:rPr lang="en-US" dirty="0" smtClean="0"/>
              <a:t>address</a:t>
            </a:r>
            <a:r>
              <a:rPr lang="en-US" dirty="0" smtClean="0"/>
              <a:t>, name </a:t>
            </a:r>
            <a:r>
              <a:rPr lang="en-US" dirty="0" smtClean="0"/>
              <a:t> - the </a:t>
            </a:r>
            <a:r>
              <a:rPr lang="en-US" dirty="0" smtClean="0"/>
              <a:t>receipt requires the name and address of the store.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blinds(horizontal)">
                                      <p:cBhvr>
                                        <p:cTn id="15" dur="500"/>
                                        <p:tgtEl>
                                          <p:spTgt spid="6">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blinds(horizontal)">
                                      <p:cBhvr>
                                        <p:cTn id="18" dur="500"/>
                                        <p:tgtEl>
                                          <p:spTgt spid="6">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blinds(horizontal)">
                                      <p:cBhvr>
                                        <p:cTn id="21" dur="500"/>
                                        <p:tgtEl>
                                          <p:spTgt spid="6">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blinds(horizontal)">
                                      <p:cBhvr>
                                        <p:cTn id="24" dur="500"/>
                                        <p:tgtEl>
                                          <p:spTgt spid="6">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blinds(horizontal)">
                                      <p:cBhvr>
                                        <p:cTn id="29" dur="500"/>
                                        <p:tgtEl>
                                          <p:spTgt spid="6">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blinds(horizontal)">
                                      <p:cBhvr>
                                        <p:cTn id="32" dur="500"/>
                                        <p:tgtEl>
                                          <p:spTgt spid="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blinds(horizontal)">
                                      <p:cBhvr>
                                        <p:cTn id="37" dur="500"/>
                                        <p:tgtEl>
                                          <p:spTgt spid="6">
                                            <p:txEl>
                                              <p:pRg st="8" end="8"/>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6">
                                            <p:txEl>
                                              <p:pRg st="9" end="9"/>
                                            </p:txEl>
                                          </p:spTgt>
                                        </p:tgtEl>
                                        <p:attrNameLst>
                                          <p:attrName>style.visibility</p:attrName>
                                        </p:attrNameLst>
                                      </p:cBhvr>
                                      <p:to>
                                        <p:strVal val="visible"/>
                                      </p:to>
                                    </p:set>
                                    <p:animEffect transition="in" filter="blinds(horizontal)">
                                      <p:cBhvr>
                                        <p:cTn id="40" dur="500"/>
                                        <p:tgtEl>
                                          <p:spTgt spid="6">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6">
                                            <p:txEl>
                                              <p:pRg st="10" end="10"/>
                                            </p:txEl>
                                          </p:spTgt>
                                        </p:tgtEl>
                                        <p:attrNameLst>
                                          <p:attrName>style.visibility</p:attrName>
                                        </p:attrNameLst>
                                      </p:cBhvr>
                                      <p:to>
                                        <p:strVal val="visible"/>
                                      </p:to>
                                    </p:set>
                                    <p:animEffect transition="in" filter="blinds(horizontal)">
                                      <p:cBhvr>
                                        <p:cTn id="45" dur="500"/>
                                        <p:tgtEl>
                                          <p:spTgt spid="6">
                                            <p:txEl>
                                              <p:pRg st="10" end="10"/>
                                            </p:txEl>
                                          </p:spTgt>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6">
                                            <p:txEl>
                                              <p:pRg st="11" end="11"/>
                                            </p:txEl>
                                          </p:spTgt>
                                        </p:tgtEl>
                                        <p:attrNameLst>
                                          <p:attrName>style.visibility</p:attrName>
                                        </p:attrNameLst>
                                      </p:cBhvr>
                                      <p:to>
                                        <p:strVal val="visible"/>
                                      </p:to>
                                    </p:set>
                                    <p:animEffect transition="in" filter="blinds(horizontal)">
                                      <p:cBhvr>
                                        <p:cTn id="48"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AFFEB6B-FF86-4C1A-B987-3E4C20439867}"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49</a:t>
            </a:fld>
            <a:endParaRPr lang="en-US"/>
          </a:p>
        </p:txBody>
      </p:sp>
      <p:pic>
        <p:nvPicPr>
          <p:cNvPr id="7" name="Picture 4" descr="DM-pos"/>
          <p:cNvPicPr>
            <a:picLocks noGrp="1" noChangeAspect="1" noChangeArrowheads="1"/>
          </p:cNvPicPr>
          <p:nvPr>
            <p:ph sz="quarter" idx="1"/>
          </p:nvPr>
        </p:nvPicPr>
        <p:blipFill>
          <a:blip r:embed="rId2"/>
          <a:srcRect/>
          <a:stretch>
            <a:fillRect/>
          </a:stretch>
        </p:blipFill>
        <p:spPr bwMode="auto">
          <a:xfrm>
            <a:off x="1447800" y="609600"/>
            <a:ext cx="6076950" cy="518764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Elaboration</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5</a:t>
            </a:fld>
            <a:endParaRPr lang="en-US"/>
          </a:p>
        </p:txBody>
      </p:sp>
      <p:sp>
        <p:nvSpPr>
          <p:cNvPr id="6" name="Content Placeholder 5"/>
          <p:cNvSpPr>
            <a:spLocks noGrp="1"/>
          </p:cNvSpPr>
          <p:nvPr>
            <p:ph sz="quarter" idx="1"/>
          </p:nvPr>
        </p:nvSpPr>
        <p:spPr/>
        <p:txBody>
          <a:bodyPr>
            <a:normAutofit fontScale="85000" lnSpcReduction="20000"/>
          </a:bodyPr>
          <a:lstStyle/>
          <a:p>
            <a:pPr>
              <a:buNone/>
            </a:pPr>
            <a:r>
              <a:rPr lang="en-US" b="1" dirty="0" smtClean="0"/>
              <a:t>Elaboration in one sentence:</a:t>
            </a:r>
          </a:p>
          <a:p>
            <a:pPr algn="ctr">
              <a:buNone/>
            </a:pPr>
            <a:r>
              <a:rPr lang="en-US" dirty="0" smtClean="0"/>
              <a:t>Build the core architecture, resolve the high-risk elements, define most requirements, and estimate the overall schedule and resources.</a:t>
            </a:r>
          </a:p>
          <a:p>
            <a:endParaRPr lang="en-US" dirty="0" smtClean="0"/>
          </a:p>
          <a:p>
            <a:pPr>
              <a:buNone/>
            </a:pPr>
            <a:r>
              <a:rPr lang="en-US" dirty="0" smtClean="0"/>
              <a:t>Some key ideas and best practices will manifest in elaboration:</a:t>
            </a:r>
          </a:p>
          <a:p>
            <a:r>
              <a:rPr lang="en-US" dirty="0" smtClean="0"/>
              <a:t>do short </a:t>
            </a:r>
            <a:r>
              <a:rPr lang="en-US" dirty="0" err="1" smtClean="0"/>
              <a:t>timeboxed</a:t>
            </a:r>
            <a:r>
              <a:rPr lang="en-US" dirty="0" smtClean="0"/>
              <a:t> risk-driven iterations</a:t>
            </a:r>
          </a:p>
          <a:p>
            <a:r>
              <a:rPr lang="en-US" dirty="0" smtClean="0"/>
              <a:t>start programming early</a:t>
            </a:r>
          </a:p>
          <a:p>
            <a:r>
              <a:rPr lang="en-US" dirty="0" smtClean="0"/>
              <a:t>adaptively design, implement, and test the core and risky parts of the architecture</a:t>
            </a:r>
          </a:p>
          <a:p>
            <a:r>
              <a:rPr lang="en-US" dirty="0" smtClean="0"/>
              <a:t>test early, often, realistically</a:t>
            </a:r>
          </a:p>
          <a:p>
            <a:r>
              <a:rPr lang="en-US" dirty="0" smtClean="0"/>
              <a:t>adapt based on feedback from tests, users, developers</a:t>
            </a:r>
          </a:p>
          <a:p>
            <a:r>
              <a:rPr lang="en-US" dirty="0" smtClean="0"/>
              <a:t>write most of the use cases and other requirements in detail, through a series of workshops, once per elaboration iteration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linds(horizont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blinds(horizontal)">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blinds(horizontal)">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blinds(horizontal)">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blinds(horizontal)">
                                      <p:cBhvr>
                                        <p:cTn id="37" dur="500"/>
                                        <p:tgtEl>
                                          <p:spTgt spid="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Effect transition="in" filter="blinds(horizontal)">
                                      <p:cBhvr>
                                        <p:cTn id="42" dur="500"/>
                                        <p:tgtEl>
                                          <p:spTgt spid="6">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animEffect transition="in" filter="blinds(horizontal)">
                                      <p:cBhvr>
                                        <p:cTn id="47"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Conclusion: Is the Domain Model Correct?</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50</a:t>
            </a:fld>
            <a:endParaRPr lang="en-US"/>
          </a:p>
        </p:txBody>
      </p:sp>
      <p:sp>
        <p:nvSpPr>
          <p:cNvPr id="6" name="Content Placeholder 5"/>
          <p:cNvSpPr>
            <a:spLocks noGrp="1"/>
          </p:cNvSpPr>
          <p:nvPr>
            <p:ph sz="quarter" idx="1"/>
          </p:nvPr>
        </p:nvSpPr>
        <p:spPr/>
        <p:txBody>
          <a:bodyPr/>
          <a:lstStyle/>
          <a:p>
            <a:pPr algn="just">
              <a:buNone/>
            </a:pPr>
            <a:r>
              <a:rPr lang="en-US" dirty="0" smtClean="0"/>
              <a:t>There is no such thing as a single correct domain model. All models are approximations of the domain we are attempting to understand; the domain model is primarily a tool of understanding and communication among a particular group. A useful domain model captures the essential abstractions and information required to understand the domain in the context of the current requirements, and aids people in understanding the domain - its concepts, terminology, and relationships.</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Process: Iterative and Evolutionary Domain Modeling</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51</a:t>
            </a:fld>
            <a:endParaRPr lang="en-US"/>
          </a:p>
        </p:txBody>
      </p:sp>
      <p:sp>
        <p:nvSpPr>
          <p:cNvPr id="6" name="Content Placeholder 5"/>
          <p:cNvSpPr>
            <a:spLocks noGrp="1"/>
          </p:cNvSpPr>
          <p:nvPr>
            <p:ph sz="quarter" idx="1"/>
          </p:nvPr>
        </p:nvSpPr>
        <p:spPr/>
        <p:txBody>
          <a:bodyPr>
            <a:normAutofit fontScale="77500" lnSpcReduction="20000"/>
          </a:bodyPr>
          <a:lstStyle/>
          <a:p>
            <a:pPr algn="just">
              <a:buNone/>
            </a:pPr>
            <a:r>
              <a:rPr lang="en-US" dirty="0" smtClean="0"/>
              <a:t>Although paradoxically a significant number of pages were devoted to explaining domain modeling, in experienced hands the development of a (partial, evolutionary) model in each iteration may take only 30 minutes. </a:t>
            </a:r>
          </a:p>
          <a:p>
            <a:pPr algn="just">
              <a:buNone/>
            </a:pPr>
            <a:r>
              <a:rPr lang="en-US" dirty="0" smtClean="0"/>
              <a:t>In iterative development, we incrementally evolve a domain model over several iterations. In each, the domain model is limited to the prior and current scenarios under consideration, rather than expanding to a "big bang" waterfall-style model that early on attempts to capture all possible conceptual classes and relationships. For example, this POS iteration is limited to a simplified cash-only Process Sale scenario; therefore, a partial domain model will be created to reflect just that - not more.</a:t>
            </a:r>
          </a:p>
          <a:p>
            <a:pPr>
              <a:buNone/>
            </a:pPr>
            <a:r>
              <a:rPr lang="en-US" dirty="0" smtClean="0"/>
              <a:t>And to reiterate advice :</a:t>
            </a:r>
          </a:p>
          <a:p>
            <a:pPr>
              <a:buNone/>
            </a:pPr>
            <a:r>
              <a:rPr lang="en-US" b="1" dirty="0" smtClean="0"/>
              <a:t>Guideline: </a:t>
            </a:r>
            <a:r>
              <a:rPr lang="en-US" dirty="0" smtClean="0"/>
              <a:t>Avoid a waterfall-mindset big-modeling effort to make a thorough or "correct" domain </a:t>
            </a:r>
            <a:r>
              <a:rPr lang="en-US" dirty="0" err="1" smtClean="0"/>
              <a:t>modelit</a:t>
            </a:r>
            <a:r>
              <a:rPr lang="en-US" dirty="0" smtClean="0"/>
              <a:t> won't ever be either, and such over-modeling efforts lead to analysis paralysis, with little or no return on the investment.</a:t>
            </a:r>
          </a:p>
          <a:p>
            <a:pPr>
              <a:buNone/>
            </a:pPr>
            <a:r>
              <a:rPr lang="en-US" dirty="0" smtClean="0"/>
              <a:t>Limit domain modeling to no more than a few hours per iteration.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Process: Planning the Next Iteration</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6</a:t>
            </a:fld>
            <a:endParaRPr lang="en-US"/>
          </a:p>
        </p:txBody>
      </p:sp>
      <p:sp>
        <p:nvSpPr>
          <p:cNvPr id="6" name="Content Placeholder 5"/>
          <p:cNvSpPr>
            <a:spLocks noGrp="1"/>
          </p:cNvSpPr>
          <p:nvPr>
            <p:ph sz="quarter" idx="1"/>
          </p:nvPr>
        </p:nvSpPr>
        <p:spPr/>
        <p:txBody>
          <a:bodyPr>
            <a:normAutofit fontScale="85000" lnSpcReduction="20000"/>
          </a:bodyPr>
          <a:lstStyle/>
          <a:p>
            <a:pPr>
              <a:buNone/>
            </a:pPr>
            <a:r>
              <a:rPr lang="en-US" dirty="0" smtClean="0"/>
              <a:t>Planning and project management are important but large topics. A few ideas are briefly presented here:</a:t>
            </a:r>
          </a:p>
          <a:p>
            <a:pPr algn="just"/>
            <a:r>
              <a:rPr lang="en-US" dirty="0" smtClean="0"/>
              <a:t>Organize requirements and iterations by risk, coverage, and criticality.</a:t>
            </a:r>
          </a:p>
          <a:p>
            <a:pPr algn="just"/>
            <a:r>
              <a:rPr lang="en-US" dirty="0" smtClean="0"/>
              <a:t>Risk includes both technical complexity and other factors, such as uncertainty of effort or usability.</a:t>
            </a:r>
          </a:p>
          <a:p>
            <a:pPr algn="just"/>
            <a:r>
              <a:rPr lang="en-US" dirty="0" smtClean="0"/>
              <a:t>Coverage implies that all major parts of the system are at least touched on in early iterations - perhaps a "wide and shallow" implementation across many components.</a:t>
            </a:r>
          </a:p>
          <a:p>
            <a:pPr algn="just"/>
            <a:r>
              <a:rPr lang="en-US" dirty="0" smtClean="0"/>
              <a:t>Criticality refers to functions the client considers of high business value.</a:t>
            </a:r>
          </a:p>
          <a:p>
            <a:pPr algn="just"/>
            <a:r>
              <a:rPr lang="en-US" dirty="0" smtClean="0"/>
              <a:t>These criteria are used to rank work across iterations. Use cases or use case scenarios are ranked for implementation. Early iterations implement high ranking scenarios. In addition, some requirements are expressed as high-level features unrelated to a particular use case, such as a logging service. These are also ranked.</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Process: Planning the Next Iteration</a:t>
            </a:r>
            <a:endParaRPr lang="en-US" dirty="0"/>
          </a:p>
        </p:txBody>
      </p:sp>
      <p:sp>
        <p:nvSpPr>
          <p:cNvPr id="8" name="Text Placeholder 7"/>
          <p:cNvSpPr>
            <a:spLocks noGrp="1"/>
          </p:cNvSpPr>
          <p:nvPr>
            <p:ph type="body" idx="2"/>
          </p:nvPr>
        </p:nvSpPr>
        <p:spPr>
          <a:xfrm>
            <a:off x="914400" y="1600200"/>
            <a:ext cx="7848600" cy="1752600"/>
          </a:xfrm>
        </p:spPr>
        <p:txBody>
          <a:bodyPr/>
          <a:lstStyle/>
          <a:p>
            <a:pPr algn="just"/>
            <a:r>
              <a:rPr lang="en-US" sz="2000" dirty="0" smtClean="0"/>
              <a:t>The ranking is done before iteration-1, but then again before iteration-2, and so forth, as new requirements and new insights influence the order. That is, the plan of iterations is adaptive, rather than speculatively frozen at the beginning of the project. Usually based on some collaborative ranking technique, a grouping of requirements will emerge. For example:</a:t>
            </a:r>
          </a:p>
          <a:p>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7</a:t>
            </a:fld>
            <a:endParaRPr lang="en-US"/>
          </a:p>
        </p:txBody>
      </p:sp>
      <p:graphicFrame>
        <p:nvGraphicFramePr>
          <p:cNvPr id="9" name="Content Placeholder 8"/>
          <p:cNvGraphicFramePr>
            <a:graphicFrameLocks noGrp="1"/>
          </p:cNvGraphicFramePr>
          <p:nvPr>
            <p:ph sz="quarter" idx="1"/>
          </p:nvPr>
        </p:nvGraphicFramePr>
        <p:xfrm>
          <a:off x="990600" y="3200400"/>
          <a:ext cx="7696200" cy="2519680"/>
        </p:xfrm>
        <a:graphic>
          <a:graphicData uri="http://schemas.openxmlformats.org/drawingml/2006/table">
            <a:tbl>
              <a:tblPr firstRow="1" bandRow="1">
                <a:tableStyleId>{5940675A-B579-460E-94D1-54222C63F5DA}</a:tableStyleId>
              </a:tblPr>
              <a:tblGrid>
                <a:gridCol w="1752600"/>
                <a:gridCol w="2895600"/>
                <a:gridCol w="3048000"/>
              </a:tblGrid>
              <a:tr h="370840">
                <a:tc>
                  <a:txBody>
                    <a:bodyPr/>
                    <a:lstStyle/>
                    <a:p>
                      <a:pPr algn="ctr"/>
                      <a:r>
                        <a:rPr lang="en-US" b="1" dirty="0"/>
                        <a:t>Rank</a:t>
                      </a:r>
                    </a:p>
                  </a:txBody>
                  <a:tcPr marL="38100" marR="38100" marT="38100" marB="38100" anchor="b"/>
                </a:tc>
                <a:tc>
                  <a:txBody>
                    <a:bodyPr/>
                    <a:lstStyle/>
                    <a:p>
                      <a:pPr algn="ctr"/>
                      <a:r>
                        <a:rPr lang="en-US" b="1"/>
                        <a:t>Requirement (Use Case or Feature)</a:t>
                      </a:r>
                    </a:p>
                  </a:txBody>
                  <a:tcPr marL="38100" marR="38100" marT="38100" marB="38100"/>
                </a:tc>
                <a:tc>
                  <a:txBody>
                    <a:bodyPr/>
                    <a:lstStyle/>
                    <a:p>
                      <a:pPr algn="ctr"/>
                      <a:endParaRPr lang="en-US" b="1" dirty="0" smtClean="0"/>
                    </a:p>
                    <a:p>
                      <a:pPr algn="ctr"/>
                      <a:r>
                        <a:rPr lang="en-US" b="1" dirty="0" smtClean="0"/>
                        <a:t>Comment</a:t>
                      </a:r>
                      <a:endParaRPr lang="en-US" b="1" dirty="0"/>
                    </a:p>
                  </a:txBody>
                  <a:tcPr marL="38100" marR="38100" marT="38100" marB="38100"/>
                </a:tc>
              </a:tr>
              <a:tr h="370840">
                <a:tc>
                  <a:txBody>
                    <a:bodyPr/>
                    <a:lstStyle/>
                    <a:p>
                      <a:pPr algn="l"/>
                      <a:r>
                        <a:rPr lang="en-US" dirty="0"/>
                        <a:t>High</a:t>
                      </a:r>
                    </a:p>
                  </a:txBody>
                  <a:tcPr marL="38100" marR="38100" marT="38100" marB="38100"/>
                </a:tc>
                <a:tc>
                  <a:txBody>
                    <a:bodyPr/>
                    <a:lstStyle/>
                    <a:p>
                      <a:pPr algn="l"/>
                      <a:r>
                        <a:rPr lang="en-US" dirty="0"/>
                        <a:t>Process Sale</a:t>
                      </a:r>
                    </a:p>
                    <a:p>
                      <a:pPr algn="l"/>
                      <a:r>
                        <a:rPr lang="en-US" dirty="0"/>
                        <a:t>Logging</a:t>
                      </a:r>
                    </a:p>
                    <a:p>
                      <a:pPr algn="l"/>
                      <a:r>
                        <a:rPr lang="en-US" dirty="0"/>
                        <a:t>…</a:t>
                      </a:r>
                    </a:p>
                  </a:txBody>
                  <a:tcPr marL="38100" marR="38100" marT="38100" marB="38100"/>
                </a:tc>
                <a:tc>
                  <a:txBody>
                    <a:bodyPr/>
                    <a:lstStyle/>
                    <a:p>
                      <a:pPr algn="l"/>
                      <a:r>
                        <a:rPr lang="en-US"/>
                        <a:t>Scores high on all rankings.</a:t>
                      </a:r>
                    </a:p>
                    <a:p>
                      <a:pPr algn="l"/>
                      <a:r>
                        <a:rPr lang="en-US"/>
                        <a:t>Pervasive. Hard to add late.</a:t>
                      </a:r>
                    </a:p>
                    <a:p>
                      <a:pPr algn="l"/>
                      <a:r>
                        <a:rPr lang="en-US"/>
                        <a:t>…</a:t>
                      </a:r>
                    </a:p>
                  </a:txBody>
                  <a:tcPr marL="38100" marR="38100" marT="38100" marB="38100"/>
                </a:tc>
              </a:tr>
              <a:tr h="370840">
                <a:tc>
                  <a:txBody>
                    <a:bodyPr/>
                    <a:lstStyle/>
                    <a:p>
                      <a:pPr algn="l"/>
                      <a:r>
                        <a:rPr lang="en-US"/>
                        <a:t>Medium</a:t>
                      </a:r>
                    </a:p>
                  </a:txBody>
                  <a:tcPr marL="38100" marR="38100" marT="38100" marB="38100"/>
                </a:tc>
                <a:tc>
                  <a:txBody>
                    <a:bodyPr/>
                    <a:lstStyle/>
                    <a:p>
                      <a:pPr algn="l"/>
                      <a:r>
                        <a:rPr lang="en-US" dirty="0"/>
                        <a:t>Maintain Users</a:t>
                      </a:r>
                    </a:p>
                    <a:p>
                      <a:pPr algn="l"/>
                      <a:r>
                        <a:rPr lang="en-US" dirty="0"/>
                        <a:t>…</a:t>
                      </a:r>
                    </a:p>
                  </a:txBody>
                  <a:tcPr marL="38100" marR="38100" marT="38100" marB="38100"/>
                </a:tc>
                <a:tc>
                  <a:txBody>
                    <a:bodyPr/>
                    <a:lstStyle/>
                    <a:p>
                      <a:pPr algn="l"/>
                      <a:r>
                        <a:rPr lang="en-US" dirty="0"/>
                        <a:t>Affects security </a:t>
                      </a:r>
                      <a:r>
                        <a:rPr lang="en-US" dirty="0" err="1"/>
                        <a:t>subdomain</a:t>
                      </a:r>
                      <a:r>
                        <a:rPr lang="en-US" dirty="0"/>
                        <a:t>.</a:t>
                      </a:r>
                    </a:p>
                    <a:p>
                      <a:pPr algn="l"/>
                      <a:r>
                        <a:rPr lang="en-US" dirty="0"/>
                        <a:t>…</a:t>
                      </a:r>
                    </a:p>
                  </a:txBody>
                  <a:tcPr marL="38100" marR="38100" marT="38100" marB="38100"/>
                </a:tc>
              </a:tr>
              <a:tr h="370840">
                <a:tc>
                  <a:txBody>
                    <a:bodyPr/>
                    <a:lstStyle/>
                    <a:p>
                      <a:pPr algn="l"/>
                      <a:r>
                        <a:rPr lang="en-US" dirty="0"/>
                        <a:t>Low</a:t>
                      </a:r>
                    </a:p>
                  </a:txBody>
                  <a:tcPr marL="38100" marR="38100" marT="38100" marB="38100"/>
                </a:tc>
                <a:tc>
                  <a:txBody>
                    <a:bodyPr/>
                    <a:lstStyle/>
                    <a:p>
                      <a:pPr algn="l"/>
                      <a:r>
                        <a:rPr lang="en-US" dirty="0"/>
                        <a:t>…</a:t>
                      </a:r>
                    </a:p>
                  </a:txBody>
                  <a:tcPr marL="38100" marR="38100" marT="38100" marB="38100"/>
                </a:tc>
                <a:tc>
                  <a:txBody>
                    <a:bodyPr/>
                    <a:lstStyle/>
                    <a:p>
                      <a:pPr algn="l"/>
                      <a:r>
                        <a:rPr lang="en-US" dirty="0"/>
                        <a:t>…</a:t>
                      </a:r>
                    </a:p>
                  </a:txBody>
                  <a:tcPr marL="38100" marR="38100" marT="38100" marB="38100"/>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Iteration 1 Requirements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8</a:t>
            </a:fld>
            <a:endParaRPr lang="en-US"/>
          </a:p>
        </p:txBody>
      </p:sp>
      <p:sp>
        <p:nvSpPr>
          <p:cNvPr id="6" name="Content Placeholder 5"/>
          <p:cNvSpPr>
            <a:spLocks noGrp="1"/>
          </p:cNvSpPr>
          <p:nvPr>
            <p:ph sz="quarter" idx="1"/>
          </p:nvPr>
        </p:nvSpPr>
        <p:spPr/>
        <p:txBody>
          <a:bodyPr>
            <a:normAutofit fontScale="92500"/>
          </a:bodyPr>
          <a:lstStyle/>
          <a:p>
            <a:pPr algn="just">
              <a:buNone/>
            </a:pPr>
            <a:r>
              <a:rPr lang="en-US" dirty="0" smtClean="0"/>
              <a:t>In our case study, iteration-1 of the elaboration phase emphasizes a range of fundamental and common OOAD skills used in building object systems. Many other skills and steps such as database design, usability engineering, and UI design are of course needed to build software, but they are out of scope in this introduction focusing on OOAD and applying the UML.</a:t>
            </a:r>
          </a:p>
          <a:p>
            <a:pPr algn="just">
              <a:buNone/>
            </a:pPr>
            <a:r>
              <a:rPr lang="en-US" dirty="0" smtClean="0"/>
              <a:t>Iteration-1 of the case study is driven by learning goals rather than true project goals. Therefore, iteration-1 is not architecture-centric or risk-driven. On a UP project, we would tackle difficult, risky things first. But in the context of helping people learn fundamental OOAD and UML, we want to start with easier topics.</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iteration 1</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9</a:t>
            </a:fld>
            <a:endParaRPr lang="en-US"/>
          </a:p>
        </p:txBody>
      </p:sp>
      <p:sp>
        <p:nvSpPr>
          <p:cNvPr id="6" name="Content Placeholder 5"/>
          <p:cNvSpPr>
            <a:spLocks noGrp="1"/>
          </p:cNvSpPr>
          <p:nvPr>
            <p:ph sz="quarter" idx="1"/>
          </p:nvPr>
        </p:nvSpPr>
        <p:spPr/>
        <p:txBody>
          <a:bodyPr>
            <a:normAutofit fontScale="92500" lnSpcReduction="20000"/>
          </a:bodyPr>
          <a:lstStyle/>
          <a:p>
            <a:pPr algn="just">
              <a:buNone/>
            </a:pPr>
            <a:r>
              <a:rPr lang="en-US" dirty="0" smtClean="0"/>
              <a:t>The requirements for the first iteration of the </a:t>
            </a:r>
            <a:r>
              <a:rPr lang="en-US" dirty="0" err="1" smtClean="0"/>
              <a:t>NextGen</a:t>
            </a:r>
            <a:r>
              <a:rPr lang="en-US" dirty="0" smtClean="0"/>
              <a:t> POS application follow:</a:t>
            </a:r>
          </a:p>
          <a:p>
            <a:pPr algn="just"/>
            <a:r>
              <a:rPr lang="en-US" dirty="0" smtClean="0"/>
              <a:t>Implement a basic, key scenario of the Process Sale use case: entering items and receiving a cash payment.</a:t>
            </a:r>
          </a:p>
          <a:p>
            <a:pPr algn="just"/>
            <a:r>
              <a:rPr lang="en-US" dirty="0" smtClean="0"/>
              <a:t>Implement a Start Up use case as necessary to support the initialization needs of the iteration.</a:t>
            </a:r>
          </a:p>
          <a:p>
            <a:pPr algn="just"/>
            <a:r>
              <a:rPr lang="en-US" dirty="0" smtClean="0"/>
              <a:t>Nothing fancy or complex is handled, just a simple happy path scenario, and the design and implementation to support it.</a:t>
            </a:r>
          </a:p>
          <a:p>
            <a:pPr algn="just"/>
            <a:r>
              <a:rPr lang="en-US" dirty="0" smtClean="0"/>
              <a:t>There is no collaboration with external services, such as a tax calculator or product database.</a:t>
            </a:r>
          </a:p>
          <a:p>
            <a:pPr algn="just"/>
            <a:r>
              <a:rPr lang="en-US" dirty="0" smtClean="0"/>
              <a:t>No complex pricing rules are applied.</a:t>
            </a:r>
          </a:p>
          <a:p>
            <a:pPr algn="just">
              <a:buNone/>
            </a:pPr>
            <a:r>
              <a:rPr lang="en-US" dirty="0" smtClean="0"/>
              <a:t>The design and implementation of the supporting UI, database, and so forth, would also be done, but is not covered in any detail.</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linds(horizont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blinds(horizontal)">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blinds(horizontal)">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blinds(horizontal)">
                                      <p:cBhvr>
                                        <p:cTn id="3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1374</TotalTime>
  <Words>6313</Words>
  <Application>Microsoft Office PowerPoint</Application>
  <PresentationFormat>On-screen Show (4:3)</PresentationFormat>
  <Paragraphs>507</Paragraphs>
  <Slides>51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53" baseType="lpstr">
      <vt:lpstr>Equity</vt:lpstr>
      <vt:lpstr>Visio</vt:lpstr>
      <vt:lpstr>Lecture 5: Domain Model</vt:lpstr>
      <vt:lpstr>Objectives:</vt:lpstr>
      <vt:lpstr>What Happened in Inception?</vt:lpstr>
      <vt:lpstr>On to Elaboration</vt:lpstr>
      <vt:lpstr>Elaboration</vt:lpstr>
      <vt:lpstr>Process: Planning the Next Iteration</vt:lpstr>
      <vt:lpstr>Process: Planning the Next Iteration</vt:lpstr>
      <vt:lpstr>Iteration 1 Requirements</vt:lpstr>
      <vt:lpstr>Case study iteration 1</vt:lpstr>
      <vt:lpstr>Case study iteration 1</vt:lpstr>
      <vt:lpstr>Incremental Development for the Same Use Case Across Iterations</vt:lpstr>
      <vt:lpstr>Domain Model</vt:lpstr>
      <vt:lpstr>What is a Domain Model?</vt:lpstr>
      <vt:lpstr>Definition: What are Two Traditional Meanings of "Domain Model"?</vt:lpstr>
      <vt:lpstr>Motivation: Lower Representational Gap with OO Modeling</vt:lpstr>
      <vt:lpstr>Guideline: How to Create a Domain Model?</vt:lpstr>
      <vt:lpstr>Guideline: How to Find Conceptual Classes?</vt:lpstr>
      <vt:lpstr>Method 2: Use a Category List</vt:lpstr>
      <vt:lpstr>Method 2: Use a Category List</vt:lpstr>
      <vt:lpstr>Method 2: Use a Category List</vt:lpstr>
      <vt:lpstr>Method 3: Finding Conceptual Classes with Noun Phrase Identification</vt:lpstr>
      <vt:lpstr>Initial POS domain model.</vt:lpstr>
      <vt:lpstr>Guideline: Report Objects - Include 'Receipt' in the Model?</vt:lpstr>
      <vt:lpstr>Guideline: A Common Mistake with Attributes vs. Classes</vt:lpstr>
      <vt:lpstr>Guideline: When to Model with 'Description' Classes?</vt:lpstr>
      <vt:lpstr>Description classes</vt:lpstr>
      <vt:lpstr>Associations</vt:lpstr>
      <vt:lpstr>Guideline: When to Show an Association?</vt:lpstr>
      <vt:lpstr>Associations</vt:lpstr>
      <vt:lpstr>Applying UML: Association Notation</vt:lpstr>
      <vt:lpstr>Applying UML: Multiplicity</vt:lpstr>
      <vt:lpstr>Multiplicity</vt:lpstr>
      <vt:lpstr>Multiplicity is context dependent</vt:lpstr>
      <vt:lpstr>Common Associations List</vt:lpstr>
      <vt:lpstr>Common Associations List</vt:lpstr>
      <vt:lpstr>Case Study: NextGen POS</vt:lpstr>
      <vt:lpstr>Attributes</vt:lpstr>
      <vt:lpstr>Applying UML: Attribute Notation</vt:lpstr>
      <vt:lpstr>Applying UML: Attribute Notation</vt:lpstr>
      <vt:lpstr>Derived Attributes</vt:lpstr>
      <vt:lpstr>What are Suitable Attribute Types?</vt:lpstr>
      <vt:lpstr>Attribute Guidelines</vt:lpstr>
      <vt:lpstr>Data Types</vt:lpstr>
      <vt:lpstr>Guideline: When to Define New Data Type Classes?</vt:lpstr>
      <vt:lpstr>Guidelines for modeling data types.</vt:lpstr>
      <vt:lpstr>Applying data type gudelines</vt:lpstr>
      <vt:lpstr>Where to Illustrate These Data Type Classes?</vt:lpstr>
      <vt:lpstr>Case Study: NextGen POS</vt:lpstr>
      <vt:lpstr>Slide 49</vt:lpstr>
      <vt:lpstr>Conclusion: Is the Domain Model Correct?</vt:lpstr>
      <vt:lpstr>Process: Iterative and Evolutionary Domain Modeling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Object Oriented Analysis and Design (OOAD)</dc:title>
  <dc:creator>Anna</dc:creator>
  <cp:lastModifiedBy>Anna</cp:lastModifiedBy>
  <cp:revision>180</cp:revision>
  <dcterms:created xsi:type="dcterms:W3CDTF">2009-02-17T10:36:19Z</dcterms:created>
  <dcterms:modified xsi:type="dcterms:W3CDTF">2009-03-09T12:49:56Z</dcterms:modified>
</cp:coreProperties>
</file>