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5"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88" autoAdjust="0"/>
    <p:restoredTop sz="94660"/>
  </p:normalViewPr>
  <p:slideViewPr>
    <p:cSldViewPr>
      <p:cViewPr varScale="1">
        <p:scale>
          <a:sx n="65" d="100"/>
          <a:sy n="65" d="100"/>
        </p:scale>
        <p:origin x="-120"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3/16/2009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981D5A-A7C6-4F41-9D11-6F259D94F032}"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981D5A-A7C6-4F41-9D11-6F259D94F032}"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981D5A-A7C6-4F41-9D11-6F259D94F03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3/16/2009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3/16/2009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3/16/2009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3/16/2009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3/16/2009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3/16/2009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3/16/2009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6: </a:t>
            </a:r>
            <a:r>
              <a:rPr b="1" smtClean="0"/>
              <a:t>System Sequence Diagrams and Operation Contracts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Definition: What is a System Operation?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fontScale="92500"/>
          </a:bodyPr>
          <a:lstStyle/>
          <a:p>
            <a:pPr algn="just"/>
            <a:r>
              <a:rPr lang="en-US" dirty="0" smtClean="0"/>
              <a:t>Operation contracts may be defined for system operations - operations that the system as a black box component offers in its public interface. System operations can be identified while sketching SSDs,. To be more precise, the SSDs show system events or I/O messages relative to the system. Input system events imply the system has system operations to handle the events, just as an OO message (a kind of event or signal) is handled by an OO method (a kind of operation).</a:t>
            </a:r>
          </a:p>
          <a:p>
            <a:pPr algn="just"/>
            <a:r>
              <a:rPr lang="en-US" dirty="0" smtClean="0"/>
              <a:t>The entire set of system operations, across all use cases, defines the public system interface, viewing the system as a single component or class. In the UML, the system as a whole can be represented as one object of a class named (for example) System.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SSD. System operations handle input system events.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pic>
        <p:nvPicPr>
          <p:cNvPr id="7" name="Picture 4" descr="SSD and Sys ops"/>
          <p:cNvPicPr>
            <a:picLocks noGrp="1" noChangeAspect="1" noChangeArrowheads="1"/>
          </p:cNvPicPr>
          <p:nvPr>
            <p:ph sz="quarter" idx="1"/>
          </p:nvPr>
        </p:nvPicPr>
        <p:blipFill>
          <a:blip r:embed="rId2"/>
          <a:srcRect/>
          <a:stretch>
            <a:fillRect/>
          </a:stretch>
        </p:blipFill>
        <p:spPr bwMode="auto">
          <a:xfrm>
            <a:off x="1371601" y="1459769"/>
            <a:ext cx="6157912" cy="408378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a:t>
            </a:r>
            <a:r>
              <a:rPr lang="en-US" b="1" dirty="0" err="1" smtClean="0"/>
              <a:t>Postconditions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a:bodyPr>
          <a:lstStyle/>
          <a:p>
            <a:pPr algn="just">
              <a:buNone/>
            </a:pPr>
            <a:r>
              <a:rPr lang="en-US" b="1" dirty="0" smtClean="0"/>
              <a:t>Definition: </a:t>
            </a:r>
            <a:r>
              <a:rPr lang="en-US" dirty="0" smtClean="0"/>
              <a:t>The </a:t>
            </a:r>
            <a:r>
              <a:rPr lang="en-US" b="1" dirty="0" err="1" smtClean="0">
                <a:hlinkClick r:id="rId2" action="ppaction://hlinkfile"/>
              </a:rPr>
              <a:t>postconditions</a:t>
            </a:r>
            <a:r>
              <a:rPr lang="en-US" dirty="0" smtClean="0"/>
              <a:t> describe changes in the state of objects in the domain model. </a:t>
            </a:r>
          </a:p>
          <a:p>
            <a:pPr algn="just">
              <a:buNone/>
            </a:pPr>
            <a:r>
              <a:rPr lang="en-US" dirty="0" err="1" smtClean="0"/>
              <a:t>Postconditions</a:t>
            </a:r>
            <a:r>
              <a:rPr lang="en-US" dirty="0" smtClean="0"/>
              <a:t> are not actions to be performed during the operation; rather, they are observations about the domain model objects that are true when the operation has finished - after the smoke has cleared.</a:t>
            </a:r>
          </a:p>
          <a:p>
            <a:pPr>
              <a:buNone/>
            </a:pPr>
            <a:r>
              <a:rPr lang="en-US" dirty="0" smtClean="0"/>
              <a:t>To summarize, the </a:t>
            </a:r>
            <a:r>
              <a:rPr lang="en-US" dirty="0" err="1" smtClean="0"/>
              <a:t>postconditions</a:t>
            </a:r>
            <a:r>
              <a:rPr lang="en-US" dirty="0" smtClean="0"/>
              <a:t> fall into these categories:</a:t>
            </a:r>
          </a:p>
          <a:p>
            <a:pPr lvl="1"/>
            <a:r>
              <a:rPr lang="en-US" dirty="0" smtClean="0"/>
              <a:t>Instance creation and deletion.</a:t>
            </a:r>
          </a:p>
          <a:p>
            <a:pPr lvl="1"/>
            <a:r>
              <a:rPr lang="en-US" dirty="0" smtClean="0"/>
              <a:t>Attribute change of value.</a:t>
            </a:r>
          </a:p>
          <a:p>
            <a:pPr lvl="1"/>
            <a:r>
              <a:rPr lang="en-US" dirty="0" smtClean="0"/>
              <a:t>Associations (to be precise, UML links) formed and broken.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Why </a:t>
            </a:r>
            <a:r>
              <a:rPr lang="en-US" b="1" dirty="0" err="1" smtClean="0"/>
              <a:t>Postconditions</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The </a:t>
            </a:r>
            <a:r>
              <a:rPr lang="en-US" dirty="0" err="1" smtClean="0"/>
              <a:t>postconditions</a:t>
            </a:r>
            <a:r>
              <a:rPr lang="en-US" dirty="0" smtClean="0"/>
              <a:t> are expressed in the context of the Domain Model objects. What instances can be created? - those from the Domain Model; What associations can be formed? - those in the Domain Model; and so on.</a:t>
            </a:r>
          </a:p>
          <a:p>
            <a:pPr algn="just"/>
            <a:r>
              <a:rPr lang="en-US" dirty="0" smtClean="0"/>
              <a:t>First, they aren't always necessary. Most often, the effect of a system operation is relatively clear to the developers by virtue of reading the use case, talking with experts, or their own knowledge. But sometimes more detail and precision is useful. Contracts offer that.</a:t>
            </a:r>
          </a:p>
          <a:p>
            <a:pPr algn="just"/>
            <a:r>
              <a:rPr lang="en-US" dirty="0" smtClean="0"/>
              <a:t>Notice that the </a:t>
            </a:r>
            <a:r>
              <a:rPr lang="en-US" dirty="0" err="1" smtClean="0"/>
              <a:t>postconditions</a:t>
            </a:r>
            <a:r>
              <a:rPr lang="en-US" dirty="0" smtClean="0"/>
              <a:t> support fine-grained detail and precision in declaring what the outcome of the operation must be. It is also possible to express this level of detail in the use cases, but undesirable - they would be too verbose and low-level detailed.</a:t>
            </a:r>
          </a:p>
          <a:p>
            <a:pPr algn="just"/>
            <a:r>
              <a:rPr lang="en-US" dirty="0" smtClean="0"/>
              <a:t>A contract is an excellent tool of requirements analysis or OOA that describes in great detail the changes required by a system operation (in terms of the domain model objects) without having to describe how they are to be </a:t>
            </a:r>
            <a:r>
              <a:rPr lang="en-US" dirty="0" err="1" smtClean="0"/>
              <a:t>achieved.In</a:t>
            </a:r>
            <a:r>
              <a:rPr lang="en-US" dirty="0" smtClean="0"/>
              <a:t> other words, the design can be deferred, and we can focus on the analysis of what must happen, rather than how it is to be accomplished.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How to Write a </a:t>
            </a:r>
            <a:r>
              <a:rPr lang="en-US" b="1" dirty="0" err="1" smtClean="0"/>
              <a:t>Postcondition</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dirty="0" smtClean="0"/>
              <a:t>Express </a:t>
            </a:r>
            <a:r>
              <a:rPr lang="en-US" dirty="0" err="1" smtClean="0"/>
              <a:t>postconditions</a:t>
            </a:r>
            <a:r>
              <a:rPr lang="en-US" dirty="0" smtClean="0"/>
              <a:t> in the past tense to emphasize they are observations about state changes that arose from an operation, not an action to happen. That's why they are called </a:t>
            </a:r>
            <a:r>
              <a:rPr lang="en-US" dirty="0" err="1" smtClean="0"/>
              <a:t>postconditions</a:t>
            </a:r>
            <a:r>
              <a:rPr lang="en-US" dirty="0" smtClean="0"/>
              <a:t>! For example:</a:t>
            </a:r>
          </a:p>
          <a:p>
            <a:r>
              <a:rPr lang="en-US" dirty="0" smtClean="0"/>
              <a:t>(better) A </a:t>
            </a:r>
            <a:r>
              <a:rPr lang="en-US" dirty="0" err="1" smtClean="0"/>
              <a:t>SalesLineItem</a:t>
            </a:r>
            <a:r>
              <a:rPr lang="en-US" dirty="0" smtClean="0"/>
              <a:t> was created.</a:t>
            </a:r>
          </a:p>
          <a:p>
            <a:pPr>
              <a:buNone/>
            </a:pPr>
            <a:r>
              <a:rPr lang="en-US" dirty="0" smtClean="0"/>
              <a:t>rather than</a:t>
            </a:r>
          </a:p>
          <a:p>
            <a:r>
              <a:rPr lang="en-US" dirty="0" smtClean="0"/>
              <a:t>(worse) Create a </a:t>
            </a:r>
            <a:r>
              <a:rPr lang="en-US" dirty="0" err="1" smtClean="0"/>
              <a:t>SalesLineItem</a:t>
            </a:r>
            <a:r>
              <a:rPr lang="en-US" dirty="0" smtClean="0"/>
              <a:t>, or, A </a:t>
            </a:r>
            <a:r>
              <a:rPr lang="en-US" dirty="0" err="1" smtClean="0"/>
              <a:t>SalesLineItem</a:t>
            </a:r>
            <a:r>
              <a:rPr lang="en-US" dirty="0" smtClean="0"/>
              <a:t> is created.</a:t>
            </a:r>
          </a:p>
          <a:p>
            <a:pPr>
              <a:buNone/>
            </a:pPr>
            <a:r>
              <a:rPr lang="en-US" b="1" dirty="0" smtClean="0"/>
              <a:t>Analogy: The Spirit of </a:t>
            </a:r>
            <a:r>
              <a:rPr lang="en-US" b="1" dirty="0" err="1" smtClean="0"/>
              <a:t>Postconditions</a:t>
            </a:r>
            <a:r>
              <a:rPr lang="en-US" b="1" dirty="0" smtClean="0"/>
              <a:t>: The Stage and Curtain</a:t>
            </a:r>
          </a:p>
          <a:p>
            <a:r>
              <a:rPr lang="en-US" dirty="0" smtClean="0"/>
              <a:t>Why write </a:t>
            </a:r>
            <a:r>
              <a:rPr lang="en-US" dirty="0" err="1" smtClean="0"/>
              <a:t>postconditions</a:t>
            </a:r>
            <a:r>
              <a:rPr lang="en-US" dirty="0" smtClean="0"/>
              <a:t> in the past tense? Think about them using the following image:</a:t>
            </a:r>
          </a:p>
          <a:p>
            <a:pPr>
              <a:buNone/>
            </a:pPr>
            <a:r>
              <a:rPr lang="en-US" dirty="0" smtClean="0"/>
              <a:t>The system and its objects are presented on a theatre stage.</a:t>
            </a:r>
          </a:p>
          <a:p>
            <a:pPr>
              <a:buNone/>
            </a:pPr>
            <a:r>
              <a:rPr lang="en-US" b="1" dirty="0" smtClean="0"/>
              <a:t>      1.  </a:t>
            </a:r>
            <a:r>
              <a:rPr lang="en-US" dirty="0" smtClean="0"/>
              <a:t>Before the operation, take a picture of the stage.</a:t>
            </a:r>
            <a:br>
              <a:rPr lang="en-US" dirty="0" smtClean="0"/>
            </a:br>
            <a:r>
              <a:rPr lang="en-US" b="1" dirty="0" smtClean="0"/>
              <a:t>2. </a:t>
            </a:r>
            <a:r>
              <a:rPr lang="en-US" dirty="0" smtClean="0"/>
              <a:t>Close the curtains on the stage, and apply the system operation (background noise of clanging, screams, and screeches…).</a:t>
            </a:r>
            <a:br>
              <a:rPr lang="en-US" dirty="0" smtClean="0"/>
            </a:br>
            <a:r>
              <a:rPr lang="en-US" b="1" dirty="0" smtClean="0"/>
              <a:t>3. </a:t>
            </a:r>
            <a:r>
              <a:rPr lang="en-US" dirty="0" smtClean="0"/>
              <a:t>Open the curtains and take a second picture.</a:t>
            </a:r>
            <a:br>
              <a:rPr lang="en-US" dirty="0" smtClean="0"/>
            </a:br>
            <a:r>
              <a:rPr lang="en-US" b="1" dirty="0" smtClean="0"/>
              <a:t>4. </a:t>
            </a:r>
            <a:r>
              <a:rPr lang="en-US" dirty="0" smtClean="0"/>
              <a:t>Compare the before and after pictures, and express as </a:t>
            </a:r>
            <a:r>
              <a:rPr lang="en-US" dirty="0" err="1" smtClean="0"/>
              <a:t>postconditions</a:t>
            </a:r>
            <a:r>
              <a:rPr lang="en-US" dirty="0" smtClean="0"/>
              <a:t> the changes in the state of the stage (A </a:t>
            </a:r>
            <a:r>
              <a:rPr lang="en-US" dirty="0" err="1" smtClean="0"/>
              <a:t>SalesLineItem</a:t>
            </a:r>
            <a:r>
              <a:rPr lang="en-US" dirty="0" smtClean="0"/>
              <a:t> was created…).</a:t>
            </a:r>
            <a:br>
              <a:rPr lang="en-US" dirty="0" smtClean="0"/>
            </a:b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When Are Contracts Useful?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Contracts may not be useful. But assuming some are useful, generating a complete and detailed set of </a:t>
            </a:r>
            <a:r>
              <a:rPr lang="en-US" dirty="0" err="1" smtClean="0"/>
              <a:t>postconditions</a:t>
            </a:r>
            <a:r>
              <a:rPr lang="en-US" dirty="0" smtClean="0"/>
              <a:t> for all system operations is not likely or necessary. In the spirit of Agile Modeling, treat their creation as an initial best guess, with the understanding they will not be complete and that "perfect" complete specifications are rarely possible or believable.</a:t>
            </a:r>
          </a:p>
          <a:p>
            <a:pPr algn="just">
              <a:buNone/>
            </a:pPr>
            <a:r>
              <a:rPr lang="en-US" dirty="0" smtClean="0"/>
              <a:t>But understanding that light analysis is realistic and skillful doesn't mean to abandon a little investigation before programming that's the other extreme of misunderstanding. In the UP, the use cases are the main repository of requirements for the project. They may provide most or all of the detail necessary to know what to do in the design, in which case, contracts are not helpful. However, there are situations where the details and complexity of required state changes are awkward or too detailed to capture in use cases.</a:t>
            </a:r>
          </a:p>
          <a:p>
            <a:pPr algn="just">
              <a:buNone/>
            </a:pPr>
            <a:r>
              <a:rPr lang="en-US" dirty="0" smtClean="0"/>
              <a:t>Our case study shows more contracts than are necessary for education. In practice, most of the details they record are obviously inferable from the use case text. On the other hand, "obvious" is a slippery concept!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How to Create and Write Contracts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sp>
        <p:nvSpPr>
          <p:cNvPr id="6" name="Content Placeholder 5"/>
          <p:cNvSpPr>
            <a:spLocks noGrp="1"/>
          </p:cNvSpPr>
          <p:nvPr>
            <p:ph sz="quarter" idx="1"/>
          </p:nvPr>
        </p:nvSpPr>
        <p:spPr/>
        <p:txBody>
          <a:bodyPr/>
          <a:lstStyle/>
          <a:p>
            <a:pPr>
              <a:buNone/>
            </a:pPr>
            <a:r>
              <a:rPr lang="en-US" dirty="0" smtClean="0"/>
              <a:t>Apply the following advice to create contracts:</a:t>
            </a:r>
          </a:p>
          <a:p>
            <a:pPr lvl="1"/>
            <a:r>
              <a:rPr lang="en-US" dirty="0" smtClean="0"/>
              <a:t>Identify system operations from the SSDs.</a:t>
            </a:r>
          </a:p>
          <a:p>
            <a:pPr lvl="1"/>
            <a:r>
              <a:rPr lang="en-US" dirty="0" smtClean="0"/>
              <a:t>For system operations that are complex and perhaps subtle in their results, or which are not clear in the use case, construct a contract.</a:t>
            </a:r>
          </a:p>
          <a:p>
            <a:pPr>
              <a:buNone/>
            </a:pPr>
            <a:r>
              <a:rPr lang="en-US" dirty="0" smtClean="0"/>
              <a:t>To describe the </a:t>
            </a:r>
            <a:r>
              <a:rPr lang="en-US" dirty="0" err="1" smtClean="0"/>
              <a:t>postconditions</a:t>
            </a:r>
            <a:r>
              <a:rPr lang="en-US" dirty="0" smtClean="0"/>
              <a:t>, use the following categories:</a:t>
            </a:r>
          </a:p>
          <a:p>
            <a:pPr lvl="1"/>
            <a:r>
              <a:rPr lang="en-US" dirty="0" smtClean="0"/>
              <a:t>instance creation and deletion</a:t>
            </a:r>
          </a:p>
          <a:p>
            <a:pPr lvl="1"/>
            <a:r>
              <a:rPr lang="en-US" dirty="0" smtClean="0"/>
              <a:t>attribute modification</a:t>
            </a:r>
          </a:p>
          <a:p>
            <a:pPr lvl="1"/>
            <a:r>
              <a:rPr lang="en-US" dirty="0" smtClean="0"/>
              <a:t>associations formed and broken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t>NextGen</a:t>
            </a:r>
            <a:r>
              <a:rPr lang="en-US" b="1" dirty="0" smtClean="0"/>
              <a:t> POS Contracts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graphicFrame>
        <p:nvGraphicFramePr>
          <p:cNvPr id="7" name="Content Placeholder 6"/>
          <p:cNvGraphicFramePr>
            <a:graphicFrameLocks noGrp="1"/>
          </p:cNvGraphicFramePr>
          <p:nvPr>
            <p:ph sz="quarter" idx="1"/>
          </p:nvPr>
        </p:nvGraphicFramePr>
        <p:xfrm>
          <a:off x="914400" y="1447800"/>
          <a:ext cx="7772400" cy="2950210"/>
        </p:xfrm>
        <a:graphic>
          <a:graphicData uri="http://schemas.openxmlformats.org/drawingml/2006/table">
            <a:tbl>
              <a:tblPr firstRow="1" bandRow="1">
                <a:tableStyleId>{2D5ABB26-0587-4C30-8999-92F81FD0307C}</a:tableStyleId>
              </a:tblPr>
              <a:tblGrid>
                <a:gridCol w="3886200"/>
                <a:gridCol w="3886200"/>
              </a:tblGrid>
              <a:tr h="370840">
                <a:tc>
                  <a:txBody>
                    <a:bodyPr/>
                    <a:lstStyle/>
                    <a:p>
                      <a:r>
                        <a:rPr lang="en-US" b="1" dirty="0"/>
                        <a:t>Contract CO1: </a:t>
                      </a:r>
                      <a:r>
                        <a:rPr lang="en-US" b="1" dirty="0" err="1"/>
                        <a:t>makeNewSale</a:t>
                      </a:r>
                      <a:endParaRPr lang="en-US" b="1" dirty="0"/>
                    </a:p>
                  </a:txBody>
                  <a:tcPr marL="0" marR="0" marT="0" marB="0"/>
                </a:tc>
                <a:tc>
                  <a:txBody>
                    <a:bodyPr/>
                    <a:lstStyle/>
                    <a:p>
                      <a:endParaRPr lang="en-US" dirty="0"/>
                    </a:p>
                  </a:txBody>
                  <a:tcPr/>
                </a:tc>
              </a:tr>
              <a:tr h="370840">
                <a:tc>
                  <a:txBody>
                    <a:bodyPr/>
                    <a:lstStyle/>
                    <a:p>
                      <a:pPr algn="l"/>
                      <a:r>
                        <a:rPr lang="en-US" dirty="0"/>
                        <a:t>Operation:</a:t>
                      </a:r>
                    </a:p>
                  </a:txBody>
                  <a:tcPr marL="47625" marR="47625" marT="47625" marB="47625"/>
                </a:tc>
                <a:tc>
                  <a:txBody>
                    <a:bodyPr/>
                    <a:lstStyle/>
                    <a:p>
                      <a:pPr algn="l"/>
                      <a:r>
                        <a:rPr lang="en-US" dirty="0" err="1"/>
                        <a:t>makeNewSale</a:t>
                      </a:r>
                      <a:r>
                        <a:rPr lang="en-US" dirty="0"/>
                        <a:t>()</a:t>
                      </a:r>
                    </a:p>
                  </a:txBody>
                  <a:tcPr marL="47625" marR="47625" marT="47625" marB="47625"/>
                </a:tc>
              </a:tr>
              <a:tr h="370840">
                <a:tc>
                  <a:txBody>
                    <a:bodyPr/>
                    <a:lstStyle/>
                    <a:p>
                      <a:pPr algn="l"/>
                      <a:r>
                        <a:rPr lang="en-US"/>
                        <a:t>Cross References:</a:t>
                      </a:r>
                    </a:p>
                  </a:txBody>
                  <a:tcPr marL="47625" marR="47625" marT="47625" marB="47625"/>
                </a:tc>
                <a:tc>
                  <a:txBody>
                    <a:bodyPr/>
                    <a:lstStyle/>
                    <a:p>
                      <a:pPr algn="l"/>
                      <a:r>
                        <a:rPr lang="en-US" dirty="0"/>
                        <a:t>Use Cases: Process Sale</a:t>
                      </a:r>
                    </a:p>
                  </a:txBody>
                  <a:tcPr marL="47625" marR="47625" marT="47625" marB="47625"/>
                </a:tc>
              </a:tr>
              <a:tr h="370840">
                <a:tc>
                  <a:txBody>
                    <a:bodyPr/>
                    <a:lstStyle/>
                    <a:p>
                      <a:pPr algn="l"/>
                      <a:r>
                        <a:rPr lang="en-US"/>
                        <a:t>Preconditions:</a:t>
                      </a:r>
                    </a:p>
                  </a:txBody>
                  <a:tcPr marL="47625" marR="47625" marT="47625" marB="47625"/>
                </a:tc>
                <a:tc>
                  <a:txBody>
                    <a:bodyPr/>
                    <a:lstStyle/>
                    <a:p>
                      <a:pPr algn="l"/>
                      <a:r>
                        <a:rPr lang="en-US" dirty="0"/>
                        <a:t>none</a:t>
                      </a:r>
                    </a:p>
                  </a:txBody>
                  <a:tcPr marL="47625" marR="47625" marT="47625" marB="47625"/>
                </a:tc>
              </a:tr>
              <a:tr h="370840">
                <a:tc>
                  <a:txBody>
                    <a:bodyPr/>
                    <a:lstStyle/>
                    <a:p>
                      <a:pPr algn="l"/>
                      <a:r>
                        <a:rPr lang="en-US" dirty="0" err="1"/>
                        <a:t>Postconditions</a:t>
                      </a:r>
                      <a:r>
                        <a:rPr lang="en-US" dirty="0"/>
                        <a:t>:</a:t>
                      </a:r>
                    </a:p>
                  </a:txBody>
                  <a:tcPr marL="47625" marR="47625" marT="47625" marB="47625"/>
                </a:tc>
                <a:tc>
                  <a:txBody>
                    <a:bodyPr/>
                    <a:lstStyle/>
                    <a:p>
                      <a:pPr algn="l"/>
                      <a:r>
                        <a:rPr lang="en-US" dirty="0"/>
                        <a:t>- A Sale instance s was created (instance creation).</a:t>
                      </a:r>
                    </a:p>
                    <a:p>
                      <a:pPr algn="l"/>
                      <a:r>
                        <a:rPr lang="en-US" dirty="0"/>
                        <a:t>- s was associated with a Register (association formed).</a:t>
                      </a:r>
                    </a:p>
                    <a:p>
                      <a:pPr algn="l"/>
                      <a:r>
                        <a:rPr lang="en-US" dirty="0"/>
                        <a:t>- Attributes of s were initialized.</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t>NextGen</a:t>
            </a:r>
            <a:r>
              <a:rPr lang="en-US" b="1" dirty="0" smtClean="0"/>
              <a:t> POS Contracts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18</a:t>
            </a:fld>
            <a:endParaRPr lang="en-US"/>
          </a:p>
        </p:txBody>
      </p:sp>
      <p:graphicFrame>
        <p:nvGraphicFramePr>
          <p:cNvPr id="7" name="Content Placeholder 6"/>
          <p:cNvGraphicFramePr>
            <a:graphicFrameLocks noGrp="1"/>
          </p:cNvGraphicFramePr>
          <p:nvPr>
            <p:ph sz="quarter" idx="1"/>
          </p:nvPr>
        </p:nvGraphicFramePr>
        <p:xfrm>
          <a:off x="914400" y="1447800"/>
          <a:ext cx="7772400" cy="2127250"/>
        </p:xfrm>
        <a:graphic>
          <a:graphicData uri="http://schemas.openxmlformats.org/drawingml/2006/table">
            <a:tbl>
              <a:tblPr firstRow="1" bandRow="1">
                <a:tableStyleId>{2D5ABB26-0587-4C30-8999-92F81FD0307C}</a:tableStyleId>
              </a:tblPr>
              <a:tblGrid>
                <a:gridCol w="3886200"/>
                <a:gridCol w="3886200"/>
              </a:tblGrid>
              <a:tr h="370840">
                <a:tc>
                  <a:txBody>
                    <a:bodyPr/>
                    <a:lstStyle/>
                    <a:p>
                      <a:r>
                        <a:rPr lang="en-US" b="1" dirty="0"/>
                        <a:t>Contract CO3: </a:t>
                      </a:r>
                      <a:r>
                        <a:rPr lang="en-US" b="1" dirty="0" err="1"/>
                        <a:t>endSale</a:t>
                      </a:r>
                      <a:endParaRPr lang="en-US" b="1" dirty="0"/>
                    </a:p>
                  </a:txBody>
                  <a:tcPr marL="0" marR="0" marT="0" marB="0"/>
                </a:tc>
                <a:tc>
                  <a:txBody>
                    <a:bodyPr/>
                    <a:lstStyle/>
                    <a:p>
                      <a:endParaRPr lang="en-US" dirty="0"/>
                    </a:p>
                  </a:txBody>
                  <a:tcPr/>
                </a:tc>
              </a:tr>
              <a:tr h="370840">
                <a:tc>
                  <a:txBody>
                    <a:bodyPr/>
                    <a:lstStyle/>
                    <a:p>
                      <a:pPr algn="l"/>
                      <a:r>
                        <a:rPr lang="en-US" dirty="0"/>
                        <a:t>Operation:</a:t>
                      </a:r>
                    </a:p>
                  </a:txBody>
                  <a:tcPr marL="47625" marR="47625" marT="47625" marB="47625"/>
                </a:tc>
                <a:tc>
                  <a:txBody>
                    <a:bodyPr/>
                    <a:lstStyle/>
                    <a:p>
                      <a:pPr algn="l"/>
                      <a:r>
                        <a:rPr lang="en-US" dirty="0" err="1"/>
                        <a:t>endSale</a:t>
                      </a:r>
                      <a:r>
                        <a:rPr lang="en-US" dirty="0"/>
                        <a:t>()</a:t>
                      </a:r>
                    </a:p>
                  </a:txBody>
                  <a:tcPr marL="47625" marR="47625" marT="47625" marB="47625"/>
                </a:tc>
              </a:tr>
              <a:tr h="370840">
                <a:tc>
                  <a:txBody>
                    <a:bodyPr/>
                    <a:lstStyle/>
                    <a:p>
                      <a:pPr algn="l"/>
                      <a:r>
                        <a:rPr lang="en-US"/>
                        <a:t>Cross References:</a:t>
                      </a:r>
                    </a:p>
                  </a:txBody>
                  <a:tcPr marL="47625" marR="47625" marT="47625" marB="47625"/>
                </a:tc>
                <a:tc>
                  <a:txBody>
                    <a:bodyPr/>
                    <a:lstStyle/>
                    <a:p>
                      <a:pPr algn="l"/>
                      <a:r>
                        <a:rPr lang="en-US" dirty="0"/>
                        <a:t>Use Cases: Process Sale</a:t>
                      </a:r>
                    </a:p>
                  </a:txBody>
                  <a:tcPr marL="47625" marR="47625" marT="47625" marB="47625"/>
                </a:tc>
              </a:tr>
              <a:tr h="370840">
                <a:tc>
                  <a:txBody>
                    <a:bodyPr/>
                    <a:lstStyle/>
                    <a:p>
                      <a:pPr algn="l"/>
                      <a:r>
                        <a:rPr lang="en-US"/>
                        <a:t>Preconditions:</a:t>
                      </a:r>
                    </a:p>
                  </a:txBody>
                  <a:tcPr marL="47625" marR="47625" marT="47625" marB="47625"/>
                </a:tc>
                <a:tc>
                  <a:txBody>
                    <a:bodyPr/>
                    <a:lstStyle/>
                    <a:p>
                      <a:pPr algn="l"/>
                      <a:r>
                        <a:rPr lang="en-US" dirty="0"/>
                        <a:t>There is a sale underway.</a:t>
                      </a:r>
                    </a:p>
                  </a:txBody>
                  <a:tcPr marL="47625" marR="47625" marT="47625" marB="47625"/>
                </a:tc>
              </a:tr>
              <a:tr h="370840">
                <a:tc>
                  <a:txBody>
                    <a:bodyPr/>
                    <a:lstStyle/>
                    <a:p>
                      <a:pPr algn="l"/>
                      <a:r>
                        <a:rPr lang="en-US"/>
                        <a:t>Postconditions:</a:t>
                      </a:r>
                    </a:p>
                  </a:txBody>
                  <a:tcPr marL="47625" marR="47625" marT="47625" marB="47625"/>
                </a:tc>
                <a:tc>
                  <a:txBody>
                    <a:bodyPr/>
                    <a:lstStyle/>
                    <a:p>
                      <a:pPr algn="l"/>
                      <a:r>
                        <a:rPr lang="en-US" dirty="0"/>
                        <a:t>- </a:t>
                      </a:r>
                      <a:r>
                        <a:rPr lang="en-US" dirty="0" err="1"/>
                        <a:t>Sale.isComplete</a:t>
                      </a:r>
                      <a:r>
                        <a:rPr lang="en-US" dirty="0"/>
                        <a:t> became true (attribute modification).</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t>NextGen</a:t>
            </a:r>
            <a:r>
              <a:rPr lang="en-US" b="1" dirty="0" smtClean="0"/>
              <a:t> POS Contracts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graphicFrame>
        <p:nvGraphicFramePr>
          <p:cNvPr id="7" name="Content Placeholder 6"/>
          <p:cNvGraphicFramePr>
            <a:graphicFrameLocks noGrp="1"/>
          </p:cNvGraphicFramePr>
          <p:nvPr>
            <p:ph sz="quarter" idx="1"/>
          </p:nvPr>
        </p:nvGraphicFramePr>
        <p:xfrm>
          <a:off x="914400" y="1447800"/>
          <a:ext cx="7772400" cy="4047490"/>
        </p:xfrm>
        <a:graphic>
          <a:graphicData uri="http://schemas.openxmlformats.org/drawingml/2006/table">
            <a:tbl>
              <a:tblPr firstRow="1" bandRow="1">
                <a:tableStyleId>{2D5ABB26-0587-4C30-8999-92F81FD0307C}</a:tableStyleId>
              </a:tblPr>
              <a:tblGrid>
                <a:gridCol w="3886200"/>
                <a:gridCol w="3886200"/>
              </a:tblGrid>
              <a:tr h="370840">
                <a:tc>
                  <a:txBody>
                    <a:bodyPr/>
                    <a:lstStyle/>
                    <a:p>
                      <a:r>
                        <a:rPr lang="en-US" b="1" dirty="0"/>
                        <a:t>Contract CO4: </a:t>
                      </a:r>
                      <a:r>
                        <a:rPr lang="en-US" b="1" dirty="0" err="1"/>
                        <a:t>makePayment</a:t>
                      </a:r>
                      <a:endParaRPr lang="en-US" b="1" dirty="0"/>
                    </a:p>
                  </a:txBody>
                  <a:tcPr marL="0" marR="0" marT="0" marB="0"/>
                </a:tc>
                <a:tc>
                  <a:txBody>
                    <a:bodyPr/>
                    <a:lstStyle/>
                    <a:p>
                      <a:endParaRPr lang="en-US" dirty="0"/>
                    </a:p>
                  </a:txBody>
                  <a:tcPr/>
                </a:tc>
              </a:tr>
              <a:tr h="370840">
                <a:tc>
                  <a:txBody>
                    <a:bodyPr/>
                    <a:lstStyle/>
                    <a:p>
                      <a:pPr algn="l"/>
                      <a:r>
                        <a:rPr lang="en-US"/>
                        <a:t>Operation:</a:t>
                      </a:r>
                    </a:p>
                  </a:txBody>
                  <a:tcPr marL="47625" marR="47625" marT="47625" marB="47625"/>
                </a:tc>
                <a:tc>
                  <a:txBody>
                    <a:bodyPr/>
                    <a:lstStyle/>
                    <a:p>
                      <a:pPr algn="l"/>
                      <a:r>
                        <a:rPr lang="en-US" dirty="0" err="1"/>
                        <a:t>makePayment</a:t>
                      </a:r>
                      <a:r>
                        <a:rPr lang="en-US" dirty="0"/>
                        <a:t>( amount: Money )</a:t>
                      </a:r>
                    </a:p>
                  </a:txBody>
                  <a:tcPr marL="47625" marR="47625" marT="47625" marB="47625"/>
                </a:tc>
              </a:tr>
              <a:tr h="370840">
                <a:tc>
                  <a:txBody>
                    <a:bodyPr/>
                    <a:lstStyle/>
                    <a:p>
                      <a:pPr algn="l"/>
                      <a:r>
                        <a:rPr lang="en-US"/>
                        <a:t>Cross References:</a:t>
                      </a:r>
                    </a:p>
                  </a:txBody>
                  <a:tcPr marL="47625" marR="47625" marT="47625" marB="47625"/>
                </a:tc>
                <a:tc>
                  <a:txBody>
                    <a:bodyPr/>
                    <a:lstStyle/>
                    <a:p>
                      <a:pPr algn="l"/>
                      <a:r>
                        <a:rPr lang="en-US" dirty="0"/>
                        <a:t>Use Cases: Process Sale</a:t>
                      </a:r>
                    </a:p>
                  </a:txBody>
                  <a:tcPr marL="47625" marR="47625" marT="47625" marB="47625"/>
                </a:tc>
              </a:tr>
              <a:tr h="370840">
                <a:tc>
                  <a:txBody>
                    <a:bodyPr/>
                    <a:lstStyle/>
                    <a:p>
                      <a:pPr algn="l"/>
                      <a:r>
                        <a:rPr lang="en-US"/>
                        <a:t>Preconditions:</a:t>
                      </a:r>
                    </a:p>
                  </a:txBody>
                  <a:tcPr marL="47625" marR="47625" marT="47625" marB="47625"/>
                </a:tc>
                <a:tc>
                  <a:txBody>
                    <a:bodyPr/>
                    <a:lstStyle/>
                    <a:p>
                      <a:pPr algn="l"/>
                      <a:r>
                        <a:rPr lang="en-US" dirty="0"/>
                        <a:t>There is a sale underway.</a:t>
                      </a:r>
                    </a:p>
                  </a:txBody>
                  <a:tcPr marL="47625" marR="47625" marT="47625" marB="47625"/>
                </a:tc>
              </a:tr>
              <a:tr h="370840">
                <a:tc>
                  <a:txBody>
                    <a:bodyPr/>
                    <a:lstStyle/>
                    <a:p>
                      <a:pPr algn="l"/>
                      <a:r>
                        <a:rPr lang="en-US" dirty="0" err="1"/>
                        <a:t>Postconditions</a:t>
                      </a:r>
                      <a:r>
                        <a:rPr lang="en-US" dirty="0"/>
                        <a:t>:</a:t>
                      </a:r>
                    </a:p>
                  </a:txBody>
                  <a:tcPr marL="47625" marR="47625" marT="47625" marB="47625"/>
                </a:tc>
                <a:tc>
                  <a:txBody>
                    <a:bodyPr/>
                    <a:lstStyle/>
                    <a:p>
                      <a:pPr algn="l"/>
                      <a:r>
                        <a:rPr lang="en-US" dirty="0"/>
                        <a:t>- A Payment instance p was created (instance creation).</a:t>
                      </a:r>
                    </a:p>
                    <a:p>
                      <a:pPr algn="l"/>
                      <a:r>
                        <a:rPr lang="en-US" dirty="0"/>
                        <a:t>- </a:t>
                      </a:r>
                      <a:r>
                        <a:rPr lang="en-US" dirty="0" err="1"/>
                        <a:t>p.amountTendered</a:t>
                      </a:r>
                      <a:r>
                        <a:rPr lang="en-US" dirty="0"/>
                        <a:t> became amount (attribute modification).</a:t>
                      </a:r>
                    </a:p>
                    <a:p>
                      <a:pPr algn="l"/>
                      <a:r>
                        <a:rPr lang="en-US" dirty="0"/>
                        <a:t>- p was associated with the current Sale (association formed).</a:t>
                      </a:r>
                    </a:p>
                    <a:p>
                      <a:pPr algn="l"/>
                      <a:r>
                        <a:rPr lang="en-US" dirty="0"/>
                        <a:t>- The current Sale was associated with the Store (association formed); (to add it to the historical log of completed sales)</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3/16/2009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Identify system events.</a:t>
            </a:r>
          </a:p>
          <a:p>
            <a:r>
              <a:rPr lang="en-US" dirty="0" smtClean="0"/>
              <a:t>Create system sequence diagrams for use case scenarios.</a:t>
            </a:r>
          </a:p>
          <a:p>
            <a:r>
              <a:rPr lang="en-US" dirty="0" smtClean="0"/>
              <a:t>Define system operations.</a:t>
            </a:r>
          </a:p>
          <a:p>
            <a:r>
              <a:rPr lang="en-US" dirty="0" smtClean="0"/>
              <a:t>Create contracts for system operations.</a:t>
            </a:r>
          </a:p>
          <a:p>
            <a:pPr algn="just">
              <a:buNone/>
            </a:pPr>
            <a:endParaRPr lang="en-US" dirty="0" smtClean="0"/>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Guideline: Should We Update the Domain Model?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It's common during the creation of the contracts to discover the need to record new conceptual classes, attributes, or associations in the domain model. Do not be limited to the prior definition of the domain model; enhance it as you make new discoveries while thinking through operation contracts.</a:t>
            </a:r>
          </a:p>
          <a:p>
            <a:pPr algn="just">
              <a:buNone/>
            </a:pPr>
            <a:r>
              <a:rPr lang="en-US" dirty="0" smtClean="0"/>
              <a:t>In iterative and evolutionary methods (and reflecting the reality of software projects), all analysis and design artifacts are considered partial and imperfect, and evolve in response to new discoveries.</a:t>
            </a:r>
          </a:p>
          <a:p>
            <a:pPr algn="just">
              <a:buNone/>
            </a:pPr>
            <a:r>
              <a:rPr lang="en-US" dirty="0" smtClean="0"/>
              <a:t>There is at least one point suggested by these contracts that is not yet represented in the domain model: completion of item entry to the sale. The </a:t>
            </a:r>
            <a:r>
              <a:rPr lang="en-US" dirty="0" err="1" smtClean="0"/>
              <a:t>endSale</a:t>
            </a:r>
            <a:r>
              <a:rPr lang="en-US" dirty="0" smtClean="0"/>
              <a:t> specification modifies it, and it is probably a good idea later during design work for the </a:t>
            </a:r>
            <a:r>
              <a:rPr lang="en-US" dirty="0" err="1" smtClean="0"/>
              <a:t>makePayment</a:t>
            </a:r>
            <a:r>
              <a:rPr lang="en-US" dirty="0" smtClean="0"/>
              <a:t> operation to test it, to disallow payments until a sale is complete (meaning, no more items to add).</a:t>
            </a:r>
          </a:p>
          <a:p>
            <a:pPr>
              <a:buNone/>
            </a:pPr>
            <a:r>
              <a:rPr lang="en-US" dirty="0" smtClean="0"/>
              <a:t>One way to represent this information is with an </a:t>
            </a:r>
            <a:r>
              <a:rPr lang="en-US" dirty="0" err="1" smtClean="0"/>
              <a:t>isComplete</a:t>
            </a:r>
            <a:r>
              <a:rPr lang="en-US" dirty="0" smtClean="0"/>
              <a:t> attribute in the Sale. There are alternatives, especially considered during design work. One technique is called the State pattern. Another is the use of "session" objects that track the state of a session and disallow out-of-order operations; </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Operation Contracts Within the UP</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21</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dirty="0" smtClean="0"/>
              <a:t>A pre- and </a:t>
            </a:r>
            <a:r>
              <a:rPr lang="en-US" dirty="0" err="1" smtClean="0"/>
              <a:t>postcondition</a:t>
            </a:r>
            <a:r>
              <a:rPr lang="en-US" dirty="0" smtClean="0"/>
              <a:t> contract is a well-known style to specify an operation in the UML. In the UML, operations exists at many levels, from System down to fine-grained classes, such as Sale. Operation contracts for the System level are part of the Use-Case Model, although they were not formally highlighted in the original RUP or UP documentation; </a:t>
            </a:r>
          </a:p>
          <a:p>
            <a:pPr>
              <a:buNone/>
            </a:pPr>
            <a:r>
              <a:rPr lang="en-US" b="1" dirty="0" smtClean="0"/>
              <a:t>Phases</a:t>
            </a:r>
          </a:p>
          <a:p>
            <a:r>
              <a:rPr lang="en-US" dirty="0" smtClean="0"/>
              <a:t>Inception - Contracts are not motivated during inception. They are too detailed.</a:t>
            </a:r>
          </a:p>
          <a:p>
            <a:pPr algn="just"/>
            <a:r>
              <a:rPr lang="en-US" dirty="0" smtClean="0"/>
              <a:t>Elaboration - If used at all, most contracts will be written during elaboration, when most use cases are written. Only write contracts for the most complex and subtle system operations.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Sequence Diagram</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normAutofit fontScale="70000" lnSpcReduction="20000"/>
          </a:bodyPr>
          <a:lstStyle/>
          <a:p>
            <a:pPr algn="just">
              <a:buNone/>
            </a:pPr>
            <a:r>
              <a:rPr lang="en-US" dirty="0" smtClean="0"/>
              <a:t>A system sequence diagram (SSD) is a fast and easily created artifact that illustrates input and output events related to the systems under discussion. They are input to operation contracts and most importantly object design.</a:t>
            </a:r>
          </a:p>
          <a:p>
            <a:pPr algn="just">
              <a:buNone/>
            </a:pPr>
            <a:r>
              <a:rPr lang="en-US" dirty="0" smtClean="0"/>
              <a:t>Use cases describe how external actors interact with the software system we are interested in creating. During this interaction an actor generates system events to a system, usually requesting some system operation to handle the event. For example, when a cashier enters an item's ID, the cashier is requesting the POS system to record that item's sale (the </a:t>
            </a:r>
            <a:r>
              <a:rPr lang="en-US" dirty="0" err="1" smtClean="0"/>
              <a:t>enterItem</a:t>
            </a:r>
            <a:r>
              <a:rPr lang="en-US" dirty="0" smtClean="0"/>
              <a:t> event). That event initiates an operation upon the system. The use case text implies the </a:t>
            </a:r>
            <a:r>
              <a:rPr lang="en-US" dirty="0" err="1" smtClean="0"/>
              <a:t>enterItem</a:t>
            </a:r>
            <a:r>
              <a:rPr lang="en-US" dirty="0" smtClean="0"/>
              <a:t> event, and the SSD makes it concrete and explicit.</a:t>
            </a:r>
          </a:p>
          <a:p>
            <a:pPr algn="just">
              <a:buNone/>
            </a:pPr>
            <a:r>
              <a:rPr lang="en-US" dirty="0" smtClean="0"/>
              <a:t>The UML contains notation in the form of sequence diagrams to illustrate events from external actors to a system. A system sequence diagram is a picture that shows, for one particular scenario of a use case, the events that external actors generate, their order, and inter-system events. All systems are treated as a black box; the emphasis of the diagram is events that cross the system boundary from actors to systems.</a:t>
            </a:r>
          </a:p>
          <a:p>
            <a:pPr algn="just">
              <a:buNone/>
            </a:pPr>
            <a:r>
              <a:rPr lang="en-US" b="1" dirty="0" smtClean="0"/>
              <a:t>Guideline: </a:t>
            </a:r>
            <a:r>
              <a:rPr lang="en-US" dirty="0" smtClean="0"/>
              <a:t>Draw an SSD for a main success scenario of each use case, and frequent or complex alternative scenarios.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t>NextGen</a:t>
            </a:r>
            <a:r>
              <a:rPr lang="en-US" b="1" dirty="0" smtClean="0"/>
              <a:t> SSD</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pic>
        <p:nvPicPr>
          <p:cNvPr id="9" name="Picture 4" descr="Use case-Seq Dgm"/>
          <p:cNvPicPr>
            <a:picLocks noGrp="1" noChangeAspect="1" noChangeArrowheads="1"/>
          </p:cNvPicPr>
          <p:nvPr>
            <p:ph sz="quarter" idx="1"/>
          </p:nvPr>
        </p:nvPicPr>
        <p:blipFill>
          <a:blip r:embed="rId2"/>
          <a:srcRect/>
          <a:stretch>
            <a:fillRect/>
          </a:stretch>
        </p:blipFill>
        <p:spPr bwMode="auto">
          <a:xfrm>
            <a:off x="1099338" y="1524000"/>
            <a:ext cx="6596862" cy="3938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Why Draw an SSD?</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fontScale="77500" lnSpcReduction="20000"/>
          </a:bodyPr>
          <a:lstStyle/>
          <a:p>
            <a:pPr algn="just">
              <a:buNone/>
            </a:pPr>
            <a:r>
              <a:rPr lang="en-US" dirty="0" smtClean="0"/>
              <a:t>An interesting and useful question in software design is this: What events are coming in to our system? Why? Because we have to design the software to handle these events (from the mouse, keyboard, another system, …) and execute a response. Basically, a software system reacts to three things: 1) external events from actors (humans or computers), 2) timer events, and 3) faults or exceptions (which are often from external sources).</a:t>
            </a:r>
          </a:p>
          <a:p>
            <a:pPr algn="just">
              <a:buNone/>
            </a:pPr>
            <a:r>
              <a:rPr lang="en-US" dirty="0" smtClean="0"/>
              <a:t>Therefore, it is useful to know what, precisely, are the external input </a:t>
            </a:r>
            <a:r>
              <a:rPr lang="en-US" dirty="0" err="1" smtClean="0"/>
              <a:t>eventsthe</a:t>
            </a:r>
            <a:r>
              <a:rPr lang="en-US" dirty="0" smtClean="0"/>
              <a:t> system events. They are an important part of analyzing system behavior.</a:t>
            </a:r>
          </a:p>
          <a:p>
            <a:pPr algn="just">
              <a:buNone/>
            </a:pPr>
            <a:r>
              <a:rPr lang="en-US" dirty="0" smtClean="0"/>
              <a:t>You may be familiar with the idea of identifying the messages that go into one software object. But this concept is useful at higher levels of components, including the entire system viewed (abstractly) as one thing or object.</a:t>
            </a:r>
          </a:p>
          <a:p>
            <a:pPr algn="just">
              <a:buNone/>
            </a:pPr>
            <a:r>
              <a:rPr lang="en-US" dirty="0" smtClean="0"/>
              <a:t>Before proceeding to a detailed design of how a software application will work, it is useful to investigate and define its behavior as a "black box." System behavior is a description of what a system does, without explaining how it does it. One part of that description is a system sequence diagram. Other parts include the use cases and system operation contracts (to be discussed later).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Iterative and Evolutionary SSDs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62500" lnSpcReduction="20000"/>
          </a:bodyPr>
          <a:lstStyle/>
          <a:p>
            <a:pPr algn="just">
              <a:buNone/>
            </a:pPr>
            <a:r>
              <a:rPr lang="en-US" dirty="0" smtClean="0"/>
              <a:t>Don't create SSDs for all scenarios, unless you are using an estimation technique (such as function point counting) that requires identification of all system operations. Rather, draw them only for the scenarios chosen for the next iteration. And, they shouldn't take long to sketch - perhaps a few minutes or a half hour. SSDs are also very useful when you want to understand the interface and collaborations of existing systems, or to document the architecture.</a:t>
            </a:r>
          </a:p>
          <a:p>
            <a:pPr algn="just">
              <a:buNone/>
            </a:pPr>
            <a:r>
              <a:rPr lang="en-US" b="1" dirty="0" smtClean="0"/>
              <a:t>SSDs Within the UP</a:t>
            </a:r>
          </a:p>
          <a:p>
            <a:pPr algn="just">
              <a:buNone/>
            </a:pPr>
            <a:r>
              <a:rPr lang="en-US" dirty="0" smtClean="0"/>
              <a:t>SSDs are part of the Use-Case Model - a visualization of the interactions implied in the scenarios of use cases. SSDs were not explicitly mentioned in the original UP description, although the UP creators are aware of and understand the usefulness of such diagrams. But the UP, being very flexible, encourages the inclusion of any and all artifacts and practices that add value.</a:t>
            </a:r>
          </a:p>
          <a:p>
            <a:pPr algn="just">
              <a:buNone/>
            </a:pPr>
            <a:r>
              <a:rPr lang="en-US" b="1" dirty="0" smtClean="0"/>
              <a:t>UP Phases</a:t>
            </a:r>
          </a:p>
          <a:p>
            <a:pPr algn="just"/>
            <a:r>
              <a:rPr lang="en-US" dirty="0" smtClean="0"/>
              <a:t>SSDs are not usually motivated in inception, unless you are doing rough estimating (don't expect inception estimating to be reliable) involving a technique that is based on identifying system operations, such as function points or COCOMO II.</a:t>
            </a:r>
          </a:p>
          <a:p>
            <a:pPr algn="just"/>
            <a:r>
              <a:rPr lang="en-US" dirty="0" smtClean="0"/>
              <a:t>Most SSDs are created during elaboration, when it is useful to identify the details of the system events to clarify what major operations the system must be designed to handle, write system operation contracts, and possibly to support estimation (for example, </a:t>
            </a:r>
            <a:r>
              <a:rPr lang="en-US" dirty="0" err="1" smtClean="0"/>
              <a:t>macroestimation</a:t>
            </a:r>
            <a:r>
              <a:rPr lang="en-US" dirty="0" smtClean="0"/>
              <a:t> with unadjusted function points and COCOMO II).</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Contracts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sp>
        <p:nvSpPr>
          <p:cNvPr id="6" name="Content Placeholder 5"/>
          <p:cNvSpPr>
            <a:spLocks noGrp="1"/>
          </p:cNvSpPr>
          <p:nvPr>
            <p:ph sz="quarter" idx="1"/>
          </p:nvPr>
        </p:nvSpPr>
        <p:spPr/>
        <p:txBody>
          <a:bodyPr>
            <a:normAutofit lnSpcReduction="10000"/>
          </a:bodyPr>
          <a:lstStyle/>
          <a:p>
            <a:pPr algn="just">
              <a:buNone/>
            </a:pPr>
            <a:r>
              <a:rPr lang="en-US" dirty="0" smtClean="0"/>
              <a:t>Use cases or system features are the main ways in the UP to describe system behavior, and are usually sufficient. Sometimes a more detailed or precise description of system behavior has value. Operation contracts use a pre- and post-condition form to describe detailed changes to objects in a domain model, as the result of a system operation. A domain model is the most common OOA model, but operation contracts and state models can also be useful OOA-related artifacts.</a:t>
            </a:r>
          </a:p>
          <a:p>
            <a:pPr algn="just">
              <a:buNone/>
            </a:pPr>
            <a:r>
              <a:rPr lang="en-US" dirty="0" smtClean="0"/>
              <a:t>Operation contracts may be considered part of the UP Use-Case Model because they provide more analysis detail on the effect of the system operations implied in the use cases.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lstStyle/>
          <a:p>
            <a:pPr>
              <a:buNone/>
            </a:pPr>
            <a:r>
              <a:rPr lang="en-US" sz="2000" dirty="0" smtClean="0"/>
              <a:t>Here's an operation contract for the </a:t>
            </a:r>
            <a:r>
              <a:rPr lang="en-US" sz="2000" dirty="0" err="1" smtClean="0"/>
              <a:t>enterItem</a:t>
            </a:r>
            <a:r>
              <a:rPr lang="en-US" sz="2000" dirty="0" smtClean="0"/>
              <a:t> system operation. The critical element is the </a:t>
            </a:r>
            <a:r>
              <a:rPr lang="en-US" sz="2000" dirty="0" err="1" smtClean="0"/>
              <a:t>postconditions</a:t>
            </a:r>
            <a:r>
              <a:rPr lang="en-US" sz="2000" dirty="0" smtClean="0"/>
              <a:t>; the other parts are useful but less important.</a:t>
            </a:r>
          </a:p>
          <a:p>
            <a:endParaRPr lang="en-US" dirty="0"/>
          </a:p>
        </p:txBody>
      </p:sp>
      <p:graphicFrame>
        <p:nvGraphicFramePr>
          <p:cNvPr id="7" name="Table 6"/>
          <p:cNvGraphicFramePr>
            <a:graphicFrameLocks noGrp="1"/>
          </p:cNvGraphicFramePr>
          <p:nvPr/>
        </p:nvGraphicFramePr>
        <p:xfrm>
          <a:off x="1371600" y="2209800"/>
          <a:ext cx="7086600" cy="3773170"/>
        </p:xfrm>
        <a:graphic>
          <a:graphicData uri="http://schemas.openxmlformats.org/drawingml/2006/table">
            <a:tbl>
              <a:tblPr firstRow="1" bandRow="1">
                <a:tableStyleId>{2D5ABB26-0587-4C30-8999-92F81FD0307C}</a:tableStyleId>
              </a:tblPr>
              <a:tblGrid>
                <a:gridCol w="2590800"/>
                <a:gridCol w="4495800"/>
              </a:tblGrid>
              <a:tr h="370840">
                <a:tc>
                  <a:txBody>
                    <a:bodyPr/>
                    <a:lstStyle/>
                    <a:p>
                      <a:r>
                        <a:rPr lang="en-US" b="1" dirty="0"/>
                        <a:t>Contract CO2: </a:t>
                      </a:r>
                      <a:r>
                        <a:rPr lang="en-US" b="1" dirty="0" err="1"/>
                        <a:t>enterItem</a:t>
                      </a:r>
                      <a:endParaRPr lang="en-US" b="1" dirty="0"/>
                    </a:p>
                  </a:txBody>
                  <a:tcPr marL="0" marR="0" marT="0" marB="0"/>
                </a:tc>
                <a:tc>
                  <a:txBody>
                    <a:bodyPr/>
                    <a:lstStyle/>
                    <a:p>
                      <a:endParaRPr lang="en-US"/>
                    </a:p>
                  </a:txBody>
                  <a:tcPr/>
                </a:tc>
              </a:tr>
              <a:tr h="370840">
                <a:tc>
                  <a:txBody>
                    <a:bodyPr/>
                    <a:lstStyle/>
                    <a:p>
                      <a:pPr algn="l"/>
                      <a:r>
                        <a:rPr lang="en-US" dirty="0"/>
                        <a:t>Operation:</a:t>
                      </a:r>
                    </a:p>
                  </a:txBody>
                  <a:tcPr marL="47625" marR="47625" marT="47625" marB="47625"/>
                </a:tc>
                <a:tc>
                  <a:txBody>
                    <a:bodyPr/>
                    <a:lstStyle/>
                    <a:p>
                      <a:pPr algn="l"/>
                      <a:r>
                        <a:rPr lang="en-US"/>
                        <a:t>enterItem(itemID: ItemID, quantity: integer)</a:t>
                      </a:r>
                    </a:p>
                  </a:txBody>
                  <a:tcPr marL="47625" marR="47625" marT="47625" marB="47625"/>
                </a:tc>
              </a:tr>
              <a:tr h="370840">
                <a:tc>
                  <a:txBody>
                    <a:bodyPr/>
                    <a:lstStyle/>
                    <a:p>
                      <a:pPr algn="l"/>
                      <a:r>
                        <a:rPr lang="en-US" dirty="0"/>
                        <a:t>Cross References:</a:t>
                      </a:r>
                    </a:p>
                  </a:txBody>
                  <a:tcPr marL="47625" marR="47625" marT="47625" marB="47625"/>
                </a:tc>
                <a:tc>
                  <a:txBody>
                    <a:bodyPr/>
                    <a:lstStyle/>
                    <a:p>
                      <a:pPr algn="l"/>
                      <a:r>
                        <a:rPr lang="en-US"/>
                        <a:t>Use Cases: Process Sale</a:t>
                      </a:r>
                    </a:p>
                  </a:txBody>
                  <a:tcPr marL="47625" marR="47625" marT="47625" marB="47625"/>
                </a:tc>
              </a:tr>
              <a:tr h="370840">
                <a:tc>
                  <a:txBody>
                    <a:bodyPr/>
                    <a:lstStyle/>
                    <a:p>
                      <a:pPr algn="l"/>
                      <a:r>
                        <a:rPr lang="en-US" dirty="0"/>
                        <a:t>Preconditions:</a:t>
                      </a:r>
                    </a:p>
                  </a:txBody>
                  <a:tcPr marL="47625" marR="47625" marT="47625" marB="47625"/>
                </a:tc>
                <a:tc>
                  <a:txBody>
                    <a:bodyPr/>
                    <a:lstStyle/>
                    <a:p>
                      <a:pPr algn="l"/>
                      <a:r>
                        <a:rPr lang="en-US"/>
                        <a:t>There is a sale underway.</a:t>
                      </a:r>
                    </a:p>
                  </a:txBody>
                  <a:tcPr marL="47625" marR="47625" marT="47625" marB="47625"/>
                </a:tc>
              </a:tr>
              <a:tr h="370840">
                <a:tc>
                  <a:txBody>
                    <a:bodyPr/>
                    <a:lstStyle/>
                    <a:p>
                      <a:pPr algn="l"/>
                      <a:r>
                        <a:rPr lang="en-US" dirty="0" err="1"/>
                        <a:t>Postconditions</a:t>
                      </a:r>
                      <a:r>
                        <a:rPr lang="en-US" dirty="0"/>
                        <a:t>:</a:t>
                      </a:r>
                    </a:p>
                  </a:txBody>
                  <a:tcPr marL="47625" marR="47625" marT="47625" marB="47625"/>
                </a:tc>
                <a:tc>
                  <a:txBody>
                    <a:bodyPr/>
                    <a:lstStyle/>
                    <a:p>
                      <a:pPr algn="l"/>
                      <a:r>
                        <a:rPr lang="en-US" dirty="0"/>
                        <a:t>- A </a:t>
                      </a:r>
                      <a:r>
                        <a:rPr lang="en-US" dirty="0" err="1"/>
                        <a:t>SalesLineItem</a:t>
                      </a:r>
                      <a:r>
                        <a:rPr lang="en-US" dirty="0"/>
                        <a:t> instance </a:t>
                      </a:r>
                      <a:r>
                        <a:rPr lang="en-US" dirty="0" err="1"/>
                        <a:t>sli</a:t>
                      </a:r>
                      <a:r>
                        <a:rPr lang="en-US" dirty="0"/>
                        <a:t> was created (instance creation).</a:t>
                      </a:r>
                    </a:p>
                    <a:p>
                      <a:pPr algn="l"/>
                      <a:r>
                        <a:rPr lang="en-US" dirty="0"/>
                        <a:t>- </a:t>
                      </a:r>
                      <a:r>
                        <a:rPr lang="en-US" dirty="0" err="1"/>
                        <a:t>sli</a:t>
                      </a:r>
                      <a:r>
                        <a:rPr lang="en-US" dirty="0"/>
                        <a:t> was associated with the current Sale (association formed).</a:t>
                      </a:r>
                    </a:p>
                    <a:p>
                      <a:pPr algn="l"/>
                      <a:r>
                        <a:rPr lang="en-US" dirty="0"/>
                        <a:t>- </a:t>
                      </a:r>
                      <a:r>
                        <a:rPr lang="en-US" dirty="0" err="1"/>
                        <a:t>sli.quantity</a:t>
                      </a:r>
                      <a:r>
                        <a:rPr lang="en-US" dirty="0"/>
                        <a:t> became quantity (attribute modification).</a:t>
                      </a:r>
                    </a:p>
                    <a:p>
                      <a:pPr algn="l"/>
                      <a:r>
                        <a:rPr lang="en-US" dirty="0"/>
                        <a:t>- </a:t>
                      </a:r>
                      <a:r>
                        <a:rPr lang="en-US" dirty="0" err="1"/>
                        <a:t>sli</a:t>
                      </a:r>
                      <a:r>
                        <a:rPr lang="en-US" dirty="0"/>
                        <a:t> was associated with a </a:t>
                      </a:r>
                      <a:r>
                        <a:rPr lang="en-US" dirty="0" err="1"/>
                        <a:t>ProductDescription</a:t>
                      </a:r>
                      <a:r>
                        <a:rPr lang="en-US" dirty="0"/>
                        <a:t>, based on </a:t>
                      </a:r>
                      <a:r>
                        <a:rPr lang="en-US" dirty="0" err="1"/>
                        <a:t>itemID</a:t>
                      </a:r>
                      <a:r>
                        <a:rPr lang="en-US" dirty="0"/>
                        <a:t> match (association formed).</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the Sections of a Contract?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3/16/2009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graphicFrame>
        <p:nvGraphicFramePr>
          <p:cNvPr id="7" name="Content Placeholder 6"/>
          <p:cNvGraphicFramePr>
            <a:graphicFrameLocks noGrp="1"/>
          </p:cNvGraphicFramePr>
          <p:nvPr>
            <p:ph sz="quarter" idx="1"/>
          </p:nvPr>
        </p:nvGraphicFramePr>
        <p:xfrm>
          <a:off x="914400" y="1447800"/>
          <a:ext cx="7772400" cy="2578100"/>
        </p:xfrm>
        <a:graphic>
          <a:graphicData uri="http://schemas.openxmlformats.org/drawingml/2006/table">
            <a:tbl>
              <a:tblPr firstRow="1" bandRow="1">
                <a:tableStyleId>{2D5ABB26-0587-4C30-8999-92F81FD0307C}</a:tableStyleId>
              </a:tblPr>
              <a:tblGrid>
                <a:gridCol w="2590800"/>
                <a:gridCol w="5181600"/>
              </a:tblGrid>
              <a:tr h="370840">
                <a:tc>
                  <a:txBody>
                    <a:bodyPr/>
                    <a:lstStyle/>
                    <a:p>
                      <a:pPr algn="l"/>
                      <a:r>
                        <a:rPr lang="en-US" b="1" dirty="0"/>
                        <a:t>Operation:</a:t>
                      </a:r>
                    </a:p>
                  </a:txBody>
                  <a:tcPr marL="47625" marR="47625" marT="47625" marB="47625"/>
                </a:tc>
                <a:tc>
                  <a:txBody>
                    <a:bodyPr/>
                    <a:lstStyle/>
                    <a:p>
                      <a:pPr algn="l"/>
                      <a:r>
                        <a:rPr lang="en-US"/>
                        <a:t>Name of operation, and parameters</a:t>
                      </a:r>
                    </a:p>
                  </a:txBody>
                  <a:tcPr marL="47625" marR="47625" marT="47625" marB="47625"/>
                </a:tc>
              </a:tr>
              <a:tr h="370840">
                <a:tc>
                  <a:txBody>
                    <a:bodyPr/>
                    <a:lstStyle/>
                    <a:p>
                      <a:pPr algn="l"/>
                      <a:r>
                        <a:rPr lang="en-US" b="1" dirty="0"/>
                        <a:t>Cross References:</a:t>
                      </a:r>
                    </a:p>
                  </a:txBody>
                  <a:tcPr marL="47625" marR="47625" marT="47625" marB="47625"/>
                </a:tc>
                <a:tc>
                  <a:txBody>
                    <a:bodyPr/>
                    <a:lstStyle/>
                    <a:p>
                      <a:pPr algn="l"/>
                      <a:r>
                        <a:rPr lang="en-US"/>
                        <a:t>Use cases this operation can occur within</a:t>
                      </a:r>
                    </a:p>
                  </a:txBody>
                  <a:tcPr marL="47625" marR="47625" marT="47625" marB="47625"/>
                </a:tc>
              </a:tr>
              <a:tr h="370840">
                <a:tc>
                  <a:txBody>
                    <a:bodyPr/>
                    <a:lstStyle/>
                    <a:p>
                      <a:pPr algn="l"/>
                      <a:r>
                        <a:rPr lang="en-US" b="1" dirty="0"/>
                        <a:t>Preconditions:</a:t>
                      </a:r>
                    </a:p>
                  </a:txBody>
                  <a:tcPr marL="47625" marR="47625" marT="47625" marB="47625"/>
                </a:tc>
                <a:tc>
                  <a:txBody>
                    <a:bodyPr/>
                    <a:lstStyle/>
                    <a:p>
                      <a:pPr algn="l"/>
                      <a:r>
                        <a:rPr lang="en-US"/>
                        <a:t>Noteworthy assumptions about the state of the system or objects in the Domain Model before execution of the operation. These are non-trivial assumptions the reader should be told.</a:t>
                      </a:r>
                    </a:p>
                  </a:txBody>
                  <a:tcPr marL="47625" marR="47625" marT="47625" marB="47625"/>
                </a:tc>
              </a:tr>
              <a:tr h="370840">
                <a:tc>
                  <a:txBody>
                    <a:bodyPr/>
                    <a:lstStyle/>
                    <a:p>
                      <a:pPr algn="l"/>
                      <a:r>
                        <a:rPr lang="en-US" b="1" dirty="0" err="1"/>
                        <a:t>Postconditions</a:t>
                      </a:r>
                      <a:r>
                        <a:rPr lang="en-US" b="1" dirty="0"/>
                        <a:t>:</a:t>
                      </a:r>
                    </a:p>
                  </a:txBody>
                  <a:tcPr marL="47625" marR="47625" marT="47625" marB="47625"/>
                </a:tc>
                <a:tc>
                  <a:txBody>
                    <a:bodyPr/>
                    <a:lstStyle/>
                    <a:p>
                      <a:pPr algn="l"/>
                      <a:r>
                        <a:rPr lang="en-US" dirty="0"/>
                        <a:t>This is the most important section. The state of objects in the Domain Model after completion of the operation. </a:t>
                      </a:r>
                    </a:p>
                  </a:txBody>
                  <a:tcPr marL="47625" marR="47625" marT="47625" marB="47625"/>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1311</TotalTime>
  <Words>2767</Words>
  <Application>Microsoft Office PowerPoint</Application>
  <PresentationFormat>On-screen Show (4:3)</PresentationFormat>
  <Paragraphs>202</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6: System Sequence Diagrams and Operation Contracts</vt:lpstr>
      <vt:lpstr>Objectives:</vt:lpstr>
      <vt:lpstr>System Sequence Diagram</vt:lpstr>
      <vt:lpstr>Example: NextGen SSD</vt:lpstr>
      <vt:lpstr>Motivation: Why Draw an SSD?</vt:lpstr>
      <vt:lpstr>Process: Iterative and Evolutionary SSDs</vt:lpstr>
      <vt:lpstr>Operation Contracts</vt:lpstr>
      <vt:lpstr>Example</vt:lpstr>
      <vt:lpstr>What are the Sections of a Contract?</vt:lpstr>
      <vt:lpstr>Definition: What is a System Operation?</vt:lpstr>
      <vt:lpstr>SSD. System operations handle input system events.</vt:lpstr>
      <vt:lpstr>Definition: Postconditions</vt:lpstr>
      <vt:lpstr>Motivation: Why Postconditions?</vt:lpstr>
      <vt:lpstr>Guideline: How to Write a Postcondition?</vt:lpstr>
      <vt:lpstr>Guideline: When Are Contracts Useful?</vt:lpstr>
      <vt:lpstr>Guideline: How to Create and Write Contracts</vt:lpstr>
      <vt:lpstr>Example: NextGen POS Contracts</vt:lpstr>
      <vt:lpstr>Example: NextGen POS Contracts</vt:lpstr>
      <vt:lpstr>Example: NextGen POS Contracts</vt:lpstr>
      <vt:lpstr>Guideline: Should We Update the Domain Model?</vt:lpstr>
      <vt:lpstr>Process: Operation Contracts Within the 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169</cp:revision>
  <dcterms:created xsi:type="dcterms:W3CDTF">2009-02-17T10:36:19Z</dcterms:created>
  <dcterms:modified xsi:type="dcterms:W3CDTF">2009-03-16T12:37:20Z</dcterms:modified>
</cp:coreProperties>
</file>