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88" autoAdjust="0"/>
    <p:restoredTop sz="94660"/>
  </p:normalViewPr>
  <p:slideViewPr>
    <p:cSldViewPr>
      <p:cViewPr varScale="1">
        <p:scale>
          <a:sx n="65" d="100"/>
          <a:sy n="65" d="100"/>
        </p:scale>
        <p:origin x="-120"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3/16/2009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3/16/2009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3/16/2009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3/16/2009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3/16/2009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3/16/2009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3/16/2009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7: </a:t>
            </a:r>
            <a:r>
              <a:rPr b="1" smtClean="0"/>
              <a:t>Logical Archtecture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The Model-View Separation Principle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fontScale="85000" lnSpcReduction="20000"/>
          </a:bodyPr>
          <a:lstStyle/>
          <a:p>
            <a:pPr>
              <a:buNone/>
            </a:pPr>
            <a:r>
              <a:rPr lang="en-US" dirty="0" smtClean="0"/>
              <a:t>The motivation for Model-View Separation includes:</a:t>
            </a:r>
          </a:p>
          <a:p>
            <a:r>
              <a:rPr lang="en-US" dirty="0" smtClean="0"/>
              <a:t>To support cohesive model definitions that focus on the domain processes, rather than on user interfaces.</a:t>
            </a:r>
          </a:p>
          <a:p>
            <a:r>
              <a:rPr lang="en-US" dirty="0" smtClean="0"/>
              <a:t>To allow separate development of the model and user interface layers.</a:t>
            </a:r>
          </a:p>
          <a:p>
            <a:r>
              <a:rPr lang="en-US" dirty="0" smtClean="0"/>
              <a:t>To minimize the impact of requirements changes in the interface upon the domain layer.</a:t>
            </a:r>
          </a:p>
          <a:p>
            <a:r>
              <a:rPr lang="en-US" dirty="0" smtClean="0"/>
              <a:t>To allow new views to be easily connected to an existing domain layer, without affecting the domain layer.</a:t>
            </a:r>
          </a:p>
          <a:p>
            <a:r>
              <a:rPr lang="en-US" dirty="0" smtClean="0"/>
              <a:t>To allow multiple simultaneous views on the same model object, such as both a tabular and business chart view of sales information.</a:t>
            </a:r>
          </a:p>
          <a:p>
            <a:r>
              <a:rPr lang="en-US" dirty="0" smtClean="0"/>
              <a:t>To allow execution of the model layer independent of the user interface layer, such as in a message-processing or batch-mode system.</a:t>
            </a:r>
          </a:p>
          <a:p>
            <a:r>
              <a:rPr lang="en-US" dirty="0" smtClean="0"/>
              <a:t>To allow easy porting of the model layer to another user interface framework.</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operations in the SSDs and in terms of layers.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pic>
        <p:nvPicPr>
          <p:cNvPr id="7" name="Picture 4" descr="PD-layers+sys ops"/>
          <p:cNvPicPr>
            <a:picLocks noGrp="1" noChangeAspect="1" noChangeArrowheads="1"/>
          </p:cNvPicPr>
          <p:nvPr>
            <p:ph sz="quarter" idx="1"/>
          </p:nvPr>
        </p:nvPicPr>
        <p:blipFill>
          <a:blip r:embed="rId2"/>
          <a:srcRect/>
          <a:stretch>
            <a:fillRect/>
          </a:stretch>
        </p:blipFill>
        <p:spPr bwMode="auto">
          <a:xfrm>
            <a:off x="1524000" y="1828800"/>
            <a:ext cx="6545385" cy="36052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Introduce a logical architecture using layers.</a:t>
            </a:r>
          </a:p>
          <a:p>
            <a:r>
              <a:rPr lang="en-US" dirty="0" smtClean="0"/>
              <a:t>Illustrate the logical architecture using UML package diagrams.</a:t>
            </a:r>
          </a:p>
          <a:p>
            <a:r>
              <a:rPr lang="en-US" dirty="0" smtClean="0"/>
              <a:t>Define Model and View Separation Principle.</a:t>
            </a:r>
          </a:p>
          <a:p>
            <a:pPr algn="just">
              <a:buNone/>
            </a:pPr>
            <a:endParaRPr lang="en-US" dirty="0" smtClean="0"/>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lstStyle/>
          <a:p>
            <a:pPr algn="just">
              <a:buNone/>
            </a:pPr>
            <a:r>
              <a:rPr lang="en-US" dirty="0" smtClean="0"/>
              <a:t>First, to set the expectation level: This is a very short introduction to the topic of logical architecture, a fairly large topic. </a:t>
            </a:r>
          </a:p>
          <a:p>
            <a:pPr algn="just">
              <a:buNone/>
            </a:pPr>
            <a:r>
              <a:rPr lang="en-US" dirty="0" smtClean="0"/>
              <a:t>Now that we have transitioned from analysis-oriented work to software design, let's start with the large-scale. At this level, the design of a typical OO system is based on several architectural layers, such as a UI layer, an application logic (or "domain") layer, and so forth. This lecture briefly explores a logical layered architecture and related UML notation.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Logical Architecture? And Layers?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fontScale="62500" lnSpcReduction="20000"/>
          </a:bodyPr>
          <a:lstStyle/>
          <a:p>
            <a:pPr algn="just">
              <a:buNone/>
            </a:pPr>
            <a:r>
              <a:rPr lang="en-US" dirty="0" smtClean="0"/>
              <a:t>The logical architecture is the large-scale organization of the software classes into packages (or namespaces), subsystems, and layers. It's called the logical architecture because there's no decision about how these elements are deployed across different operating system processes or across physical computers in a network (these latter decisions are part of the deployment architecture).</a:t>
            </a:r>
          </a:p>
          <a:p>
            <a:pPr algn="just">
              <a:buNone/>
            </a:pPr>
            <a:r>
              <a:rPr lang="en-US" dirty="0" smtClean="0"/>
              <a:t>layer is a very coarse-grained grouping of classes, packages, or subsystems that has cohesive responsibility for a major aspect of the system. Also, layers are organized such that "higher" layers (such as the UI layer) call upon services of "lower" layers, but not normally vice versa. In a strict layered architecture, a layer only calls upon the services of the layer directly below it. This design is common in network protocol stacks, but not in information systems, which usually have a relaxed layered architecture, in which a higher layer calls upon several lower layers. </a:t>
            </a:r>
          </a:p>
          <a:p>
            <a:pPr algn="just">
              <a:buNone/>
            </a:pPr>
            <a:r>
              <a:rPr lang="en-US" dirty="0" smtClean="0"/>
              <a:t>Typically layers in an OO system include:</a:t>
            </a:r>
          </a:p>
          <a:p>
            <a:pPr lvl="1"/>
            <a:r>
              <a:rPr lang="en-US" dirty="0" smtClean="0"/>
              <a:t>User Interface.</a:t>
            </a:r>
          </a:p>
          <a:p>
            <a:pPr lvl="1"/>
            <a:r>
              <a:rPr lang="en-US" dirty="0" smtClean="0"/>
              <a:t>Application Logic and Domain Objects software objects representing domain concepts (for example, a software class Sale) that fulfill application requirements, such as calculating a sale total.</a:t>
            </a:r>
          </a:p>
          <a:p>
            <a:pPr lvl="1"/>
            <a:r>
              <a:rPr lang="en-US" dirty="0" smtClean="0"/>
              <a:t>Technical Services general purpose objects and subsystems that provide supporting technical services, such as interfacing with a database or error logging. These services are usually application-independent and reusable across several systems.</a:t>
            </a:r>
          </a:p>
          <a:p>
            <a:pPr>
              <a:buNone/>
            </a:pPr>
            <a:r>
              <a:rPr lang="en-US" dirty="0" smtClean="0"/>
              <a:t>A logical architecture doesn't have to be organized in layers. But it's very common.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logical architecture drawn with UML package diagram notation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pic>
        <p:nvPicPr>
          <p:cNvPr id="7" name="Picture 4" descr="Layers-POS1"/>
          <p:cNvPicPr>
            <a:picLocks noGrp="1" noChangeAspect="1" noChangeArrowheads="1"/>
          </p:cNvPicPr>
          <p:nvPr>
            <p:ph sz="quarter" idx="1"/>
          </p:nvPr>
        </p:nvPicPr>
        <p:blipFill>
          <a:blip r:embed="rId2"/>
          <a:srcRect/>
          <a:stretch>
            <a:fillRect/>
          </a:stretch>
        </p:blipFill>
        <p:spPr bwMode="auto">
          <a:xfrm>
            <a:off x="2286000" y="1441484"/>
            <a:ext cx="4938684" cy="450211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Software Architecture?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dirty="0" smtClean="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 these elements and their interfaces, their collaborations, and their composition. </a:t>
            </a:r>
          </a:p>
          <a:p>
            <a:pPr algn="just">
              <a:buNone/>
            </a:pPr>
            <a:r>
              <a:rPr lang="en-US" dirty="0" smtClean="0"/>
              <a:t>Regardless of the definition (and there are many) the common theme in all software architecture definitions is that it has to do with the large scale - the Big Ideas in the motivations, constraints, organization, patterns, responsibilities, and connections of a system (or a system of systems).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Applying UML: Package Diagrams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sp>
        <p:nvSpPr>
          <p:cNvPr id="6" name="Content Placeholder 5"/>
          <p:cNvSpPr>
            <a:spLocks noGrp="1"/>
          </p:cNvSpPr>
          <p:nvPr>
            <p:ph sz="quarter" idx="1"/>
          </p:nvPr>
        </p:nvSpPr>
        <p:spPr/>
        <p:txBody>
          <a:bodyPr>
            <a:normAutofit fontScale="70000" lnSpcReduction="20000"/>
          </a:bodyPr>
          <a:lstStyle/>
          <a:p>
            <a:pPr algn="just"/>
            <a:r>
              <a:rPr lang="en-US" dirty="0" smtClean="0"/>
              <a:t>UML package diagrams are often used to illustrate the logical architecture of a system: the layers, subsystems, packages (in the Java sense), etc. A layer can be modeled as a UML package; for example, the UI layer modeled as a package named UI.</a:t>
            </a:r>
          </a:p>
          <a:p>
            <a:pPr algn="just"/>
            <a:r>
              <a:rPr lang="en-US" dirty="0" smtClean="0"/>
              <a:t>A UML package diagram provides a way to group elements. A UML package can group anything: classes, other packages, use cases, and so on. Nesting packages is very common. A UML package is a more general concept than simply a Java package or .NET namespace, though a UML package can represent those and more.</a:t>
            </a:r>
          </a:p>
          <a:p>
            <a:pPr algn="just"/>
            <a:r>
              <a:rPr lang="en-US" dirty="0" smtClean="0"/>
              <a:t>It is common to want to show dependency (a coupling) between packages so that developers can see the large-scale coupling in the system. The UML dependency line is used for this, a dashed arrowed line with the arrow pointing towards the depended-on package.</a:t>
            </a:r>
          </a:p>
          <a:p>
            <a:pPr algn="just"/>
            <a:r>
              <a:rPr lang="en-US" dirty="0" smtClean="0"/>
              <a:t>A UML package represents a namespace so that, for example, a Date class may be defined in two packages. If you need to provide fully-qualified names, the UML notation is, for example, java::</a:t>
            </a:r>
            <a:r>
              <a:rPr lang="en-US" dirty="0" err="1" smtClean="0"/>
              <a:t>util</a:t>
            </a:r>
            <a:r>
              <a:rPr lang="en-US" dirty="0" smtClean="0"/>
              <a:t>::Date in the case that there was an outer package named "java" with a nested package named "</a:t>
            </a:r>
            <a:r>
              <a:rPr lang="en-US" dirty="0" err="1" smtClean="0"/>
              <a:t>util</a:t>
            </a:r>
            <a:r>
              <a:rPr lang="en-US" dirty="0" smtClean="0"/>
              <a:t>" with a Date class.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Guideline: Design with Layers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lstStyle/>
          <a:p>
            <a:pPr>
              <a:buNone/>
            </a:pPr>
            <a:r>
              <a:rPr lang="en-US" dirty="0" smtClean="0"/>
              <a:t>The essential ideas of using layers are simple:</a:t>
            </a:r>
          </a:p>
          <a:p>
            <a:pPr algn="just"/>
            <a:r>
              <a:rPr lang="en-US" dirty="0" smtClean="0"/>
              <a:t>Organize the large-scale logical structure of a system into discrete layers of distinct, related responsibilities, with a clean, cohesive separation of concerns such that the "lower" layers are low-level and general services, and the higher layers are more application specific.</a:t>
            </a:r>
          </a:p>
          <a:p>
            <a:pPr algn="just"/>
            <a:r>
              <a:rPr lang="en-US" dirty="0" smtClean="0"/>
              <a:t>Collaboration and coupling is from higher to lower layers; lower-to-higher layer coupling is avoided.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The Model-View Separation Principle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6" name="Content Placeholder 5"/>
          <p:cNvSpPr>
            <a:spLocks noGrp="1"/>
          </p:cNvSpPr>
          <p:nvPr>
            <p:ph sz="quarter" idx="1"/>
          </p:nvPr>
        </p:nvSpPr>
        <p:spPr/>
        <p:txBody>
          <a:bodyPr>
            <a:normAutofit fontScale="92500" lnSpcReduction="10000"/>
          </a:bodyPr>
          <a:lstStyle/>
          <a:p>
            <a:pPr>
              <a:buNone/>
            </a:pPr>
            <a:r>
              <a:rPr lang="en-US" dirty="0" smtClean="0"/>
              <a:t>This principle has at least two parts:</a:t>
            </a:r>
          </a:p>
          <a:p>
            <a:pPr algn="just"/>
            <a:r>
              <a:rPr lang="en-US" dirty="0" smtClean="0"/>
              <a:t>Do not connect or couple non-UI objects directly to UI objects. For example, don't let a Sale software object (a non-UI "domain" object) have a reference to a Java Swing </a:t>
            </a:r>
            <a:r>
              <a:rPr lang="en-US" dirty="0" err="1" smtClean="0"/>
              <a:t>JFrame</a:t>
            </a:r>
            <a:r>
              <a:rPr lang="en-US" dirty="0" smtClean="0"/>
              <a:t> window object. Why? Because the windows are related to a particular application, while (ideally) the non-windowing objects may be reused in new applications or attached to a new interface.</a:t>
            </a:r>
          </a:p>
          <a:p>
            <a:pPr algn="just"/>
            <a:r>
              <a:rPr lang="en-US" dirty="0" smtClean="0"/>
              <a:t>Do not put application logic (such as a tax calculation) in the UI object methods. UI objects should only initialize UI elements, receive UI events (such as a mouse click on a button), and delegate requests for application logic on to non-UI objects (such as domain objects).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1358</TotalTime>
  <Words>1311</Words>
  <Application>Microsoft Office PowerPoint</Application>
  <PresentationFormat>On-screen Show (4:3)</PresentationFormat>
  <Paragraphs>80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Lecture 7: Logical Archtecture</vt:lpstr>
      <vt:lpstr>Objectives:</vt:lpstr>
      <vt:lpstr>Introduction</vt:lpstr>
      <vt:lpstr>What is the Logical Architecture? And Layers?</vt:lpstr>
      <vt:lpstr>Example: logical architecture drawn with UML package diagram notation</vt:lpstr>
      <vt:lpstr>What is Software Architecture?</vt:lpstr>
      <vt:lpstr>Applying UML: Package Diagrams</vt:lpstr>
      <vt:lpstr>Guideline: Design with Layers</vt:lpstr>
      <vt:lpstr>Guideline: The Model-View Separation Principle</vt:lpstr>
      <vt:lpstr>Guideline: The Model-View Separation Principle</vt:lpstr>
      <vt:lpstr>System operations in the SSDs and in terms of layers.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174</cp:revision>
  <dcterms:created xsi:type="dcterms:W3CDTF">2009-02-17T10:36:19Z</dcterms:created>
  <dcterms:modified xsi:type="dcterms:W3CDTF">2009-03-16T12:38:47Z</dcterms:modified>
</cp:coreProperties>
</file>