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88" autoAdjust="0"/>
    <p:restoredTop sz="94660"/>
  </p:normalViewPr>
  <p:slideViewPr>
    <p:cSldViewPr>
      <p:cViewPr varScale="1">
        <p:scale>
          <a:sx n="65" d="100"/>
          <a:sy n="65" d="100"/>
        </p:scale>
        <p:origin x="-120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80645-269F-4C1C-9A18-C71803EB228E}" type="datetimeFigureOut">
              <a:rPr lang="en-US" smtClean="0"/>
              <a:pPr/>
              <a:t>3/16/2009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1D5A-A7C6-4F41-9D11-6F259D94F0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1D5A-A7C6-4F41-9D11-6F259D94F03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1D5A-A7C6-4F41-9D11-6F259D94F03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AD6-FC67-4FB6-BA91-5DC9CC240C5B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44C1EC3-F718-4B2A-B133-9EBECDEA4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27A9-8786-43FD-80CB-CFF2EB873BD3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1EC3-F718-4B2A-B133-9EBECDEA48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8565-7C30-4F02-AAFE-EB8FDE7C92D6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1EC3-F718-4B2A-B133-9EBECDEA48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EB6B-FF86-4C1A-B987-3E4C20439867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1EC3-F718-4B2A-B133-9EBECDEA4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E814-F13A-41F5-AEC1-7BC1041F7F81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44C1EC3-F718-4B2A-B133-9EBECDEA48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0A6A-2D38-4E3B-A5C4-85724FA80A3A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1EC3-F718-4B2A-B133-9EBECDEA4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81D4-0341-4B2D-81F7-D33602D0A4DE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1EC3-F718-4B2A-B133-9EBECDEA4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53CD-FCB3-492F-94EE-EBD4770D33CF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1EC3-F718-4B2A-B133-9EBECDEA48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6B37-ADA7-4DCF-BB13-8A2DE535F450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1EC3-F718-4B2A-B133-9EBECDEA48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F195-300C-4AF1-AD03-8A60218C932D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1EC3-F718-4B2A-B133-9EBECDEA4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3046-88C2-40F9-9274-DC00D6E7E0C0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44C1EC3-F718-4B2A-B133-9EBECDEA4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71221A-0AE5-4B0A-AFD8-641255D42B47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44C1EC3-F718-4B2A-B133-9EBECDEA48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Anna </a:t>
            </a:r>
            <a:r>
              <a:rPr lang="en-US" dirty="0" err="1" smtClean="0"/>
              <a:t>Sikharulidze</a:t>
            </a:r>
            <a:endParaRPr lang="en-US" dirty="0" smtClean="0"/>
          </a:p>
          <a:p>
            <a:r>
              <a:rPr lang="en-US" dirty="0" err="1" smtClean="0"/>
              <a:t>Iv.Javakhishvili</a:t>
            </a:r>
            <a:r>
              <a:rPr lang="en-US" dirty="0" smtClean="0"/>
              <a:t> Tbilisi State University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25B4-F898-4C5A-8A80-C4A34869E10B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1EC3-F718-4B2A-B133-9EBECDEA48E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7: </a:t>
            </a:r>
            <a:r>
              <a:rPr b="1" smtClean="0"/>
              <a:t>UML Interaction Diagrams and UML Design Class Diagrams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Basic Communication Diagram Notation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EB6B-FF86-4C1A-B987-3E4C20439867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1EC3-F718-4B2A-B133-9EBECDEA48E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4" descr="CLD-Messages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57400"/>
            <a:ext cx="6924137" cy="2471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Complex sequence numbering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EB6B-FF86-4C1A-B987-3E4C20439867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1EC3-F718-4B2A-B133-9EBECDEA48EA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752600" y="1899381"/>
          <a:ext cx="5717381" cy="3440969"/>
        </p:xfrm>
        <a:graphic>
          <a:graphicData uri="http://schemas.openxmlformats.org/presentationml/2006/ole">
            <p:oleObj spid="_x0000_s1026" name="Visio" r:id="rId3" imgW="5339520" imgH="3213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UML class diagrams in two perspectives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EB6B-FF86-4C1A-B987-3E4C20439867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1EC3-F718-4B2A-B133-9EBECDEA48E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4" descr="DCD-attributes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9414" y="1600200"/>
            <a:ext cx="7011459" cy="333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attributes in DCD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EB6B-FF86-4C1A-B987-3E4C20439867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1EC3-F718-4B2A-B133-9EBECDEA48E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4" descr="DCD-attributes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1658" y="1524000"/>
            <a:ext cx="6656942" cy="41858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Common Class Diagram Notation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EB6B-FF86-4C1A-B987-3E4C20439867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1EC3-F718-4B2A-B133-9EBECDEA48E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4" descr="DCD-exampl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45327" y="1447800"/>
            <a:ext cx="4710545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EB6B-FF86-4C1A-B987-3E4C20439867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1EC3-F718-4B2A-B133-9EBECDEA48E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a reference for frequently used UML interaction diagram notation - sequence and communication diagrams.</a:t>
            </a:r>
          </a:p>
          <a:p>
            <a:r>
              <a:rPr lang="en-US" dirty="0" smtClean="0"/>
              <a:t>Provide a reference for frequently used UML class diagram notation.</a:t>
            </a:r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992505" y="6646347"/>
            <a:ext cx="2101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how to write use cases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Sequence and Communication Diagrams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EB6B-FF86-4C1A-B987-3E4C20439867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1EC3-F718-4B2A-B133-9EBECDEA48E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term interaction diagram is a generalization of two more specialized UML diagram types:</a:t>
            </a:r>
          </a:p>
          <a:p>
            <a:r>
              <a:rPr lang="en-US" dirty="0" smtClean="0"/>
              <a:t>sequence diagrams</a:t>
            </a:r>
          </a:p>
          <a:p>
            <a:r>
              <a:rPr lang="en-US" dirty="0" smtClean="0"/>
              <a:t>communication diagrams</a:t>
            </a:r>
          </a:p>
          <a:p>
            <a:pPr>
              <a:buNone/>
            </a:pPr>
            <a:r>
              <a:rPr lang="en-US" dirty="0" smtClean="0"/>
              <a:t>Both can express similar interactions.</a:t>
            </a:r>
          </a:p>
          <a:p>
            <a:pPr>
              <a:buNone/>
            </a:pPr>
            <a:r>
              <a:rPr lang="en-US" dirty="0" smtClean="0"/>
              <a:t>Sequence diagrams are the more </a:t>
            </a:r>
            <a:r>
              <a:rPr lang="en-US" dirty="0" err="1" smtClean="0"/>
              <a:t>notationally</a:t>
            </a:r>
            <a:r>
              <a:rPr lang="en-US" dirty="0" smtClean="0"/>
              <a:t> rich of the two types, but communication diagrams have their use as well, especially for wall sketching.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762000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Sequence diagrams illustrate interactions in a kind of fence format, in which each new object is added to the right.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EB6B-FF86-4C1A-B987-3E4C20439867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1EC3-F718-4B2A-B133-9EBECDEA48E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4" descr="SQD-Simple Example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971800"/>
            <a:ext cx="5516250" cy="2519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F195-300C-4AF1-AD03-8A60218C932D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1EC3-F718-4B2A-B133-9EBECDEA48E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What might this represent in code?</a:t>
            </a:r>
            <a:r>
              <a:rPr lang="en-US" sz="2000" baseline="30000" dirty="0" smtClean="0"/>
              <a:t> </a:t>
            </a:r>
            <a:r>
              <a:rPr lang="en-US" sz="2000" dirty="0" smtClean="0"/>
              <a:t>Probably, that class A has a method named </a:t>
            </a:r>
            <a:r>
              <a:rPr lang="en-US" sz="2000" dirty="0" err="1" smtClean="0"/>
              <a:t>doOne</a:t>
            </a:r>
            <a:r>
              <a:rPr lang="en-US" sz="2000" dirty="0" smtClean="0"/>
              <a:t> and an attribute of type B. Also, that class B has methods named </a:t>
            </a:r>
            <a:r>
              <a:rPr lang="en-US" sz="2000" dirty="0" err="1" smtClean="0"/>
              <a:t>doTwo</a:t>
            </a:r>
            <a:r>
              <a:rPr lang="en-US" sz="2000" dirty="0" smtClean="0"/>
              <a:t> and </a:t>
            </a:r>
            <a:r>
              <a:rPr lang="en-US" sz="2000" dirty="0" err="1" smtClean="0"/>
              <a:t>doThree</a:t>
            </a:r>
            <a:r>
              <a:rPr lang="en-US" sz="2000" dirty="0" smtClean="0"/>
              <a:t>. Perhaps the partial definition of class A is:</a:t>
            </a:r>
          </a:p>
          <a:p>
            <a:pPr>
              <a:buNone/>
            </a:pPr>
            <a:r>
              <a:rPr lang="en-US" sz="1800" dirty="0" smtClean="0"/>
              <a:t>public class A </a:t>
            </a:r>
          </a:p>
          <a:p>
            <a:pPr>
              <a:buNone/>
            </a:pPr>
            <a:r>
              <a:rPr lang="en-US" sz="1800" dirty="0" smtClean="0"/>
              <a:t>  { 	</a:t>
            </a:r>
          </a:p>
          <a:p>
            <a:pPr>
              <a:buNone/>
            </a:pPr>
            <a:r>
              <a:rPr lang="en-US" sz="1800" dirty="0" smtClean="0"/>
              <a:t>	private B </a:t>
            </a:r>
            <a:r>
              <a:rPr lang="en-US" sz="1800" dirty="0" err="1" smtClean="0"/>
              <a:t>myB</a:t>
            </a:r>
            <a:r>
              <a:rPr lang="en-US" sz="1800" dirty="0" smtClean="0"/>
              <a:t> = new B(); </a:t>
            </a:r>
          </a:p>
          <a:p>
            <a:pPr>
              <a:buNone/>
            </a:pPr>
            <a:r>
              <a:rPr lang="en-US" sz="1800" dirty="0" smtClean="0"/>
              <a:t>	public void </a:t>
            </a:r>
            <a:r>
              <a:rPr lang="en-US" sz="1800" dirty="0" err="1" smtClean="0"/>
              <a:t>doOne</a:t>
            </a:r>
            <a:r>
              <a:rPr lang="en-US" sz="1800" dirty="0" smtClean="0"/>
              <a:t>() </a:t>
            </a:r>
          </a:p>
          <a:p>
            <a:pPr>
              <a:buNone/>
            </a:pPr>
            <a:r>
              <a:rPr lang="en-US" sz="1800" dirty="0" smtClean="0"/>
              <a:t>	{ 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myB.doTwo</a:t>
            </a:r>
            <a:r>
              <a:rPr lang="en-US" sz="1800" dirty="0" smtClean="0"/>
              <a:t>(); 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myB.doThree</a:t>
            </a:r>
            <a:r>
              <a:rPr lang="en-US" sz="1800" dirty="0" smtClean="0"/>
              <a:t>(); </a:t>
            </a:r>
          </a:p>
          <a:p>
            <a:pPr>
              <a:buNone/>
            </a:pPr>
            <a:r>
              <a:rPr lang="en-US" sz="1800" dirty="0" smtClean="0"/>
              <a:t>	} </a:t>
            </a:r>
          </a:p>
          <a:p>
            <a:pPr>
              <a:buNone/>
            </a:pPr>
            <a:r>
              <a:rPr lang="en-US" sz="1800" dirty="0" smtClean="0"/>
              <a:t>	// … </a:t>
            </a:r>
          </a:p>
          <a:p>
            <a:pPr>
              <a:buNone/>
            </a:pPr>
            <a:r>
              <a:rPr lang="en-US" sz="1800" dirty="0" smtClean="0"/>
              <a:t>  }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Communication diagram.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76200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Communication diagrams illustrate object interactions in a graph or network format, in which objects can be placed anywhere on the diagram (the essence of their wall sketching advantage).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EB6B-FF86-4C1A-B987-3E4C20439867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1EC3-F718-4B2A-B133-9EBECDEA48E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Picture 4" descr="CLD-Simple Example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819400"/>
            <a:ext cx="7124993" cy="2819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Illustrating Participants with Lifeline Boxes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F195-300C-4AF1-AD03-8A60218C932D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1EC3-F718-4B2A-B133-9EBECDEA48E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4" descr="Lifeline Notation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5923" y="1524000"/>
            <a:ext cx="7026088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Instance creation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EB6B-FF86-4C1A-B987-3E4C20439867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1EC3-F718-4B2A-B133-9EBECDEA48E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4" descr="SQD-Create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2640" y="1676400"/>
            <a:ext cx="7253921" cy="3509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Illustrating Reply or Returns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EB6B-FF86-4C1A-B987-3E4C20439867}" type="datetime1">
              <a:rPr lang="en-US" smtClean="0"/>
              <a:pPr/>
              <a:t>3/16/2009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Object –Oriented Analysis and Design and Unified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1EC3-F718-4B2A-B133-9EBECDEA48E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4" descr="SQD-Returns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09800"/>
            <a:ext cx="6253982" cy="2747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1429</TotalTime>
  <Words>432</Words>
  <Application>Microsoft Office PowerPoint</Application>
  <PresentationFormat>On-screen Show (4:3)</PresentationFormat>
  <Paragraphs>81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Equity</vt:lpstr>
      <vt:lpstr>Visio</vt:lpstr>
      <vt:lpstr>Lecture 7: UML Interaction Diagrams and UML Design Class Diagrams</vt:lpstr>
      <vt:lpstr>Objectives:</vt:lpstr>
      <vt:lpstr>Sequence and Communication Diagrams</vt:lpstr>
      <vt:lpstr>Sequence diagrams </vt:lpstr>
      <vt:lpstr>Sequence diagrams </vt:lpstr>
      <vt:lpstr>Communication diagram.</vt:lpstr>
      <vt:lpstr>Illustrating Participants with Lifeline Boxes</vt:lpstr>
      <vt:lpstr>Instance creation </vt:lpstr>
      <vt:lpstr>Illustrating Reply or Returns</vt:lpstr>
      <vt:lpstr>Basic Communication Diagram Notation</vt:lpstr>
      <vt:lpstr>Complex sequence numbering</vt:lpstr>
      <vt:lpstr>UML class diagrams in two perspectives</vt:lpstr>
      <vt:lpstr>Showing attributes in DCD</vt:lpstr>
      <vt:lpstr>Common Class Diagram Notation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Object Oriented Analysis and Design (OOAD)</dc:title>
  <dc:creator>Anna</dc:creator>
  <cp:lastModifiedBy>Anna</cp:lastModifiedBy>
  <cp:revision>185</cp:revision>
  <dcterms:created xsi:type="dcterms:W3CDTF">2009-02-17T10:36:19Z</dcterms:created>
  <dcterms:modified xsi:type="dcterms:W3CDTF">2009-03-16T12:43:15Z</dcterms:modified>
</cp:coreProperties>
</file>