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9" r:id="rId24"/>
    <p:sldId id="280" r:id="rId25"/>
    <p:sldId id="278" r:id="rId26"/>
    <p:sldId id="281" r:id="rId27"/>
    <p:sldId id="282" r:id="rId28"/>
    <p:sldId id="283" r:id="rId29"/>
    <p:sldId id="284" r:id="rId30"/>
    <p:sldId id="286" r:id="rId31"/>
    <p:sldId id="285" r:id="rId32"/>
    <p:sldId id="287" r:id="rId33"/>
    <p:sldId id="288" r:id="rId34"/>
    <p:sldId id="289" r:id="rId35"/>
    <p:sldId id="291" r:id="rId36"/>
    <p:sldId id="294" r:id="rId37"/>
    <p:sldId id="293" r:id="rId38"/>
    <p:sldId id="295" r:id="rId39"/>
    <p:sldId id="292"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88" autoAdjust="0"/>
    <p:restoredTop sz="94660"/>
  </p:normalViewPr>
  <p:slideViewPr>
    <p:cSldViewPr>
      <p:cViewPr>
        <p:scale>
          <a:sx n="79" d="100"/>
          <a:sy n="79" d="100"/>
        </p:scale>
        <p:origin x="-8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4/1/2009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4/1/2009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‹nº›</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4/1/2009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4/1/2009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4/1/2009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‹nº›</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4/1/2009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4/1/2009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‹nº›</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4/1/2009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‹nº›</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4/1/2009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4/1/2009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‹nº›</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4/1/2009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‹nº›</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4/1/2009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4/1/2009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smtClean="0"/>
              <a:t>Lecture 9: </a:t>
            </a:r>
            <a:r>
              <a:rPr b="1" smtClean="0"/>
              <a:t>GRASP: Designing Objects with Responsibilities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Creator</a:t>
            </a:r>
            <a:endParaRPr lang="en-US" b="1" dirty="0"/>
          </a:p>
        </p:txBody>
      </p:sp>
      <p:sp>
        <p:nvSpPr>
          <p:cNvPr id="4" name="Date Placeholder 3"/>
          <p:cNvSpPr>
            <a:spLocks noGrp="1"/>
          </p:cNvSpPr>
          <p:nvPr>
            <p:ph type="dt" sz="half" idx="10"/>
          </p:nvPr>
        </p:nvSpPr>
        <p:spPr/>
        <p:txBody>
          <a:bodyPr/>
          <a:lstStyle/>
          <a:p>
            <a:fld id="{F17DF195-300C-4AF1-AD03-8A60218C932D}" type="datetime1">
              <a:rPr lang="en-US" smtClean="0"/>
              <a:pPr/>
              <a:t>4/1/2009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10</a:t>
            </a:fld>
            <a:endParaRPr lang="en-US"/>
          </a:p>
        </p:txBody>
      </p:sp>
      <p:sp>
        <p:nvSpPr>
          <p:cNvPr id="9" name="Content Placeholder 8"/>
          <p:cNvSpPr>
            <a:spLocks noGrp="1"/>
          </p:cNvSpPr>
          <p:nvPr>
            <p:ph sz="quarter" idx="1"/>
          </p:nvPr>
        </p:nvSpPr>
        <p:spPr/>
        <p:txBody>
          <a:bodyPr>
            <a:normAutofit fontScale="92500" lnSpcReduction="20000"/>
          </a:bodyPr>
          <a:lstStyle/>
          <a:p>
            <a:pPr>
              <a:buNone/>
            </a:pPr>
            <a:r>
              <a:rPr lang="en-US" b="1" dirty="0" smtClean="0"/>
              <a:t>Contraindications:</a:t>
            </a:r>
          </a:p>
          <a:p>
            <a:pPr algn="just"/>
            <a:r>
              <a:rPr lang="en-US" dirty="0" smtClean="0"/>
              <a:t>Often, creation requires significant complexity, such as using recycled instances for performance, conditionally creating an instance from one of a family of similar classes based upon some external property value, and so forth. In these cases, it is advisable to delegate creation to a helper class called a Concrete Factory or an Abstract Factory rather than use the class suggested by Creator. </a:t>
            </a:r>
          </a:p>
          <a:p>
            <a:pPr>
              <a:buNone/>
            </a:pPr>
            <a:r>
              <a:rPr lang="en-US" b="1" dirty="0" smtClean="0"/>
              <a:t>Benefits:</a:t>
            </a:r>
          </a:p>
          <a:p>
            <a:r>
              <a:rPr lang="en-US" dirty="0" smtClean="0"/>
              <a:t>Low coupling is supported, which implies lower maintenance dependencies and higher opportunities for reuse. Coupling is probably not increased because the created class is likely already visible to the creator class, due to the existing associations that motivated its choice as creator.</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sp>
        <p:nvSpPr>
          <p:cNvPr id="6" name="Content Placeholder 5"/>
          <p:cNvSpPr>
            <a:spLocks noGrp="1"/>
          </p:cNvSpPr>
          <p:nvPr>
            <p:ph sz="quarter" idx="1"/>
          </p:nvPr>
        </p:nvSpPr>
        <p:spPr/>
        <p:txBody>
          <a:bodyPr>
            <a:normAutofit fontScale="92500" lnSpcReduction="10000"/>
          </a:bodyPr>
          <a:lstStyle/>
          <a:p>
            <a:pPr>
              <a:buNone/>
            </a:pPr>
            <a:r>
              <a:rPr lang="en-US" b="1" dirty="0" smtClean="0"/>
              <a:t>Problem:</a:t>
            </a:r>
          </a:p>
          <a:p>
            <a:r>
              <a:rPr lang="en-US" dirty="0" smtClean="0"/>
              <a:t>What is a general principle of assigning responsibilities to objects?</a:t>
            </a:r>
          </a:p>
          <a:p>
            <a:pPr algn="just">
              <a:buNone/>
            </a:pPr>
            <a:r>
              <a:rPr lang="en-US" i="1" dirty="0" smtClean="0"/>
              <a:t>A Design Model may define hundreds or thousands of software classes, and an application may require hundreds or thousands of responsibilities to be fulfilled. During object design, when the interactions between objects are defined, we make choices about the assignment of responsibilities to software classes. If we've chosen well, systems tend to be easier to understand, maintain, and extend, and our choices afford more opportunity to reuse components in future applications.</a:t>
            </a:r>
          </a:p>
          <a:p>
            <a:pPr>
              <a:buNone/>
            </a:pPr>
            <a:r>
              <a:rPr lang="en-US" b="1" dirty="0" smtClean="0"/>
              <a:t>Solution:</a:t>
            </a:r>
          </a:p>
          <a:p>
            <a:pPr algn="just"/>
            <a:r>
              <a:rPr lang="en-US" dirty="0" smtClean="0"/>
              <a:t>Assign a responsibility to the information expert - the class that has the information necessary to fulfill the responsibility.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12</a:t>
            </a:fld>
            <a:endParaRPr lang="en-US"/>
          </a:p>
        </p:txBody>
      </p:sp>
      <p:sp>
        <p:nvSpPr>
          <p:cNvPr id="6" name="Content Placeholder 5"/>
          <p:cNvSpPr>
            <a:spLocks noGrp="1"/>
          </p:cNvSpPr>
          <p:nvPr>
            <p:ph sz="quarter" idx="1"/>
          </p:nvPr>
        </p:nvSpPr>
        <p:spPr/>
        <p:txBody>
          <a:bodyPr>
            <a:normAutofit/>
          </a:bodyPr>
          <a:lstStyle/>
          <a:p>
            <a:pPr>
              <a:buNone/>
            </a:pPr>
            <a:r>
              <a:rPr lang="en-US" b="1" dirty="0" smtClean="0"/>
              <a:t>Example: </a:t>
            </a:r>
            <a:r>
              <a:rPr lang="en-US" dirty="0" smtClean="0"/>
              <a:t>In the </a:t>
            </a:r>
            <a:r>
              <a:rPr lang="en-US" dirty="0" err="1" smtClean="0"/>
              <a:t>NextGEN</a:t>
            </a:r>
            <a:r>
              <a:rPr lang="en-US" dirty="0" smtClean="0"/>
              <a:t> POS application, some class needs to know the grand total of a sale.</a:t>
            </a:r>
          </a:p>
          <a:p>
            <a:r>
              <a:rPr lang="en-US" dirty="0" smtClean="0"/>
              <a:t>Who should be responsible for knowing the grand total of a sale?</a:t>
            </a:r>
          </a:p>
          <a:p>
            <a:pPr>
              <a:buNone/>
            </a:pPr>
            <a:r>
              <a:rPr lang="en-US" dirty="0" smtClean="0"/>
              <a:t>By Information Expert, we should look for that class of objects that has the information needed to determine the total.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13</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Now we come to a key question: Do we look in the Domain Model or the Design Model to analyze the classes that have the information needed? The Domain Model illustrates conceptual classes of the real-world domain; the Design Model illustrates software classes.</a:t>
            </a:r>
          </a:p>
          <a:p>
            <a:pPr>
              <a:buNone/>
            </a:pPr>
            <a:r>
              <a:rPr lang="en-US" dirty="0" smtClean="0"/>
              <a:t>Answer:</a:t>
            </a:r>
          </a:p>
          <a:p>
            <a:r>
              <a:rPr lang="en-US" dirty="0" smtClean="0"/>
              <a:t>If there are relevant classes in the Design Model, look there first.</a:t>
            </a:r>
          </a:p>
          <a:p>
            <a:r>
              <a:rPr lang="en-US" dirty="0" smtClean="0"/>
              <a:t>Otherwise, look in the Domain Model, and attempt to use (or expand) its representations to inspire the creation of corresponding design classes.</a:t>
            </a:r>
          </a:p>
          <a:p>
            <a:pPr algn="just">
              <a:buNone/>
            </a:pPr>
            <a:r>
              <a:rPr lang="en-US" dirty="0" smtClean="0"/>
              <a:t>For example, assume we are just starting design work and there is no, or a minimal, Design Model. Therefore, we look to the Domain Model for information experts; perhaps the real-world Sale is one. Then, we add a software class to the Design Model similarly called Sale, and give it the responsibility of knowing its total, expressed with the method named </a:t>
            </a:r>
            <a:r>
              <a:rPr lang="en-US" dirty="0" err="1" smtClean="0"/>
              <a:t>getTotal</a:t>
            </a:r>
            <a:r>
              <a:rPr lang="en-US" dirty="0" smtClean="0"/>
              <a:t>. This approach supports low representational gap in which the software design of objects appeals to our concepts of how the real domain is organized.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8" name="Text Placeholder 7"/>
          <p:cNvSpPr>
            <a:spLocks noGrp="1"/>
          </p:cNvSpPr>
          <p:nvPr>
            <p:ph type="body" idx="2"/>
          </p:nvPr>
        </p:nvSpPr>
        <p:spPr>
          <a:xfrm>
            <a:off x="914400" y="1371600"/>
            <a:ext cx="7696200" cy="1219200"/>
          </a:xfrm>
        </p:spPr>
        <p:txBody>
          <a:bodyPr>
            <a:normAutofit fontScale="92500" lnSpcReduction="20000"/>
          </a:bodyPr>
          <a:lstStyle/>
          <a:p>
            <a:pPr algn="just"/>
            <a:r>
              <a:rPr lang="en-US" dirty="0" smtClean="0"/>
              <a:t>To examine this case in detail, consider the partial Domain Model again. What information do we need to determine the grand total? We need to know about all the </a:t>
            </a:r>
            <a:r>
              <a:rPr lang="en-US" dirty="0" err="1" smtClean="0"/>
              <a:t>SalesLineItem</a:t>
            </a:r>
            <a:r>
              <a:rPr lang="en-US" dirty="0" smtClean="0"/>
              <a:t> instances of a sale and the sum of their subtotals. A Sale instance contains these; therefore, by the guideline of Information Expert, Sale is a suitable class of object for this responsibility; it is an information expert for the work.</a:t>
            </a:r>
          </a:p>
          <a:p>
            <a:pPr algn="just"/>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14</a:t>
            </a:fld>
            <a:endParaRPr lang="en-US"/>
          </a:p>
        </p:txBody>
      </p:sp>
      <p:pic>
        <p:nvPicPr>
          <p:cNvPr id="9" name="Picture 4" descr="ACD-Sale-SLI-PD"/>
          <p:cNvPicPr>
            <a:picLocks noGrp="1" noChangeAspect="1" noChangeArrowheads="1"/>
          </p:cNvPicPr>
          <p:nvPr>
            <p:ph sz="quarter" idx="1"/>
          </p:nvPr>
        </p:nvPicPr>
        <p:blipFill>
          <a:blip r:embed="rId2"/>
          <a:srcRect/>
          <a:stretch>
            <a:fillRect/>
          </a:stretch>
        </p:blipFill>
        <p:spPr bwMode="auto">
          <a:xfrm>
            <a:off x="2667000" y="2743200"/>
            <a:ext cx="4448175" cy="326199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8" name="Text Placeholder 7"/>
          <p:cNvSpPr>
            <a:spLocks noGrp="1"/>
          </p:cNvSpPr>
          <p:nvPr>
            <p:ph type="body" idx="2"/>
          </p:nvPr>
        </p:nvSpPr>
        <p:spPr>
          <a:xfrm>
            <a:off x="914400" y="1447800"/>
            <a:ext cx="7696200" cy="1219200"/>
          </a:xfrm>
        </p:spPr>
        <p:txBody>
          <a:bodyPr>
            <a:normAutofit/>
          </a:bodyPr>
          <a:lstStyle/>
          <a:p>
            <a:pPr algn="just"/>
            <a:r>
              <a:rPr lang="en-US" dirty="0" smtClean="0"/>
              <a:t>As mentioned, it is in the context of the creation of interaction diagrams that these questions of responsibility often arise. Imagine we are starting to work through the drawing of diagrams in order to assign responsibilities to objects. A partial interaction diagram and class diagram bellow illustrate some decisions.</a:t>
            </a:r>
          </a:p>
          <a:p>
            <a:pPr algn="just"/>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15</a:t>
            </a:fld>
            <a:endParaRPr lang="en-US"/>
          </a:p>
        </p:txBody>
      </p:sp>
      <p:pic>
        <p:nvPicPr>
          <p:cNvPr id="11" name="Picture 4" descr="CLD-Sale Total 1 "/>
          <p:cNvPicPr>
            <a:picLocks noGrp="1" noChangeAspect="1" noChangeArrowheads="1"/>
          </p:cNvPicPr>
          <p:nvPr>
            <p:ph sz="quarter" idx="1"/>
          </p:nvPr>
        </p:nvPicPr>
        <p:blipFill>
          <a:blip r:embed="rId2"/>
          <a:srcRect/>
          <a:stretch>
            <a:fillRect/>
          </a:stretch>
        </p:blipFill>
        <p:spPr bwMode="auto">
          <a:xfrm>
            <a:off x="947737" y="3429000"/>
            <a:ext cx="7029450" cy="1371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8" name="Text Placeholder 7"/>
          <p:cNvSpPr>
            <a:spLocks noGrp="1"/>
          </p:cNvSpPr>
          <p:nvPr>
            <p:ph type="body" idx="2"/>
          </p:nvPr>
        </p:nvSpPr>
        <p:spPr>
          <a:xfrm>
            <a:off x="914400" y="1600200"/>
            <a:ext cx="7696200" cy="1219200"/>
          </a:xfrm>
        </p:spPr>
        <p:txBody>
          <a:bodyPr>
            <a:normAutofit fontScale="85000" lnSpcReduction="20000"/>
          </a:bodyPr>
          <a:lstStyle/>
          <a:p>
            <a:r>
              <a:rPr lang="en-US" dirty="0" smtClean="0"/>
              <a:t>To fulfill the responsibility of knowing and answering its subtotal, a </a:t>
            </a:r>
            <a:r>
              <a:rPr lang="en-US" dirty="0" err="1" smtClean="0"/>
              <a:t>SalesLineItem</a:t>
            </a:r>
            <a:r>
              <a:rPr lang="en-US" dirty="0" smtClean="0"/>
              <a:t> has to know the product price.</a:t>
            </a:r>
          </a:p>
          <a:p>
            <a:r>
              <a:rPr lang="en-US" dirty="0" smtClean="0"/>
              <a:t>The </a:t>
            </a:r>
            <a:r>
              <a:rPr lang="en-US" dirty="0" err="1" smtClean="0"/>
              <a:t>ProductDescription</a:t>
            </a:r>
            <a:r>
              <a:rPr lang="en-US" dirty="0" smtClean="0"/>
              <a:t> is an information expert on answering its price; therefore, </a:t>
            </a:r>
            <a:r>
              <a:rPr lang="en-US" dirty="0" err="1" smtClean="0"/>
              <a:t>SalesLineItem</a:t>
            </a:r>
            <a:r>
              <a:rPr lang="en-US" dirty="0" smtClean="0"/>
              <a:t> sends it a message asking for the product price.</a:t>
            </a:r>
          </a:p>
          <a:p>
            <a:r>
              <a:rPr lang="en-US" dirty="0" smtClean="0"/>
              <a:t>The design is shown bellow.</a:t>
            </a:r>
          </a:p>
          <a:p>
            <a:pPr algn="just"/>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16</a:t>
            </a:fld>
            <a:endParaRPr lang="en-US"/>
          </a:p>
        </p:txBody>
      </p:sp>
      <p:pic>
        <p:nvPicPr>
          <p:cNvPr id="12" name="Picture 4" descr="CLD-Sale Total 2"/>
          <p:cNvPicPr>
            <a:picLocks noChangeAspect="1" noChangeArrowheads="1"/>
          </p:cNvPicPr>
          <p:nvPr/>
        </p:nvPicPr>
        <p:blipFill>
          <a:blip r:embed="rId2"/>
          <a:srcRect/>
          <a:stretch>
            <a:fillRect/>
          </a:stretch>
        </p:blipFill>
        <p:spPr bwMode="auto">
          <a:xfrm>
            <a:off x="762000" y="3048000"/>
            <a:ext cx="7337848" cy="2743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8" name="Text Placeholder 7"/>
          <p:cNvSpPr>
            <a:spLocks noGrp="1"/>
          </p:cNvSpPr>
          <p:nvPr>
            <p:ph type="body" idx="2"/>
          </p:nvPr>
        </p:nvSpPr>
        <p:spPr>
          <a:xfrm>
            <a:off x="914400" y="1447800"/>
            <a:ext cx="7696200" cy="1371600"/>
          </a:xfrm>
        </p:spPr>
        <p:txBody>
          <a:bodyPr>
            <a:normAutofit fontScale="85000" lnSpcReduction="20000"/>
          </a:bodyPr>
          <a:lstStyle/>
          <a:p>
            <a:r>
              <a:rPr lang="en-US" dirty="0" smtClean="0"/>
              <a:t>We are not done yet. What information do we need to determine the line item subtotal? </a:t>
            </a:r>
            <a:r>
              <a:rPr lang="en-US" dirty="0" err="1" smtClean="0"/>
              <a:t>SalesLineItem.quantity</a:t>
            </a:r>
            <a:r>
              <a:rPr lang="en-US" dirty="0" smtClean="0"/>
              <a:t> and </a:t>
            </a:r>
            <a:r>
              <a:rPr lang="en-US" dirty="0" err="1" smtClean="0"/>
              <a:t>ProductDescription.price</a:t>
            </a:r>
            <a:r>
              <a:rPr lang="en-US" dirty="0" smtClean="0"/>
              <a:t>. The </a:t>
            </a:r>
            <a:r>
              <a:rPr lang="en-US" dirty="0" err="1" smtClean="0"/>
              <a:t>SalesLineItem</a:t>
            </a:r>
            <a:r>
              <a:rPr lang="en-US" dirty="0" smtClean="0"/>
              <a:t> knows its quantity and its associated </a:t>
            </a:r>
            <a:r>
              <a:rPr lang="en-US" dirty="0" err="1" smtClean="0"/>
              <a:t>ProductDescription</a:t>
            </a:r>
            <a:r>
              <a:rPr lang="en-US" dirty="0" smtClean="0"/>
              <a:t>; therefore, by Expert, </a:t>
            </a:r>
            <a:r>
              <a:rPr lang="en-US" dirty="0" err="1" smtClean="0"/>
              <a:t>SalesLineItem</a:t>
            </a:r>
            <a:r>
              <a:rPr lang="en-US" dirty="0" smtClean="0"/>
              <a:t> should determine the subtotal; it is the information expert. </a:t>
            </a:r>
          </a:p>
          <a:p>
            <a:r>
              <a:rPr lang="en-US" dirty="0" smtClean="0"/>
              <a:t>In terms of an interaction diagram, this means that the Sale should send </a:t>
            </a:r>
            <a:r>
              <a:rPr lang="en-US" dirty="0" err="1" smtClean="0"/>
              <a:t>getSubtotal</a:t>
            </a:r>
            <a:r>
              <a:rPr lang="en-US" dirty="0" smtClean="0"/>
              <a:t> messages to each of the </a:t>
            </a:r>
            <a:r>
              <a:rPr lang="en-US" dirty="0" err="1" smtClean="0"/>
              <a:t>SalesLineItems</a:t>
            </a:r>
            <a:r>
              <a:rPr lang="en-US" dirty="0" smtClean="0"/>
              <a:t> and sum the results; this design is shown  bellow.</a:t>
            </a:r>
          </a:p>
          <a:p>
            <a:pPr algn="just"/>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dirty="0" smtClean="0"/>
              <a:t>Introduction to Object –Oriented Analysis and Design and Unified Process</a:t>
            </a:r>
            <a:endParaRPr lang="en-US" dirty="0"/>
          </a:p>
        </p:txBody>
      </p:sp>
      <p:sp>
        <p:nvSpPr>
          <p:cNvPr id="5" name="Slide Number Placeholder 4"/>
          <p:cNvSpPr>
            <a:spLocks noGrp="1"/>
          </p:cNvSpPr>
          <p:nvPr>
            <p:ph type="sldNum" sz="quarter" idx="12"/>
          </p:nvPr>
        </p:nvSpPr>
        <p:spPr/>
        <p:txBody>
          <a:bodyPr/>
          <a:lstStyle/>
          <a:p>
            <a:fld id="{C44C1EC3-F718-4B2A-B133-9EBECDEA48EA}" type="slidenum">
              <a:rPr lang="en-US" smtClean="0"/>
              <a:pPr/>
              <a:t>17</a:t>
            </a:fld>
            <a:endParaRPr lang="en-US"/>
          </a:p>
        </p:txBody>
      </p:sp>
      <p:pic>
        <p:nvPicPr>
          <p:cNvPr id="12" name="Picture 4" descr="CLD-Sale Total 3"/>
          <p:cNvPicPr>
            <a:picLocks noChangeAspect="1" noChangeArrowheads="1"/>
          </p:cNvPicPr>
          <p:nvPr/>
        </p:nvPicPr>
        <p:blipFill>
          <a:blip r:embed="rId2"/>
          <a:srcRect/>
          <a:stretch>
            <a:fillRect/>
          </a:stretch>
        </p:blipFill>
        <p:spPr bwMode="auto">
          <a:xfrm>
            <a:off x="838200" y="2514600"/>
            <a:ext cx="6934200" cy="372392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Information Expert (or Expert)</a:t>
            </a:r>
            <a:endParaRPr lang="en-US" dirty="0"/>
          </a:p>
        </p:txBody>
      </p:sp>
      <p:sp>
        <p:nvSpPr>
          <p:cNvPr id="4" name="Date Placeholder 3"/>
          <p:cNvSpPr>
            <a:spLocks noGrp="1"/>
          </p:cNvSpPr>
          <p:nvPr>
            <p:ph type="dt" sz="half" idx="10"/>
          </p:nvPr>
        </p:nvSpPr>
        <p:spPr/>
        <p:txBody>
          <a:bodyPr/>
          <a:lstStyle/>
          <a:p>
            <a:fld id="{F17DF195-300C-4AF1-AD03-8A60218C932D}" type="datetime1">
              <a:rPr lang="en-US" smtClean="0"/>
              <a:pPr/>
              <a:t>4/1/2009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18</a:t>
            </a:fld>
            <a:endParaRPr lang="en-US"/>
          </a:p>
        </p:txBody>
      </p:sp>
      <p:sp>
        <p:nvSpPr>
          <p:cNvPr id="9" name="Content Placeholder 8"/>
          <p:cNvSpPr>
            <a:spLocks noGrp="1"/>
          </p:cNvSpPr>
          <p:nvPr>
            <p:ph sz="quarter" idx="1"/>
          </p:nvPr>
        </p:nvSpPr>
        <p:spPr/>
        <p:txBody>
          <a:bodyPr>
            <a:normAutofit fontScale="92500" lnSpcReduction="20000"/>
          </a:bodyPr>
          <a:lstStyle/>
          <a:p>
            <a:pPr>
              <a:buNone/>
            </a:pPr>
            <a:r>
              <a:rPr lang="en-US" dirty="0" smtClean="0"/>
              <a:t>In conclusion, to fulfill the responsibility of knowing and answering the sale's total, we assigned three responsibilities to three design classes of objects as follows.</a:t>
            </a:r>
          </a:p>
          <a:p>
            <a:r>
              <a:rPr lang="en-US" dirty="0" smtClean="0"/>
              <a:t>Sale - knows sale total</a:t>
            </a:r>
          </a:p>
          <a:p>
            <a:r>
              <a:rPr lang="en-US" dirty="0" err="1" smtClean="0"/>
              <a:t>SalesLineItem</a:t>
            </a:r>
            <a:r>
              <a:rPr lang="en-US" dirty="0" smtClean="0"/>
              <a:t> - knows line item subtotal</a:t>
            </a:r>
          </a:p>
          <a:p>
            <a:r>
              <a:rPr lang="en-US" dirty="0" err="1" smtClean="0"/>
              <a:t>ProductDescription</a:t>
            </a:r>
            <a:r>
              <a:rPr lang="en-US" dirty="0" smtClean="0"/>
              <a:t> - knows product price</a:t>
            </a:r>
          </a:p>
          <a:p>
            <a:pPr algn="just">
              <a:buNone/>
            </a:pPr>
            <a:endParaRPr lang="en-US" dirty="0" smtClean="0"/>
          </a:p>
          <a:p>
            <a:pPr algn="just">
              <a:buNone/>
            </a:pPr>
            <a:r>
              <a:rPr lang="en-US" dirty="0" smtClean="0"/>
              <a:t>We considered and decided on these responsibilities in the context of drawing an interaction diagram. We could then summarize the methods in the method section of a class diagram.</a:t>
            </a:r>
          </a:p>
          <a:p>
            <a:pPr algn="just">
              <a:buNone/>
            </a:pPr>
            <a:r>
              <a:rPr lang="en-US" dirty="0" smtClean="0"/>
              <a:t>The principle by which we assigned each responsibility was Information Expert - placing it with the object that had the information needed to fulfill it.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blinds(horizontal)">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blinds(horizontal)">
                                      <p:cBhvr>
                                        <p:cTn id="3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19</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b="1" dirty="0" smtClean="0"/>
              <a:t>Discussion:</a:t>
            </a:r>
          </a:p>
          <a:p>
            <a:pPr algn="just"/>
            <a:r>
              <a:rPr lang="en-US" dirty="0" smtClean="0"/>
              <a:t>Information Expert is frequently used in the assignment of responsibilities; it is a basic guiding principle used continuously in object design. Expert is not meant to be an obscure or fancy idea; it expresses the common "intuition" that objects do things related to the information they have.</a:t>
            </a:r>
          </a:p>
          <a:p>
            <a:pPr algn="just"/>
            <a:r>
              <a:rPr lang="en-US" dirty="0" smtClean="0"/>
              <a:t>Notice that the fulfillment of a responsibility often requires information that is spread across different classes of objects. This implies that many "partial" information experts will collaborate in the task. Whenever information is spread across different objects, they will need to interact via messages to share the work.</a:t>
            </a:r>
          </a:p>
          <a:p>
            <a:pPr algn="just"/>
            <a:r>
              <a:rPr lang="en-US" dirty="0" smtClean="0"/>
              <a:t>Expert usually leads to designs where a software object does those operations that are normally done to the inanimate real-world thing it represents; It is also called  "Do It Myself" strategy . </a:t>
            </a:r>
          </a:p>
          <a:p>
            <a:pPr algn="just"/>
            <a:r>
              <a:rPr lang="en-US" dirty="0" smtClean="0"/>
              <a:t>The Information Expert </a:t>
            </a:r>
            <a:r>
              <a:rPr lang="en-US" dirty="0" err="1" smtClean="0"/>
              <a:t>patternlike</a:t>
            </a:r>
            <a:r>
              <a:rPr lang="en-US" dirty="0" smtClean="0"/>
              <a:t> many things in object </a:t>
            </a:r>
            <a:r>
              <a:rPr lang="en-US" dirty="0" err="1" smtClean="0"/>
              <a:t>technologyhas</a:t>
            </a:r>
            <a:r>
              <a:rPr lang="en-US" dirty="0" smtClean="0"/>
              <a:t> a real-world analogy. We commonly give responsibility to individuals who have the information necessary to fulfill a task. For example, in a business, who should be responsible for creating a profit-and-loss statement? The person who has access to all the information necessary to create </a:t>
            </a:r>
            <a:r>
              <a:rPr lang="en-US" dirty="0" err="1" smtClean="0"/>
              <a:t>itperhaps</a:t>
            </a:r>
            <a:r>
              <a:rPr lang="en-US" dirty="0" smtClean="0"/>
              <a:t> the chief financial officer. And just as software objects collaborate because the information is spread around, so it is with people. The company's chief financial officer may ask accountants to generate reports on credits and debits.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4/1/2009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US" dirty="0" smtClean="0"/>
              <a:t>Define Responsibility Assignment and Responsibility-Driven Design (</a:t>
            </a:r>
            <a:r>
              <a:rPr lang="en-US" dirty="0" smtClean="0"/>
              <a:t>RDD)</a:t>
            </a:r>
            <a:endParaRPr lang="en-US" dirty="0" smtClean="0"/>
          </a:p>
          <a:p>
            <a:r>
              <a:rPr lang="en-US" dirty="0" smtClean="0"/>
              <a:t>Learn to apply five of the GRASP principles or patterns for OOD.</a:t>
            </a:r>
          </a:p>
          <a:p>
            <a:pPr algn="just">
              <a:buNone/>
            </a:pPr>
            <a:endParaRPr lang="en-US" dirty="0" smtClean="0"/>
          </a:p>
          <a:p>
            <a:pPr>
              <a:buNone/>
            </a:pPr>
            <a:endParaRPr lang="en-US" dirty="0" smtClean="0"/>
          </a:p>
        </p:txBody>
      </p:sp>
      <p:sp>
        <p:nvSpPr>
          <p:cNvPr id="7" name="Rectangle 6"/>
          <p:cNvSpPr/>
          <p:nvPr/>
        </p:nvSpPr>
        <p:spPr>
          <a:xfrm>
            <a:off x="992505" y="6646347"/>
            <a:ext cx="2101216" cy="369332"/>
          </a:xfrm>
          <a:prstGeom prst="rect">
            <a:avLst/>
          </a:prstGeom>
        </p:spPr>
        <p:txBody>
          <a:bodyPr wrap="none">
            <a:spAutoFit/>
          </a:bodyPr>
          <a:lstStyle/>
          <a:p>
            <a:r>
              <a:rPr lang="en-US" dirty="0" smtClean="0"/>
              <a:t>how to write use cases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20</a:t>
            </a:fld>
            <a:endParaRPr lang="en-US"/>
          </a:p>
        </p:txBody>
      </p:sp>
      <p:sp>
        <p:nvSpPr>
          <p:cNvPr id="6" name="Content Placeholder 5"/>
          <p:cNvSpPr>
            <a:spLocks noGrp="1"/>
          </p:cNvSpPr>
          <p:nvPr>
            <p:ph sz="quarter" idx="1"/>
          </p:nvPr>
        </p:nvSpPr>
        <p:spPr/>
        <p:txBody>
          <a:bodyPr>
            <a:normAutofit fontScale="62500" lnSpcReduction="20000"/>
          </a:bodyPr>
          <a:lstStyle/>
          <a:p>
            <a:pPr>
              <a:buNone/>
            </a:pPr>
            <a:r>
              <a:rPr lang="en-US" b="1" dirty="0" smtClean="0"/>
              <a:t>Contraindications:</a:t>
            </a:r>
          </a:p>
          <a:p>
            <a:pPr algn="just"/>
            <a:r>
              <a:rPr lang="en-US" dirty="0" smtClean="0"/>
              <a:t>In some situations, a solution suggested by Expert is undesirable, usually because of problems in coupling and cohesion . For example, who should be responsible for saving a Sale in a database? Certainly, much of the information to be saved is in the Sale object, and thus Expert could argue that the responsibility lies in the Sale class. And, by logical extension of this decision, each class would have its own services to save itself in a database. But acting on that reasoning leads to problems in cohesion, coupling, and duplication. For example, the Sale class must now contain logic related to database handling, such as that related to SQL and JDBC (Java Database Connectivity). The class no longer focuses on just the pure application logic of "being a sale." Now other kinds of responsibilities lower its cohesion. The class must be coupled to the technical database services of another subsystem, such as JDBC services, rather than just being coupled to other objects in the domain layer of software objects, so its coupling increases. And it is likely that similar database logic would be duplicated in many persistent classes.</a:t>
            </a:r>
          </a:p>
          <a:p>
            <a:pPr algn="just"/>
            <a:r>
              <a:rPr lang="en-US" dirty="0" smtClean="0"/>
              <a:t>All these problems indicate violation of a basic architectural principle: design for a separation of major system concerns. Keep application logic in one place (such as the domain software objects), keep database logic in another place (such as a separate persistence services subsystem), and so forth, rather than intermingling different system concerns in the same component.</a:t>
            </a:r>
          </a:p>
          <a:p>
            <a:pPr algn="just"/>
            <a:r>
              <a:rPr lang="en-US" dirty="0" smtClean="0"/>
              <a:t>Supporting a separation of major concerns improves coupling and cohesion in a design. Thus, even though by Expert we could find some justification for putting the responsibility for database services in the Sale class, for other reasons (usually cohesion and coupling), we'd end up with a poor design.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Expert (or Expert)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21</a:t>
            </a:fld>
            <a:endParaRPr lang="en-US"/>
          </a:p>
        </p:txBody>
      </p:sp>
      <p:sp>
        <p:nvSpPr>
          <p:cNvPr id="6" name="Content Placeholder 5"/>
          <p:cNvSpPr>
            <a:spLocks noGrp="1"/>
          </p:cNvSpPr>
          <p:nvPr>
            <p:ph sz="quarter" idx="1"/>
          </p:nvPr>
        </p:nvSpPr>
        <p:spPr/>
        <p:txBody>
          <a:bodyPr>
            <a:normAutofit/>
          </a:bodyPr>
          <a:lstStyle/>
          <a:p>
            <a:pPr>
              <a:buNone/>
            </a:pPr>
            <a:r>
              <a:rPr lang="en-US" b="1" dirty="0" smtClean="0"/>
              <a:t>Benefits:</a:t>
            </a:r>
          </a:p>
          <a:p>
            <a:pPr algn="just"/>
            <a:r>
              <a:rPr lang="en-US" dirty="0" smtClean="0"/>
              <a:t>Information encapsulation is maintained since objects use their own information to fulfill tasks. This usually supports low coupling, which leads to more robust and maintainable systems. </a:t>
            </a:r>
          </a:p>
          <a:p>
            <a:pPr algn="just"/>
            <a:r>
              <a:rPr lang="en-US" dirty="0" smtClean="0"/>
              <a:t>Behavior is distributed across the classes that have the required information, thus encouraging more cohesive "lightweight" class definitions that are easier to understand and maintain. High cohesion is usually supported.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Coupling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22</a:t>
            </a:fld>
            <a:endParaRPr lang="en-US"/>
          </a:p>
        </p:txBody>
      </p:sp>
      <p:sp>
        <p:nvSpPr>
          <p:cNvPr id="6" name="Content Placeholder 5"/>
          <p:cNvSpPr>
            <a:spLocks noGrp="1"/>
          </p:cNvSpPr>
          <p:nvPr>
            <p:ph sz="quarter" idx="1"/>
          </p:nvPr>
        </p:nvSpPr>
        <p:spPr/>
        <p:txBody>
          <a:bodyPr>
            <a:normAutofit fontScale="77500" lnSpcReduction="20000"/>
          </a:bodyPr>
          <a:lstStyle/>
          <a:p>
            <a:pPr>
              <a:buNone/>
            </a:pPr>
            <a:r>
              <a:rPr lang="en-US" b="1" dirty="0" smtClean="0"/>
              <a:t>Problem:</a:t>
            </a:r>
          </a:p>
          <a:p>
            <a:r>
              <a:rPr lang="en-US" dirty="0" smtClean="0"/>
              <a:t>How to support low dependency, low change impact, and increased reuse?</a:t>
            </a:r>
          </a:p>
          <a:p>
            <a:pPr algn="just">
              <a:buNone/>
            </a:pPr>
            <a:r>
              <a:rPr lang="en-US" b="1" i="1" dirty="0" smtClean="0">
                <a:hlinkClick r:id="rId2" action="ppaction://hlinkfile"/>
              </a:rPr>
              <a:t>Coupling</a:t>
            </a:r>
            <a:r>
              <a:rPr lang="en-US" i="1" dirty="0" smtClean="0"/>
              <a:t> is a measure of how strongly one element is connected to, has knowledge of, or relies on other elements. An element with low (or weak) coupling is not dependent on too many other elements; "too many" is context dependent, but we examine it anyway. These elements include classes, subsystems, systems, and so on. </a:t>
            </a:r>
          </a:p>
          <a:p>
            <a:pPr algn="just">
              <a:buNone/>
            </a:pPr>
            <a:r>
              <a:rPr lang="en-US" dirty="0" smtClean="0"/>
              <a:t>A class with high (or strong) coupling relies on many other classes. Such classes may be undesirable; some suffer from the following problems:</a:t>
            </a:r>
          </a:p>
          <a:p>
            <a:pPr lvl="1"/>
            <a:r>
              <a:rPr lang="en-US" dirty="0" smtClean="0"/>
              <a:t>Forced local changes because of changes in related classes.</a:t>
            </a:r>
          </a:p>
          <a:p>
            <a:pPr lvl="1"/>
            <a:r>
              <a:rPr lang="en-US" dirty="0" smtClean="0"/>
              <a:t>Harder to understand in isolation.</a:t>
            </a:r>
          </a:p>
          <a:p>
            <a:pPr lvl="1"/>
            <a:r>
              <a:rPr lang="en-US" dirty="0" smtClean="0"/>
              <a:t>Harder to reuse because its use requires the additional presence of the classes on which it is dependent.</a:t>
            </a:r>
          </a:p>
          <a:p>
            <a:pPr>
              <a:buNone/>
            </a:pPr>
            <a:r>
              <a:rPr lang="en-US" b="1" dirty="0" smtClean="0"/>
              <a:t>Solution:</a:t>
            </a:r>
          </a:p>
          <a:p>
            <a:pPr algn="just"/>
            <a:r>
              <a:rPr lang="en-US" dirty="0" smtClean="0"/>
              <a:t>Assign a responsibility so that coupling remains low. Use this principle to evaluate alternatives.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blinds(horizontal)">
                                      <p:cBhvr>
                                        <p:cTn id="4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Coupling</a:t>
            </a:r>
            <a:endParaRPr lang="en-US" dirty="0"/>
          </a:p>
        </p:txBody>
      </p:sp>
      <p:sp>
        <p:nvSpPr>
          <p:cNvPr id="8" name="Text Placeholder 7"/>
          <p:cNvSpPr>
            <a:spLocks noGrp="1"/>
          </p:cNvSpPr>
          <p:nvPr>
            <p:ph type="body" idx="2"/>
          </p:nvPr>
        </p:nvSpPr>
        <p:spPr>
          <a:xfrm>
            <a:off x="914400" y="1295400"/>
            <a:ext cx="7696200" cy="2133600"/>
          </a:xfrm>
        </p:spPr>
        <p:txBody>
          <a:bodyPr>
            <a:normAutofit/>
          </a:bodyPr>
          <a:lstStyle/>
          <a:p>
            <a:r>
              <a:rPr lang="en-US" b="1" dirty="0" smtClean="0"/>
              <a:t>Example: </a:t>
            </a:r>
            <a:r>
              <a:rPr lang="en-US" dirty="0" smtClean="0"/>
              <a:t>Consider three classes  from a </a:t>
            </a:r>
            <a:r>
              <a:rPr lang="en-US" dirty="0" err="1" smtClean="0"/>
              <a:t>NextGen</a:t>
            </a:r>
            <a:r>
              <a:rPr lang="en-US" dirty="0" smtClean="0"/>
              <a:t> case study: Register, Sale and Payment.</a:t>
            </a:r>
          </a:p>
          <a:p>
            <a:pPr algn="just"/>
            <a:r>
              <a:rPr lang="en-US" dirty="0" smtClean="0"/>
              <a:t>Assume we need to create a Payment instance and associate it with the Sale. What class should be responsible for this? Since a Register "records" a Payment in the real-world domain, the Creator pattern suggests Register as a candidate for creating the Payment. The Register instance could then send an </a:t>
            </a:r>
            <a:r>
              <a:rPr lang="en-US" dirty="0" err="1" smtClean="0"/>
              <a:t>addPayment</a:t>
            </a:r>
            <a:r>
              <a:rPr lang="en-US" dirty="0" smtClean="0"/>
              <a:t> message to the Sale, passing along the new Payment as a parameter. A possible partial interaction diagram reflecting this is shown bellow.</a:t>
            </a:r>
          </a:p>
          <a:p>
            <a:pPr algn="just"/>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23</a:t>
            </a:fld>
            <a:endParaRPr lang="en-US"/>
          </a:p>
        </p:txBody>
      </p:sp>
      <p:pic>
        <p:nvPicPr>
          <p:cNvPr id="9" name="Picture 4" descr="CLD-Bad Coupling"/>
          <p:cNvPicPr>
            <a:picLocks noChangeAspect="1" noChangeArrowheads="1"/>
          </p:cNvPicPr>
          <p:nvPr/>
        </p:nvPicPr>
        <p:blipFill>
          <a:blip r:embed="rId2"/>
          <a:srcRect/>
          <a:stretch>
            <a:fillRect/>
          </a:stretch>
        </p:blipFill>
        <p:spPr bwMode="auto">
          <a:xfrm>
            <a:off x="685800" y="3733800"/>
            <a:ext cx="8229600" cy="19272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Coupling</a:t>
            </a:r>
            <a:endParaRPr lang="en-US" dirty="0"/>
          </a:p>
        </p:txBody>
      </p:sp>
      <p:sp>
        <p:nvSpPr>
          <p:cNvPr id="8" name="Text Placeholder 7"/>
          <p:cNvSpPr>
            <a:spLocks noGrp="1"/>
          </p:cNvSpPr>
          <p:nvPr>
            <p:ph type="body" idx="2"/>
          </p:nvPr>
        </p:nvSpPr>
        <p:spPr>
          <a:xfrm>
            <a:off x="914400" y="1600200"/>
            <a:ext cx="7696200" cy="1524000"/>
          </a:xfrm>
        </p:spPr>
        <p:txBody>
          <a:bodyPr>
            <a:normAutofit/>
          </a:bodyPr>
          <a:lstStyle/>
          <a:p>
            <a:pPr algn="just"/>
            <a:r>
              <a:rPr lang="en-US" sz="2400" dirty="0" smtClean="0"/>
              <a:t>An alternative solution to creating the Payment and associating it with the Sale is shown below.</a:t>
            </a:r>
          </a:p>
          <a:p>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24</a:t>
            </a:fld>
            <a:endParaRPr lang="en-US"/>
          </a:p>
        </p:txBody>
      </p:sp>
      <p:pic>
        <p:nvPicPr>
          <p:cNvPr id="10" name="Picture 4" descr="CLD-Good Coupling"/>
          <p:cNvPicPr>
            <a:picLocks noChangeAspect="1" noChangeArrowheads="1"/>
          </p:cNvPicPr>
          <p:nvPr/>
        </p:nvPicPr>
        <p:blipFill>
          <a:blip r:embed="rId2"/>
          <a:srcRect/>
          <a:stretch>
            <a:fillRect/>
          </a:stretch>
        </p:blipFill>
        <p:spPr bwMode="auto">
          <a:xfrm>
            <a:off x="533400" y="3352800"/>
            <a:ext cx="8229600" cy="23876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Coupling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25</a:t>
            </a:fld>
            <a:endParaRPr lang="en-US"/>
          </a:p>
        </p:txBody>
      </p:sp>
      <p:sp>
        <p:nvSpPr>
          <p:cNvPr id="6" name="Content Placeholder 5"/>
          <p:cNvSpPr>
            <a:spLocks noGrp="1"/>
          </p:cNvSpPr>
          <p:nvPr>
            <p:ph sz="quarter" idx="1"/>
          </p:nvPr>
        </p:nvSpPr>
        <p:spPr/>
        <p:txBody>
          <a:bodyPr>
            <a:normAutofit fontScale="92500"/>
          </a:bodyPr>
          <a:lstStyle/>
          <a:p>
            <a:pPr algn="just">
              <a:buNone/>
            </a:pPr>
            <a:r>
              <a:rPr lang="en-US" dirty="0" smtClean="0"/>
              <a:t>Which design, based on assignment of responsibilities, supports Low Coupling? In both cases we assume the Sale must eventually be coupled to knowledge of a Payment. Design 1, in which the Register creates the Payment, adds coupling of Register to Payment; Design 2, in which the Sale does the creation of a Payment, does not increase the coupling. Purely from the point of view of coupling, prefer Design 2 because it maintains overall lower coupling. This example illustrates how two patterns - Low Coupling and Creator may suggest different solutions.</a:t>
            </a:r>
          </a:p>
          <a:p>
            <a:pPr algn="just">
              <a:buNone/>
            </a:pPr>
            <a:r>
              <a:rPr lang="en-US" dirty="0" smtClean="0"/>
              <a:t>In practice, the level of coupling alone can't be considered in isolation from other principles such as Expert and High Cohesion. Nevertheless, it is one factor to consider in improving a design.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Coupling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26</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b="1" dirty="0" smtClean="0"/>
              <a:t>Discussion:</a:t>
            </a:r>
          </a:p>
          <a:p>
            <a:pPr algn="just">
              <a:buNone/>
            </a:pPr>
            <a:r>
              <a:rPr lang="en-US" dirty="0" smtClean="0"/>
              <a:t>Low Coupling is a principle to keep in mind during all design decisions; it is an underlying goal to continually consider. It is an evaluative principle that you apply while evaluating all design decisions.</a:t>
            </a:r>
          </a:p>
          <a:p>
            <a:pPr algn="just">
              <a:buNone/>
            </a:pPr>
            <a:r>
              <a:rPr lang="en-US" dirty="0" smtClean="0"/>
              <a:t>In object-oriented languages such as C++, Java, and C#, common forms of coupling from </a:t>
            </a:r>
            <a:r>
              <a:rPr lang="en-US" dirty="0" err="1" smtClean="0"/>
              <a:t>TypeX</a:t>
            </a:r>
            <a:r>
              <a:rPr lang="en-US" dirty="0" smtClean="0"/>
              <a:t> to </a:t>
            </a:r>
            <a:r>
              <a:rPr lang="en-US" dirty="0" err="1" smtClean="0"/>
              <a:t>TypeY</a:t>
            </a:r>
            <a:r>
              <a:rPr lang="en-US" dirty="0" smtClean="0"/>
              <a:t> include the following:</a:t>
            </a:r>
          </a:p>
          <a:p>
            <a:pPr lvl="1" algn="just"/>
            <a:r>
              <a:rPr lang="en-US" dirty="0" err="1" smtClean="0"/>
              <a:t>TypeX</a:t>
            </a:r>
            <a:r>
              <a:rPr lang="en-US" dirty="0" smtClean="0"/>
              <a:t> has an attribute (data member or instance variable) that refers to a </a:t>
            </a:r>
            <a:r>
              <a:rPr lang="en-US" dirty="0" err="1" smtClean="0"/>
              <a:t>TypeY</a:t>
            </a:r>
            <a:r>
              <a:rPr lang="en-US" dirty="0" smtClean="0"/>
              <a:t> instance, or </a:t>
            </a:r>
            <a:r>
              <a:rPr lang="en-US" dirty="0" err="1" smtClean="0"/>
              <a:t>TypeY</a:t>
            </a:r>
            <a:r>
              <a:rPr lang="en-US" dirty="0" smtClean="0"/>
              <a:t> itself.</a:t>
            </a:r>
          </a:p>
          <a:p>
            <a:pPr lvl="1" algn="just"/>
            <a:r>
              <a:rPr lang="en-US" dirty="0" smtClean="0"/>
              <a:t>A </a:t>
            </a:r>
            <a:r>
              <a:rPr lang="en-US" dirty="0" err="1" smtClean="0"/>
              <a:t>TypeX</a:t>
            </a:r>
            <a:r>
              <a:rPr lang="en-US" dirty="0" smtClean="0"/>
              <a:t> object calls on services of a </a:t>
            </a:r>
            <a:r>
              <a:rPr lang="en-US" dirty="0" err="1" smtClean="0"/>
              <a:t>TypeY</a:t>
            </a:r>
            <a:r>
              <a:rPr lang="en-US" dirty="0" smtClean="0"/>
              <a:t> object.</a:t>
            </a:r>
          </a:p>
          <a:p>
            <a:pPr lvl="1" algn="just"/>
            <a:r>
              <a:rPr lang="en-US" dirty="0" err="1" smtClean="0"/>
              <a:t>TypeX</a:t>
            </a:r>
            <a:r>
              <a:rPr lang="en-US" dirty="0" smtClean="0"/>
              <a:t> has a method that references an instance of </a:t>
            </a:r>
            <a:r>
              <a:rPr lang="en-US" dirty="0" err="1" smtClean="0"/>
              <a:t>TypeY</a:t>
            </a:r>
            <a:r>
              <a:rPr lang="en-US" dirty="0" smtClean="0"/>
              <a:t>, or </a:t>
            </a:r>
            <a:r>
              <a:rPr lang="en-US" dirty="0" err="1" smtClean="0"/>
              <a:t>TypeY</a:t>
            </a:r>
            <a:r>
              <a:rPr lang="en-US" dirty="0" smtClean="0"/>
              <a:t> itself, by any means. These typically include a parameter or local variable of type </a:t>
            </a:r>
            <a:r>
              <a:rPr lang="en-US" dirty="0" err="1" smtClean="0"/>
              <a:t>TypeY</a:t>
            </a:r>
            <a:r>
              <a:rPr lang="en-US" dirty="0" smtClean="0"/>
              <a:t>, or the object returned from a message being an instance of </a:t>
            </a:r>
            <a:r>
              <a:rPr lang="en-US" dirty="0" err="1" smtClean="0"/>
              <a:t>TypeY</a:t>
            </a:r>
            <a:r>
              <a:rPr lang="en-US" dirty="0" smtClean="0"/>
              <a:t>.</a:t>
            </a:r>
          </a:p>
          <a:p>
            <a:pPr lvl="1" algn="just"/>
            <a:r>
              <a:rPr lang="en-US" dirty="0" err="1" smtClean="0"/>
              <a:t>TypeX</a:t>
            </a:r>
            <a:r>
              <a:rPr lang="en-US" dirty="0" smtClean="0"/>
              <a:t> is a direct or indirect subclass of </a:t>
            </a:r>
            <a:r>
              <a:rPr lang="en-US" dirty="0" err="1" smtClean="0"/>
              <a:t>TypeY</a:t>
            </a:r>
            <a:r>
              <a:rPr lang="en-US" dirty="0" smtClean="0"/>
              <a:t>.</a:t>
            </a:r>
          </a:p>
          <a:p>
            <a:pPr lvl="1" algn="just"/>
            <a:r>
              <a:rPr lang="en-US" dirty="0" err="1" smtClean="0"/>
              <a:t>TypeY</a:t>
            </a:r>
            <a:r>
              <a:rPr lang="en-US" dirty="0" smtClean="0"/>
              <a:t> is an interface, and </a:t>
            </a:r>
            <a:r>
              <a:rPr lang="en-US" dirty="0" err="1" smtClean="0"/>
              <a:t>TypeX</a:t>
            </a:r>
            <a:r>
              <a:rPr lang="en-US" dirty="0" smtClean="0"/>
              <a:t> implements that interface.</a:t>
            </a:r>
          </a:p>
          <a:p>
            <a:pPr algn="just">
              <a:buNone/>
            </a:pPr>
            <a:r>
              <a:rPr lang="en-US" dirty="0" smtClean="0"/>
              <a:t>Low Coupling encourages you to assign a responsibility so that its placement does not increase the coupling to a level that leads to the negative results that high coupling can produce.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Coupling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27</a:t>
            </a:fld>
            <a:endParaRPr lang="en-US"/>
          </a:p>
        </p:txBody>
      </p:sp>
      <p:sp>
        <p:nvSpPr>
          <p:cNvPr id="6" name="Content Placeholder 5"/>
          <p:cNvSpPr>
            <a:spLocks noGrp="1"/>
          </p:cNvSpPr>
          <p:nvPr>
            <p:ph sz="quarter" idx="1"/>
          </p:nvPr>
        </p:nvSpPr>
        <p:spPr/>
        <p:txBody>
          <a:bodyPr>
            <a:normAutofit fontScale="77500" lnSpcReduction="20000"/>
          </a:bodyPr>
          <a:lstStyle/>
          <a:p>
            <a:pPr algn="just"/>
            <a:r>
              <a:rPr lang="en-US" dirty="0" smtClean="0"/>
              <a:t>You cannot obtain an absolute measure of when coupling is too high. What is important is that you can gauge the current degree of coupling and assess whether increasing it will lead to problems. In general, classes that are inherently generic in nature and with a high probability for reuse should have especially low coupling.</a:t>
            </a:r>
          </a:p>
          <a:p>
            <a:pPr algn="just"/>
            <a:r>
              <a:rPr lang="en-US" dirty="0" smtClean="0"/>
              <a:t>The extreme case of Low Coupling is no coupling between classes. This case offends against a central metaphor of object technology: a system of connected objects that communicate via messages. Low Coupling taken to excess yields a poor </a:t>
            </a:r>
            <a:r>
              <a:rPr lang="en-US" dirty="0" err="1" smtClean="0"/>
              <a:t>designone</a:t>
            </a:r>
            <a:r>
              <a:rPr lang="en-US" dirty="0" smtClean="0"/>
              <a:t> with a few </a:t>
            </a:r>
            <a:r>
              <a:rPr lang="en-US" dirty="0" err="1" smtClean="0"/>
              <a:t>incohesive</a:t>
            </a:r>
            <a:r>
              <a:rPr lang="en-US" dirty="0" smtClean="0"/>
              <a:t>, bloated, and complex active objects that do all the work, and with many passive zero-coupled objects that act as simple data repositories. Some moderate degree of coupling between classes is normal and necessary for creating an object-oriented system in which tasks are fulfilled by a collaboration between connected objects.</a:t>
            </a:r>
          </a:p>
          <a:p>
            <a:pPr>
              <a:buNone/>
            </a:pPr>
            <a:r>
              <a:rPr lang="en-US" b="1" dirty="0" smtClean="0"/>
              <a:t>Contraindications</a:t>
            </a:r>
            <a:r>
              <a:rPr lang="en-US" dirty="0" smtClean="0"/>
              <a:t>:</a:t>
            </a:r>
          </a:p>
          <a:p>
            <a:r>
              <a:rPr lang="en-US" dirty="0" smtClean="0"/>
              <a:t>High coupling to stable elements and to pervasive elements is seldom a problem. For example, a J2EE application can safely couple itself to the Java libraries (</a:t>
            </a:r>
            <a:r>
              <a:rPr lang="en-US" dirty="0" err="1" smtClean="0"/>
              <a:t>java.util</a:t>
            </a:r>
            <a:r>
              <a:rPr lang="en-US" dirty="0" smtClean="0"/>
              <a:t>, and so on), because they are stable and widespread.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Coupling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28</a:t>
            </a:fld>
            <a:endParaRPr lang="en-US"/>
          </a:p>
        </p:txBody>
      </p:sp>
      <p:sp>
        <p:nvSpPr>
          <p:cNvPr id="6" name="Content Placeholder 5"/>
          <p:cNvSpPr>
            <a:spLocks noGrp="1"/>
          </p:cNvSpPr>
          <p:nvPr>
            <p:ph sz="quarter" idx="1"/>
          </p:nvPr>
        </p:nvSpPr>
        <p:spPr/>
        <p:txBody>
          <a:bodyPr>
            <a:normAutofit fontScale="85000" lnSpcReduction="20000"/>
          </a:bodyPr>
          <a:lstStyle/>
          <a:p>
            <a:pPr algn="just">
              <a:buNone/>
            </a:pPr>
            <a:r>
              <a:rPr lang="en-US" b="1" dirty="0" smtClean="0"/>
              <a:t>Pick Your Battles:  </a:t>
            </a:r>
            <a:r>
              <a:rPr lang="en-US" dirty="0" smtClean="0"/>
              <a:t>It is not high coupling per se that is the problem; it is high coupling to elements that are unstable in some dimension, such as their interface, implementation, or mere presence. This is an important point: As designers, we can add flexibility, encapsulate details and implementations, and in general design for lower coupling in many areas of the system. But, if we put effort into "future proofing" or lowering the coupling when we have no realistic motivation, this is not time well spent.</a:t>
            </a:r>
          </a:p>
          <a:p>
            <a:pPr>
              <a:buNone/>
            </a:pPr>
            <a:r>
              <a:rPr lang="en-US" b="1" dirty="0" smtClean="0"/>
              <a:t>Benefits:</a:t>
            </a:r>
          </a:p>
          <a:p>
            <a:r>
              <a:rPr lang="en-US" dirty="0" smtClean="0"/>
              <a:t>not affected by changes in other components</a:t>
            </a:r>
          </a:p>
          <a:p>
            <a:r>
              <a:rPr lang="en-US" dirty="0" smtClean="0"/>
              <a:t>simple to understand in isolation</a:t>
            </a:r>
          </a:p>
          <a:p>
            <a:r>
              <a:rPr lang="en-US" dirty="0" smtClean="0"/>
              <a:t>convenient to reuse</a:t>
            </a:r>
          </a:p>
          <a:p>
            <a:pPr>
              <a:buNone/>
            </a:pPr>
            <a:r>
              <a:rPr lang="en-US" b="1" dirty="0" smtClean="0"/>
              <a:t>Background:</a:t>
            </a:r>
          </a:p>
          <a:p>
            <a:r>
              <a:rPr lang="en-US" dirty="0" smtClean="0"/>
              <a:t>Coupling and cohesion are truly fundamental principles in design, and should be appreciated and applied as such by all software developers.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29</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b="1" dirty="0" smtClean="0"/>
              <a:t>Problem:</a:t>
            </a:r>
          </a:p>
          <a:p>
            <a:r>
              <a:rPr lang="en-US" dirty="0" smtClean="0"/>
              <a:t>What first object beyond the UI layer receives and coordinates ("controls") a system operation?</a:t>
            </a:r>
          </a:p>
          <a:p>
            <a:pPr algn="just">
              <a:buNone/>
            </a:pPr>
            <a:r>
              <a:rPr lang="en-US" i="1" dirty="0" smtClean="0"/>
              <a:t>System operations are the major input events upon our system. For example, when a cashier using a POS terminal presses the "End Sale" button, he is generating a system event indicating "the sale has ended.”</a:t>
            </a:r>
          </a:p>
          <a:p>
            <a:pPr>
              <a:buNone/>
            </a:pPr>
            <a:r>
              <a:rPr lang="en-US" dirty="0" smtClean="0"/>
              <a:t>A controller is the first object beyond the UI layer that is responsible for receiving or handling a system operation message.</a:t>
            </a:r>
          </a:p>
          <a:p>
            <a:pPr>
              <a:buNone/>
            </a:pPr>
            <a:r>
              <a:rPr lang="en-US" b="1" dirty="0" smtClean="0"/>
              <a:t>Solution: </a:t>
            </a:r>
            <a:r>
              <a:rPr lang="en-US" dirty="0" smtClean="0"/>
              <a:t>Assign the responsibility to a class representing one of the following choices:</a:t>
            </a:r>
          </a:p>
          <a:p>
            <a:r>
              <a:rPr lang="en-US" dirty="0" smtClean="0"/>
              <a:t>Represents the overall "system," a "root object," a device that the software is running within, or a major subsystem - these are all variations of a facade controller.</a:t>
            </a:r>
          </a:p>
          <a:p>
            <a:r>
              <a:rPr lang="en-US" dirty="0" smtClean="0"/>
              <a:t>Represents a use case scenario within which the system event occurs, often named &lt;</a:t>
            </a:r>
            <a:r>
              <a:rPr lang="en-US" dirty="0" err="1" smtClean="0"/>
              <a:t>UseCaseName</a:t>
            </a:r>
            <a:r>
              <a:rPr lang="en-US" dirty="0" smtClean="0"/>
              <a:t>&gt;Handler, &lt;</a:t>
            </a:r>
            <a:r>
              <a:rPr lang="en-US" dirty="0" err="1" smtClean="0"/>
              <a:t>UseCaseName</a:t>
            </a:r>
            <a:r>
              <a:rPr lang="en-US" dirty="0" smtClean="0"/>
              <a:t>&gt;Coordinator, or &lt;</a:t>
            </a:r>
            <a:r>
              <a:rPr lang="en-US" dirty="0" err="1" smtClean="0"/>
              <a:t>UseCaseName</a:t>
            </a:r>
            <a:r>
              <a:rPr lang="en-US" dirty="0" smtClean="0"/>
              <a:t>&gt;Session (use case or session controller).</a:t>
            </a:r>
          </a:p>
          <a:p>
            <a:pPr lvl="1"/>
            <a:r>
              <a:rPr lang="en-US" dirty="0" smtClean="0"/>
              <a:t>Use the same controller class for all system events in the same use case scenario.</a:t>
            </a:r>
          </a:p>
          <a:p>
            <a:pPr lvl="1"/>
            <a:r>
              <a:rPr lang="en-US" dirty="0" smtClean="0"/>
              <a:t>Informally, a session is an instance of a conversation with an actor. Sessions can be of any length but are often organized in terms of use cases (use case sessions).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blinds(horizontal)">
                                      <p:cBhvr>
                                        <p:cTn id="40" dur="500"/>
                                        <p:tgtEl>
                                          <p:spTgt spid="6">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blinds(horizontal)">
                                      <p:cBhvr>
                                        <p:cTn id="4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Responsibilities and Responsibility-Driven Design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a:t>
            </a:fld>
            <a:endParaRPr lang="en-US"/>
          </a:p>
        </p:txBody>
      </p:sp>
      <p:sp>
        <p:nvSpPr>
          <p:cNvPr id="6" name="Content Placeholder 5"/>
          <p:cNvSpPr>
            <a:spLocks noGrp="1"/>
          </p:cNvSpPr>
          <p:nvPr>
            <p:ph sz="quarter" idx="1"/>
          </p:nvPr>
        </p:nvSpPr>
        <p:spPr/>
        <p:txBody>
          <a:bodyPr>
            <a:normAutofit fontScale="62500" lnSpcReduction="20000"/>
          </a:bodyPr>
          <a:lstStyle/>
          <a:p>
            <a:pPr algn="just">
              <a:buNone/>
            </a:pPr>
            <a:r>
              <a:rPr lang="en-US" dirty="0" smtClean="0"/>
              <a:t>A popular way of thinking about the design of software objects and also larger-scale components is in terms of </a:t>
            </a:r>
            <a:r>
              <a:rPr lang="en-US" b="1" dirty="0" smtClean="0">
                <a:hlinkClick r:id="rId2" action="ppaction://hlinkfile"/>
              </a:rPr>
              <a:t>responsibilities</a:t>
            </a:r>
            <a:r>
              <a:rPr lang="en-US" dirty="0" smtClean="0"/>
              <a:t>, </a:t>
            </a:r>
            <a:r>
              <a:rPr lang="en-US" b="1" dirty="0" smtClean="0">
                <a:hlinkClick r:id="rId2" action="ppaction://hlinkfile"/>
              </a:rPr>
              <a:t>roles</a:t>
            </a:r>
            <a:r>
              <a:rPr lang="en-US" dirty="0" smtClean="0"/>
              <a:t>, and </a:t>
            </a:r>
            <a:r>
              <a:rPr lang="en-US" b="1" dirty="0" smtClean="0">
                <a:hlinkClick r:id="rId2" action="ppaction://hlinkfile"/>
              </a:rPr>
              <a:t>collaborations</a:t>
            </a:r>
            <a:r>
              <a:rPr lang="en-US" dirty="0" smtClean="0"/>
              <a:t>. This is part of a larger approach called responsibility-driven design or RDD.</a:t>
            </a:r>
          </a:p>
          <a:p>
            <a:pPr algn="just">
              <a:buNone/>
            </a:pPr>
            <a:r>
              <a:rPr lang="en-US" dirty="0" smtClean="0"/>
              <a:t>In RDD, we think of software objects as having responsibilities - an abstraction of what they do. The UML defines a </a:t>
            </a:r>
            <a:r>
              <a:rPr lang="en-US" b="1" dirty="0" smtClean="0">
                <a:hlinkClick r:id="rId2" action="ppaction://hlinkfile"/>
              </a:rPr>
              <a:t>responsibility</a:t>
            </a:r>
            <a:r>
              <a:rPr lang="en-US" dirty="0" smtClean="0"/>
              <a:t> as "a contract or obligation of a classifier”. Responsibilities are related to the obligations or behavior of an object in terms of its role. </a:t>
            </a:r>
          </a:p>
          <a:p>
            <a:pPr algn="just">
              <a:buNone/>
            </a:pPr>
            <a:r>
              <a:rPr lang="en-US" dirty="0" smtClean="0"/>
              <a:t>Basically, these responsibilities are of the following two types: doing and knowing.</a:t>
            </a:r>
          </a:p>
          <a:p>
            <a:pPr algn="just"/>
            <a:r>
              <a:rPr lang="en-US" dirty="0" smtClean="0"/>
              <a:t>Doing responsibilities of an object include:</a:t>
            </a:r>
          </a:p>
          <a:p>
            <a:pPr lvl="1"/>
            <a:r>
              <a:rPr lang="en-US" dirty="0" smtClean="0"/>
              <a:t>doing something itself, such as creating an object or doing a calculation</a:t>
            </a:r>
          </a:p>
          <a:p>
            <a:pPr lvl="1"/>
            <a:r>
              <a:rPr lang="en-US" dirty="0" smtClean="0"/>
              <a:t>initiating action in other objects</a:t>
            </a:r>
          </a:p>
          <a:p>
            <a:pPr lvl="1"/>
            <a:r>
              <a:rPr lang="en-US" dirty="0" smtClean="0"/>
              <a:t>controlling and coordinating activities in other objects</a:t>
            </a:r>
          </a:p>
          <a:p>
            <a:r>
              <a:rPr lang="en-US" dirty="0" smtClean="0"/>
              <a:t>Knowing responsibilities of an object include:</a:t>
            </a:r>
          </a:p>
          <a:p>
            <a:pPr lvl="1"/>
            <a:r>
              <a:rPr lang="en-US" dirty="0" smtClean="0"/>
              <a:t>knowing about private encapsulated data</a:t>
            </a:r>
          </a:p>
          <a:p>
            <a:pPr lvl="1"/>
            <a:r>
              <a:rPr lang="en-US" dirty="0" smtClean="0"/>
              <a:t>knowing about related objects</a:t>
            </a:r>
          </a:p>
          <a:p>
            <a:pPr lvl="1"/>
            <a:r>
              <a:rPr lang="en-US" dirty="0" smtClean="0"/>
              <a:t>knowing about things it can derive or calculate</a:t>
            </a:r>
          </a:p>
          <a:p>
            <a:pPr>
              <a:buNone/>
            </a:pPr>
            <a:r>
              <a:rPr lang="en-US" dirty="0" smtClean="0"/>
              <a:t>Responsibilities are assigned to classes of objects during object design. For example, I may declare that "a Sale is responsible for creating </a:t>
            </a:r>
            <a:r>
              <a:rPr lang="en-US" dirty="0" err="1" smtClean="0"/>
              <a:t>SalesLineItems</a:t>
            </a:r>
            <a:r>
              <a:rPr lang="en-US" dirty="0" smtClean="0"/>
              <a:t>" (a doing), or "a Sale is responsible for knowing its total" (a knowing).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blinds(horizontal)">
                                      <p:cBhvr>
                                        <p:cTn id="6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Controller</a:t>
            </a:r>
            <a:endParaRPr lang="en-US" dirty="0"/>
          </a:p>
        </p:txBody>
      </p:sp>
      <p:sp>
        <p:nvSpPr>
          <p:cNvPr id="8" name="Text Placeholder 7"/>
          <p:cNvSpPr>
            <a:spLocks noGrp="1"/>
          </p:cNvSpPr>
          <p:nvPr>
            <p:ph type="body" idx="2"/>
          </p:nvPr>
        </p:nvSpPr>
        <p:spPr>
          <a:xfrm>
            <a:off x="914400" y="1295400"/>
            <a:ext cx="7696200" cy="1219200"/>
          </a:xfrm>
        </p:spPr>
        <p:txBody>
          <a:bodyPr>
            <a:normAutofit/>
          </a:bodyPr>
          <a:lstStyle/>
          <a:p>
            <a:r>
              <a:rPr lang="en-US" b="1" dirty="0" smtClean="0"/>
              <a:t>What object should be the Controller for </a:t>
            </a:r>
            <a:r>
              <a:rPr lang="en-US" b="1" dirty="0" err="1" smtClean="0"/>
              <a:t>enterItem</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30</a:t>
            </a:fld>
            <a:endParaRPr lang="en-US"/>
          </a:p>
        </p:txBody>
      </p:sp>
      <p:pic>
        <p:nvPicPr>
          <p:cNvPr id="9" name="Picture 4" descr="CLD-Controller 1"/>
          <p:cNvPicPr>
            <a:picLocks noChangeAspect="1" noChangeArrowheads="1"/>
          </p:cNvPicPr>
          <p:nvPr/>
        </p:nvPicPr>
        <p:blipFill>
          <a:blip r:embed="rId2"/>
          <a:srcRect/>
          <a:stretch>
            <a:fillRect/>
          </a:stretch>
        </p:blipFill>
        <p:spPr bwMode="auto">
          <a:xfrm>
            <a:off x="1447800" y="1671778"/>
            <a:ext cx="7239000" cy="475283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Controller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31</a:t>
            </a:fld>
            <a:endParaRPr lang="en-US"/>
          </a:p>
        </p:txBody>
      </p:sp>
      <p:sp>
        <p:nvSpPr>
          <p:cNvPr id="6" name="Content Placeholder 5"/>
          <p:cNvSpPr>
            <a:spLocks noGrp="1"/>
          </p:cNvSpPr>
          <p:nvPr>
            <p:ph sz="quarter" idx="1"/>
          </p:nvPr>
        </p:nvSpPr>
        <p:spPr/>
        <p:txBody>
          <a:bodyPr>
            <a:normAutofit/>
          </a:bodyPr>
          <a:lstStyle/>
          <a:p>
            <a:pPr>
              <a:buNone/>
            </a:pPr>
            <a:r>
              <a:rPr lang="en-US" b="1" dirty="0" smtClean="0"/>
              <a:t>Example: </a:t>
            </a:r>
            <a:r>
              <a:rPr lang="en-US" dirty="0" smtClean="0"/>
              <a:t>Who should be the controller for system events such as </a:t>
            </a:r>
            <a:r>
              <a:rPr lang="en-US" dirty="0" err="1" smtClean="0"/>
              <a:t>enterItem</a:t>
            </a:r>
            <a:r>
              <a:rPr lang="en-US" dirty="0" smtClean="0"/>
              <a:t> and </a:t>
            </a:r>
            <a:r>
              <a:rPr lang="en-US" dirty="0" err="1" smtClean="0"/>
              <a:t>endSale</a:t>
            </a:r>
            <a:r>
              <a:rPr lang="en-US" dirty="0" smtClean="0"/>
              <a:t>?</a:t>
            </a:r>
          </a:p>
          <a:p>
            <a:pPr>
              <a:buNone/>
            </a:pPr>
            <a:r>
              <a:rPr lang="en-US" dirty="0" smtClean="0"/>
              <a:t>By the Controller pattern, here are some choices:</a:t>
            </a:r>
          </a:p>
          <a:p>
            <a:r>
              <a:rPr lang="en-US" dirty="0" smtClean="0"/>
              <a:t>Represents the overall "system," "root object," device, or subsystem    -                      Register, </a:t>
            </a:r>
            <a:r>
              <a:rPr lang="en-US" dirty="0" err="1" smtClean="0"/>
              <a:t>POSSystem</a:t>
            </a:r>
            <a:endParaRPr lang="en-US" dirty="0" smtClean="0"/>
          </a:p>
          <a:p>
            <a:r>
              <a:rPr lang="en-US" dirty="0" smtClean="0"/>
              <a:t>Represents a receiver or handler of all system events of a use case scenario -       </a:t>
            </a:r>
            <a:r>
              <a:rPr lang="en-US" dirty="0" err="1" smtClean="0"/>
              <a:t>ProcessSaleHandler</a:t>
            </a:r>
            <a:r>
              <a:rPr lang="en-US" dirty="0" smtClean="0"/>
              <a:t>, </a:t>
            </a:r>
            <a:r>
              <a:rPr lang="en-US" dirty="0" err="1" smtClean="0"/>
              <a:t>ProcessSaleSession</a:t>
            </a:r>
            <a:endParaRPr lang="en-US" dirty="0" smtClean="0"/>
          </a:p>
          <a:p>
            <a:pPr algn="just">
              <a:buNone/>
            </a:pPr>
            <a:endParaRPr lang="en-US" dirty="0" smtClean="0"/>
          </a:p>
          <a:p>
            <a:pPr algn="just">
              <a:buNone/>
            </a:pPr>
            <a:r>
              <a:rPr lang="en-US" dirty="0" smtClean="0"/>
              <a:t>Note that in the domain of POS, a Register (called a POS Terminal) is a specialized device with software running in it.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Controller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32</a:t>
            </a:fld>
            <a:endParaRPr lang="en-US"/>
          </a:p>
        </p:txBody>
      </p:sp>
      <p:sp>
        <p:nvSpPr>
          <p:cNvPr id="6" name="Content Placeholder 5"/>
          <p:cNvSpPr>
            <a:spLocks noGrp="1"/>
          </p:cNvSpPr>
          <p:nvPr>
            <p:ph sz="quarter" idx="1"/>
          </p:nvPr>
        </p:nvSpPr>
        <p:spPr/>
        <p:txBody>
          <a:bodyPr>
            <a:normAutofit fontScale="55000" lnSpcReduction="20000"/>
          </a:bodyPr>
          <a:lstStyle/>
          <a:p>
            <a:pPr>
              <a:buNone/>
            </a:pPr>
            <a:r>
              <a:rPr lang="en-US" dirty="0" smtClean="0"/>
              <a:t>A common defect in the design of controllers results from over-assignment of responsibility. A controller then suffers from bad (low) cohesion, violating the principle of High Cohesion.</a:t>
            </a:r>
          </a:p>
          <a:p>
            <a:pPr>
              <a:buNone/>
            </a:pPr>
            <a:r>
              <a:rPr lang="en-US" b="1" dirty="0" smtClean="0"/>
              <a:t>Guideline:  </a:t>
            </a:r>
            <a:r>
              <a:rPr lang="en-US" dirty="0" smtClean="0"/>
              <a:t>Normally, a controller should delegate to other objects the work that needs to be done; it coordinates or controls the activity. It does not do much work itself.</a:t>
            </a:r>
          </a:p>
          <a:p>
            <a:pPr algn="just"/>
            <a:r>
              <a:rPr lang="en-US" dirty="0" smtClean="0"/>
              <a:t>The first category of controller is a facade controller representing the overall system, device, or a subsystem. The idea is to choose some class name that suggests a cover, or facade, over the other layers of the application and that provides the main point of service calls from the UI layer down to other layers. The facade could be an abstraction of the overall physical unit, such as a Register</a:t>
            </a:r>
            <a:r>
              <a:rPr lang="en-US" baseline="30000" dirty="0" smtClean="0">
                <a:hlinkClick r:id="" action="ppaction://hlinkfile"/>
              </a:rPr>
              <a:t>[12]</a:t>
            </a:r>
            <a:r>
              <a:rPr lang="en-US" dirty="0" smtClean="0"/>
              <a:t> , </a:t>
            </a:r>
            <a:r>
              <a:rPr lang="en-US" dirty="0" err="1" smtClean="0"/>
              <a:t>TelecommSwitch</a:t>
            </a:r>
            <a:r>
              <a:rPr lang="en-US" dirty="0" smtClean="0"/>
              <a:t>, Phone, or Robot; a class representing the entire software system, such as </a:t>
            </a:r>
            <a:r>
              <a:rPr lang="en-US" dirty="0" err="1" smtClean="0"/>
              <a:t>POSSystem</a:t>
            </a:r>
            <a:r>
              <a:rPr lang="en-US" dirty="0" smtClean="0"/>
              <a:t>; or any other concept which the designer chooses to represent the overall system or a subsystem, even, for example, </a:t>
            </a:r>
            <a:r>
              <a:rPr lang="en-US" dirty="0" err="1" smtClean="0"/>
              <a:t>ChessGame</a:t>
            </a:r>
            <a:r>
              <a:rPr lang="en-US" dirty="0" smtClean="0"/>
              <a:t> if it was game software. Facade controllers are suitable when there are not "too many" system events, or when the user interface (UI) cannot redirect system event messages to alternating controllers, such as in a message-processing system.</a:t>
            </a:r>
          </a:p>
          <a:p>
            <a:pPr algn="just"/>
            <a:r>
              <a:rPr lang="en-US" dirty="0" smtClean="0"/>
              <a:t>If you choose a use case controller, then you will have a different controller for each use case. Note that this kind of controller is not a domain object; it is an artificial construct to support the system. For example, if the </a:t>
            </a:r>
            <a:r>
              <a:rPr lang="en-US" dirty="0" err="1" smtClean="0"/>
              <a:t>NextGen</a:t>
            </a:r>
            <a:r>
              <a:rPr lang="en-US" dirty="0" smtClean="0"/>
              <a:t> application contains use cases such as Process Sale and Handle Returns, then there may be a </a:t>
            </a:r>
            <a:r>
              <a:rPr lang="en-US" dirty="0" err="1" smtClean="0"/>
              <a:t>ProcessSaleHandler</a:t>
            </a:r>
            <a:r>
              <a:rPr lang="en-US" dirty="0" smtClean="0"/>
              <a:t> class and so forth. When should you choose a use case controller? Consider it an alternative when placing the responsibilities in a facade controller leads to designs with low cohesion or high coupling, typically when the facade controller is becoming "bloated" with excessive responsibilities. A use case controller is a good choice when there are many system events across different processes; it factors their handling into manageable separate classes and also provides a basis for knowing and reasoning about the state of the current scenario in progress.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Controller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33</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b="1" dirty="0" smtClean="0"/>
              <a:t>Bloated Controllers</a:t>
            </a:r>
          </a:p>
          <a:p>
            <a:pPr>
              <a:buNone/>
            </a:pPr>
            <a:r>
              <a:rPr lang="en-US" dirty="0" smtClean="0"/>
              <a:t>Poorly designed, a controller class will have low </a:t>
            </a:r>
            <a:r>
              <a:rPr lang="en-US" dirty="0" err="1" smtClean="0"/>
              <a:t>cohesionun</a:t>
            </a:r>
            <a:r>
              <a:rPr lang="en-US" dirty="0" smtClean="0"/>
              <a:t> focused and handling too many areas of responsibility; this is called a bloated controller. Signs of bloating are:</a:t>
            </a:r>
          </a:p>
          <a:p>
            <a:r>
              <a:rPr lang="en-US" dirty="0" smtClean="0"/>
              <a:t>There is only a single controller class receiving all system events in the system, and there are many of them. This sometimes happens if a facade controller is chosen.</a:t>
            </a:r>
          </a:p>
          <a:p>
            <a:r>
              <a:rPr lang="en-US" dirty="0" smtClean="0"/>
              <a:t>The controller itself performs many of the tasks necessary to fulfill the system event, without delegating the work. This usually involves a violation of Information Expert and High Cohesion.</a:t>
            </a:r>
          </a:p>
          <a:p>
            <a:r>
              <a:rPr lang="en-US" dirty="0" smtClean="0"/>
              <a:t>A controller has many attributes, and it maintains significant information about the system or domain, which should have been distributed to other objects, or it duplicates information found elsewhere.</a:t>
            </a:r>
          </a:p>
          <a:p>
            <a:pPr>
              <a:buNone/>
            </a:pPr>
            <a:r>
              <a:rPr lang="en-US" dirty="0" smtClean="0"/>
              <a:t>Among the cures for a bloated controller are these two:</a:t>
            </a:r>
          </a:p>
          <a:p>
            <a:r>
              <a:rPr lang="en-US" dirty="0" smtClean="0"/>
              <a:t>Add more </a:t>
            </a:r>
            <a:r>
              <a:rPr lang="en-US" dirty="0" err="1" smtClean="0"/>
              <a:t>controllersa</a:t>
            </a:r>
            <a:r>
              <a:rPr lang="en-US" dirty="0" smtClean="0"/>
              <a:t> system does not have to need only one. Instead of facade controllers, employ use case controllers. </a:t>
            </a:r>
          </a:p>
          <a:p>
            <a:r>
              <a:rPr lang="en-US" dirty="0" smtClean="0"/>
              <a:t>Design the controller so that it primarily delegates the fulfillment of each system operation responsibility to other objects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Controller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34</a:t>
            </a:fld>
            <a:endParaRPr lang="en-US"/>
          </a:p>
        </p:txBody>
      </p:sp>
      <p:pic>
        <p:nvPicPr>
          <p:cNvPr id="7" name="Picture 4" descr="CLD-Controller 3"/>
          <p:cNvPicPr>
            <a:picLocks noGrp="1" noChangeAspect="1" noChangeArrowheads="1"/>
          </p:cNvPicPr>
          <p:nvPr>
            <p:ph sz="quarter" idx="1"/>
          </p:nvPr>
        </p:nvPicPr>
        <p:blipFill>
          <a:blip r:embed="rId2"/>
          <a:srcRect/>
          <a:stretch>
            <a:fillRect/>
          </a:stretch>
        </p:blipFill>
        <p:spPr bwMode="auto">
          <a:xfrm>
            <a:off x="1981200" y="990600"/>
            <a:ext cx="6476999" cy="518703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Cohesion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35</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b="1" dirty="0" smtClean="0"/>
              <a:t>Problem:</a:t>
            </a:r>
          </a:p>
          <a:p>
            <a:pPr algn="just"/>
            <a:r>
              <a:rPr lang="en-US" dirty="0" smtClean="0"/>
              <a:t>How to keep objects focused, understandable, and manageable, and as a side effect, support Low Coupling?</a:t>
            </a:r>
          </a:p>
          <a:p>
            <a:pPr algn="just">
              <a:buNone/>
            </a:pPr>
            <a:r>
              <a:rPr lang="en-US" i="1" dirty="0" smtClean="0"/>
              <a:t>In terms of object design, cohesion (or more specifically, functional cohesion) is a measure of how strongly related and focused the responsibilities of an element are. An element with highly related responsibilities that does not do a tremendous amount of work has high cohesion. These elements include classes, subsystems, and so on.</a:t>
            </a:r>
          </a:p>
          <a:p>
            <a:pPr>
              <a:buNone/>
            </a:pPr>
            <a:r>
              <a:rPr lang="en-US" b="1" dirty="0" smtClean="0"/>
              <a:t>Solution:  </a:t>
            </a:r>
            <a:r>
              <a:rPr lang="en-US" dirty="0" smtClean="0"/>
              <a:t>Assign a responsibility so that cohesion remains high. Use this to evaluate alternatives.</a:t>
            </a:r>
          </a:p>
          <a:p>
            <a:pPr algn="just">
              <a:buNone/>
            </a:pPr>
            <a:r>
              <a:rPr lang="en-US" dirty="0" smtClean="0"/>
              <a:t>A class with low cohesion does many unrelated things or does too much work. Such classes are undesirable; they suffer from the following problems:</a:t>
            </a:r>
          </a:p>
          <a:p>
            <a:pPr lvl="1"/>
            <a:r>
              <a:rPr lang="en-US" dirty="0" smtClean="0"/>
              <a:t>hard to comprehend</a:t>
            </a:r>
          </a:p>
          <a:p>
            <a:pPr lvl="1"/>
            <a:r>
              <a:rPr lang="en-US" dirty="0" smtClean="0"/>
              <a:t>hard to reuse</a:t>
            </a:r>
          </a:p>
          <a:p>
            <a:pPr lvl="1"/>
            <a:r>
              <a:rPr lang="en-US" dirty="0" smtClean="0"/>
              <a:t>hard to maintain</a:t>
            </a:r>
          </a:p>
          <a:p>
            <a:pPr lvl="1"/>
            <a:r>
              <a:rPr lang="en-US" dirty="0" smtClean="0"/>
              <a:t>delicate; constantly affected by change</a:t>
            </a:r>
          </a:p>
          <a:p>
            <a:pPr algn="just">
              <a:buNone/>
            </a:pPr>
            <a:r>
              <a:rPr lang="en-US" dirty="0" smtClean="0"/>
              <a:t>Low cohesion classes often represent a very "large grain" of abstraction or have taken on responsibilities that should have been delegated to other objects.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blinds(horizontal)">
                                      <p:cBhvr>
                                        <p:cTn id="33" dur="500"/>
                                        <p:tgtEl>
                                          <p:spTgt spid="6">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blinds(horizontal)">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blinds(horizontal)">
                                      <p:cBhvr>
                                        <p:cTn id="4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Cohesion</a:t>
            </a:r>
            <a:endParaRPr lang="en-US" dirty="0"/>
          </a:p>
        </p:txBody>
      </p:sp>
      <p:sp>
        <p:nvSpPr>
          <p:cNvPr id="8" name="Text Placeholder 7"/>
          <p:cNvSpPr>
            <a:spLocks noGrp="1"/>
          </p:cNvSpPr>
          <p:nvPr>
            <p:ph type="body" idx="2"/>
          </p:nvPr>
        </p:nvSpPr>
        <p:spPr>
          <a:xfrm>
            <a:off x="914400" y="1371600"/>
            <a:ext cx="7696200" cy="1447800"/>
          </a:xfrm>
        </p:spPr>
        <p:txBody>
          <a:bodyPr>
            <a:normAutofit fontScale="85000" lnSpcReduction="10000"/>
          </a:bodyPr>
          <a:lstStyle/>
          <a:p>
            <a:r>
              <a:rPr lang="en-US" b="1" dirty="0" smtClean="0"/>
              <a:t>Example: </a:t>
            </a:r>
            <a:r>
              <a:rPr lang="en-US" dirty="0" smtClean="0"/>
              <a:t>Let's take another look at the example problem used in the Low Coupling pattern and analyze it for High Cohesion.</a:t>
            </a:r>
          </a:p>
          <a:p>
            <a:pPr algn="just"/>
            <a:r>
              <a:rPr lang="en-US" dirty="0" smtClean="0"/>
              <a:t>Assume we have a need to create a (cash) Payment instance and associate it with the Sale. What class should be responsible for this? Since Register records a Payment in the real-world domain, the Creator pattern suggests Register as a candidate for creating the Payment. The Register instance could then send an </a:t>
            </a:r>
            <a:r>
              <a:rPr lang="en-US" dirty="0" err="1" smtClean="0"/>
              <a:t>addPayment</a:t>
            </a:r>
            <a:r>
              <a:rPr lang="en-US" dirty="0" smtClean="0"/>
              <a:t> message to the Sale, passing along the new Payment as a parameter, as shown :</a:t>
            </a:r>
          </a:p>
          <a:p>
            <a:pPr algn="just"/>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36</a:t>
            </a:fld>
            <a:endParaRPr lang="en-US"/>
          </a:p>
        </p:txBody>
      </p:sp>
      <p:pic>
        <p:nvPicPr>
          <p:cNvPr id="11" name="Picture 4" descr="SQD-Bad Coupling"/>
          <p:cNvPicPr>
            <a:picLocks noChangeAspect="1" noChangeArrowheads="1"/>
          </p:cNvPicPr>
          <p:nvPr/>
        </p:nvPicPr>
        <p:blipFill>
          <a:blip r:embed="rId2"/>
          <a:srcRect/>
          <a:stretch>
            <a:fillRect/>
          </a:stretch>
        </p:blipFill>
        <p:spPr bwMode="auto">
          <a:xfrm>
            <a:off x="1219200" y="2819400"/>
            <a:ext cx="6116867" cy="28956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Cohesion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37</a:t>
            </a:fld>
            <a:endParaRPr lang="en-US"/>
          </a:p>
        </p:txBody>
      </p:sp>
      <p:sp>
        <p:nvSpPr>
          <p:cNvPr id="6" name="Content Placeholder 5"/>
          <p:cNvSpPr>
            <a:spLocks noGrp="1"/>
          </p:cNvSpPr>
          <p:nvPr>
            <p:ph sz="quarter" idx="1"/>
          </p:nvPr>
        </p:nvSpPr>
        <p:spPr/>
        <p:txBody>
          <a:bodyPr>
            <a:normAutofit fontScale="85000" lnSpcReduction="20000"/>
          </a:bodyPr>
          <a:lstStyle/>
          <a:p>
            <a:pPr algn="just"/>
            <a:r>
              <a:rPr lang="en-US" dirty="0" smtClean="0"/>
              <a:t>This assignment of responsibilities places the responsibility for making a payment in the Register. The Register is taking on part of the responsibility for fulfilling the </a:t>
            </a:r>
            <a:r>
              <a:rPr lang="en-US" dirty="0" err="1" smtClean="0"/>
              <a:t>makePayment</a:t>
            </a:r>
            <a:r>
              <a:rPr lang="en-US" dirty="0" smtClean="0"/>
              <a:t> system operation.</a:t>
            </a:r>
          </a:p>
          <a:p>
            <a:pPr algn="just"/>
            <a:r>
              <a:rPr lang="en-US" dirty="0" smtClean="0"/>
              <a:t>In this isolated example, this is acceptable; but if we continue to make the Register class responsible for doing some or most of the work related to more and more system operations, it will become increasingly burdened with tasks and become </a:t>
            </a:r>
            <a:r>
              <a:rPr lang="en-US" dirty="0" err="1" smtClean="0"/>
              <a:t>incohesive</a:t>
            </a:r>
            <a:r>
              <a:rPr lang="en-US" dirty="0" smtClean="0"/>
              <a:t>.</a:t>
            </a:r>
          </a:p>
          <a:p>
            <a:pPr algn="just"/>
            <a:r>
              <a:rPr lang="en-US" dirty="0" smtClean="0"/>
              <a:t>Imagine fifty system operations, all received by Register. If Register did the work related to each, it would become a "bloated" </a:t>
            </a:r>
            <a:r>
              <a:rPr lang="en-US" dirty="0" err="1" smtClean="0"/>
              <a:t>incohesive</a:t>
            </a:r>
            <a:r>
              <a:rPr lang="en-US" dirty="0" smtClean="0"/>
              <a:t> object. The point is not that this single Payment creation task in itself makes the Register </a:t>
            </a:r>
            <a:r>
              <a:rPr lang="en-US" dirty="0" err="1" smtClean="0"/>
              <a:t>incohesive</a:t>
            </a:r>
            <a:r>
              <a:rPr lang="en-US" dirty="0" smtClean="0"/>
              <a:t>, but as part of a larger picture of overall responsibility assignment, it may suggest a trend toward low cohesion.</a:t>
            </a:r>
          </a:p>
          <a:p>
            <a:pPr algn="just"/>
            <a:r>
              <a:rPr lang="en-US" dirty="0" smtClean="0"/>
              <a:t>And most important in terms of developing skills as object designers, regardless of the final design choice, is the valuable achievement that at least we know to consider the impact on cohesion.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Cohesion</a:t>
            </a:r>
            <a:endParaRPr lang="en-US" dirty="0"/>
          </a:p>
        </p:txBody>
      </p:sp>
      <p:sp>
        <p:nvSpPr>
          <p:cNvPr id="8" name="Text Placeholder 7"/>
          <p:cNvSpPr>
            <a:spLocks noGrp="1"/>
          </p:cNvSpPr>
          <p:nvPr>
            <p:ph type="body" idx="2"/>
          </p:nvPr>
        </p:nvSpPr>
        <p:spPr>
          <a:xfrm>
            <a:off x="914400" y="1295400"/>
            <a:ext cx="7696200" cy="1066800"/>
          </a:xfrm>
        </p:spPr>
        <p:txBody>
          <a:bodyPr>
            <a:normAutofit/>
          </a:bodyPr>
          <a:lstStyle/>
          <a:p>
            <a:pPr algn="just"/>
            <a:r>
              <a:rPr lang="en-US" sz="2000" dirty="0" smtClean="0"/>
              <a:t>By contrast, the second design delegates the payment creation responsibility to the Sale supports higher cohesion in the Register.</a:t>
            </a:r>
          </a:p>
          <a:p>
            <a:pPr algn="just"/>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38</a:t>
            </a:fld>
            <a:endParaRPr lang="en-US"/>
          </a:p>
        </p:txBody>
      </p:sp>
      <p:pic>
        <p:nvPicPr>
          <p:cNvPr id="9" name="Picture 4" descr="SQD-Good Coupling"/>
          <p:cNvPicPr>
            <a:picLocks noChangeAspect="1" noChangeArrowheads="1"/>
          </p:cNvPicPr>
          <p:nvPr/>
        </p:nvPicPr>
        <p:blipFill>
          <a:blip r:embed="rId2"/>
          <a:srcRect/>
          <a:stretch>
            <a:fillRect/>
          </a:stretch>
        </p:blipFill>
        <p:spPr bwMode="auto">
          <a:xfrm>
            <a:off x="1066800" y="2743200"/>
            <a:ext cx="6968956" cy="3124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Cohesion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dirty="0"/>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39</a:t>
            </a:fld>
            <a:endParaRPr lang="en-US"/>
          </a:p>
        </p:txBody>
      </p:sp>
      <p:sp>
        <p:nvSpPr>
          <p:cNvPr id="6" name="Content Placeholder 5"/>
          <p:cNvSpPr>
            <a:spLocks noGrp="1"/>
          </p:cNvSpPr>
          <p:nvPr>
            <p:ph sz="quarter" idx="1"/>
          </p:nvPr>
        </p:nvSpPr>
        <p:spPr/>
        <p:txBody>
          <a:bodyPr>
            <a:normAutofit fontScale="55000" lnSpcReduction="20000"/>
          </a:bodyPr>
          <a:lstStyle/>
          <a:p>
            <a:endParaRPr lang="en-US" b="1" dirty="0" smtClean="0"/>
          </a:p>
          <a:p>
            <a:pPr>
              <a:buNone/>
            </a:pPr>
            <a:r>
              <a:rPr lang="en-US" dirty="0" smtClean="0"/>
              <a:t>Here are some scenarios that illustrate varying degrees of functional cohesion:</a:t>
            </a:r>
          </a:p>
          <a:p>
            <a:pPr lvl="1" algn="just"/>
            <a:r>
              <a:rPr lang="en-US" b="1" dirty="0" smtClean="0"/>
              <a:t>Very low cohesion - </a:t>
            </a:r>
            <a:r>
              <a:rPr lang="en-US" dirty="0" smtClean="0"/>
              <a:t>A class is solely responsible for many things in very different functional areas.  Assume the existence of a class called RDB-RPC-Interface which is completely responsible for interacting with relational databases and for handling remote procedure calls. These are two vastly different functional areas, and each requires lots of supporting code. The responsibilities should be split into a family of classes related to RDB access and a family related to RPC support.</a:t>
            </a:r>
          </a:p>
          <a:p>
            <a:pPr lvl="1" algn="just"/>
            <a:r>
              <a:rPr lang="en-US" b="1" dirty="0" smtClean="0"/>
              <a:t>Low cohesion - </a:t>
            </a:r>
            <a:r>
              <a:rPr lang="en-US" dirty="0" smtClean="0"/>
              <a:t>A class has sole responsibility for a complex task in one functional area.  Assume the existence of a class called </a:t>
            </a:r>
            <a:r>
              <a:rPr lang="en-US" dirty="0" err="1" smtClean="0"/>
              <a:t>RDBInterface</a:t>
            </a:r>
            <a:r>
              <a:rPr lang="en-US" dirty="0" smtClean="0"/>
              <a:t> which is completely responsible for interacting with relational databases. The methods of the class are all related, but there are lots of them, and a tremendous amount of supporting code; there may be hundreds or thousands of methods. The class should split into a family of lightweight classes sharing the work to provide RDB access.</a:t>
            </a:r>
          </a:p>
          <a:p>
            <a:pPr lvl="1" algn="just"/>
            <a:r>
              <a:rPr lang="en-US" b="1" dirty="0" smtClean="0"/>
              <a:t>High cohesion </a:t>
            </a:r>
            <a:r>
              <a:rPr lang="en-US" dirty="0" smtClean="0"/>
              <a:t>- A class has moderate responsibilities in one functional area and collaborates with other classes to fulfill tasks. Assume the existence of a class called </a:t>
            </a:r>
            <a:r>
              <a:rPr lang="en-US" dirty="0" err="1" smtClean="0"/>
              <a:t>RDBInterface</a:t>
            </a:r>
            <a:r>
              <a:rPr lang="en-US" dirty="0" smtClean="0"/>
              <a:t> that is only partially responsible for interacting with relational databases. It interacts with a dozen other classes related to RDB access in order to retrieve and save objects.</a:t>
            </a:r>
          </a:p>
          <a:p>
            <a:pPr lvl="1" algn="just"/>
            <a:r>
              <a:rPr lang="en-US" b="1" dirty="0" smtClean="0"/>
              <a:t>Moderate cohesion </a:t>
            </a:r>
            <a:r>
              <a:rPr lang="en-US" dirty="0" smtClean="0"/>
              <a:t>- A class has lightweight and sole responsibilities in a few different areas that are logically related to the class concept but not to each other. Assume the existence of a class called Company that is completely responsible for (a) knowing its employees and (b) knowing its financial information. These two areas are not strongly related to each other, although both are logically related to the concept of a company. In addition, the total number of public methods is small, as is the amount of supporting code.</a:t>
            </a:r>
          </a:p>
          <a:p>
            <a:pPr algn="just">
              <a:buNone/>
            </a:pPr>
            <a:r>
              <a:rPr lang="en-US" dirty="0" smtClean="0"/>
              <a:t>As a rule of thumb, a class with high cohesion has a relatively small number of methods, with highly related functionality, and does not do too much work. It collaborates with other objects to share the effort if the task is large.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GRASP: A Methodical Approach to Basic OO Design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a:t>
            </a:fld>
            <a:endParaRPr lang="en-US"/>
          </a:p>
        </p:txBody>
      </p:sp>
      <p:sp>
        <p:nvSpPr>
          <p:cNvPr id="6" name="Content Placeholder 5"/>
          <p:cNvSpPr>
            <a:spLocks noGrp="1"/>
          </p:cNvSpPr>
          <p:nvPr>
            <p:ph sz="quarter" idx="1"/>
          </p:nvPr>
        </p:nvSpPr>
        <p:spPr/>
        <p:txBody>
          <a:bodyPr>
            <a:normAutofit lnSpcReduction="10000"/>
          </a:bodyPr>
          <a:lstStyle/>
          <a:p>
            <a:pPr algn="just">
              <a:buNone/>
            </a:pPr>
            <a:r>
              <a:rPr lang="en-US" dirty="0" smtClean="0"/>
              <a:t>It is possible to name and explain the detailed principles and reasoning required to grasp basic object design, assigning responsibilities to objects. The GRASP principles or patterns are a learning aid to help you understand essential object design and apply design reasoning in a methodical, rational, explainable way. This approach to understanding and using design principles is based on patterns of assigning responsibilities.</a:t>
            </a:r>
          </a:p>
          <a:p>
            <a:pPr algn="just">
              <a:buNone/>
            </a:pPr>
            <a:r>
              <a:rPr lang="en-US" dirty="0" smtClean="0"/>
              <a:t>GRASP stands for General Responsibility Assignment Software Patterns.</a:t>
            </a:r>
            <a:r>
              <a:rPr lang="en-US" baseline="30000" dirty="0" smtClean="0"/>
              <a:t> </a:t>
            </a:r>
            <a:r>
              <a:rPr lang="en-US" dirty="0" smtClean="0"/>
              <a:t>The name was chosen to suggest the importance of grasping these principles to successfully design object-oriented software.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Cohesion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40</a:t>
            </a:fld>
            <a:endParaRPr lang="en-US"/>
          </a:p>
        </p:txBody>
      </p:sp>
      <p:sp>
        <p:nvSpPr>
          <p:cNvPr id="6" name="Content Placeholder 5"/>
          <p:cNvSpPr>
            <a:spLocks noGrp="1"/>
          </p:cNvSpPr>
          <p:nvPr>
            <p:ph sz="quarter" idx="1"/>
          </p:nvPr>
        </p:nvSpPr>
        <p:spPr/>
        <p:txBody>
          <a:bodyPr>
            <a:normAutofit fontScale="77500" lnSpcReduction="20000"/>
          </a:bodyPr>
          <a:lstStyle/>
          <a:p>
            <a:pPr>
              <a:buNone/>
            </a:pPr>
            <a:r>
              <a:rPr lang="en-US" b="1" dirty="0" smtClean="0"/>
              <a:t>Discussion:</a:t>
            </a:r>
          </a:p>
          <a:p>
            <a:r>
              <a:rPr lang="en-US" dirty="0" smtClean="0"/>
              <a:t>Like Low Coupling, High Cohesion is a principle to keep in mind during all design decisions; it is an underlying goal to continually consider. It is an evaluative principle that a designer applies while evaluating all design decisions. In practice, the level of cohesion alone can't be considered in isolation from other responsibilities and other principles such as Expert and Low Coupling.</a:t>
            </a:r>
          </a:p>
          <a:p>
            <a:r>
              <a:rPr lang="en-US" dirty="0" smtClean="0"/>
              <a:t>A class with high cohesion is advantageous because it is relatively easy to maintain, understand, and reuse. The high degree of related functionality, combined with a small number of operations, also simplifies maintenance and enhancements. The fine grain of highly related functionality also supports increased reuse potential.</a:t>
            </a:r>
          </a:p>
          <a:p>
            <a:r>
              <a:rPr lang="en-US" dirty="0" smtClean="0"/>
              <a:t>The High Cohesion </a:t>
            </a:r>
            <a:r>
              <a:rPr lang="en-US" dirty="0" err="1" smtClean="0"/>
              <a:t>patternlike</a:t>
            </a:r>
            <a:r>
              <a:rPr lang="en-US" dirty="0" smtClean="0"/>
              <a:t> many things in object </a:t>
            </a:r>
            <a:r>
              <a:rPr lang="en-US" dirty="0" err="1" smtClean="0"/>
              <a:t>technologyhas</a:t>
            </a:r>
            <a:r>
              <a:rPr lang="en-US" dirty="0" smtClean="0"/>
              <a:t> a real-world analogy. It is a common observation that if a person takes on too many unrelated </a:t>
            </a:r>
            <a:r>
              <a:rPr lang="en-US" dirty="0" err="1" smtClean="0"/>
              <a:t>responsibilitiesespecially</a:t>
            </a:r>
            <a:r>
              <a:rPr lang="en-US" dirty="0" smtClean="0"/>
              <a:t> ones that should properly be delegated to </a:t>
            </a:r>
            <a:r>
              <a:rPr lang="en-US" dirty="0" err="1" smtClean="0"/>
              <a:t>othersthen</a:t>
            </a:r>
            <a:r>
              <a:rPr lang="en-US" dirty="0" smtClean="0"/>
              <a:t> the person is not effective. This is observed in some managers who have not learned how to delegate. These people suffer from low cohesion; they are ready to become "unglued.“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Cohesion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41</a:t>
            </a:fld>
            <a:endParaRPr lang="en-US"/>
          </a:p>
        </p:txBody>
      </p:sp>
      <p:sp>
        <p:nvSpPr>
          <p:cNvPr id="6" name="Content Placeholder 5"/>
          <p:cNvSpPr>
            <a:spLocks noGrp="1"/>
          </p:cNvSpPr>
          <p:nvPr>
            <p:ph sz="quarter" idx="1"/>
          </p:nvPr>
        </p:nvSpPr>
        <p:spPr/>
        <p:txBody>
          <a:bodyPr>
            <a:normAutofit fontScale="62500" lnSpcReduction="20000"/>
          </a:bodyPr>
          <a:lstStyle/>
          <a:p>
            <a:pPr>
              <a:buNone/>
            </a:pPr>
            <a:r>
              <a:rPr lang="en-US" b="1" dirty="0" smtClean="0"/>
              <a:t>Contraindications:</a:t>
            </a:r>
          </a:p>
          <a:p>
            <a:pPr>
              <a:buNone/>
            </a:pPr>
            <a:r>
              <a:rPr lang="en-US" dirty="0" smtClean="0"/>
              <a:t>In a few cases, accepting lower cohesion is justified.</a:t>
            </a:r>
          </a:p>
          <a:p>
            <a:pPr algn="just"/>
            <a:r>
              <a:rPr lang="en-US" dirty="0" smtClean="0"/>
              <a:t>One case is the grouping of responsibilities or code into one class or component to simplify maintenance by one personal though be warned that such grouping may also worsen maintenance.</a:t>
            </a:r>
          </a:p>
          <a:p>
            <a:pPr algn="just"/>
            <a:r>
              <a:rPr lang="en-US" dirty="0" smtClean="0"/>
              <a:t>Another case for components with lower cohesion is with distributed server objects. Because of overhead and performance implications associated with remote objects and remote communication, it is sometimes desirable to create fewer and larger, less cohesive server objects that provide an interface for many operations. This approach is also related to the pattern called Coarse-Grained Remote Interface. In that pattern the remote operations are made more coarse-grained so that they can to do or request more work in remote operation calls to alleviate the performance penalty of remote calls over a network. As a simple example, instead of a remote object with three fine-grained operations </a:t>
            </a:r>
            <a:r>
              <a:rPr lang="en-US" dirty="0" err="1" smtClean="0"/>
              <a:t>setName</a:t>
            </a:r>
            <a:r>
              <a:rPr lang="en-US" dirty="0" smtClean="0"/>
              <a:t>, </a:t>
            </a:r>
            <a:r>
              <a:rPr lang="en-US" dirty="0" err="1" smtClean="0"/>
              <a:t>setSalary</a:t>
            </a:r>
            <a:r>
              <a:rPr lang="en-US" dirty="0" smtClean="0"/>
              <a:t>, and </a:t>
            </a:r>
            <a:r>
              <a:rPr lang="en-US" dirty="0" err="1" smtClean="0"/>
              <a:t>setHireDate</a:t>
            </a:r>
            <a:r>
              <a:rPr lang="en-US" dirty="0" smtClean="0"/>
              <a:t>, there is one remote operation, </a:t>
            </a:r>
            <a:r>
              <a:rPr lang="en-US" dirty="0" err="1" smtClean="0"/>
              <a:t>setData</a:t>
            </a:r>
            <a:r>
              <a:rPr lang="en-US" dirty="0" smtClean="0"/>
              <a:t>, which receives a set of data. This results in fewer remote calls and better performance.</a:t>
            </a:r>
          </a:p>
          <a:p>
            <a:pPr>
              <a:buNone/>
            </a:pPr>
            <a:r>
              <a:rPr lang="en-US" b="1" dirty="0" smtClean="0"/>
              <a:t>Benefits:</a:t>
            </a:r>
          </a:p>
          <a:p>
            <a:r>
              <a:rPr lang="en-US" dirty="0" smtClean="0"/>
              <a:t>Clarity and ease of comprehension of the design is increased.</a:t>
            </a:r>
          </a:p>
          <a:p>
            <a:r>
              <a:rPr lang="en-US" dirty="0" smtClean="0"/>
              <a:t>Maintenance and enhancements are simplified.</a:t>
            </a:r>
          </a:p>
          <a:p>
            <a:r>
              <a:rPr lang="en-US" dirty="0" smtClean="0"/>
              <a:t>Low coupling is often supported.</a:t>
            </a:r>
          </a:p>
          <a:p>
            <a:r>
              <a:rPr lang="en-US" dirty="0" smtClean="0"/>
              <a:t>Reuse of fine-grained, highly related functionality is increased because a cohesive class can be used for a very specific purpose.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Patterns?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sp>
        <p:nvSpPr>
          <p:cNvPr id="6" name="Content Placeholder 5"/>
          <p:cNvSpPr>
            <a:spLocks noGrp="1"/>
          </p:cNvSpPr>
          <p:nvPr>
            <p:ph sz="quarter" idx="1"/>
          </p:nvPr>
        </p:nvSpPr>
        <p:spPr/>
        <p:txBody>
          <a:bodyPr>
            <a:normAutofit lnSpcReduction="10000"/>
          </a:bodyPr>
          <a:lstStyle/>
          <a:p>
            <a:pPr algn="just">
              <a:buNone/>
            </a:pPr>
            <a:r>
              <a:rPr lang="en-US" dirty="0" smtClean="0"/>
              <a:t>Experienced OO developers (and other software developers) build up a repertoire of both general principles and idiomatic solutions that guide them in the creation of software. These principles and idioms, if codified in a structured format describing the problem and solution and named, may be called </a:t>
            </a:r>
            <a:r>
              <a:rPr lang="en-US" b="1" dirty="0" smtClean="0">
                <a:hlinkClick r:id="rId2" action="ppaction://hlinkfile"/>
              </a:rPr>
              <a:t>patterns</a:t>
            </a:r>
            <a:r>
              <a:rPr lang="en-US" dirty="0" smtClean="0"/>
              <a:t>. </a:t>
            </a:r>
          </a:p>
          <a:p>
            <a:pPr algn="just">
              <a:buNone/>
            </a:pPr>
            <a:r>
              <a:rPr lang="en-US" dirty="0" smtClean="0"/>
              <a:t>Most simply, a good </a:t>
            </a:r>
            <a:r>
              <a:rPr lang="en-US" b="1" dirty="0" smtClean="0">
                <a:hlinkClick r:id="rId2" action="ppaction://hlinkfile"/>
              </a:rPr>
              <a:t>pattern</a:t>
            </a:r>
            <a:r>
              <a:rPr lang="en-US" dirty="0" smtClean="0"/>
              <a:t> is a named and well-known problem/solution pair that can be applied in new contexts, with advice on how to apply it in novel situations and discussion of its trade-offs, implementations, variations, and so forth. Many patterns, given a specific category of problem, guide the assignment of responsibilities to objects.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Creator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77500" lnSpcReduction="20000"/>
          </a:bodyPr>
          <a:lstStyle/>
          <a:p>
            <a:pPr>
              <a:buNone/>
            </a:pPr>
            <a:r>
              <a:rPr lang="en-US" b="1" dirty="0" smtClean="0"/>
              <a:t>Problem:</a:t>
            </a:r>
          </a:p>
          <a:p>
            <a:r>
              <a:rPr lang="en-US" dirty="0" smtClean="0"/>
              <a:t>Who should be responsible for creating a new instance of some class?</a:t>
            </a:r>
          </a:p>
          <a:p>
            <a:pPr algn="just">
              <a:buNone/>
            </a:pPr>
            <a:r>
              <a:rPr lang="en-US" i="1" dirty="0" smtClean="0"/>
              <a:t>The creation of objects is one of the most common activities in an object-oriented system. Consequently, it is useful to have a general principle for the assignment of creation responsibilities. </a:t>
            </a:r>
            <a:endParaRPr lang="en-US" dirty="0" smtClean="0"/>
          </a:p>
          <a:p>
            <a:pPr>
              <a:buNone/>
            </a:pPr>
            <a:r>
              <a:rPr lang="en-US" b="1" dirty="0" smtClean="0"/>
              <a:t>Solution:</a:t>
            </a:r>
          </a:p>
          <a:p>
            <a:pPr algn="just">
              <a:buNone/>
            </a:pPr>
            <a:r>
              <a:rPr lang="en-US" dirty="0" smtClean="0"/>
              <a:t>Assign class B the responsibility to create an instance of class A if one of these is true (the more the better):</a:t>
            </a:r>
            <a:r>
              <a:rPr lang="en-US" baseline="30000" dirty="0" smtClean="0">
                <a:hlinkClick r:id="" action="ppaction://hlinkfile"/>
              </a:rPr>
              <a:t>[10]</a:t>
            </a:r>
            <a:endParaRPr lang="en-US" dirty="0" smtClean="0"/>
          </a:p>
          <a:p>
            <a:pPr lvl="1"/>
            <a:r>
              <a:rPr lang="en-US" dirty="0" smtClean="0"/>
              <a:t>B "contains" or compositely aggregates A.</a:t>
            </a:r>
          </a:p>
          <a:p>
            <a:pPr lvl="1"/>
            <a:r>
              <a:rPr lang="en-US" dirty="0" smtClean="0"/>
              <a:t>B records A.</a:t>
            </a:r>
          </a:p>
          <a:p>
            <a:pPr lvl="1"/>
            <a:r>
              <a:rPr lang="en-US" dirty="0" smtClean="0"/>
              <a:t>B closely uses A.</a:t>
            </a:r>
          </a:p>
          <a:p>
            <a:pPr lvl="1"/>
            <a:r>
              <a:rPr lang="en-US" dirty="0" smtClean="0"/>
              <a:t>B has the initializing data for A that will be passed to A when it is created. Thus B is an Expert with respect to creating A.</a:t>
            </a:r>
          </a:p>
          <a:p>
            <a:pPr>
              <a:buNone/>
            </a:pPr>
            <a:r>
              <a:rPr lang="en-US" dirty="0" smtClean="0"/>
              <a:t>B is a creator of A objects.</a:t>
            </a:r>
          </a:p>
          <a:p>
            <a:pPr algn="just">
              <a:buNone/>
            </a:pPr>
            <a:r>
              <a:rPr lang="en-US" i="1" dirty="0" smtClean="0"/>
              <a:t>If more than one option applies, usually prefer a class B which aggregates or contains class 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Creator</a:t>
            </a:r>
            <a:endParaRPr lang="en-US" b="1" dirty="0"/>
          </a:p>
        </p:txBody>
      </p:sp>
      <p:sp>
        <p:nvSpPr>
          <p:cNvPr id="8" name="Text Placeholder 7"/>
          <p:cNvSpPr>
            <a:spLocks noGrp="1"/>
          </p:cNvSpPr>
          <p:nvPr>
            <p:ph type="body" idx="2"/>
          </p:nvPr>
        </p:nvSpPr>
        <p:spPr>
          <a:xfrm>
            <a:off x="838200" y="1371600"/>
            <a:ext cx="7696200" cy="1219200"/>
          </a:xfrm>
        </p:spPr>
        <p:txBody>
          <a:bodyPr>
            <a:normAutofit/>
          </a:bodyPr>
          <a:lstStyle/>
          <a:p>
            <a:pPr algn="just"/>
            <a:r>
              <a:rPr lang="en-US" b="1" dirty="0" smtClean="0"/>
              <a:t>Example: </a:t>
            </a:r>
            <a:r>
              <a:rPr lang="en-US" dirty="0" smtClean="0"/>
              <a:t>In the </a:t>
            </a:r>
            <a:r>
              <a:rPr lang="en-US" dirty="0" err="1" smtClean="0"/>
              <a:t>NextGen</a:t>
            </a:r>
            <a:r>
              <a:rPr lang="en-US" dirty="0" smtClean="0"/>
              <a:t> POS application, who should be responsible for creating a </a:t>
            </a:r>
            <a:r>
              <a:rPr lang="en-US" dirty="0" err="1" smtClean="0"/>
              <a:t>SalesLineItem</a:t>
            </a:r>
            <a:r>
              <a:rPr lang="en-US" dirty="0" smtClean="0"/>
              <a:t> instance? Look at the Domain Model: Since a Sale contains (in fact, aggregates) many </a:t>
            </a:r>
            <a:r>
              <a:rPr lang="en-US" dirty="0" err="1" smtClean="0"/>
              <a:t>SalesLineItem</a:t>
            </a:r>
            <a:r>
              <a:rPr lang="en-US" dirty="0" smtClean="0"/>
              <a:t> objects, the Creator pattern suggests that Sale is a good candidate to have the responsibility of creating </a:t>
            </a:r>
            <a:r>
              <a:rPr lang="en-US" dirty="0" err="1" smtClean="0"/>
              <a:t>SalesLineItem</a:t>
            </a:r>
            <a:r>
              <a:rPr lang="en-US" dirty="0" smtClean="0"/>
              <a:t> instances. </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pic>
        <p:nvPicPr>
          <p:cNvPr id="9" name="Picture 4" descr="ACD-Sale-SLI-PD"/>
          <p:cNvPicPr>
            <a:picLocks noGrp="1" noChangeAspect="1" noChangeArrowheads="1"/>
          </p:cNvPicPr>
          <p:nvPr>
            <p:ph sz="quarter" idx="1"/>
          </p:nvPr>
        </p:nvPicPr>
        <p:blipFill>
          <a:blip r:embed="rId2"/>
          <a:srcRect/>
          <a:stretch>
            <a:fillRect/>
          </a:stretch>
        </p:blipFill>
        <p:spPr bwMode="auto">
          <a:xfrm>
            <a:off x="2667000" y="2819400"/>
            <a:ext cx="4448175" cy="326199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Creator</a:t>
            </a:r>
            <a:endParaRPr lang="en-US" b="1" dirty="0"/>
          </a:p>
        </p:txBody>
      </p:sp>
      <p:sp>
        <p:nvSpPr>
          <p:cNvPr id="8" name="Text Placeholder 7"/>
          <p:cNvSpPr>
            <a:spLocks noGrp="1"/>
          </p:cNvSpPr>
          <p:nvPr>
            <p:ph type="body" idx="2"/>
          </p:nvPr>
        </p:nvSpPr>
        <p:spPr>
          <a:xfrm>
            <a:off x="838200" y="1295400"/>
            <a:ext cx="7696200" cy="1219200"/>
          </a:xfrm>
        </p:spPr>
        <p:txBody>
          <a:bodyPr>
            <a:normAutofit/>
          </a:bodyPr>
          <a:lstStyle/>
          <a:p>
            <a:pPr algn="just"/>
            <a:r>
              <a:rPr lang="en-US" dirty="0" smtClean="0"/>
              <a:t>This assignment of responsibilities requires that a </a:t>
            </a:r>
            <a:r>
              <a:rPr lang="en-US" dirty="0" err="1" smtClean="0"/>
              <a:t>makeLineItem</a:t>
            </a:r>
            <a:r>
              <a:rPr lang="en-US" dirty="0" smtClean="0"/>
              <a:t> method be defined in Sale. Once again, the context in which we considered and decided on these responsibilities was while drawing an interaction diagram. </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4/1/2009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pic>
        <p:nvPicPr>
          <p:cNvPr id="11" name="Picture 4" descr="SQD-SLI creation"/>
          <p:cNvPicPr>
            <a:picLocks noGrp="1" noChangeAspect="1" noChangeArrowheads="1"/>
          </p:cNvPicPr>
          <p:nvPr>
            <p:ph sz="quarter" idx="1"/>
          </p:nvPr>
        </p:nvPicPr>
        <p:blipFill>
          <a:blip r:embed="rId2"/>
          <a:srcRect/>
          <a:stretch>
            <a:fillRect/>
          </a:stretch>
        </p:blipFill>
        <p:spPr bwMode="auto">
          <a:xfrm>
            <a:off x="1031579" y="2667000"/>
            <a:ext cx="7045621" cy="333038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Creator</a:t>
            </a:r>
            <a:endParaRPr lang="en-US" b="1" dirty="0"/>
          </a:p>
        </p:txBody>
      </p:sp>
      <p:sp>
        <p:nvSpPr>
          <p:cNvPr id="4" name="Date Placeholder 3"/>
          <p:cNvSpPr>
            <a:spLocks noGrp="1"/>
          </p:cNvSpPr>
          <p:nvPr>
            <p:ph type="dt" sz="half" idx="10"/>
          </p:nvPr>
        </p:nvSpPr>
        <p:spPr/>
        <p:txBody>
          <a:bodyPr/>
          <a:lstStyle/>
          <a:p>
            <a:fld id="{F17DF195-300C-4AF1-AD03-8A60218C932D}" type="datetime1">
              <a:rPr lang="en-US" smtClean="0"/>
              <a:pPr/>
              <a:t>4/1/2009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9</a:t>
            </a:fld>
            <a:endParaRPr lang="en-US"/>
          </a:p>
        </p:txBody>
      </p:sp>
      <p:sp>
        <p:nvSpPr>
          <p:cNvPr id="9" name="Content Placeholder 8"/>
          <p:cNvSpPr>
            <a:spLocks noGrp="1"/>
          </p:cNvSpPr>
          <p:nvPr>
            <p:ph sz="quarter" idx="1"/>
          </p:nvPr>
        </p:nvSpPr>
        <p:spPr/>
        <p:txBody>
          <a:bodyPr>
            <a:normAutofit fontScale="70000" lnSpcReduction="20000"/>
          </a:bodyPr>
          <a:lstStyle/>
          <a:p>
            <a:pPr>
              <a:buNone/>
            </a:pPr>
            <a:r>
              <a:rPr lang="en-US" b="1" dirty="0" smtClean="0"/>
              <a:t>Discussion</a:t>
            </a:r>
          </a:p>
          <a:p>
            <a:pPr algn="just"/>
            <a:r>
              <a:rPr lang="en-US" dirty="0" smtClean="0"/>
              <a:t>Creator guides the assigning of responsibilities related to the creation of objects, a very common task. The basic intent of the Creator pattern is to find a creator that needs to be connected to the created object in any event. Choosing it as the creator supports low coupling.</a:t>
            </a:r>
          </a:p>
          <a:p>
            <a:pPr algn="just"/>
            <a:r>
              <a:rPr lang="en-US" dirty="0" smtClean="0"/>
              <a:t>A composite object is the best candidate to make its parts. </a:t>
            </a:r>
            <a:r>
              <a:rPr lang="en-US" b="1" dirty="0" smtClean="0">
                <a:hlinkClick r:id="rId2" action="ppaction://hlinkfile"/>
              </a:rPr>
              <a:t>Composition</a:t>
            </a:r>
            <a:r>
              <a:rPr lang="en-US" dirty="0" smtClean="0"/>
              <a:t>, also known as composite aggregation, is a strong kind of whole-part aggregation and is useful to show in some models. A composition relationship implies that 1) an instance of the part (such as a Finger) belongs to only one composite instance (such as one Hand) at a time, 2) the part must always belong to a composite (no free-floating Fingers), and 3) the composite is responsible for the creation and deletion of its parts, either by itself creating/deleting the parts, or by collaborating with other objects. Related to this constraint is that if the composite is destroyed, its parts must either be destroyed, or attached to another composite - no free-floating Fingers allowed!</a:t>
            </a:r>
          </a:p>
          <a:p>
            <a:pPr algn="just"/>
            <a:r>
              <a:rPr lang="en-US" dirty="0" smtClean="0"/>
              <a:t>Sometimes you identify a creator by looking for the class that has the initializing data that will be passed in during creation. Initializing data is passed in during creation via some kind of initialization method, such as a Java constructor that has parameters. This is actually an example of the Expert pattern.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1599</TotalTime>
  <Words>6226</Words>
  <Application>Microsoft Office PowerPoint</Application>
  <PresentationFormat>Apresentação no Ecrã (4:3)</PresentationFormat>
  <Paragraphs>345</Paragraphs>
  <Slides>41</Slides>
  <Notes>1</Notes>
  <HiddenSlides>0</HiddenSlides>
  <MMClips>0</MMClips>
  <ScaleCrop>false</ScaleCrop>
  <HeadingPairs>
    <vt:vector size="4" baseType="variant">
      <vt:variant>
        <vt:lpstr>Tema</vt:lpstr>
      </vt:variant>
      <vt:variant>
        <vt:i4>1</vt:i4>
      </vt:variant>
      <vt:variant>
        <vt:lpstr>Títulos dos diapositivos</vt:lpstr>
      </vt:variant>
      <vt:variant>
        <vt:i4>41</vt:i4>
      </vt:variant>
    </vt:vector>
  </HeadingPairs>
  <TitlesOfParts>
    <vt:vector size="42" baseType="lpstr">
      <vt:lpstr>Equity</vt:lpstr>
      <vt:lpstr>Lecture 9: GRASP: Designing Objects with Responsibilities</vt:lpstr>
      <vt:lpstr>Objectives:</vt:lpstr>
      <vt:lpstr>Responsibilities and Responsibility-Driven Design</vt:lpstr>
      <vt:lpstr>GRASP: A Methodical Approach to Basic OO Design</vt:lpstr>
      <vt:lpstr>What are Patterns?</vt:lpstr>
      <vt:lpstr>Creator</vt:lpstr>
      <vt:lpstr>Creator</vt:lpstr>
      <vt:lpstr>Creator</vt:lpstr>
      <vt:lpstr>Creator</vt:lpstr>
      <vt:lpstr>Creator</vt:lpstr>
      <vt:lpstr>Information Expert (or Expert)</vt:lpstr>
      <vt:lpstr>Information Expert (or Expert)</vt:lpstr>
      <vt:lpstr>Information Expert (or Expert)</vt:lpstr>
      <vt:lpstr>Information Expert (or Expert)</vt:lpstr>
      <vt:lpstr>Information Expert (or Expert)</vt:lpstr>
      <vt:lpstr>Information Expert (or Expert)</vt:lpstr>
      <vt:lpstr>Information Expert (or Expert)</vt:lpstr>
      <vt:lpstr>Information Expert (or Expert)</vt:lpstr>
      <vt:lpstr>Information Expert (or Expert)</vt:lpstr>
      <vt:lpstr>Information Expert (or Expert)</vt:lpstr>
      <vt:lpstr>Information Expert (or Expert)</vt:lpstr>
      <vt:lpstr>Low Coupling</vt:lpstr>
      <vt:lpstr>Low Coupling</vt:lpstr>
      <vt:lpstr>Low Coupling</vt:lpstr>
      <vt:lpstr>Low Coupling</vt:lpstr>
      <vt:lpstr>Low Coupling</vt:lpstr>
      <vt:lpstr>Low Coupling</vt:lpstr>
      <vt:lpstr>Low Coupling</vt:lpstr>
      <vt:lpstr>Controller</vt:lpstr>
      <vt:lpstr>Controller</vt:lpstr>
      <vt:lpstr>Controller</vt:lpstr>
      <vt:lpstr>Controller</vt:lpstr>
      <vt:lpstr>Controller</vt:lpstr>
      <vt:lpstr>Controller</vt:lpstr>
      <vt:lpstr>High Cohesion</vt:lpstr>
      <vt:lpstr>High Cohesion</vt:lpstr>
      <vt:lpstr>High Cohesion</vt:lpstr>
      <vt:lpstr>High Cohesion</vt:lpstr>
      <vt:lpstr>High Cohesion</vt:lpstr>
      <vt:lpstr>High Cohesion</vt:lpstr>
      <vt:lpstr>High Cohesion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Miguel</cp:lastModifiedBy>
  <cp:revision>223</cp:revision>
  <dcterms:created xsi:type="dcterms:W3CDTF">2009-02-17T10:36:19Z</dcterms:created>
  <dcterms:modified xsi:type="dcterms:W3CDTF">2009-04-01T15:31:41Z</dcterms:modified>
</cp:coreProperties>
</file>