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5860" spc="-1" strike="noStrike">
                <a:solidFill>
                  <a:srgbClr val="ffffff"/>
                </a:solidFill>
                <a:latin typeface="Arial"/>
              </a:rPr>
              <a:t>Click to edit the </a:t>
            </a:r>
            <a:r>
              <a:rPr b="0" lang="en-IN" sz="5860" spc="-1" strike="noStrike">
                <a:solidFill>
                  <a:srgbClr val="ffffff"/>
                </a:solidFill>
                <a:latin typeface="Arial"/>
              </a:rPr>
              <a:t>title text format</a:t>
            </a:r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26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426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426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26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426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426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42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26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42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26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426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26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E7661E1C-4ED6-4738-B921-E15E5752F963}" type="slidenum"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35868FF-0C09-497C-BF09-25FF8A85C8ED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eo.nyu.edu/catalog/nyu_2451_34572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ata.cityofnewyork.us/dataset/DOHMH-Farmers-Markets-and-Food-Boxes/8vwk-6iz2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32000" y="2221560"/>
            <a:ext cx="9071640" cy="332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5860" spc="-1" strike="noStrike">
                <a:solidFill>
                  <a:srgbClr val="ffffff"/>
                </a:solidFill>
                <a:latin typeface="Arial"/>
              </a:rPr>
              <a:t>Predicting the right location to Start a restaurant in New York City</a:t>
            </a:r>
            <a:endParaRPr b="1" lang="en-IN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48000" y="446400"/>
            <a:ext cx="9287640" cy="128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Data Analysis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76360" y="2455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ts val="1001"/>
              </a:lnSpc>
              <a:spcAft>
                <a:spcPts val="1140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Liberation Serif;Times New Roman"/>
              </a:rPr>
              <a:t>After collecting data from all the sources we use Kmeans clustering to create clusters.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1001"/>
              </a:lnSpc>
              <a:spcAft>
                <a:spcPts val="1140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Liberation Serif;Times New Roman"/>
              </a:rPr>
              <a:t>The number of clusters which are needed are found by calculating the Silhoutte Coefficient and we have found that for 2 clusters we have the highest values of Silhoutte Coefficient.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1001"/>
              </a:lnSpc>
              <a:spcAft>
                <a:spcPts val="1140"/>
              </a:spcAf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1001"/>
              </a:lnSpc>
              <a:spcAft>
                <a:spcPts val="1140"/>
              </a:spcAf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1001"/>
              </a:lnSpc>
              <a:spcAft>
                <a:spcPts val="1140"/>
              </a:spcAf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1001"/>
              </a:lnSpc>
              <a:spcAft>
                <a:spcPts val="1140"/>
              </a:spcAf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1001"/>
              </a:lnSpc>
              <a:spcAft>
                <a:spcPts val="1140"/>
              </a:spcAft>
            </a:pPr>
            <a:r>
              <a:rPr b="0" lang="en-IN" sz="1600" spc="-1" strike="noStrike">
                <a:solidFill>
                  <a:srgbClr val="000000"/>
                </a:solidFill>
                <a:latin typeface="Liberation Serif;Times New Roman"/>
              </a:rPr>
              <a:t>The Clusters are then analysed to see if there are any Untapped Markets in the neighbourhood.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1001"/>
              </a:lnSpc>
              <a:spcAft>
                <a:spcPts val="1140"/>
              </a:spcAf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1001"/>
              </a:lnSpc>
              <a:spcAft>
                <a:spcPts val="1140"/>
              </a:spcAf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587880" y="3470040"/>
            <a:ext cx="8772120" cy="84996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256840" y="5472000"/>
            <a:ext cx="4943160" cy="61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48000" y="446400"/>
            <a:ext cx="9287640" cy="128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Data Analysis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76360" y="2455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ts val="1001"/>
              </a:lnSpc>
              <a:spcAft>
                <a:spcPts val="1140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Liberation Serif;Times New Roman"/>
              </a:rPr>
              <a:t>Now the same process is done on other 3 neighborhoods. And we have the results as below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1001"/>
              </a:lnSpc>
              <a:spcAft>
                <a:spcPts val="1140"/>
              </a:spcAf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1001"/>
              </a:lnSpc>
              <a:spcAft>
                <a:spcPts val="1140"/>
              </a:spcAf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2052000" y="4104000"/>
            <a:ext cx="6372000" cy="186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48000" y="446400"/>
            <a:ext cx="9287640" cy="128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Conclusion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576360" y="2455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ts val="1001"/>
              </a:lnSpc>
              <a:spcAft>
                <a:spcPts val="1140"/>
              </a:spcAft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Based on the analysis, there is scope to increase the Farmers Markets and also possibility to start restaurants of various cuisines in Bronx, Queens and Staten Island.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2376000" y="316800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This work is licensed under a Creative Commons Attribution-ShareAlike 3.0 Unported License.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It makes use of the works of Mateus Machado Luna.</a:t>
            </a:r>
            <a:endParaRPr b="0" lang="en-IN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880" cy="44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720000" y="941400"/>
            <a:ext cx="9287640" cy="128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Doing analysis of business is essential for its success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76000" y="2383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There are many factors that influence the success of a business which includes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&gt; Location of Business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&gt; Other similar business in the location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&gt; Availability of raw materials in the area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&gt; Other facilities in the area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IN" sz="2800" spc="-1" strike="noStrike">
              <a:latin typeface="Arial"/>
            </a:endParaRPr>
          </a:p>
          <a:p>
            <a:pPr marL="432000" indent="-324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Arial"/>
              </a:rPr>
              <a:t>The program focuss on collecting data from different platforms and then using it to analyse the right location to start the business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Arial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48000" y="446400"/>
            <a:ext cx="9287640" cy="128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Data Acquisition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76000" y="2383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IN" sz="1600" spc="-1" strike="noStrike" u="sng">
                <a:solidFill>
                  <a:srgbClr val="1c1c1c"/>
                </a:solidFill>
                <a:uFillTx/>
                <a:latin typeface="Liberation Serif;Times New Roman"/>
              </a:rPr>
              <a:t>Dataset 1:</a:t>
            </a:r>
            <a:endParaRPr b="0" lang="en-IN" sz="1600" spc="-1" strike="noStrike" u="sng">
              <a:solidFill>
                <a:srgbClr val="1c1c1c"/>
              </a:solidFill>
              <a:uFillTx/>
              <a:latin typeface="Liberation Serif;Times New Roman"/>
            </a:endParaRPr>
          </a:p>
          <a:p>
            <a:r>
              <a:rPr b="0" lang="en-IN" sz="1600" spc="-1" strike="noStrike">
                <a:solidFill>
                  <a:srgbClr val="1c1c1c"/>
                </a:solidFill>
                <a:latin typeface="Liberation Serif;Times New Roman"/>
              </a:rPr>
              <a:t>The dataset which contains a total of 5 boroughs and 306 neighbourhoods in New York City. </a:t>
            </a:r>
            <a:endParaRPr b="0" lang="en-IN" sz="1600" spc="-1" strike="noStrike">
              <a:solidFill>
                <a:srgbClr val="1c1c1c"/>
              </a:solidFill>
              <a:latin typeface="Liberation Serif;Times New Roman"/>
            </a:endParaRPr>
          </a:p>
          <a:p>
            <a:r>
              <a:rPr b="0" lang="en-IN" sz="1600" spc="-1" strike="noStrike">
                <a:solidFill>
                  <a:srgbClr val="1c1c1c"/>
                </a:solidFill>
                <a:latin typeface="Liberation Serif;Times New Roman"/>
              </a:rPr>
              <a:t>The dataset also contains the latitude and longitude cordinates of each neighbourhood.</a:t>
            </a:r>
            <a:endParaRPr b="0" lang="en-IN" sz="1600" spc="-1" strike="noStrike">
              <a:latin typeface="Liberation Serif;Times New Roman"/>
            </a:endParaRPr>
          </a:p>
          <a:p>
            <a:r>
              <a:rPr b="0" lang="en-IN" sz="1600" spc="-1" strike="noStrike">
                <a:solidFill>
                  <a:srgbClr val="1c1c1c"/>
                </a:solidFill>
                <a:latin typeface="Liberation Serif;Times New Roman"/>
              </a:rPr>
              <a:t>Link to Dataset : </a:t>
            </a:r>
            <a:r>
              <a:rPr b="0" lang="en-IN" sz="1600" spc="-1" strike="noStrike" u="sng">
                <a:solidFill>
                  <a:srgbClr val="0000ff"/>
                </a:solidFill>
                <a:uFillTx/>
                <a:latin typeface="Liberation Serif;Times New Roman"/>
                <a:hlinkClick r:id="rId1"/>
              </a:rPr>
              <a:t>https://geo.nyu.edu/catalog/nyu_2451_34572</a:t>
            </a:r>
            <a:endParaRPr b="0" lang="en-IN" sz="1600" spc="-1" strike="noStrike">
              <a:latin typeface="Liberation Serif;Times New Roman"/>
            </a:endParaRPr>
          </a:p>
          <a:p>
            <a:endParaRPr b="0" lang="en-IN" sz="1600" spc="-1" strike="noStrike">
              <a:latin typeface="Liberation Serif;Times New Roman"/>
            </a:endParaRPr>
          </a:p>
          <a:p>
            <a:endParaRPr b="0" lang="en-IN" sz="1600" spc="-1" strike="noStrike">
              <a:latin typeface="Liberation Serif;Times New Roman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2880000" y="4268160"/>
            <a:ext cx="4047840" cy="192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48000" y="446400"/>
            <a:ext cx="9287640" cy="128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Data Acquisition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76000" y="2383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IN" sz="1600" spc="-1" strike="noStrike" u="sng">
                <a:solidFill>
                  <a:srgbClr val="1c1c1c"/>
                </a:solidFill>
                <a:uFillTx/>
                <a:latin typeface="Liberation Serif;Times New Roman"/>
              </a:rPr>
              <a:t>Dataset 2:</a:t>
            </a:r>
            <a:endParaRPr b="0" lang="en-IN" sz="1600" spc="-1" strike="noStrike" u="sng">
              <a:solidFill>
                <a:srgbClr val="1c1c1c"/>
              </a:solidFill>
              <a:uFillTx/>
              <a:latin typeface="Liberation Serif;Times New Roman"/>
            </a:endParaRPr>
          </a:p>
          <a:p>
            <a:r>
              <a:rPr b="0" lang="en-IN" sz="1600" spc="-1" strike="noStrike">
                <a:solidFill>
                  <a:srgbClr val="1c1c1c"/>
                </a:solidFill>
                <a:latin typeface="Liberation Serif;Times New Roman"/>
              </a:rPr>
              <a:t>The dataset contains the list of Farmer Markets in NYC. The dataset is a part of the website GrowNYC.</a:t>
            </a:r>
            <a:endParaRPr b="0" lang="en-IN" sz="1600" spc="-1" strike="noStrike">
              <a:solidFill>
                <a:srgbClr val="1c1c1c"/>
              </a:solidFill>
              <a:latin typeface="Liberation Serif;Times New Roman"/>
            </a:endParaRPr>
          </a:p>
          <a:p>
            <a:r>
              <a:rPr b="0" lang="en-IN" sz="1600" spc="-1" strike="noStrike">
                <a:solidFill>
                  <a:srgbClr val="1c1c1c"/>
                </a:solidFill>
                <a:latin typeface="Liberation Serif;Times New Roman"/>
              </a:rPr>
              <a:t>The data is available as excel file in the link below</a:t>
            </a:r>
            <a:endParaRPr b="0" lang="en-IN" sz="1600" spc="-1" strike="noStrike">
              <a:solidFill>
                <a:srgbClr val="1c1c1c"/>
              </a:solidFill>
              <a:latin typeface="Liberation Serif;Times New Roman"/>
            </a:endParaRPr>
          </a:p>
          <a:p>
            <a:r>
              <a:rPr b="0" lang="en-IN" sz="1600" spc="-1" strike="noStrike" u="sng">
                <a:solidFill>
                  <a:srgbClr val="1c1c1c"/>
                </a:solidFill>
                <a:uFillTx/>
                <a:latin typeface="Liberation Serif;Times New Roman"/>
                <a:hlinkClick r:id="rId1"/>
              </a:rPr>
              <a:t>https://data.cityofnewyork.us/dataset/DOHMH-Farmers-Markets-and-Food-Boxes/8vwk-6iz2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Liberation Serif;Times New Roman"/>
            </a:endParaRPr>
          </a:p>
          <a:p>
            <a:endParaRPr b="0" lang="en-IN" sz="1600" spc="-1" strike="noStrike">
              <a:latin typeface="Liberation Serif;Times New Roman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1080360" y="4376880"/>
            <a:ext cx="7631640" cy="159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48000" y="446400"/>
            <a:ext cx="9287640" cy="128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Data Acquisition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76000" y="2383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IN" sz="1600" spc="-1" strike="noStrike" u="sng">
                <a:solidFill>
                  <a:srgbClr val="1c1c1c"/>
                </a:solidFill>
                <a:uFillTx/>
                <a:latin typeface="Liberation Serif;Times New Roman"/>
              </a:rPr>
              <a:t>Dataset 3:</a:t>
            </a:r>
            <a:endParaRPr b="0" lang="en-IN" sz="1600" spc="-1" strike="noStrike" u="sng">
              <a:solidFill>
                <a:srgbClr val="1c1c1c"/>
              </a:solidFill>
              <a:uFillTx/>
              <a:latin typeface="Liberation Serif;Times New Roman"/>
            </a:endParaRPr>
          </a:p>
          <a:p>
            <a:r>
              <a:rPr b="0" lang="en-IN" sz="1600" spc="-1" strike="noStrike">
                <a:solidFill>
                  <a:srgbClr val="1c1c1c"/>
                </a:solidFill>
                <a:latin typeface="Liberation Serif;Times New Roman"/>
              </a:rPr>
              <a:t>Economy of New York City. The data was scrapped from the wikipedia page. </a:t>
            </a:r>
            <a:endParaRPr b="0" lang="en-IN" sz="1600" spc="-1" strike="noStrike">
              <a:solidFill>
                <a:srgbClr val="1c1c1c"/>
              </a:solidFill>
              <a:latin typeface="Liberation Serif;Times New Roman"/>
            </a:endParaRPr>
          </a:p>
          <a:p>
            <a:r>
              <a:rPr b="0" lang="en-IN" sz="1600" spc="-1" strike="noStrike" u="sng">
                <a:solidFill>
                  <a:srgbClr val="1c1c1c"/>
                </a:solidFill>
                <a:uFillTx/>
                <a:latin typeface="Liberation Serif;Times New Roman"/>
              </a:rPr>
              <a:t>https://en.wikipedia.org/wiki/Economy_of_New_York_City</a:t>
            </a:r>
            <a:endParaRPr b="0" lang="en-IN" sz="1600" spc="-1" strike="noStrike" u="sng">
              <a:solidFill>
                <a:srgbClr val="0000ff"/>
              </a:solidFill>
              <a:uFillTx/>
              <a:latin typeface="Liberation Serif;Times New Roman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296000" y="4680000"/>
            <a:ext cx="6724440" cy="201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48000" y="446400"/>
            <a:ext cx="9287640" cy="128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Data Acquisition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76000" y="2383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IN" sz="1600" spc="-1" strike="noStrike" u="sng">
                <a:solidFill>
                  <a:srgbClr val="1c1c1c"/>
                </a:solidFill>
                <a:uFillTx/>
                <a:latin typeface="Liberation Serif;Times New Roman"/>
              </a:rPr>
              <a:t>Dataset 4:</a:t>
            </a:r>
            <a:endParaRPr b="0" lang="en-IN" sz="1600" spc="-1" strike="noStrike" u="sng">
              <a:solidFill>
                <a:srgbClr val="1c1c1c"/>
              </a:solidFill>
              <a:uFillTx/>
              <a:latin typeface="Liberation Serif;Times New Roman"/>
            </a:endParaRPr>
          </a:p>
          <a:p>
            <a:r>
              <a:rPr b="0" lang="en-IN" sz="1600" spc="-1" strike="noStrike">
                <a:solidFill>
                  <a:srgbClr val="1c1c1c"/>
                </a:solidFill>
                <a:latin typeface="Liberation Serif;Times New Roman"/>
              </a:rPr>
              <a:t>Cusines in New York. The data was available in text format. It was manually collected and converted to excel format.  </a:t>
            </a:r>
            <a:endParaRPr b="0" lang="en-IN" sz="1600" spc="-1" strike="noStrike">
              <a:solidFill>
                <a:srgbClr val="1c1c1c"/>
              </a:solidFill>
              <a:latin typeface="Liberation Serif;Times New Roman"/>
            </a:endParaRPr>
          </a:p>
          <a:p>
            <a:r>
              <a:rPr b="0" lang="en-IN" sz="1600" spc="-1" strike="noStrike" u="sng">
                <a:solidFill>
                  <a:srgbClr val="1c1c1c"/>
                </a:solidFill>
                <a:uFillTx/>
                <a:latin typeface="Liberation Serif;Times New Roman"/>
              </a:rPr>
              <a:t>https://en.wikipedia.org/wiki/Cuisine_of_New_York_City </a:t>
            </a:r>
            <a:endParaRPr b="0" lang="en-IN" sz="1600" spc="-1" strike="noStrike">
              <a:solidFill>
                <a:srgbClr val="1c1c1c"/>
              </a:solidFill>
              <a:latin typeface="Liberation Serif;Times New Roman"/>
            </a:endParaRPr>
          </a:p>
          <a:p>
            <a:endParaRPr b="0" lang="en-IN" sz="1600" spc="-1" strike="noStrike">
              <a:solidFill>
                <a:srgbClr val="1c1c1c"/>
              </a:solidFill>
              <a:latin typeface="Liberation Serif;Times New Roman"/>
            </a:endParaRPr>
          </a:p>
          <a:p>
            <a:endParaRPr b="0" lang="en-IN" sz="1600" spc="-1" strike="noStrike">
              <a:solidFill>
                <a:srgbClr val="1c1c1c"/>
              </a:solidFill>
              <a:latin typeface="Liberation Serif;Times New Roman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367360" y="4752000"/>
            <a:ext cx="5552640" cy="207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48000" y="446400"/>
            <a:ext cx="9287640" cy="128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Data Acquisition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76000" y="2383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IN" sz="1600" spc="-1" strike="noStrike" u="sng">
                <a:solidFill>
                  <a:srgbClr val="1c1c1c"/>
                </a:solidFill>
                <a:uFillTx/>
                <a:latin typeface="Liberation Serif;Times New Roman"/>
              </a:rPr>
              <a:t>Dataset 5:</a:t>
            </a:r>
            <a:endParaRPr b="0" lang="en-IN" sz="1600" spc="-1" strike="noStrike" u="sng">
              <a:solidFill>
                <a:srgbClr val="1c1c1c"/>
              </a:solidFill>
              <a:uFillTx/>
              <a:latin typeface="Liberation Serif;Times New Roman"/>
            </a:endParaRPr>
          </a:p>
          <a:p>
            <a:endParaRPr b="0" lang="en-IN" sz="1600" spc="-1" strike="noStrike">
              <a:latin typeface="Liberation Serif;Times New Roman"/>
            </a:endParaRPr>
          </a:p>
          <a:p>
            <a:r>
              <a:rPr b="0" lang="en-IN" sz="1600" spc="-1" strike="noStrike">
                <a:solidFill>
                  <a:srgbClr val="1c1c1c"/>
                </a:solidFill>
                <a:latin typeface="Liberation Serif;Times New Roman"/>
              </a:rPr>
              <a:t>List of restaurants . It is obtained by using the FourSquare API. </a:t>
            </a:r>
            <a:endParaRPr b="0" lang="en-IN" sz="1600" spc="-1" strike="noStrike">
              <a:solidFill>
                <a:srgbClr val="1c1c1c"/>
              </a:solidFill>
              <a:latin typeface="Liberation Serif;Times New Roman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880000" y="3862080"/>
            <a:ext cx="3096000" cy="326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48000" y="446400"/>
            <a:ext cx="9287640" cy="128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Data Analysis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76360" y="2455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IN" sz="1600" spc="-1" strike="noStrike" u="sng">
                <a:solidFill>
                  <a:srgbClr val="1c1c1c"/>
                </a:solidFill>
                <a:uFillTx/>
                <a:latin typeface="Liberation Serif;Times New Roman"/>
              </a:rPr>
              <a:t>Visualizing the data in Brooklyn and Manhattan</a:t>
            </a:r>
            <a:endParaRPr b="1" lang="en-IN" sz="1600" spc="-1" strike="noStrike" u="sng">
              <a:uFillTx/>
              <a:latin typeface="Liberation Serif;Times New Roman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152000" y="3206880"/>
            <a:ext cx="7692120" cy="377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48000" y="446400"/>
            <a:ext cx="9287640" cy="128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Data Analysis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76360" y="2455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IN" sz="1600" spc="-1" strike="noStrike">
                <a:solidFill>
                  <a:srgbClr val="1c1c1c"/>
                </a:solidFill>
                <a:latin typeface="Liberation Serif;Times New Roman"/>
              </a:rPr>
              <a:t>The data from different stations is collected by using Foursquare API, and then the list of restaurants are colected by using some cleansing process. </a:t>
            </a:r>
            <a:endParaRPr b="1" lang="en-IN" sz="1600" spc="-1" strike="noStrike">
              <a:latin typeface="Liberation Serif;Times New Roman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052440" y="3096000"/>
            <a:ext cx="3211560" cy="338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2020-03-29T16:02:27Z</dcterms:created>
  <dc:creator/>
  <dc:description/>
  <dc:language>en-IN</dc:language>
  <cp:lastModifiedBy/>
  <dcterms:modified xsi:type="dcterms:W3CDTF">2020-03-29T16:22:45Z</dcterms:modified>
  <cp:revision>2</cp:revision>
  <dc:subject/>
  <dc:title>Blueprint Plans</dc:title>
</cp:coreProperties>
</file>