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29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30849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3556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514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06408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1526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279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786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17405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08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5373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3728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01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50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718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5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46104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chemeClr val="accent2">
                    <a:lumMod val="75000"/>
                  </a:schemeClr>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2">
                    <a:lumMod val="75000"/>
                  </a:schemeClr>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Sandhiya.T</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677334" y="1604433"/>
            <a:ext cx="9181041" cy="3649133"/>
          </a:xfrm>
        </p:spPr>
        <p:txBody>
          <a:bodyPr>
            <a:noAutofit/>
          </a:bodyPr>
          <a:lstStyle/>
          <a:p>
            <a:r>
              <a:rPr lang="en-US" sz="2000" dirty="0">
                <a:latin typeface="Calibri"/>
                <a:ea typeface="+mn-lt"/>
                <a:cs typeface="+mn-lt"/>
              </a:rPr>
              <a:t>Looking ahead, our solution holds promise for further enhancements and innovations.</a:t>
            </a:r>
          </a:p>
          <a:p>
            <a:r>
              <a:rPr lang="en-US" sz="2000" dirty="0">
                <a:latin typeface="Calibri"/>
                <a:ea typeface="+mn-lt"/>
                <a:cs typeface="+mn-lt"/>
              </a:rPr>
              <a:t>We envision integrating additional machine learning techniques and data sources to enhance detection accuracy.</a:t>
            </a:r>
          </a:p>
          <a:p>
            <a:r>
              <a:rPr lang="en-US" sz="2000"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144674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677334" y="609600"/>
            <a:ext cx="8953500" cy="4491567"/>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	</a:t>
            </a:r>
          </a:p>
          <a:p>
            <a:pPr marL="0" indent="0" algn="just">
              <a:buNone/>
            </a:pPr>
            <a:endParaRPr lang="en-US" sz="2000" b="1" dirty="0">
              <a:latin typeface="Arial" panose="020B0604020202020204" pitchFamily="34" charset="0"/>
              <a:ea typeface="+mn-lt"/>
              <a:cs typeface="Arial" panose="020B0604020202020204" pitchFamily="34" charset="0"/>
            </a:endParaRPr>
          </a:p>
          <a:p>
            <a:pPr marL="0" indent="0" algn="just">
              <a:buNone/>
            </a:pPr>
            <a:r>
              <a:rPr lang="en-US" sz="20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000" dirty="0"/>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412004" y="1420736"/>
            <a:ext cx="8489109" cy="3649133"/>
          </a:xfrm>
        </p:spPr>
        <p:txBody>
          <a:bodyPr>
            <a:normAutofit/>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359827" y="1604433"/>
            <a:ext cx="9241374"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483442" y="1333501"/>
            <a:ext cx="8932021" cy="4914899"/>
          </a:xfrm>
        </p:spPr>
        <p:txBody>
          <a:bodyPr>
            <a:normAutofit fontScale="850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1341967"/>
            <a:ext cx="9444037" cy="4906433"/>
          </a:xfrm>
        </p:spPr>
        <p:txBody>
          <a:bodyPr>
            <a:normAutofit fontScale="62500" lnSpcReduction="20000"/>
          </a:bodyPr>
          <a:lstStyle/>
          <a:p>
            <a:pPr marL="305435" indent="-305435"/>
            <a:r>
              <a:rPr lang="en-US" sz="2900" dirty="0">
                <a:latin typeface="Arial" panose="020B0604020202020204" pitchFamily="34" charset="0"/>
                <a:ea typeface="+mn-lt"/>
                <a:cs typeface="Arial" panose="020B0604020202020204" pitchFamily="34" charset="0"/>
              </a:rPr>
              <a:t>Algorithm Overview:</a:t>
            </a:r>
          </a:p>
          <a:p>
            <a:pPr marL="629435" lvl="1" indent="-305435"/>
            <a:r>
              <a:rPr lang="en-US" sz="2900"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dirty="0">
                <a:latin typeface="Arial" panose="020B0604020202020204" pitchFamily="34" charset="0"/>
                <a:ea typeface="+mn-lt"/>
                <a:cs typeface="Arial" panose="020B0604020202020204" pitchFamily="34" charset="0"/>
              </a:rPr>
              <a:t>Data Input:</a:t>
            </a:r>
          </a:p>
          <a:p>
            <a:pPr marL="629435" lvl="1" indent="-305435"/>
            <a:r>
              <a:rPr lang="en-US" sz="2900" dirty="0">
                <a:latin typeface="Arial" panose="020B0604020202020204" pitchFamily="34" charset="0"/>
                <a:ea typeface="+mn-lt"/>
                <a:cs typeface="Arial" panose="020B0604020202020204" pitchFamily="34" charset="0"/>
              </a:rPr>
              <a:t>The algorithm takes input from keystroke events captured by the </a:t>
            </a:r>
            <a:r>
              <a:rPr lang="en-US" sz="2900" dirty="0" err="1">
                <a:latin typeface="Arial" panose="020B0604020202020204" pitchFamily="34" charset="0"/>
                <a:ea typeface="+mn-lt"/>
                <a:cs typeface="Arial" panose="020B0604020202020204" pitchFamily="34" charset="0"/>
              </a:rPr>
              <a:t>pynput</a:t>
            </a:r>
            <a:r>
              <a:rPr lang="en-US" sz="2900" dirty="0">
                <a:latin typeface="Arial" panose="020B0604020202020204" pitchFamily="34" charset="0"/>
                <a:ea typeface="+mn-lt"/>
                <a:cs typeface="Arial" panose="020B0604020202020204" pitchFamily="34" charset="0"/>
              </a:rPr>
              <a:t> library.</a:t>
            </a:r>
          </a:p>
          <a:p>
            <a:pPr marL="629435" lvl="1" indent="-305435"/>
            <a:r>
              <a:rPr lang="en-US" sz="2900"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dirty="0">
                <a:latin typeface="Arial" panose="020B0604020202020204" pitchFamily="34" charset="0"/>
                <a:ea typeface="+mn-lt"/>
                <a:cs typeface="Arial" panose="020B0604020202020204" pitchFamily="34" charset="0"/>
              </a:rPr>
              <a:t>Training:</a:t>
            </a:r>
          </a:p>
          <a:p>
            <a:pPr marL="629435" lvl="1" indent="-305435"/>
            <a:r>
              <a:rPr lang="en-US" sz="2900"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dirty="0">
                <a:latin typeface="Arial" panose="020B0604020202020204" pitchFamily="34" charset="0"/>
                <a:ea typeface="+mn-lt"/>
                <a:cs typeface="Arial" panose="020B0604020202020204" pitchFamily="34" charset="0"/>
              </a:rPr>
              <a:t>Prediction:</a:t>
            </a:r>
          </a:p>
          <a:p>
            <a:pPr marL="629435" lvl="1" indent="-305435"/>
            <a:r>
              <a:rPr lang="en-US" sz="2900"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83CD6FA0-EBE5-B798-95EC-493290463D31}"/>
              </a:ext>
            </a:extLst>
          </p:cNvPr>
          <p:cNvPicPr>
            <a:picLocks noGrp="1" noChangeAspect="1"/>
          </p:cNvPicPr>
          <p:nvPr>
            <p:ph sz="half" idx="1"/>
          </p:nvPr>
        </p:nvPicPr>
        <p:blipFill>
          <a:blip r:embed="rId2"/>
          <a:stretch>
            <a:fillRect/>
          </a:stretch>
        </p:blipFill>
        <p:spPr>
          <a:xfrm>
            <a:off x="792606" y="2160589"/>
            <a:ext cx="4183062" cy="3880773"/>
          </a:xfrm>
        </p:spPr>
      </p:pic>
      <p:pic>
        <p:nvPicPr>
          <p:cNvPr id="12" name="Content Placeholder 11">
            <a:extLst>
              <a:ext uri="{FF2B5EF4-FFF2-40B4-BE49-F238E27FC236}">
                <a16:creationId xmlns:a16="http://schemas.microsoft.com/office/drawing/2014/main" id="{4263F115-37CE-7FE3-FD62-C824C9F67C3F}"/>
              </a:ext>
            </a:extLst>
          </p:cNvPr>
          <p:cNvPicPr>
            <a:picLocks noGrp="1" noChangeAspect="1"/>
          </p:cNvPicPr>
          <p:nvPr>
            <p:ph sz="half" idx="2"/>
          </p:nvPr>
        </p:nvPicPr>
        <p:blipFill>
          <a:blip r:embed="rId3"/>
          <a:stretch>
            <a:fillRect/>
          </a:stretch>
        </p:blipFill>
        <p:spPr>
          <a:xfrm>
            <a:off x="5089525" y="2160590"/>
            <a:ext cx="4184650" cy="3880772"/>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81065" y="1628775"/>
            <a:ext cx="8863012" cy="4619625"/>
          </a:xfrm>
        </p:spPr>
        <p:txBody>
          <a:bodyPr>
            <a:normAutofit/>
          </a:bodyPr>
          <a:lstStyle/>
          <a:p>
            <a:pPr marL="305435" indent="-305435"/>
            <a:r>
              <a:rPr lang="en-US" sz="2000" dirty="0">
                <a:latin typeface="Calibri"/>
                <a:ea typeface="+mn-lt"/>
                <a:cs typeface="+mn-lt"/>
              </a:rPr>
              <a:t>In conclusion, keyloggers represent a formidable cybersecurity challenge, demanding proactive mitigation strategies.</a:t>
            </a:r>
          </a:p>
          <a:p>
            <a:pPr marL="305435" indent="-305435"/>
            <a:r>
              <a:rPr lang="en-US" sz="2000" dirty="0">
                <a:latin typeface="Calibri"/>
                <a:ea typeface="+mn-lt"/>
                <a:cs typeface="+mn-lt"/>
              </a:rPr>
              <a:t>Our solution offers a robust defense against keylogger threats, ensuring the security and integrity of sensitive information.</a:t>
            </a:r>
          </a:p>
          <a:p>
            <a:pPr marL="305435" indent="-305435"/>
            <a:r>
              <a:rPr lang="en-US" sz="2000" dirty="0">
                <a:latin typeface="Calibri"/>
                <a:ea typeface="+mn-lt"/>
                <a:cs typeface="+mn-lt"/>
              </a:rPr>
              <a:t>By investing in innovative cybersecurity solutions, we empower individuals and organizations to navigate the digital landscape with confidence.</a:t>
            </a:r>
            <a:endParaRPr lang="en-IN" sz="2000"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62</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Trebuchet MS</vt:lpstr>
      <vt:lpstr>Wingdings 3</vt:lpstr>
      <vt:lpstr>Facet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8</cp:revision>
  <dcterms:created xsi:type="dcterms:W3CDTF">2024-04-03T00:18:32Z</dcterms:created>
  <dcterms:modified xsi:type="dcterms:W3CDTF">2024-04-04T08:32:14Z</dcterms:modified>
</cp:coreProperties>
</file>