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2" r:id="rId1"/>
  </p:sldMasterIdLst>
  <p:sldIdLst>
    <p:sldId id="256" r:id="rId2"/>
    <p:sldId id="257" r:id="rId3"/>
    <p:sldId id="258" r:id="rId4"/>
    <p:sldId id="267" r:id="rId5"/>
    <p:sldId id="259" r:id="rId6"/>
    <p:sldId id="261" r:id="rId7"/>
    <p:sldId id="262" r:id="rId8"/>
    <p:sldId id="263" r:id="rId9"/>
    <p:sldId id="264" r:id="rId10"/>
    <p:sldId id="265"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CC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485" autoAdjust="0"/>
    <p:restoredTop sz="94660"/>
  </p:normalViewPr>
  <p:slideViewPr>
    <p:cSldViewPr snapToGrid="0">
      <p:cViewPr varScale="1">
        <p:scale>
          <a:sx n="70" d="100"/>
          <a:sy n="70" d="100"/>
        </p:scale>
        <p:origin x="2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8906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675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32596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6375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9841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454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127223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9356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393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470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534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16360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177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0121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801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527223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644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2993784"/>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 id="214748385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C4EF167-F5D0-4D44-9368-3CBA927156F3}"/>
              </a:ext>
            </a:extLst>
          </p:cNvPr>
          <p:cNvSpPr>
            <a:spLocks noGrp="1"/>
          </p:cNvSpPr>
          <p:nvPr>
            <p:ph type="subTitle" idx="1"/>
          </p:nvPr>
        </p:nvSpPr>
        <p:spPr>
          <a:xfrm>
            <a:off x="4735773" y="3528810"/>
            <a:ext cx="5224153" cy="3039414"/>
          </a:xfrm>
        </p:spPr>
        <p:txBody>
          <a:bodyPr>
            <a:noAutofit/>
          </a:bodyPr>
          <a:lstStyle/>
          <a:p>
            <a:pPr lvl="2" algn="l"/>
            <a:r>
              <a:rPr lang="en-US" dirty="0">
                <a:solidFill>
                  <a:srgbClr val="002060"/>
                </a:solidFill>
                <a:latin typeface="Arial Black" panose="020B0A04020102020204" pitchFamily="34" charset="0"/>
                <a:cs typeface="Times New Roman" panose="02020603050405020304" pitchFamily="18" charset="0"/>
              </a:rPr>
              <a:t>BY</a:t>
            </a:r>
          </a:p>
          <a:p>
            <a:pPr lvl="2" algn="l"/>
            <a:r>
              <a:rPr lang="en-US" dirty="0">
                <a:solidFill>
                  <a:srgbClr val="002060"/>
                </a:solidFill>
                <a:latin typeface="Arial Black" panose="020B0A04020102020204" pitchFamily="34" charset="0"/>
                <a:cs typeface="Times New Roman" panose="02020603050405020304" pitchFamily="18" charset="0"/>
              </a:rPr>
              <a:t>Student Name(s):  </a:t>
            </a:r>
            <a:r>
              <a:rPr lang="en-US" dirty="0" err="1">
                <a:solidFill>
                  <a:srgbClr val="002060"/>
                </a:solidFill>
                <a:latin typeface="Arial Black" panose="020B0A04020102020204" pitchFamily="34" charset="0"/>
                <a:cs typeface="Times New Roman" panose="02020603050405020304" pitchFamily="18" charset="0"/>
              </a:rPr>
              <a:t>Sandhiya</a:t>
            </a:r>
            <a:r>
              <a:rPr lang="en-US" dirty="0">
                <a:solidFill>
                  <a:srgbClr val="002060"/>
                </a:solidFill>
                <a:latin typeface="Arial Black" panose="020B0A04020102020204" pitchFamily="34" charset="0"/>
                <a:cs typeface="Times New Roman" panose="02020603050405020304" pitchFamily="18" charset="0"/>
              </a:rPr>
              <a:t> K</a:t>
            </a:r>
          </a:p>
          <a:p>
            <a:pPr lvl="2" algn="l"/>
            <a:r>
              <a:rPr lang="en-US" dirty="0">
                <a:solidFill>
                  <a:srgbClr val="002060"/>
                </a:solidFill>
                <a:latin typeface="Arial Black" panose="020B0A04020102020204" pitchFamily="34" charset="0"/>
                <a:cs typeface="Times New Roman" panose="02020603050405020304" pitchFamily="18" charset="0"/>
              </a:rPr>
              <a:t>                               Priyanka  C</a:t>
            </a:r>
          </a:p>
          <a:p>
            <a:pPr lvl="2" algn="l"/>
            <a:r>
              <a:rPr lang="en-US" dirty="0">
                <a:solidFill>
                  <a:srgbClr val="002060"/>
                </a:solidFill>
                <a:latin typeface="Arial Black" panose="020B0A04020102020204" pitchFamily="34" charset="0"/>
                <a:cs typeface="Times New Roman" panose="02020603050405020304" pitchFamily="18" charset="0"/>
              </a:rPr>
              <a:t>                               Janani B</a:t>
            </a:r>
          </a:p>
          <a:p>
            <a:pPr lvl="2" algn="l"/>
            <a:r>
              <a:rPr lang="en-US" dirty="0">
                <a:solidFill>
                  <a:srgbClr val="002060"/>
                </a:solidFill>
                <a:latin typeface="Arial Black" panose="020B0A04020102020204" pitchFamily="34" charset="0"/>
                <a:cs typeface="Times New Roman" panose="02020603050405020304" pitchFamily="18" charset="0"/>
              </a:rPr>
              <a:t>                                </a:t>
            </a:r>
            <a:r>
              <a:rPr lang="en-US" dirty="0" err="1">
                <a:solidFill>
                  <a:srgbClr val="002060"/>
                </a:solidFill>
                <a:latin typeface="Arial Black" panose="020B0A04020102020204" pitchFamily="34" charset="0"/>
                <a:cs typeface="Times New Roman" panose="02020603050405020304" pitchFamily="18" charset="0"/>
              </a:rPr>
              <a:t>Indumathi</a:t>
            </a:r>
            <a:r>
              <a:rPr lang="en-US" dirty="0">
                <a:solidFill>
                  <a:srgbClr val="002060"/>
                </a:solidFill>
                <a:latin typeface="Arial Black" panose="020B0A04020102020204" pitchFamily="34" charset="0"/>
                <a:cs typeface="Times New Roman" panose="02020603050405020304" pitchFamily="18" charset="0"/>
              </a:rPr>
              <a:t> R</a:t>
            </a:r>
          </a:p>
          <a:p>
            <a:pPr lvl="2" algn="l"/>
            <a:r>
              <a:rPr lang="en-US" dirty="0">
                <a:solidFill>
                  <a:srgbClr val="002060"/>
                </a:solidFill>
                <a:latin typeface="Arial Black" panose="020B0A04020102020204" pitchFamily="34" charset="0"/>
                <a:cs typeface="Times New Roman" panose="02020603050405020304" pitchFamily="18" charset="0"/>
              </a:rPr>
              <a:t>Department: BCA,</a:t>
            </a:r>
          </a:p>
          <a:p>
            <a:pPr lvl="2" algn="l"/>
            <a:r>
              <a:rPr lang="en-US" dirty="0">
                <a:solidFill>
                  <a:srgbClr val="002060"/>
                </a:solidFill>
                <a:latin typeface="Arial Black" panose="020B0A04020102020204" pitchFamily="34" charset="0"/>
                <a:cs typeface="Times New Roman" panose="02020603050405020304" pitchFamily="18" charset="0"/>
              </a:rPr>
              <a:t>College       :  AAA(W), </a:t>
            </a:r>
            <a:r>
              <a:rPr lang="en-US" dirty="0" err="1">
                <a:solidFill>
                  <a:srgbClr val="002060"/>
                </a:solidFill>
                <a:latin typeface="Arial Black" panose="020B0A04020102020204" pitchFamily="34" charset="0"/>
                <a:cs typeface="Times New Roman" panose="02020603050405020304" pitchFamily="18" charset="0"/>
              </a:rPr>
              <a:t>Walajapet</a:t>
            </a:r>
            <a:r>
              <a:rPr lang="en-US" dirty="0">
                <a:solidFill>
                  <a:srgbClr val="002060"/>
                </a:solidFill>
                <a:latin typeface="Arial Black" panose="020B0A04020102020204" pitchFamily="34" charset="0"/>
                <a:cs typeface="Times New Roman" panose="02020603050405020304" pitchFamily="18" charset="0"/>
              </a:rPr>
              <a:t>.</a:t>
            </a:r>
          </a:p>
          <a:p>
            <a:pPr lvl="2" algn="l"/>
            <a:r>
              <a:rPr lang="en-US" dirty="0">
                <a:solidFill>
                  <a:srgbClr val="002060"/>
                </a:solidFill>
                <a:latin typeface="Arial Black" panose="020B0A04020102020204" pitchFamily="34" charset="0"/>
                <a:cs typeface="Times New Roman" panose="02020603050405020304" pitchFamily="18" charset="0"/>
              </a:rPr>
              <a:t>Date            :  27-03-2025</a:t>
            </a:r>
          </a:p>
          <a:p>
            <a:pPr lvl="2" algn="l"/>
            <a:endParaRPr lang="en-US" dirty="0">
              <a:solidFill>
                <a:srgbClr val="002060"/>
              </a:solidFill>
              <a:latin typeface="Arial Black" panose="020B0A04020102020204" pitchFamily="34" charset="0"/>
              <a:cs typeface="Times New Roman" panose="02020603050405020304" pitchFamily="18" charset="0"/>
            </a:endParaRPr>
          </a:p>
          <a:p>
            <a:pPr lvl="2" algn="l"/>
            <a:endParaRPr lang="en-US" dirty="0">
              <a:solidFill>
                <a:srgbClr val="002060"/>
              </a:solidFill>
              <a:latin typeface="Arial Black" panose="020B0A04020102020204" pitchFamily="34" charset="0"/>
              <a:cs typeface="Times New Roman" panose="02020603050405020304" pitchFamily="18" charset="0"/>
            </a:endParaRPr>
          </a:p>
        </p:txBody>
      </p:sp>
      <p:sp>
        <p:nvSpPr>
          <p:cNvPr id="7" name="Title 6">
            <a:extLst>
              <a:ext uri="{FF2B5EF4-FFF2-40B4-BE49-F238E27FC236}">
                <a16:creationId xmlns:a16="http://schemas.microsoft.com/office/drawing/2014/main" id="{3B75F1AF-DFCD-47AC-99F3-6713E0DD7DFD}"/>
              </a:ext>
            </a:extLst>
          </p:cNvPr>
          <p:cNvSpPr>
            <a:spLocks noGrp="1"/>
          </p:cNvSpPr>
          <p:nvPr>
            <p:ph type="ctrTitle"/>
          </p:nvPr>
        </p:nvSpPr>
        <p:spPr>
          <a:xfrm>
            <a:off x="1132764" y="1446663"/>
            <a:ext cx="8141239" cy="1405719"/>
          </a:xfrm>
        </p:spPr>
        <p:txBody>
          <a:bodyPr/>
          <a:lstStyle/>
          <a:p>
            <a:r>
              <a:rPr lang="en-US" dirty="0">
                <a:solidFill>
                  <a:srgbClr val="C00000"/>
                </a:solidFill>
              </a:rPr>
              <a:t>AIR QUALITY FORECAST</a:t>
            </a:r>
          </a:p>
        </p:txBody>
      </p:sp>
    </p:spTree>
    <p:extLst>
      <p:ext uri="{BB962C8B-B14F-4D97-AF65-F5344CB8AC3E}">
        <p14:creationId xmlns:p14="http://schemas.microsoft.com/office/powerpoint/2010/main" val="1663598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0014-1FFD-4FA2-AF1E-B25A9C1ACA00}"/>
              </a:ext>
            </a:extLst>
          </p:cNvPr>
          <p:cNvSpPr>
            <a:spLocks noGrp="1"/>
          </p:cNvSpPr>
          <p:nvPr>
            <p:ph type="title"/>
          </p:nvPr>
        </p:nvSpPr>
        <p:spPr/>
        <p:txBody>
          <a:bodyPr/>
          <a:lstStyle/>
          <a:p>
            <a:r>
              <a:rPr lang="en-US" dirty="0"/>
              <a:t>REFERENCES</a:t>
            </a:r>
          </a:p>
        </p:txBody>
      </p:sp>
      <p:sp>
        <p:nvSpPr>
          <p:cNvPr id="3" name="Rectangle 2">
            <a:extLst>
              <a:ext uri="{FF2B5EF4-FFF2-40B4-BE49-F238E27FC236}">
                <a16:creationId xmlns:a16="http://schemas.microsoft.com/office/drawing/2014/main" id="{D204327B-5CE2-4C41-BB72-AB7F0B3CBDBF}"/>
              </a:ext>
            </a:extLst>
          </p:cNvPr>
          <p:cNvSpPr/>
          <p:nvPr/>
        </p:nvSpPr>
        <p:spPr>
          <a:xfrm>
            <a:off x="202836" y="1930400"/>
            <a:ext cx="9545663" cy="4204228"/>
          </a:xfrm>
          <a:prstGeom prst="rect">
            <a:avLst/>
          </a:prstGeom>
        </p:spPr>
        <p:txBody>
          <a:bodyPr wrap="square">
            <a:spAutoFit/>
          </a:bodyPr>
          <a:lstStyle/>
          <a:p>
            <a:pPr marL="342900" indent="-342900" algn="just">
              <a:lnSpc>
                <a:spcPct val="150000"/>
              </a:lnSpc>
              <a:buFont typeface="+mj-lt"/>
              <a:buAutoNum type="arabicParenR"/>
            </a:pPr>
            <a:r>
              <a:rPr lang="en-US" dirty="0">
                <a:solidFill>
                  <a:srgbClr val="222222"/>
                </a:solidFill>
                <a:latin typeface="Arial Black" panose="020B0A04020102020204" pitchFamily="34" charset="0"/>
              </a:rPr>
              <a:t>Mr. </a:t>
            </a:r>
            <a:r>
              <a:rPr lang="en-US" dirty="0" err="1">
                <a:solidFill>
                  <a:srgbClr val="222222"/>
                </a:solidFill>
                <a:latin typeface="Arial Black" panose="020B0A04020102020204" pitchFamily="34" charset="0"/>
              </a:rPr>
              <a:t>K.NaveenKumar</a:t>
            </a:r>
            <a:r>
              <a:rPr lang="en-US" dirty="0">
                <a:solidFill>
                  <a:srgbClr val="222222"/>
                </a:solidFill>
                <a:latin typeface="Arial Black" panose="020B0A04020102020204" pitchFamily="34" charset="0"/>
              </a:rPr>
              <a:t>, MCA., Developer IoT enabled environmental toxicology for air pollution monitoring using AI techniques. </a:t>
            </a:r>
            <a:r>
              <a:rPr lang="en-US" i="1" dirty="0">
                <a:solidFill>
                  <a:srgbClr val="222222"/>
                </a:solidFill>
                <a:latin typeface="Arial Black" panose="020B0A04020102020204" pitchFamily="34" charset="0"/>
              </a:rPr>
              <a:t>Environ. Res.</a:t>
            </a:r>
            <a:r>
              <a:rPr lang="en-US" dirty="0">
                <a:solidFill>
                  <a:srgbClr val="222222"/>
                </a:solidFill>
                <a:latin typeface="Arial Black" panose="020B0A04020102020204" pitchFamily="34" charset="0"/>
              </a:rPr>
              <a:t> </a:t>
            </a:r>
            <a:r>
              <a:rPr lang="en-US" b="1" dirty="0">
                <a:solidFill>
                  <a:srgbClr val="222222"/>
                </a:solidFill>
                <a:latin typeface="Arial Black" panose="020B0A04020102020204" pitchFamily="34" charset="0"/>
              </a:rPr>
              <a:t>2025</a:t>
            </a:r>
            <a:r>
              <a:rPr lang="en-US" dirty="0">
                <a:solidFill>
                  <a:srgbClr val="222222"/>
                </a:solidFill>
                <a:latin typeface="Arial Black" panose="020B0A04020102020204" pitchFamily="34" charset="0"/>
              </a:rPr>
              <a:t>, </a:t>
            </a:r>
            <a:r>
              <a:rPr lang="en-US" i="1" dirty="0">
                <a:solidFill>
                  <a:srgbClr val="222222"/>
                </a:solidFill>
                <a:latin typeface="Arial Black" panose="020B0A04020102020204" pitchFamily="34" charset="0"/>
              </a:rPr>
              <a:t>205</a:t>
            </a:r>
            <a:r>
              <a:rPr lang="en-US" dirty="0">
                <a:solidFill>
                  <a:srgbClr val="222222"/>
                </a:solidFill>
                <a:latin typeface="Arial Black" panose="020B0A04020102020204" pitchFamily="34" charset="0"/>
              </a:rPr>
              <a:t>, 112574.</a:t>
            </a:r>
          </a:p>
          <a:p>
            <a:pPr marL="342900" indent="-342900" algn="just">
              <a:lnSpc>
                <a:spcPct val="150000"/>
              </a:lnSpc>
              <a:buFont typeface="+mj-lt"/>
              <a:buAutoNum type="arabicParenR"/>
            </a:pPr>
            <a:r>
              <a:rPr lang="en-US" dirty="0">
                <a:solidFill>
                  <a:srgbClr val="222222"/>
                </a:solidFill>
                <a:latin typeface="Arial Black" panose="020B0A04020102020204" pitchFamily="34" charset="0"/>
                <a:cs typeface="Times New Roman" panose="02020603050405020304" pitchFamily="18" charset="0"/>
              </a:rPr>
              <a:t>Mrs. Vijayalakshmi, </a:t>
            </a:r>
            <a:r>
              <a:rPr lang="en-US" dirty="0" err="1">
                <a:solidFill>
                  <a:srgbClr val="222222"/>
                </a:solidFill>
                <a:latin typeface="Arial Black" panose="020B0A04020102020204" pitchFamily="34" charset="0"/>
                <a:cs typeface="Times New Roman" panose="02020603050405020304" pitchFamily="18" charset="0"/>
              </a:rPr>
              <a:t>Edunet</a:t>
            </a:r>
            <a:r>
              <a:rPr lang="en-US" dirty="0">
                <a:solidFill>
                  <a:srgbClr val="222222"/>
                </a:solidFill>
                <a:latin typeface="Arial Black" panose="020B0A04020102020204" pitchFamily="34" charset="0"/>
                <a:cs typeface="Times New Roman" panose="02020603050405020304" pitchFamily="18" charset="0"/>
              </a:rPr>
              <a:t> Foundation., IoT enabled environmental toxicology for air pollution monitoring using AI techniques. </a:t>
            </a:r>
            <a:r>
              <a:rPr lang="en-US" i="1" dirty="0">
                <a:solidFill>
                  <a:srgbClr val="222222"/>
                </a:solidFill>
                <a:latin typeface="Arial Black" panose="020B0A04020102020204" pitchFamily="34" charset="0"/>
                <a:cs typeface="Times New Roman" panose="02020603050405020304" pitchFamily="18" charset="0"/>
              </a:rPr>
              <a:t>Environ. Res.</a:t>
            </a:r>
            <a:r>
              <a:rPr lang="en-US" dirty="0">
                <a:solidFill>
                  <a:srgbClr val="222222"/>
                </a:solidFill>
                <a:latin typeface="Arial Black" panose="020B0A04020102020204" pitchFamily="34" charset="0"/>
                <a:cs typeface="Times New Roman" panose="02020603050405020304" pitchFamily="18" charset="0"/>
              </a:rPr>
              <a:t> </a:t>
            </a:r>
            <a:r>
              <a:rPr lang="en-US" b="1" dirty="0">
                <a:solidFill>
                  <a:srgbClr val="222222"/>
                </a:solidFill>
                <a:latin typeface="Arial Black" panose="020B0A04020102020204" pitchFamily="34" charset="0"/>
                <a:cs typeface="Times New Roman" panose="02020603050405020304" pitchFamily="18" charset="0"/>
              </a:rPr>
              <a:t>2025</a:t>
            </a:r>
            <a:r>
              <a:rPr lang="en-US" dirty="0">
                <a:solidFill>
                  <a:srgbClr val="222222"/>
                </a:solidFill>
                <a:latin typeface="Arial Black" panose="020B0A04020102020204" pitchFamily="34" charset="0"/>
                <a:cs typeface="Times New Roman" panose="02020603050405020304" pitchFamily="18" charset="0"/>
              </a:rPr>
              <a:t>, </a:t>
            </a:r>
            <a:r>
              <a:rPr lang="en-US" i="1" dirty="0">
                <a:solidFill>
                  <a:srgbClr val="222222"/>
                </a:solidFill>
                <a:latin typeface="Arial Black" panose="020B0A04020102020204" pitchFamily="34" charset="0"/>
                <a:cs typeface="Times New Roman" panose="02020603050405020304" pitchFamily="18" charset="0"/>
              </a:rPr>
              <a:t>205.</a:t>
            </a:r>
            <a:endParaRPr lang="en-US" dirty="0">
              <a:solidFill>
                <a:srgbClr val="222222"/>
              </a:solidFill>
              <a:latin typeface="Arial Black" panose="020B0A04020102020204" pitchFamily="34" charset="0"/>
              <a:cs typeface="Times New Roman" panose="02020603050405020304" pitchFamily="18" charset="0"/>
            </a:endParaRPr>
          </a:p>
          <a:p>
            <a:pPr marL="342900" indent="-342900" algn="just">
              <a:lnSpc>
                <a:spcPct val="150000"/>
              </a:lnSpc>
              <a:buFont typeface="+mj-lt"/>
              <a:buAutoNum type="arabicParenR"/>
            </a:pPr>
            <a:r>
              <a:rPr lang="en-US" dirty="0">
                <a:solidFill>
                  <a:srgbClr val="222222"/>
                </a:solidFill>
                <a:latin typeface="Arial Black" panose="020B0A04020102020204" pitchFamily="34" charset="0"/>
              </a:rPr>
              <a:t>Mr. NARESH, </a:t>
            </a:r>
            <a:r>
              <a:rPr lang="en-US" dirty="0" err="1">
                <a:solidFill>
                  <a:srgbClr val="222222"/>
                </a:solidFill>
                <a:latin typeface="Arial Black" panose="020B0A04020102020204" pitchFamily="34" charset="0"/>
              </a:rPr>
              <a:t>Edunet</a:t>
            </a:r>
            <a:r>
              <a:rPr lang="en-US" dirty="0">
                <a:solidFill>
                  <a:srgbClr val="222222"/>
                </a:solidFill>
                <a:latin typeface="Arial Black" panose="020B0A04020102020204" pitchFamily="34" charset="0"/>
              </a:rPr>
              <a:t> Foundation.,  IoT enabled environmental toxicology for air pollution monitoring using AI techniques. </a:t>
            </a:r>
            <a:r>
              <a:rPr lang="en-US" i="1" dirty="0">
                <a:solidFill>
                  <a:srgbClr val="222222"/>
                </a:solidFill>
                <a:latin typeface="Arial Black" panose="020B0A04020102020204" pitchFamily="34" charset="0"/>
              </a:rPr>
              <a:t>Environ. Res.</a:t>
            </a:r>
            <a:r>
              <a:rPr lang="en-US" dirty="0">
                <a:solidFill>
                  <a:srgbClr val="222222"/>
                </a:solidFill>
                <a:latin typeface="Arial Black" panose="020B0A04020102020204" pitchFamily="34" charset="0"/>
              </a:rPr>
              <a:t> </a:t>
            </a:r>
            <a:r>
              <a:rPr lang="en-US" b="1" dirty="0">
                <a:solidFill>
                  <a:srgbClr val="222222"/>
                </a:solidFill>
                <a:latin typeface="Arial Black" panose="020B0A04020102020204" pitchFamily="34" charset="0"/>
              </a:rPr>
              <a:t>2025</a:t>
            </a:r>
            <a:r>
              <a:rPr lang="en-US" dirty="0">
                <a:solidFill>
                  <a:srgbClr val="222222"/>
                </a:solidFill>
                <a:latin typeface="Arial Black" panose="020B0A04020102020204" pitchFamily="34" charset="0"/>
              </a:rPr>
              <a:t>, </a:t>
            </a:r>
            <a:r>
              <a:rPr lang="en-US" i="1" dirty="0">
                <a:solidFill>
                  <a:srgbClr val="222222"/>
                </a:solidFill>
                <a:latin typeface="Arial Black" panose="020B0A04020102020204" pitchFamily="34" charset="0"/>
              </a:rPr>
              <a:t>205</a:t>
            </a:r>
            <a:r>
              <a:rPr lang="en-US" dirty="0">
                <a:solidFill>
                  <a:srgbClr val="222222"/>
                </a:solidFill>
                <a:latin typeface="Arial Black" panose="020B0A04020102020204" pitchFamily="34" charset="0"/>
              </a:rPr>
              <a:t>, 11234.</a:t>
            </a:r>
            <a:endParaRPr lang="en-US" dirty="0">
              <a:solidFill>
                <a:srgbClr val="222222"/>
              </a:solidFill>
              <a:latin typeface="Arial Black" panose="020B0A04020102020204" pitchFamily="34" charset="0"/>
              <a:cs typeface="Times New Roman" panose="02020603050405020304" pitchFamily="18" charset="0"/>
            </a:endParaRPr>
          </a:p>
          <a:p>
            <a:pPr marL="342900" indent="-342900" algn="just">
              <a:lnSpc>
                <a:spcPct val="150000"/>
              </a:lnSpc>
              <a:buFont typeface="+mj-lt"/>
              <a:buAutoNum type="arabicParenR"/>
            </a:pPr>
            <a:endParaRPr lang="en-US" b="0" i="0" dirty="0">
              <a:solidFill>
                <a:srgbClr val="222222"/>
              </a:solidFill>
              <a:effectLst/>
              <a:latin typeface="Arial Black" panose="020B0A04020102020204" pitchFamily="34" charset="0"/>
            </a:endParaRPr>
          </a:p>
        </p:txBody>
      </p:sp>
    </p:spTree>
    <p:extLst>
      <p:ext uri="{BB962C8B-B14F-4D97-AF65-F5344CB8AC3E}">
        <p14:creationId xmlns:p14="http://schemas.microsoft.com/office/powerpoint/2010/main" val="2613663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Wave 2">
            <a:extLst>
              <a:ext uri="{FF2B5EF4-FFF2-40B4-BE49-F238E27FC236}">
                <a16:creationId xmlns:a16="http://schemas.microsoft.com/office/drawing/2014/main" id="{7E60CDEE-6C52-4ED4-8E31-B0FA603F7C42}"/>
              </a:ext>
            </a:extLst>
          </p:cNvPr>
          <p:cNvSpPr/>
          <p:nvPr/>
        </p:nvSpPr>
        <p:spPr>
          <a:xfrm>
            <a:off x="3125338" y="2224585"/>
            <a:ext cx="5295330" cy="2033517"/>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50683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1BA7EE-D5B6-4A22-B017-47E0E5F95384}"/>
              </a:ext>
            </a:extLst>
          </p:cNvPr>
          <p:cNvSpPr>
            <a:spLocks noGrp="1"/>
          </p:cNvSpPr>
          <p:nvPr>
            <p:ph type="title" idx="4294967295"/>
          </p:nvPr>
        </p:nvSpPr>
        <p:spPr>
          <a:xfrm>
            <a:off x="3367087" y="1036329"/>
            <a:ext cx="8824913" cy="1379538"/>
          </a:xfrm>
        </p:spPr>
        <p:txBody>
          <a:bodyPr/>
          <a:lstStyle/>
          <a:p>
            <a:r>
              <a:rPr lang="en-US" dirty="0"/>
              <a:t>ABSTRACT</a:t>
            </a:r>
          </a:p>
        </p:txBody>
      </p:sp>
      <p:sp>
        <p:nvSpPr>
          <p:cNvPr id="6" name="Rectangle 1">
            <a:extLst>
              <a:ext uri="{FF2B5EF4-FFF2-40B4-BE49-F238E27FC236}">
                <a16:creationId xmlns:a16="http://schemas.microsoft.com/office/drawing/2014/main" id="{2536784B-BA3D-4959-81D8-EA5E307F55DA}"/>
              </a:ext>
            </a:extLst>
          </p:cNvPr>
          <p:cNvSpPr>
            <a:spLocks noGrp="1" noChangeArrowheads="1"/>
          </p:cNvSpPr>
          <p:nvPr>
            <p:ph type="body" sz="half" idx="4294967295"/>
          </p:nvPr>
        </p:nvSpPr>
        <p:spPr bwMode="auto">
          <a:xfrm>
            <a:off x="122829" y="2853578"/>
            <a:ext cx="911701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800100" lvl="2" indent="0" algn="just" defTabSz="914400" eaLnBrk="0" fontAlgn="base" hangingPunct="0">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Air pollution poses serious threats to both the environment and human </a:t>
            </a:r>
            <a:r>
              <a:rPr lang="en-US" altLang="en-US" sz="1800" dirty="0">
                <a:solidFill>
                  <a:schemeClr val="tx1"/>
                </a:solidFill>
                <a:latin typeface="Times New Roman" panose="02020603050405020304" pitchFamily="18" charset="0"/>
                <a:cs typeface="Times New Roman" panose="02020603050405020304" pitchFamily="18" charset="0"/>
              </a:rPr>
              <a:t>health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originating from sources like industrial emissions, vehicle exhaust, and biomass burning. Major pollutants such as PM2.5, PM10, O₃, CO, SO₂, NO₂, and CO₂ contribute to respiratory diseases, cardiovascular issues, and climate change. Artificial Intelligence (AI) and Machine Learning (ML) techniques have advanced air pollution forecasting and early-warning systems. Hybrid AI models offer better accuracy than single models, improving pollutant prediction and disease forecasting. Performance metrics like R², RMSE, MAE, and MAPE help evaluate model efficiency. AI-based systems also assist in predicting climate changes and extreme weather events, aiding policymakers in mitigation efforts.</a:t>
            </a:r>
          </a:p>
        </p:txBody>
      </p:sp>
    </p:spTree>
    <p:extLst>
      <p:ext uri="{BB962C8B-B14F-4D97-AF65-F5344CB8AC3E}">
        <p14:creationId xmlns:p14="http://schemas.microsoft.com/office/powerpoint/2010/main" val="159816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773BFE5-A496-4857-BCF6-52A22845B81D}"/>
              </a:ext>
            </a:extLst>
          </p:cNvPr>
          <p:cNvSpPr>
            <a:spLocks noGrp="1" noChangeArrowheads="1"/>
          </p:cNvSpPr>
          <p:nvPr>
            <p:ph type="body" sz="half" idx="4294967295"/>
          </p:nvPr>
        </p:nvSpPr>
        <p:spPr bwMode="auto">
          <a:xfrm>
            <a:off x="655092" y="2404447"/>
            <a:ext cx="936783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Air pollution, driven by industrialization, urbanization, and human activities, poses serious threats to health and the environment. It contributes to millions of deaths annually and accelerates climate change through fossil fuel combustion and deforestation.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D63F0F6E-6036-490E-BD7B-F24A2CA7A8A8}"/>
              </a:ext>
            </a:extLst>
          </p:cNvPr>
          <p:cNvSpPr>
            <a:spLocks noGrp="1"/>
          </p:cNvSpPr>
          <p:nvPr>
            <p:ph type="title" idx="4294967295"/>
          </p:nvPr>
        </p:nvSpPr>
        <p:spPr>
          <a:xfrm>
            <a:off x="2702256" y="744477"/>
            <a:ext cx="8596313" cy="1320800"/>
          </a:xfrm>
        </p:spPr>
        <p:txBody>
          <a:bodyPr/>
          <a:lstStyle/>
          <a:p>
            <a:r>
              <a:rPr lang="en-US" dirty="0"/>
              <a:t>INTRODUCTION</a:t>
            </a:r>
          </a:p>
        </p:txBody>
      </p:sp>
      <p:sp>
        <p:nvSpPr>
          <p:cNvPr id="11" name="TextBox 10">
            <a:extLst>
              <a:ext uri="{FF2B5EF4-FFF2-40B4-BE49-F238E27FC236}">
                <a16:creationId xmlns:a16="http://schemas.microsoft.com/office/drawing/2014/main" id="{6CBBEFF6-CDF2-473B-9569-4ABA115BAF86}"/>
              </a:ext>
            </a:extLst>
          </p:cNvPr>
          <p:cNvSpPr txBox="1"/>
          <p:nvPr/>
        </p:nvSpPr>
        <p:spPr>
          <a:xfrm>
            <a:off x="655092" y="3918831"/>
            <a:ext cx="9367470" cy="1477328"/>
          </a:xfrm>
          <a:prstGeom prst="rect">
            <a:avLst/>
          </a:prstGeom>
          <a:noFill/>
        </p:spPr>
        <p:txBody>
          <a:bodyPr wrap="square" rtlCol="0">
            <a:spAutoFit/>
          </a:bodyPr>
          <a:lstStyle/>
          <a:p>
            <a:pPr algn="just"/>
            <a:r>
              <a:rPr lang="en-US" altLang="en-US" b="1" dirty="0">
                <a:latin typeface="Times New Roman" panose="02020603050405020304" pitchFamily="18" charset="0"/>
                <a:cs typeface="Times New Roman" panose="02020603050405020304" pitchFamily="18" charset="0"/>
              </a:rPr>
              <a:t>Background: </a:t>
            </a:r>
          </a:p>
          <a:p>
            <a:pPr algn="just"/>
            <a:endParaRPr lang="en-US" alt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is a open source python library that simplifies building interactivity web applications for data science and machine learning.  It allows users to create apps with minimal code, offering build in support for visualizations, user input handling, and real-time updates.</a:t>
            </a:r>
          </a:p>
        </p:txBody>
      </p:sp>
    </p:spTree>
    <p:extLst>
      <p:ext uri="{BB962C8B-B14F-4D97-AF65-F5344CB8AC3E}">
        <p14:creationId xmlns:p14="http://schemas.microsoft.com/office/powerpoint/2010/main" val="950870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ustainability 14 09951 g001">
            <a:extLst>
              <a:ext uri="{FF2B5EF4-FFF2-40B4-BE49-F238E27FC236}">
                <a16:creationId xmlns:a16="http://schemas.microsoft.com/office/drawing/2014/main" id="{59B4B8F3-6B98-4080-8C46-236B88070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28" y="739753"/>
            <a:ext cx="8693624" cy="50319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0A5C6F-21FF-4232-BBC5-AB4B6275AE8C}"/>
              </a:ext>
            </a:extLst>
          </p:cNvPr>
          <p:cNvSpPr txBox="1"/>
          <p:nvPr/>
        </p:nvSpPr>
        <p:spPr>
          <a:xfrm>
            <a:off x="3193576" y="5771747"/>
            <a:ext cx="4662985" cy="369332"/>
          </a:xfrm>
          <a:prstGeom prst="rect">
            <a:avLst/>
          </a:prstGeom>
          <a:noFill/>
        </p:spPr>
        <p:txBody>
          <a:bodyPr wrap="square" rtlCol="0">
            <a:spAutoFit/>
          </a:bodyPr>
          <a:lstStyle/>
          <a:p>
            <a:r>
              <a:rPr lang="en-US" b="1" dirty="0"/>
              <a:t>Figure: Environmental Impacts</a:t>
            </a:r>
          </a:p>
        </p:txBody>
      </p:sp>
    </p:spTree>
    <p:extLst>
      <p:ext uri="{BB962C8B-B14F-4D97-AF65-F5344CB8AC3E}">
        <p14:creationId xmlns:p14="http://schemas.microsoft.com/office/powerpoint/2010/main" val="239721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E6F0-358D-4176-8487-AB79427BCE83}"/>
              </a:ext>
            </a:extLst>
          </p:cNvPr>
          <p:cNvSpPr>
            <a:spLocks noGrp="1"/>
          </p:cNvSpPr>
          <p:nvPr>
            <p:ph type="title"/>
          </p:nvPr>
        </p:nvSpPr>
        <p:spPr>
          <a:xfrm>
            <a:off x="3193576" y="609600"/>
            <a:ext cx="6080426" cy="1320800"/>
          </a:xfrm>
        </p:spPr>
        <p:txBody>
          <a:bodyPr/>
          <a:lstStyle/>
          <a:p>
            <a:r>
              <a:rPr lang="en-US" dirty="0"/>
              <a:t>METHODOLOGY</a:t>
            </a:r>
          </a:p>
        </p:txBody>
      </p:sp>
      <p:sp>
        <p:nvSpPr>
          <p:cNvPr id="3" name="TextBox 2">
            <a:extLst>
              <a:ext uri="{FF2B5EF4-FFF2-40B4-BE49-F238E27FC236}">
                <a16:creationId xmlns:a16="http://schemas.microsoft.com/office/drawing/2014/main" id="{802DB181-408A-4412-AA03-3DA960DF36AD}"/>
              </a:ext>
            </a:extLst>
          </p:cNvPr>
          <p:cNvSpPr txBox="1"/>
          <p:nvPr/>
        </p:nvSpPr>
        <p:spPr>
          <a:xfrm>
            <a:off x="901202" y="1930400"/>
            <a:ext cx="9102607"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collection and Preprocessing:</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 Collection involves acquiring information from sources like public data sets, APIs, Sensors, and web scrapping.  Data Preprocessing ensures data quality by handling missing values, removing duplicate, and transforming data for analysis.  It also includes normalization, feature Engineering, and splitting data into training and testing sets to enhance model accuracy.</a:t>
            </a:r>
            <a:endParaRPr lang="en-US" b="1"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0C00120D-A085-4165-933C-7C7718C0C2A4}"/>
              </a:ext>
            </a:extLst>
          </p:cNvPr>
          <p:cNvSpPr>
            <a:spLocks noChangeArrowheads="1"/>
          </p:cNvSpPr>
          <p:nvPr/>
        </p:nvSpPr>
        <p:spPr bwMode="auto">
          <a:xfrm>
            <a:off x="770071" y="4104657"/>
            <a:ext cx="910260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Selection: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selection involves choosing the best algorithm based on dataset characteristics and performance metrics. Techniques like cross-validation and hyperparameter tuning help optimize models for accuracy and efficiency.</a:t>
            </a:r>
          </a:p>
        </p:txBody>
      </p:sp>
    </p:spTree>
    <p:extLst>
      <p:ext uri="{BB962C8B-B14F-4D97-AF65-F5344CB8AC3E}">
        <p14:creationId xmlns:p14="http://schemas.microsoft.com/office/powerpoint/2010/main" val="1461130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CF2F-93CE-4718-8C50-B3D8F86607E5}"/>
              </a:ext>
            </a:extLst>
          </p:cNvPr>
          <p:cNvSpPr>
            <a:spLocks noGrp="1"/>
          </p:cNvSpPr>
          <p:nvPr>
            <p:ph type="title"/>
          </p:nvPr>
        </p:nvSpPr>
        <p:spPr>
          <a:xfrm>
            <a:off x="1154953" y="998172"/>
            <a:ext cx="8761413" cy="706964"/>
          </a:xfrm>
        </p:spPr>
        <p:txBody>
          <a:bodyPr/>
          <a:lstStyle/>
          <a:p>
            <a:r>
              <a:rPr lang="en-US" dirty="0"/>
              <a:t>Implementation and Results</a:t>
            </a:r>
          </a:p>
        </p:txBody>
      </p:sp>
      <p:sp>
        <p:nvSpPr>
          <p:cNvPr id="3" name="TextBox 2">
            <a:extLst>
              <a:ext uri="{FF2B5EF4-FFF2-40B4-BE49-F238E27FC236}">
                <a16:creationId xmlns:a16="http://schemas.microsoft.com/office/drawing/2014/main" id="{D7A0CA24-19C3-4339-ACCB-B19CF9310553}"/>
              </a:ext>
            </a:extLst>
          </p:cNvPr>
          <p:cNvSpPr txBox="1"/>
          <p:nvPr/>
        </p:nvSpPr>
        <p:spPr>
          <a:xfrm>
            <a:off x="3138985" y="2920621"/>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7E9BBC45-F4F3-4F60-BB12-3E33F52A1295}"/>
              </a:ext>
            </a:extLst>
          </p:cNvPr>
          <p:cNvSpPr txBox="1"/>
          <p:nvPr/>
        </p:nvSpPr>
        <p:spPr>
          <a:xfrm>
            <a:off x="1045771" y="1937982"/>
            <a:ext cx="8761413"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Hardware and software requirements:</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Here are the requirements for doing the projects three tools and 	software’s are necessary to develop the software:</a:t>
            </a:r>
          </a:p>
          <a:p>
            <a:pPr algn="just"/>
            <a:endParaRPr lang="en-US"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HARDWARE REQUIREMENTS:</a:t>
            </a:r>
          </a:p>
          <a:p>
            <a:pPr marL="1200150" lvl="2"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		:	Pentium IV 2.4GHz</a:t>
            </a:r>
          </a:p>
          <a:p>
            <a:pPr marL="1200150" lvl="2"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Hard Disk    </a:t>
            </a:r>
            <a:r>
              <a:rPr lang="en-US" dirty="0">
                <a:latin typeface="Times New Roman" panose="02020603050405020304" pitchFamily="18" charset="0"/>
                <a:cs typeface="Times New Roman" panose="02020603050405020304" pitchFamily="18" charset="0"/>
              </a:rPr>
              <a:t>	:	512 GB</a:t>
            </a:r>
          </a:p>
          <a:p>
            <a:pPr marL="1200150" lvl="2"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Mouse</a:t>
            </a:r>
            <a:r>
              <a:rPr lang="en-US" dirty="0">
                <a:latin typeface="Times New Roman" panose="02020603050405020304" pitchFamily="18" charset="0"/>
                <a:cs typeface="Times New Roman" panose="02020603050405020304" pitchFamily="18" charset="0"/>
              </a:rPr>
              <a:t>		:	Logitech</a:t>
            </a:r>
          </a:p>
          <a:p>
            <a:pPr marL="1200150" lvl="2"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Keyboard</a:t>
            </a:r>
            <a:r>
              <a:rPr lang="en-US" dirty="0">
                <a:latin typeface="Times New Roman" panose="02020603050405020304" pitchFamily="18" charset="0"/>
                <a:cs typeface="Times New Roman" panose="02020603050405020304" pitchFamily="18" charset="0"/>
              </a:rPr>
              <a:t>	        :	110 keys enhanced</a:t>
            </a:r>
          </a:p>
          <a:p>
            <a:pPr marL="1200150" lvl="2"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Ram</a:t>
            </a:r>
            <a:r>
              <a:rPr lang="en-US" dirty="0">
                <a:latin typeface="Times New Roman" panose="02020603050405020304" pitchFamily="18" charset="0"/>
                <a:cs typeface="Times New Roman" panose="02020603050405020304" pitchFamily="18" charset="0"/>
              </a:rPr>
              <a:t>		        :	4GB</a:t>
            </a:r>
          </a:p>
          <a:p>
            <a:pPr algn="just"/>
            <a:endParaRPr lang="en-US"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SOFTWARE REQUIREMENTS</a:t>
            </a:r>
            <a:r>
              <a:rPr lang="en-US" dirty="0">
                <a:latin typeface="Times New Roman" panose="02020603050405020304" pitchFamily="18" charset="0"/>
                <a:cs typeface="Times New Roman" panose="02020603050405020304" pitchFamily="18" charset="0"/>
              </a:rPr>
              <a:t>:</a:t>
            </a:r>
          </a:p>
          <a:p>
            <a:pPr marL="1200150" lvl="2"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O/S	</a:t>
            </a:r>
            <a:r>
              <a:rPr lang="en-US" dirty="0">
                <a:latin typeface="Times New Roman" panose="02020603050405020304" pitchFamily="18" charset="0"/>
                <a:cs typeface="Times New Roman" panose="02020603050405020304" pitchFamily="18" charset="0"/>
              </a:rPr>
              <a:t>		:      Windows 10</a:t>
            </a:r>
          </a:p>
          <a:p>
            <a:pPr marL="1200150" lvl="2"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Language     </a:t>
            </a:r>
            <a:r>
              <a:rPr lang="en-US" dirty="0">
                <a:latin typeface="Times New Roman" panose="02020603050405020304" pitchFamily="18" charset="0"/>
                <a:cs typeface="Times New Roman" panose="02020603050405020304" pitchFamily="18" charset="0"/>
              </a:rPr>
              <a:t>	:      PYTHON</a:t>
            </a:r>
          </a:p>
          <a:p>
            <a:pPr marL="1200150" lvl="2"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IDE	</a:t>
            </a:r>
            <a:r>
              <a:rPr lang="en-US" dirty="0">
                <a:latin typeface="Times New Roman" panose="02020603050405020304" pitchFamily="18" charset="0"/>
                <a:cs typeface="Times New Roman" panose="02020603050405020304" pitchFamily="18" charset="0"/>
              </a:rPr>
              <a:t>		:	Visual Studio Code</a:t>
            </a:r>
          </a:p>
        </p:txBody>
      </p:sp>
    </p:spTree>
    <p:extLst>
      <p:ext uri="{BB962C8B-B14F-4D97-AF65-F5344CB8AC3E}">
        <p14:creationId xmlns:p14="http://schemas.microsoft.com/office/powerpoint/2010/main" val="426286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4555-D729-418C-9EC3-4949DE4FD218}"/>
              </a:ext>
            </a:extLst>
          </p:cNvPr>
          <p:cNvSpPr>
            <a:spLocks noGrp="1"/>
          </p:cNvSpPr>
          <p:nvPr>
            <p:ph type="title"/>
          </p:nvPr>
        </p:nvSpPr>
        <p:spPr>
          <a:xfrm>
            <a:off x="3166280" y="609600"/>
            <a:ext cx="6107721" cy="1320800"/>
          </a:xfrm>
        </p:spPr>
        <p:txBody>
          <a:bodyPr/>
          <a:lstStyle/>
          <a:p>
            <a:r>
              <a:rPr lang="en-US" dirty="0"/>
              <a:t>DISCUSSION</a:t>
            </a:r>
          </a:p>
        </p:txBody>
      </p:sp>
      <p:sp>
        <p:nvSpPr>
          <p:cNvPr id="4" name="Rectangle 1">
            <a:extLst>
              <a:ext uri="{FF2B5EF4-FFF2-40B4-BE49-F238E27FC236}">
                <a16:creationId xmlns:a16="http://schemas.microsoft.com/office/drawing/2014/main" id="{D47BBB48-472B-4A33-AD83-79623C918C91}"/>
              </a:ext>
            </a:extLst>
          </p:cNvPr>
          <p:cNvSpPr>
            <a:spLocks noChangeArrowheads="1"/>
          </p:cNvSpPr>
          <p:nvPr/>
        </p:nvSpPr>
        <p:spPr bwMode="auto">
          <a:xfrm>
            <a:off x="777922" y="1943754"/>
            <a:ext cx="836052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Limitations:</a:t>
            </a:r>
            <a:endParaRPr lang="en-US" altLang="en-US" b="1" dirty="0">
              <a:latin typeface="Times New Roman" panose="02020603050405020304" pitchFamily="18" charset="0"/>
              <a:cs typeface="Times New Roman" panose="02020603050405020304" pitchFamily="18" charset="0"/>
            </a:endParaRPr>
          </a:p>
          <a:p>
            <a:pPr marL="742950" lvl="1" indent="-285750" algn="just" defTabSz="914400" eaLnBrk="0" fontAlgn="base" hangingPunct="0">
              <a:spcBef>
                <a:spcPct val="0"/>
              </a:spcBef>
              <a:spcAft>
                <a:spcPct val="0"/>
              </a:spcAft>
              <a:buFont typeface="Wingdings" panose="05000000000000000000" pitchFamily="2" charset="2"/>
              <a:buChar char="v"/>
            </a:pPr>
            <a:endParaRPr lang="en-US" altLang="en-US" b="1" dirty="0">
              <a:latin typeface="Times New Roman" panose="02020603050405020304" pitchFamily="18" charset="0"/>
              <a:cs typeface="Times New Roman" panose="02020603050405020304" pitchFamily="18" charset="0"/>
            </a:endParaRPr>
          </a:p>
          <a:p>
            <a:pPr marL="742950" lvl="1" indent="-285750" algn="just" defTabSz="914400" eaLnBrk="0" fontAlgn="base" hangingPunct="0">
              <a:spcBef>
                <a:spcPct val="0"/>
              </a:spcBef>
              <a:spcAft>
                <a:spcPct val="0"/>
              </a:spcAft>
              <a:buFont typeface="Wingdings" panose="05000000000000000000" pitchFamily="2" charset="2"/>
              <a:buChar char="v"/>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models face limitations such as data quality issues, high computational costs, and difficulty in interpretability. </a:t>
            </a:r>
          </a:p>
          <a:p>
            <a:pPr marL="742950" lvl="1" indent="-285750" algn="just" defTabSz="914400" eaLnBrk="0" fontAlgn="base" hangingPunct="0">
              <a:spcBef>
                <a:spcPct val="0"/>
              </a:spcBef>
              <a:spcAft>
                <a:spcPct val="0"/>
              </a:spcAft>
              <a:buFont typeface="Wingdings" panose="05000000000000000000" pitchFamily="2" charset="2"/>
              <a:buChar char="v"/>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Sudden environmental changes and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overfiatting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also reduce forecasting accuracy and reliability.</a:t>
            </a:r>
          </a:p>
        </p:txBody>
      </p:sp>
      <p:sp>
        <p:nvSpPr>
          <p:cNvPr id="5" name="Rectangle 2">
            <a:extLst>
              <a:ext uri="{FF2B5EF4-FFF2-40B4-BE49-F238E27FC236}">
                <a16:creationId xmlns:a16="http://schemas.microsoft.com/office/drawing/2014/main" id="{C2314E49-D2F3-4F68-8681-CA82424AAE2C}"/>
              </a:ext>
            </a:extLst>
          </p:cNvPr>
          <p:cNvSpPr>
            <a:spLocks noChangeArrowheads="1"/>
          </p:cNvSpPr>
          <p:nvPr/>
        </p:nvSpPr>
        <p:spPr bwMode="auto">
          <a:xfrm>
            <a:off x="730502" y="4050438"/>
            <a:ext cx="854349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Future Work:</a:t>
            </a:r>
          </a:p>
          <a:p>
            <a:pPr marL="742950" lvl="1" indent="-285750" defTabSz="914400" eaLnBrk="0" fontAlgn="base" hangingPunct="0">
              <a:spcBef>
                <a:spcPct val="0"/>
              </a:spcBef>
              <a:spcAft>
                <a:spcPct val="0"/>
              </a:spcAft>
              <a:buFont typeface="Wingdings" panose="05000000000000000000" pitchFamily="2" charset="2"/>
              <a:buChar char="v"/>
            </a:pPr>
            <a:endParaRPr lang="en-US" altLang="en-US" b="1" dirty="0">
              <a:latin typeface="Times New Roman" panose="02020603050405020304" pitchFamily="18" charset="0"/>
              <a:cs typeface="Times New Roman" panose="02020603050405020304" pitchFamily="18" charset="0"/>
            </a:endParaRPr>
          </a:p>
          <a:p>
            <a:pPr marL="742950" lvl="1" indent="-285750" defTabSz="914400" eaLnBrk="0" fontAlgn="base" hangingPunct="0">
              <a:spcBef>
                <a:spcPct val="0"/>
              </a:spcBef>
              <a:spcAft>
                <a:spcPct val="0"/>
              </a:spcAft>
              <a:buFont typeface="Wingdings" panose="05000000000000000000" pitchFamily="2" charset="2"/>
              <a:buChar char="v"/>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work should focus on improving AI models by integrating real-time data      and advanced deep learning techniques. </a:t>
            </a:r>
          </a:p>
          <a:p>
            <a:pPr marL="742950" lvl="1" indent="-285750" defTabSz="914400" eaLnBrk="0" fontAlgn="base" hangingPunct="0">
              <a:spcBef>
                <a:spcPct val="0"/>
              </a:spcBef>
              <a:spcAft>
                <a:spcPct val="0"/>
              </a:spcAft>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nhancing interpretability and using IoT-based monitoring can further improve prediction accuracy and applicability.</a:t>
            </a:r>
          </a:p>
        </p:txBody>
      </p:sp>
    </p:spTree>
    <p:extLst>
      <p:ext uri="{BB962C8B-B14F-4D97-AF65-F5344CB8AC3E}">
        <p14:creationId xmlns:p14="http://schemas.microsoft.com/office/powerpoint/2010/main" val="2818198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4ECF-9299-4CDD-BD30-5682D15B3836}"/>
              </a:ext>
            </a:extLst>
          </p:cNvPr>
          <p:cNvSpPr>
            <a:spLocks noGrp="1"/>
          </p:cNvSpPr>
          <p:nvPr>
            <p:ph type="title"/>
          </p:nvPr>
        </p:nvSpPr>
        <p:spPr>
          <a:xfrm>
            <a:off x="2616590" y="609600"/>
            <a:ext cx="6657411" cy="1320800"/>
          </a:xfrm>
        </p:spPr>
        <p:txBody>
          <a:bodyPr/>
          <a:lstStyle/>
          <a:p>
            <a:r>
              <a:rPr lang="en-US" dirty="0"/>
              <a:t>SOLUTION IMPACT</a:t>
            </a:r>
          </a:p>
        </p:txBody>
      </p:sp>
      <p:sp>
        <p:nvSpPr>
          <p:cNvPr id="3" name="Rectangle 1">
            <a:extLst>
              <a:ext uri="{FF2B5EF4-FFF2-40B4-BE49-F238E27FC236}">
                <a16:creationId xmlns:a16="http://schemas.microsoft.com/office/drawing/2014/main" id="{6E577E00-2EC4-4997-A545-40F9C8B186B6}"/>
              </a:ext>
            </a:extLst>
          </p:cNvPr>
          <p:cNvSpPr>
            <a:spLocks noChangeArrowheads="1"/>
          </p:cNvSpPr>
          <p:nvPr/>
        </p:nvSpPr>
        <p:spPr bwMode="auto">
          <a:xfrm>
            <a:off x="219646" y="1930400"/>
            <a:ext cx="96122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Sustainability Impact:</a:t>
            </a:r>
          </a:p>
          <a:p>
            <a:pPr marL="742950" lvl="1" indent="-285750" defTabSz="914400" eaLnBrk="0" fontAlgn="base" hangingPunct="0">
              <a:spcBef>
                <a:spcPct val="0"/>
              </a:spcBef>
              <a:spcAft>
                <a:spcPct val="0"/>
              </a:spcAft>
              <a:buFont typeface="Wingdings" panose="05000000000000000000" pitchFamily="2" charset="2"/>
              <a:buChar char="ü"/>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lvl="1" indent="-285750" defTabSz="914400" eaLnBrk="0" fontAlgn="base" hangingPunct="0">
              <a:spcBef>
                <a:spcPct val="0"/>
              </a:spcBef>
              <a:spcAft>
                <a:spcPct val="0"/>
              </a:spcAft>
              <a:buFont typeface="Wingdings" panose="05000000000000000000" pitchFamily="2" charset="2"/>
              <a:buChar char="ü"/>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AI-based air pollution forecasting helps reduce health risks and environmental damage by enabling early warnings and preventive measures.</a:t>
            </a:r>
          </a:p>
          <a:p>
            <a:pPr marL="742950" lvl="1" indent="-285750" defTabSz="914400" eaLnBrk="0" fontAlgn="base" hangingPunct="0">
              <a:spcBef>
                <a:spcPct val="0"/>
              </a:spcBef>
              <a:spcAft>
                <a:spcPct val="0"/>
              </a:spcAft>
              <a:buFont typeface="Wingdings" panose="05000000000000000000" pitchFamily="2" charset="2"/>
              <a:buChar char="ü"/>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Integrating AI with IoT enhances real-time monitoring, leading to better decision-making for cleaner air.</a:t>
            </a:r>
          </a:p>
        </p:txBody>
      </p:sp>
      <p:sp>
        <p:nvSpPr>
          <p:cNvPr id="6" name="Rectangle 3">
            <a:extLst>
              <a:ext uri="{FF2B5EF4-FFF2-40B4-BE49-F238E27FC236}">
                <a16:creationId xmlns:a16="http://schemas.microsoft.com/office/drawing/2014/main" id="{9F4BACD1-1D6A-49C0-9DA8-98CD0ADA99C3}"/>
              </a:ext>
            </a:extLst>
          </p:cNvPr>
          <p:cNvSpPr>
            <a:spLocks noChangeArrowheads="1"/>
          </p:cNvSpPr>
          <p:nvPr/>
        </p:nvSpPr>
        <p:spPr bwMode="auto">
          <a:xfrm>
            <a:off x="1154953" y="4272152"/>
            <a:ext cx="1240991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Real-world Applications:</a:t>
            </a:r>
          </a:p>
          <a:p>
            <a:pPr defTabSz="914400" eaLnBrk="0" fontAlgn="base" hangingPunct="0">
              <a:spcBef>
                <a:spcPct val="0"/>
              </a:spcBef>
              <a:spcAft>
                <a:spcPct val="0"/>
              </a:spcAf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Cities: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AI-powered air monitoring to enforce environmental regulations.</a:t>
            </a:r>
          </a:p>
          <a:p>
            <a:pPr lvl="1" defTabSz="91440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Healthcare: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 pollution-related health risks in high-risk areas.</a:t>
            </a:r>
          </a:p>
          <a:p>
            <a:pPr lvl="1" defTabSz="91440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Industry: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Optimize factory emissions and improve compliance with green policies.</a:t>
            </a:r>
          </a:p>
        </p:txBody>
      </p:sp>
    </p:spTree>
    <p:extLst>
      <p:ext uri="{BB962C8B-B14F-4D97-AF65-F5344CB8AC3E}">
        <p14:creationId xmlns:p14="http://schemas.microsoft.com/office/powerpoint/2010/main" val="3122308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E5853-4F47-422F-B77A-A13D3A129F82}"/>
              </a:ext>
            </a:extLst>
          </p:cNvPr>
          <p:cNvSpPr>
            <a:spLocks noGrp="1"/>
          </p:cNvSpPr>
          <p:nvPr>
            <p:ph type="title"/>
          </p:nvPr>
        </p:nvSpPr>
        <p:spPr>
          <a:xfrm>
            <a:off x="2292824" y="609600"/>
            <a:ext cx="6981178" cy="1320800"/>
          </a:xfrm>
        </p:spPr>
        <p:txBody>
          <a:bodyPr/>
          <a:lstStyle/>
          <a:p>
            <a:r>
              <a:rPr lang="en-US" dirty="0"/>
              <a:t>	CONCLUSION</a:t>
            </a:r>
          </a:p>
        </p:txBody>
      </p:sp>
      <p:sp>
        <p:nvSpPr>
          <p:cNvPr id="3" name="Rectangle 1">
            <a:extLst>
              <a:ext uri="{FF2B5EF4-FFF2-40B4-BE49-F238E27FC236}">
                <a16:creationId xmlns:a16="http://schemas.microsoft.com/office/drawing/2014/main" id="{A2F80D5D-70E6-4796-9EE5-DD2C3343C4A0}"/>
              </a:ext>
            </a:extLst>
          </p:cNvPr>
          <p:cNvSpPr>
            <a:spLocks noChangeArrowheads="1"/>
          </p:cNvSpPr>
          <p:nvPr/>
        </p:nvSpPr>
        <p:spPr bwMode="auto">
          <a:xfrm>
            <a:off x="191069" y="1524716"/>
            <a:ext cx="929412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Air pollution remains a significant global challenge, impacting both human health and the environment. The integration of AI and machine learning in air quality forecasting has improved predictive accuracy, enabling better early-warning systems and policy decisions.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leveraging green skills and advanced AI techniques, this project enhances air quality monitoring and helps individuals and organizations take preventive measures. Interactive tools like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further allow real-time visualization and decision-making.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results demonstrate that AI-driven models can effectively identify pollution trends, highlighting the best and worst months for air quality. Visualization techniques, such as bar charts, provide valuable insights for researchers, governments, and environmental agencies.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Future research should focus on improving model accuracy, integrating real-time sensor data, and expanding applications to smart city infrastructures. Advancements in AI and IoT can further revolutionize air quality management, leading to healthier urban environments.</a:t>
            </a:r>
          </a:p>
        </p:txBody>
      </p:sp>
    </p:spTree>
    <p:extLst>
      <p:ext uri="{BB962C8B-B14F-4D97-AF65-F5344CB8AC3E}">
        <p14:creationId xmlns:p14="http://schemas.microsoft.com/office/powerpoint/2010/main" val="17992878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248</TotalTime>
  <Words>308</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Times New Roman</vt:lpstr>
      <vt:lpstr>Trebuchet MS</vt:lpstr>
      <vt:lpstr>Wingdings</vt:lpstr>
      <vt:lpstr>Wingdings 3</vt:lpstr>
      <vt:lpstr>Facet</vt:lpstr>
      <vt:lpstr>AIR QUALITY FORECAST</vt:lpstr>
      <vt:lpstr>ABSTRACT</vt:lpstr>
      <vt:lpstr>INTRODUCTION</vt:lpstr>
      <vt:lpstr>PowerPoint Presentation</vt:lpstr>
      <vt:lpstr>METHODOLOGY</vt:lpstr>
      <vt:lpstr>Implementation and Results</vt:lpstr>
      <vt:lpstr>DISCUSSION</vt:lpstr>
      <vt:lpstr>SOLUTION IMPACT</vt:lpstr>
      <vt:lpstr> 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FORECAST</dc:title>
  <dc:creator>india</dc:creator>
  <cp:lastModifiedBy>india</cp:lastModifiedBy>
  <cp:revision>23</cp:revision>
  <dcterms:created xsi:type="dcterms:W3CDTF">2025-03-27T04:34:53Z</dcterms:created>
  <dcterms:modified xsi:type="dcterms:W3CDTF">2025-03-27T09:51:44Z</dcterms:modified>
</cp:coreProperties>
</file>